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92"/>
    <a:srgbClr val="191957"/>
    <a:srgbClr val="0E0E30"/>
    <a:srgbClr val="252583"/>
    <a:srgbClr val="222278"/>
    <a:srgbClr val="2D2D9F"/>
    <a:srgbClr val="3030AA"/>
    <a:srgbClr val="23237B"/>
    <a:srgbClr val="B7B7EB"/>
    <a:srgbClr val="7F7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87;&#1086;&#1088;&#1090;&#1092;&#1077;&#1083;&#1100;%20&#1092;&#1080;&#1085;&#1072;&#1085;&#1089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787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6-4B1E-889F-910901C26C61}"/>
              </c:ext>
            </c:extLst>
          </c:dPt>
          <c:dPt>
            <c:idx val="1"/>
            <c:bubble3D val="0"/>
            <c:spPr>
              <a:solidFill>
                <a:srgbClr val="AEAEE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6-4B1E-889F-910901C26C61}"/>
              </c:ext>
            </c:extLst>
          </c:dPt>
          <c:dPt>
            <c:idx val="2"/>
            <c:bubble3D val="0"/>
            <c:spPr>
              <a:solidFill>
                <a:srgbClr val="D8D8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86-4B1E-889F-910901C26C61}"/>
              </c:ext>
            </c:extLst>
          </c:dPt>
          <c:dPt>
            <c:idx val="3"/>
            <c:bubble3D val="0"/>
            <c:spPr>
              <a:solidFill>
                <a:srgbClr val="1D1D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86-4B1E-889F-910901C26C61}"/>
              </c:ext>
            </c:extLst>
          </c:dPt>
          <c:dPt>
            <c:idx val="4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86-4B1E-889F-910901C26C61}"/>
              </c:ext>
            </c:extLst>
          </c:dPt>
          <c:dPt>
            <c:idx val="5"/>
            <c:bubble3D val="0"/>
            <c:spPr>
              <a:solidFill>
                <a:srgbClr val="2B2B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86-4B1E-889F-910901C26C61}"/>
              </c:ext>
            </c:extLst>
          </c:dPt>
          <c:dPt>
            <c:idx val="6"/>
            <c:bubble3D val="0"/>
            <c:spPr>
              <a:solidFill>
                <a:srgbClr val="3232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86-4B1E-889F-910901C26C61}"/>
              </c:ext>
            </c:extLst>
          </c:dPt>
          <c:dPt>
            <c:idx val="7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86-4B1E-889F-910901C26C61}"/>
              </c:ext>
            </c:extLst>
          </c:dPt>
          <c:dPt>
            <c:idx val="8"/>
            <c:bubble3D val="0"/>
            <c:spPr>
              <a:solidFill>
                <a:srgbClr val="5656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86-4B1E-889F-910901C26C61}"/>
              </c:ext>
            </c:extLst>
          </c:dPt>
          <c:dLbls>
            <c:dLbl>
              <c:idx val="0"/>
              <c:layout>
                <c:manualLayout>
                  <c:x val="-7.9443774959389993E-2"/>
                  <c:y val="0.171296345351259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2CDCB18-277A-4998-8AB9-F008253C648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F44E1E75-B399-4693-B734-DD0AD050D353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86-4B1E-889F-910901C26C61}"/>
                </c:ext>
              </c:extLst>
            </c:dLbl>
            <c:dLbl>
              <c:idx val="1"/>
              <c:layout>
                <c:manualLayout>
                  <c:x val="-8.3333333333333332E-3"/>
                  <c:y val="-3.70370370370370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B813-6FE6-4BF4-92E8-C888B2CFA7CC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7DA3C5B1-52A7-45AC-9B25-3C7D0E2B8CA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86-4B1E-889F-910901C26C61}"/>
                </c:ext>
              </c:extLst>
            </c:dLbl>
            <c:dLbl>
              <c:idx val="2"/>
              <c:layout>
                <c:manualLayout>
                  <c:x val="6.1111111111111109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C91EE9-40F9-49D7-8971-7D7137B0C9DA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A275BBC3-F0BF-4653-8970-C3FA5CDB920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86-4B1E-889F-910901C26C61}"/>
                </c:ext>
              </c:extLst>
            </c:dLbl>
            <c:dLbl>
              <c:idx val="3"/>
              <c:layout>
                <c:manualLayout>
                  <c:x val="-0.10277777777777777"/>
                  <c:y val="6.01851851851851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26BA20-234F-4498-9AD4-FFD003B9AB1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9056B278-7B01-4459-9EF8-AA359DE87757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186-4B1E-889F-910901C26C61}"/>
                </c:ext>
              </c:extLst>
            </c:dLbl>
            <c:dLbl>
              <c:idx val="4"/>
              <c:layout>
                <c:manualLayout>
                  <c:x val="-9.7222222222222321E-2"/>
                  <c:y val="-2.77777777777777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1FDBF6-496A-494F-985A-2F422913225D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4E5E3D28-4E4D-480D-8B4B-26927E85DCE1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186-4B1E-889F-910901C26C61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F1E4D6-F826-4A48-B02D-B7D44AEE6436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B92DD6C7-4ED6-4610-8C9D-E884620E240B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186-4B1E-889F-910901C26C61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AE71D-49E6-4EB7-BA99-092E0AE49994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14EB079E-2098-435B-BDAE-EE8F3D05D9DF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186-4B1E-889F-910901C26C61}"/>
                </c:ext>
              </c:extLst>
            </c:dLbl>
            <c:dLbl>
              <c:idx val="7"/>
              <c:layout>
                <c:manualLayout>
                  <c:x val="0.125"/>
                  <c:y val="-0.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608808-C7DF-4DC2-B5FC-A594596E356C}" type="CATEGORYNAME">
                      <a:rPr lang="en-US" sz="3200" b="1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[ИМЯ КАТЕГОРИИ]</a:t>
                    </a:fld>
                    <a:r>
                      <a:rPr lang="en-US" sz="3200" b="1" baseline="0"/>
                      <a:t>
</a:t>
                    </a:r>
                    <a:fld id="{3E511017-5DB7-4058-8EDC-9177AA41B96A}" type="PERCENTAGE">
                      <a:rPr lang="en-US" sz="3200" b="1" baseline="0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[ПРОЦЕНТ]</a:t>
                    </a:fld>
                    <a:endParaRPr lang="en-US" sz="32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186-4B1E-889F-910901C26C61}"/>
                </c:ext>
              </c:extLst>
            </c:dLbl>
            <c:dLbl>
              <c:idx val="8"/>
              <c:layout>
                <c:manualLayout>
                  <c:x val="0.11388888888888889"/>
                  <c:y val="0.21449074074074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A2A591-7D77-4302-9576-96958B733BF9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BDAB465-66A7-4924-AF7D-B4E6748E6F81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186-4B1E-889F-910901C26C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Лист1!$A$2:$A$10</c:f>
              <c:strCache>
                <c:ptCount val="9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0.11</c:v>
                </c:pt>
                <c:pt idx="1">
                  <c:v>0.02</c:v>
                </c:pt>
                <c:pt idx="2">
                  <c:v>0.01</c:v>
                </c:pt>
                <c:pt idx="3">
                  <c:v>0.1</c:v>
                </c:pt>
                <c:pt idx="4">
                  <c:v>0.08</c:v>
                </c:pt>
                <c:pt idx="5">
                  <c:v>0.04</c:v>
                </c:pt>
                <c:pt idx="6">
                  <c:v>0.03</c:v>
                </c:pt>
                <c:pt idx="7">
                  <c:v>0.42</c:v>
                </c:pt>
                <c:pt idx="8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186-4B1E-889F-910901C26C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D2D9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8F-4FB1-BBB5-EC3AF3B7BB8B}"/>
              </c:ext>
            </c:extLst>
          </c:dPt>
          <c:dPt>
            <c:idx val="1"/>
            <c:bubble3D val="0"/>
            <c:spPr>
              <a:solidFill>
                <a:srgbClr val="22227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8F-4FB1-BBB5-EC3AF3B7BB8B}"/>
              </c:ext>
            </c:extLst>
          </c:dPt>
          <c:dPt>
            <c:idx val="2"/>
            <c:bubble3D val="0"/>
            <c:spPr>
              <a:solidFill>
                <a:srgbClr val="2525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8F-4FB1-BBB5-EC3AF3B7BB8B}"/>
              </c:ext>
            </c:extLst>
          </c:dPt>
          <c:dPt>
            <c:idx val="3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8F-4FB1-BBB5-EC3AF3B7BB8B}"/>
              </c:ext>
            </c:extLst>
          </c:dPt>
          <c:dPt>
            <c:idx val="4"/>
            <c:bubble3D val="0"/>
            <c:spPr>
              <a:solidFill>
                <a:srgbClr val="1919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8F-4FB1-BBB5-EC3AF3B7BB8B}"/>
              </c:ext>
            </c:extLst>
          </c:dPt>
          <c:dPt>
            <c:idx val="5"/>
            <c:bubble3D val="0"/>
            <c:spPr>
              <a:solidFill>
                <a:srgbClr val="B7B7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8F-4FB1-BBB5-EC3AF3B7BB8B}"/>
              </c:ext>
            </c:extLst>
          </c:dPt>
          <c:dPt>
            <c:idx val="6"/>
            <c:bubble3D val="0"/>
            <c:spPr>
              <a:solidFill>
                <a:srgbClr val="7F7F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8F-4FB1-BBB5-EC3AF3B7BB8B}"/>
              </c:ext>
            </c:extLst>
          </c:dPt>
          <c:dPt>
            <c:idx val="7"/>
            <c:bubble3D val="0"/>
            <c:spPr>
              <a:solidFill>
                <a:srgbClr val="7070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8F-4FB1-BBB5-EC3AF3B7BB8B}"/>
              </c:ext>
            </c:extLst>
          </c:dPt>
          <c:dPt>
            <c:idx val="8"/>
            <c:bubble3D val="0"/>
            <c:spPr>
              <a:solidFill>
                <a:srgbClr val="4C4C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8F-4FB1-BBB5-EC3AF3B7BB8B}"/>
              </c:ext>
            </c:extLst>
          </c:dPt>
          <c:dPt>
            <c:idx val="9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8F-4FB1-BBB5-EC3AF3B7BB8B}"/>
              </c:ext>
            </c:extLst>
          </c:dPt>
          <c:dLbls>
            <c:dLbl>
              <c:idx val="0"/>
              <c:layout>
                <c:manualLayout>
                  <c:x val="-3.8546255506607931E-2"/>
                  <c:y val="0.117550164719976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A89E0D-FC6C-47E3-95BE-2827FCDF8814}" type="CATEGORYNAME">
                      <a:rPr lang="en-US" sz="1600" b="1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D790898B-9AF9-4314-BA33-C7D2583A00EC}" type="PERCENTAGE">
                      <a:rPr lang="en-US" sz="1600" b="1" baseline="0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[ПРОЦЕНТ]</a:t>
                    </a:fld>
                    <a:endParaRPr lang="en-US" sz="16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8.3516886930983844E-2"/>
                      <c:h val="0.166966157532195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B8F-4FB1-BBB5-EC3AF3B7BB8B}"/>
                </c:ext>
              </c:extLst>
            </c:dLbl>
            <c:dLbl>
              <c:idx val="1"/>
              <c:layout>
                <c:manualLayout>
                  <c:x val="-0.12031678171285858"/>
                  <c:y val="-4.99538972722749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F950516-8635-4DC1-94E0-8981E80BB7F7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38DFCD35-437C-4964-A770-D997C908D890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8F-4FB1-BBB5-EC3AF3B7BB8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8BFF6E-A94D-45E8-BFBC-F4295300B561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7B452E59-2ADA-4B37-9410-3DA403742EBD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B8F-4FB1-BBB5-EC3AF3B7BB8B}"/>
                </c:ext>
              </c:extLst>
            </c:dLbl>
            <c:dLbl>
              <c:idx val="3"/>
              <c:layout>
                <c:manualLayout>
                  <c:x val="-6.8973227190213551E-2"/>
                  <c:y val="0.146434761692524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6.4161232323933073E-2"/>
                      <c:h val="0.167984426474992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B8F-4FB1-BBB5-EC3AF3B7BB8B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1766CD-EF6A-47C7-B8CB-E42634AA66CD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07439304-B557-48E6-B1FE-9426A970D1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B8F-4FB1-BBB5-EC3AF3B7BB8B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FFAF38-75F5-4948-8F2D-6D3C8D82443C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276E3221-D451-433E-9258-9F704D8097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B8F-4FB1-BBB5-EC3AF3B7BB8B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1F01AE-92E4-4A61-BCC3-74B6227858E6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CAA65160-1B60-4154-A943-A8BE502B96C5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B8F-4FB1-BBB5-EC3AF3B7BB8B}"/>
                </c:ext>
              </c:extLst>
            </c:dLbl>
            <c:dLbl>
              <c:idx val="7"/>
              <c:layout>
                <c:manualLayout>
                  <c:x val="-0.15418502202643178"/>
                  <c:y val="-0.150702860255675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CC5FAB-6CB5-470A-8848-B1679771E764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73D2FB3A-2299-42B6-B075-8DA7D3B50984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665198237885464"/>
                      <c:h val="0.1924228811021263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B8F-4FB1-BBB5-EC3AF3B7BB8B}"/>
                </c:ext>
              </c:extLst>
            </c:dLbl>
            <c:dLbl>
              <c:idx val="8"/>
              <c:layout>
                <c:manualLayout>
                  <c:x val="-1.6519803607711252E-2"/>
                  <c:y val="-0.148218436178158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490570-1DE2-44DC-A474-ADE0F9247E05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 dirty="0"/>
                      <a:t> </a:t>
                    </a:r>
                    <a:fld id="{1AD38CC4-F008-40A9-A778-73291AABFE4D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[ПРОЦЕНТ]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242539626078567"/>
                      <c:h val="0.162174331266245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AB8F-4FB1-BBB5-EC3AF3B7BB8B}"/>
                </c:ext>
              </c:extLst>
            </c:dLbl>
            <c:dLbl>
              <c:idx val="9"/>
              <c:layout>
                <c:manualLayout>
                  <c:x val="0.21693802648385591"/>
                  <c:y val="1.89036555770760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B760AC-63EC-48AA-91EE-A9B1DD35D63C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AB7A76A8-369A-41B3-BCD4-2B2F81DC7C1A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519647461468198"/>
                      <c:h val="0.200928421683138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AB8F-4FB1-BBB5-EC3AF3B7B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  <c:pt idx="9">
                  <c:v>Bond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0.06</c:v>
                </c:pt>
                <c:pt idx="1">
                  <c:v>0.01</c:v>
                </c:pt>
                <c:pt idx="2">
                  <c:v>0.01</c:v>
                </c:pt>
                <c:pt idx="3">
                  <c:v>0.05</c:v>
                </c:pt>
                <c:pt idx="4">
                  <c:v>0.04</c:v>
                </c:pt>
                <c:pt idx="5">
                  <c:v>0.02</c:v>
                </c:pt>
                <c:pt idx="6">
                  <c:v>0.02</c:v>
                </c:pt>
                <c:pt idx="7">
                  <c:v>0.23</c:v>
                </c:pt>
                <c:pt idx="8">
                  <c:v>0.1</c:v>
                </c:pt>
                <c:pt idx="9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8F-4FB1-BBB5-EC3AF3B7BB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6102-A834-4E57-A77D-BDB91558C840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E429D-3033-484B-917B-EAFF16F3F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DAD25-ACE4-C60C-4C20-D274A569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F79D1B-9D2D-C4DF-A260-02C59494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FE41A-4032-AC80-F508-203CAFBD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7EC42-7C45-193E-717B-F7787B20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3D9C0-806A-9B27-BA3D-F021D36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EAF3-C8FC-CF5F-18E8-88FE7DD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5831D-EE95-1272-AFB4-ED013917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163F0-93BF-CBC7-A38A-7DFADEB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46084-3E06-153D-A2D7-9D42D5D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A208-81F2-D70A-AC13-AD965D0E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0D58AE-BEEF-594C-F8D9-10E9E23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A92E8-3BF6-94B4-590B-2F34E0F6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277EB-290E-A33C-7716-D4267499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6320-4DEA-6F66-FA6B-78EBCCB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DE2D0-D955-592B-EC80-4124D97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CB95-9BFC-D09A-17CE-030FAA4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53735-0D2C-811B-B9F0-2D8C5E09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F90D5-7387-43A9-6FE3-8D526FC9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EB4A5-5510-85EB-2470-F5FDEE3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8F7F8-1224-691B-748F-BB8EFDB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9B7EB-EC06-2FBD-C224-5C6B84D9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3010F-E150-B180-7306-D28BB77F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A74A-BF9C-F153-87C3-2645CAC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E64F5-E59F-9B5A-3AA9-4B418C6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4749-2009-74AD-CE11-5F178321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4AFE-75E1-45FF-7AD6-D7B7292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B1DF-29B9-0D33-2A25-714681FB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06133-B49A-B925-F1BA-DB6E9615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A6CC4-EE08-C3FB-F9BC-DEFF572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0B9AC-503E-0E13-782A-F00862D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B283F-CA44-31D5-C9F1-29D91D1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EE9A7-7624-F104-6F93-75C4670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496B9-699B-B78D-A9F6-4846C292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852E1-B3F3-8FDE-0471-614ECEE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38BF9-0AEF-3DCB-3B2B-6F68CDCA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94C2A8-A756-2AD7-7738-575CC3A1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8E3D21-2EC4-7BCA-E332-0F5D686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F21664-4D04-D416-043D-05EC630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4EDE1E-BC22-72EF-F442-9B76B6A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6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F4B2-5D93-E917-366D-BAF6754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01ACB0-D99D-E06C-ACC6-C2D1800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7D23E3-72B0-A28D-1ABB-71EF3D3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36FF96-A21F-2FA8-CCBE-F93276D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4B65F6-A43F-6B6C-C0BE-9F900F6A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24DB5-9F4F-4F97-04F3-FA3BBE6E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1A49E0-97AC-9C1D-B6BE-392E45E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F8EC4-5773-E38A-A8A7-AA6CDBB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5F0E6-F9BC-7E54-D15E-38E10EE0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077A4-B199-80D1-E725-95F05D00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A668F-D3B7-C8E4-244A-CAFF61B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C5066-3BD8-FDAE-A8E5-7AF6E042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DB886B-4D09-2E5D-5C3A-E8D10A6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2E32-D203-1D12-C817-1BA2020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FE831-8A1A-4763-7414-52271CA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7A7BD-9CC2-FF3D-60FD-A97C6A02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4CA22-A485-A56D-1E15-8818726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89062-6D06-5BCE-B67F-F9CEE5B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7085C-D478-C5AF-16AC-E4D097A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AA8B-5BED-DDD7-83CC-8D6CE2D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973BF-2918-B478-1A11-5CAF8932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E96ED-EDF6-94F5-3904-A5AD31C3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3964-D2E9-321A-4BED-6B0FBE0A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E5FF9-66B0-1DD9-AD32-671ECDCD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17BDB5-6DDA-E658-061E-9371DF8D6AC1}"/>
              </a:ext>
            </a:extLst>
          </p:cNvPr>
          <p:cNvSpPr/>
          <p:nvPr/>
        </p:nvSpPr>
        <p:spPr>
          <a:xfrm>
            <a:off x="1043940" y="2176879"/>
            <a:ext cx="10538460" cy="60579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A1DFE-9C18-18C3-AF13-3027AD23D726}"/>
              </a:ext>
            </a:extLst>
          </p:cNvPr>
          <p:cNvSpPr txBox="1"/>
          <p:nvPr/>
        </p:nvSpPr>
        <p:spPr>
          <a:xfrm>
            <a:off x="10464374" y="2782669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Рост %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5ABA5E-8181-CD7E-F144-AA33E0E79B0D}"/>
              </a:ext>
            </a:extLst>
          </p:cNvPr>
          <p:cNvSpPr/>
          <p:nvPr/>
        </p:nvSpPr>
        <p:spPr>
          <a:xfrm>
            <a:off x="9166860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87B52-C7D4-95E5-C2BC-4F24189A4696}"/>
              </a:ext>
            </a:extLst>
          </p:cNvPr>
          <p:cNvSpPr txBox="1"/>
          <p:nvPr/>
        </p:nvSpPr>
        <p:spPr>
          <a:xfrm>
            <a:off x="8250341" y="1260636"/>
            <a:ext cx="192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Ипотечный кредит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B965CB-28E3-6D5C-FB44-3361F46CFD8C}"/>
              </a:ext>
            </a:extLst>
          </p:cNvPr>
          <p:cNvSpPr/>
          <p:nvPr/>
        </p:nvSpPr>
        <p:spPr>
          <a:xfrm>
            <a:off x="704765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F9BB3-F212-3B7B-2DBA-CBA18F3E9630}"/>
              </a:ext>
            </a:extLst>
          </p:cNvPr>
          <p:cNvSpPr txBox="1"/>
          <p:nvPr/>
        </p:nvSpPr>
        <p:spPr>
          <a:xfrm>
            <a:off x="6096000" y="1248242"/>
            <a:ext cx="199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Кредитная карта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F16A47-A2BD-37AE-457D-4068211B008B}"/>
              </a:ext>
            </a:extLst>
          </p:cNvPr>
          <p:cNvSpPr/>
          <p:nvPr/>
        </p:nvSpPr>
        <p:spPr>
          <a:xfrm>
            <a:off x="436146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D59C43-8049-BC0F-D201-3F101F97E6AB}"/>
              </a:ext>
            </a:extLst>
          </p:cNvPr>
          <p:cNvSpPr/>
          <p:nvPr/>
        </p:nvSpPr>
        <p:spPr>
          <a:xfrm>
            <a:off x="1688042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0C59-E3C0-D0D9-B04F-56EB9364B5DE}"/>
              </a:ext>
            </a:extLst>
          </p:cNvPr>
          <p:cNvSpPr txBox="1"/>
          <p:nvPr/>
        </p:nvSpPr>
        <p:spPr>
          <a:xfrm>
            <a:off x="3291630" y="1430999"/>
            <a:ext cx="213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Инвестиции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B3FBD-A8CE-83A7-92A9-62017C4FF2FF}"/>
              </a:ext>
            </a:extLst>
          </p:cNvPr>
          <p:cNvSpPr txBox="1"/>
          <p:nvPr/>
        </p:nvSpPr>
        <p:spPr>
          <a:xfrm>
            <a:off x="220448" y="1248241"/>
            <a:ext cx="31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Образовательный кредит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4F4A1-BA4D-5C9C-42F7-105C49F7928C}"/>
              </a:ext>
            </a:extLst>
          </p:cNvPr>
          <p:cNvSpPr txBox="1"/>
          <p:nvPr/>
        </p:nvSpPr>
        <p:spPr>
          <a:xfrm>
            <a:off x="6690060" y="290381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EADD-C430-7EE7-4192-60A878CBE0E1}"/>
              </a:ext>
            </a:extLst>
          </p:cNvPr>
          <p:cNvSpPr txBox="1"/>
          <p:nvPr/>
        </p:nvSpPr>
        <p:spPr>
          <a:xfrm>
            <a:off x="1330480" y="290380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7.9%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F889A-7276-6C85-C4DA-1EA06F70D59A}"/>
              </a:ext>
            </a:extLst>
          </p:cNvPr>
          <p:cNvSpPr txBox="1"/>
          <p:nvPr/>
        </p:nvSpPr>
        <p:spPr>
          <a:xfrm>
            <a:off x="8937504" y="2760398"/>
            <a:ext cx="5501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effectLst/>
                <a:latin typeface="HelveticaNeue-CondensedBold"/>
              </a:rPr>
              <a:t>∞</a:t>
            </a:r>
          </a:p>
          <a:p>
            <a:endParaRPr lang="ru-RU" sz="2800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127071A-5359-A52C-A112-C9ACD3622888}"/>
              </a:ext>
            </a:extLst>
          </p:cNvPr>
          <p:cNvSpPr/>
          <p:nvPr/>
        </p:nvSpPr>
        <p:spPr>
          <a:xfrm flipH="1">
            <a:off x="8755379" y="3593562"/>
            <a:ext cx="2591343" cy="152783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B8798-2B8A-2B5D-988E-8BF881313FC7}"/>
              </a:ext>
            </a:extLst>
          </p:cNvPr>
          <p:cNvSpPr txBox="1"/>
          <p:nvPr/>
        </p:nvSpPr>
        <p:spPr>
          <a:xfrm>
            <a:off x="9026287" y="3880423"/>
            <a:ext cx="236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Порядок погашения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00534F-0014-C9A7-9242-1BCA3B3F5183}"/>
              </a:ext>
            </a:extLst>
          </p:cNvPr>
          <p:cNvSpPr txBox="1"/>
          <p:nvPr/>
        </p:nvSpPr>
        <p:spPr>
          <a:xfrm>
            <a:off x="703304" y="3664978"/>
            <a:ext cx="472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всегда направляем деньги на статьи, которые имеют наибольший процент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B6B89-3FD2-2D03-377D-C3FC5D184479}"/>
              </a:ext>
            </a:extLst>
          </p:cNvPr>
          <p:cNvSpPr txBox="1"/>
          <p:nvPr/>
        </p:nvSpPr>
        <p:spPr>
          <a:xfrm>
            <a:off x="703304" y="4962786"/>
            <a:ext cx="472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Сначала мы гасим ипотечный кредит и кредитную карту </a:t>
            </a:r>
          </a:p>
          <a:p>
            <a:r>
              <a:rPr lang="ru-RU" sz="2400" dirty="0"/>
              <a:t>Далее – инвестируем, взяв образовательный кредит </a:t>
            </a:r>
          </a:p>
        </p:txBody>
      </p:sp>
    </p:spTree>
    <p:extLst>
      <p:ext uri="{BB962C8B-B14F-4D97-AF65-F5344CB8AC3E}">
        <p14:creationId xmlns:p14="http://schemas.microsoft.com/office/powerpoint/2010/main" val="18746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56DAF9A-D578-68D2-E968-CEAAFDF8FD81}"/>
              </a:ext>
            </a:extLst>
          </p:cNvPr>
          <p:cNvSpPr/>
          <p:nvPr/>
        </p:nvSpPr>
        <p:spPr>
          <a:xfrm>
            <a:off x="105245" y="6714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4B7B39-E65C-9C2F-8291-348B93BFA041}"/>
              </a:ext>
            </a:extLst>
          </p:cNvPr>
          <p:cNvSpPr/>
          <p:nvPr/>
        </p:nvSpPr>
        <p:spPr>
          <a:xfrm>
            <a:off x="1059650" y="2767011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109B35A-648A-7482-02CD-EA33F10CDF5E}"/>
              </a:ext>
            </a:extLst>
          </p:cNvPr>
          <p:cNvSpPr/>
          <p:nvPr/>
        </p:nvSpPr>
        <p:spPr>
          <a:xfrm>
            <a:off x="4091135" y="1199196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46192D7-EE11-E2A0-8953-4FBC820B36C2}"/>
              </a:ext>
            </a:extLst>
          </p:cNvPr>
          <p:cNvSpPr/>
          <p:nvPr/>
        </p:nvSpPr>
        <p:spPr>
          <a:xfrm>
            <a:off x="7434490" y="13572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AA56A49-3EFB-BCF8-5F78-4138F2F7E2BC}"/>
              </a:ext>
            </a:extLst>
          </p:cNvPr>
          <p:cNvSpPr/>
          <p:nvPr/>
        </p:nvSpPr>
        <p:spPr>
          <a:xfrm>
            <a:off x="8037840" y="3046570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D16D1FB-5604-EBC2-A379-2D4A4D9067AC}"/>
              </a:ext>
            </a:extLst>
          </p:cNvPr>
          <p:cNvSpPr/>
          <p:nvPr/>
        </p:nvSpPr>
        <p:spPr>
          <a:xfrm>
            <a:off x="471990" y="17420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4655898-DABE-8D8D-219E-F4FF133631C7}"/>
              </a:ext>
            </a:extLst>
          </p:cNvPr>
          <p:cNvSpPr/>
          <p:nvPr/>
        </p:nvSpPr>
        <p:spPr>
          <a:xfrm>
            <a:off x="1349753" y="276701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EDEE1F-ABC3-2B2F-4F4F-9F3CA60DDA6B}"/>
              </a:ext>
            </a:extLst>
          </p:cNvPr>
          <p:cNvSpPr/>
          <p:nvPr/>
        </p:nvSpPr>
        <p:spPr>
          <a:xfrm>
            <a:off x="4338100" y="126806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40D3F52-FF11-1F1B-3FFF-7B25246E6F5C}"/>
              </a:ext>
            </a:extLst>
          </p:cNvPr>
          <p:cNvSpPr/>
          <p:nvPr/>
        </p:nvSpPr>
        <p:spPr>
          <a:xfrm>
            <a:off x="7713073" y="193168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C8F681-9A89-31A9-EF85-433DCEBCD2FE}"/>
              </a:ext>
            </a:extLst>
          </p:cNvPr>
          <p:cNvSpPr/>
          <p:nvPr/>
        </p:nvSpPr>
        <p:spPr>
          <a:xfrm>
            <a:off x="8361730" y="307713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Открытая ладонь со сплошной заливкой">
            <a:extLst>
              <a:ext uri="{FF2B5EF4-FFF2-40B4-BE49-F238E27FC236}">
                <a16:creationId xmlns:a16="http://schemas.microsoft.com/office/drawing/2014/main" id="{EC197FEA-4946-8C98-CBA9-4D5C8209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69" y="256033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7DB0BB-4BC4-9E63-9DBE-A2341CDDC145}"/>
              </a:ext>
            </a:extLst>
          </p:cNvPr>
          <p:cNvSpPr txBox="1"/>
          <p:nvPr/>
        </p:nvSpPr>
        <p:spPr>
          <a:xfrm>
            <a:off x="7651040" y="1145183"/>
            <a:ext cx="372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B76AC-D374-B5A7-B52A-6522A2862313}"/>
              </a:ext>
            </a:extLst>
          </p:cNvPr>
          <p:cNvSpPr txBox="1"/>
          <p:nvPr/>
        </p:nvSpPr>
        <p:spPr>
          <a:xfrm>
            <a:off x="7922803" y="1673924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“</a:t>
            </a:r>
            <a:r>
              <a:rPr lang="ru-RU" sz="2200" dirty="0">
                <a:solidFill>
                  <a:schemeClr val="bg1"/>
                </a:solidFill>
              </a:rPr>
              <a:t>Обязательное</a:t>
            </a:r>
            <a:r>
              <a:rPr lang="en-US" sz="2200" dirty="0">
                <a:solidFill>
                  <a:schemeClr val="bg1"/>
                </a:solidFill>
              </a:rPr>
              <a:t>”</a:t>
            </a:r>
            <a:r>
              <a:rPr lang="ru-RU" sz="2200" dirty="0">
                <a:solidFill>
                  <a:schemeClr val="bg1"/>
                </a:solidFill>
              </a:rPr>
              <a:t> страхование,</a:t>
            </a:r>
          </a:p>
          <a:p>
            <a:r>
              <a:rPr lang="ru-RU" sz="2200" dirty="0">
                <a:solidFill>
                  <a:schemeClr val="bg1"/>
                </a:solidFill>
              </a:rPr>
              <a:t>Доп. услуги</a:t>
            </a:r>
          </a:p>
        </p:txBody>
      </p:sp>
      <p:pic>
        <p:nvPicPr>
          <p:cNvPr id="24" name="Рисунок 23" descr="Информация со сплошной заливкой">
            <a:extLst>
              <a:ext uri="{FF2B5EF4-FFF2-40B4-BE49-F238E27FC236}">
                <a16:creationId xmlns:a16="http://schemas.microsoft.com/office/drawing/2014/main" id="{4E6BC4C5-4DBF-BD9B-7F34-CDF31C060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125" y="28479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9ED9DA-96ED-E7BB-4057-701799EA65E8}"/>
              </a:ext>
            </a:extLst>
          </p:cNvPr>
          <p:cNvSpPr txBox="1"/>
          <p:nvPr/>
        </p:nvSpPr>
        <p:spPr>
          <a:xfrm>
            <a:off x="546697" y="1176793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pic>
        <p:nvPicPr>
          <p:cNvPr id="27" name="Рисунок 26" descr="Мусор со сплошной заливкой">
            <a:extLst>
              <a:ext uri="{FF2B5EF4-FFF2-40B4-BE49-F238E27FC236}">
                <a16:creationId xmlns:a16="http://schemas.microsoft.com/office/drawing/2014/main" id="{950A028C-6B0F-4C26-7C0D-B96DF6A4D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530" y="324057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97CD96-9C92-8955-D053-D9D260219797}"/>
              </a:ext>
            </a:extLst>
          </p:cNvPr>
          <p:cNvSpPr txBox="1"/>
          <p:nvPr/>
        </p:nvSpPr>
        <p:spPr>
          <a:xfrm>
            <a:off x="1439191" y="4247972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</a:t>
            </a:r>
          </a:p>
        </p:txBody>
      </p:sp>
      <p:pic>
        <p:nvPicPr>
          <p:cNvPr id="30" name="Рисунок 29" descr="Контракт со сплошной заливкой">
            <a:extLst>
              <a:ext uri="{FF2B5EF4-FFF2-40B4-BE49-F238E27FC236}">
                <a16:creationId xmlns:a16="http://schemas.microsoft.com/office/drawing/2014/main" id="{8AF6C92C-86C9-9FC4-8F5E-770BEC226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712" y="149695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0ACE13-FEDD-D075-B389-C4FE887F6F1C}"/>
              </a:ext>
            </a:extLst>
          </p:cNvPr>
          <p:cNvSpPr txBox="1"/>
          <p:nvPr/>
        </p:nvSpPr>
        <p:spPr>
          <a:xfrm>
            <a:off x="4425343" y="2322779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EAA20-0515-B291-2599-026FF46406EF}"/>
              </a:ext>
            </a:extLst>
          </p:cNvPr>
          <p:cNvSpPr txBox="1"/>
          <p:nvPr/>
        </p:nvSpPr>
        <p:spPr>
          <a:xfrm>
            <a:off x="4950935" y="3473544"/>
            <a:ext cx="2525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Двойные комиссии</a:t>
            </a:r>
          </a:p>
        </p:txBody>
      </p:sp>
      <p:pic>
        <p:nvPicPr>
          <p:cNvPr id="34" name="Рисунок 33" descr="Передача со сплошной заливкой">
            <a:extLst>
              <a:ext uri="{FF2B5EF4-FFF2-40B4-BE49-F238E27FC236}">
                <a16:creationId xmlns:a16="http://schemas.microsoft.com/office/drawing/2014/main" id="{ADA0EFDB-E967-08BC-5A03-F9ADA1A1B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0944" y="36464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028CCD-86B4-475F-CD6E-9073CC16D8A5}"/>
              </a:ext>
            </a:extLst>
          </p:cNvPr>
          <p:cNvSpPr txBox="1"/>
          <p:nvPr/>
        </p:nvSpPr>
        <p:spPr>
          <a:xfrm>
            <a:off x="8394922" y="4399802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Подмена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2110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0DD9ECA-C025-A0CB-547B-F9AA099088DF}"/>
              </a:ext>
            </a:extLst>
          </p:cNvPr>
          <p:cNvSpPr/>
          <p:nvPr/>
        </p:nvSpPr>
        <p:spPr>
          <a:xfrm>
            <a:off x="7210919" y="765440"/>
            <a:ext cx="5010287" cy="4909926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2D584D-9E9F-B60F-5972-EBFC693BAD49}"/>
              </a:ext>
            </a:extLst>
          </p:cNvPr>
          <p:cNvSpPr/>
          <p:nvPr/>
        </p:nvSpPr>
        <p:spPr>
          <a:xfrm>
            <a:off x="3229251" y="585143"/>
            <a:ext cx="5546789" cy="5229720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6CDCFF5-F974-103C-27F6-E4207C79EB71}"/>
              </a:ext>
            </a:extLst>
          </p:cNvPr>
          <p:cNvSpPr/>
          <p:nvPr/>
        </p:nvSpPr>
        <p:spPr>
          <a:xfrm>
            <a:off x="11475" y="765440"/>
            <a:ext cx="5187016" cy="4972722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D0ECD7E-1010-4556-173D-E8181FC8F777}"/>
              </a:ext>
            </a:extLst>
          </p:cNvPr>
          <p:cNvSpPr/>
          <p:nvPr/>
        </p:nvSpPr>
        <p:spPr>
          <a:xfrm>
            <a:off x="81902" y="919506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30A4B73-E8D2-2CF9-D0B4-461B28357F72}"/>
              </a:ext>
            </a:extLst>
          </p:cNvPr>
          <p:cNvSpPr/>
          <p:nvPr/>
        </p:nvSpPr>
        <p:spPr>
          <a:xfrm>
            <a:off x="3649980" y="885825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DC99491-704D-A4DB-4034-5EF3ECF590A8}"/>
              </a:ext>
            </a:extLst>
          </p:cNvPr>
          <p:cNvSpPr/>
          <p:nvPr/>
        </p:nvSpPr>
        <p:spPr>
          <a:xfrm>
            <a:off x="7442150" y="917223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1C24-151C-839A-F9E5-01CE303B2F5C}"/>
              </a:ext>
            </a:extLst>
          </p:cNvPr>
          <p:cNvSpPr txBox="1"/>
          <p:nvPr/>
        </p:nvSpPr>
        <p:spPr>
          <a:xfrm>
            <a:off x="460269" y="2022020"/>
            <a:ext cx="3009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125 000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1F45A-1CB4-6680-B7AD-76C9A469A386}"/>
              </a:ext>
            </a:extLst>
          </p:cNvPr>
          <p:cNvSpPr txBox="1"/>
          <p:nvPr/>
        </p:nvSpPr>
        <p:spPr>
          <a:xfrm>
            <a:off x="640477" y="3382166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остаток после текущих расходов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Накопления отсутствуют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F613D-8F19-A518-6C30-3B2AF953AFD5}"/>
              </a:ext>
            </a:extLst>
          </p:cNvPr>
          <p:cNvSpPr txBox="1"/>
          <p:nvPr/>
        </p:nvSpPr>
        <p:spPr>
          <a:xfrm>
            <a:off x="510770" y="2807136"/>
            <a:ext cx="259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рублей в месяц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ED8A6-3E1A-D3AF-EE4A-EDA966500D1F}"/>
              </a:ext>
            </a:extLst>
          </p:cNvPr>
          <p:cNvSpPr txBox="1"/>
          <p:nvPr/>
        </p:nvSpPr>
        <p:spPr>
          <a:xfrm>
            <a:off x="4201416" y="1333959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F6D58-923F-AA5B-7265-E1E9ED9E136D}"/>
              </a:ext>
            </a:extLst>
          </p:cNvPr>
          <p:cNvSpPr txBox="1"/>
          <p:nvPr/>
        </p:nvSpPr>
        <p:spPr>
          <a:xfrm>
            <a:off x="4451778" y="2063814"/>
            <a:ext cx="2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ипотечный кредит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E6436-7185-8486-CC96-17E2EE2DFCC3}"/>
              </a:ext>
            </a:extLst>
          </p:cNvPr>
          <p:cNvSpPr txBox="1"/>
          <p:nvPr/>
        </p:nvSpPr>
        <p:spPr>
          <a:xfrm>
            <a:off x="3983446" y="2491893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1 000 000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F79D7-326E-7193-D13E-5DE22A1D1641}"/>
              </a:ext>
            </a:extLst>
          </p:cNvPr>
          <p:cNvSpPr txBox="1"/>
          <p:nvPr/>
        </p:nvSpPr>
        <p:spPr>
          <a:xfrm>
            <a:off x="4410287" y="3200003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кредитная карта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A4D5-BE7A-D06C-3CB4-91CFF466DB5C}"/>
              </a:ext>
            </a:extLst>
          </p:cNvPr>
          <p:cNvSpPr txBox="1"/>
          <p:nvPr/>
        </p:nvSpPr>
        <p:spPr>
          <a:xfrm>
            <a:off x="3983445" y="3686145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6 000 000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8799D-5E41-85C1-84E3-A77E017E3696}"/>
              </a:ext>
            </a:extLst>
          </p:cNvPr>
          <p:cNvSpPr txBox="1"/>
          <p:nvPr/>
        </p:nvSpPr>
        <p:spPr>
          <a:xfrm>
            <a:off x="4410286" y="4470975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образование сына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32659-81D6-A08B-AA46-BFF483F5CB45}"/>
              </a:ext>
            </a:extLst>
          </p:cNvPr>
          <p:cNvSpPr txBox="1"/>
          <p:nvPr/>
        </p:nvSpPr>
        <p:spPr>
          <a:xfrm>
            <a:off x="7949966" y="2108217"/>
            <a:ext cx="4253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&gt;3</a:t>
            </a:r>
            <a:r>
              <a:rPr lang="ru-RU" sz="6000" b="1" dirty="0">
                <a:solidFill>
                  <a:schemeClr val="bg1"/>
                </a:solidFill>
              </a:rPr>
              <a:t>0 000 000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B5D1B-408D-FB3C-1B2C-0A1C690868D3}"/>
              </a:ext>
            </a:extLst>
          </p:cNvPr>
          <p:cNvSpPr txBox="1"/>
          <p:nvPr/>
        </p:nvSpPr>
        <p:spPr>
          <a:xfrm>
            <a:off x="8089998" y="2818830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рублей через 20 лет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D2BE1-3663-C03B-72C6-E6D66480AD0A}"/>
              </a:ext>
            </a:extLst>
          </p:cNvPr>
          <p:cNvSpPr txBox="1"/>
          <p:nvPr/>
        </p:nvSpPr>
        <p:spPr>
          <a:xfrm>
            <a:off x="8149085" y="3211288"/>
            <a:ext cx="379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наша цель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(поддержание прежнего уровня потребления на пенсии)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41065-6E19-8663-9612-C45BF6FEA78E}"/>
              </a:ext>
            </a:extLst>
          </p:cNvPr>
          <p:cNvSpPr txBox="1"/>
          <p:nvPr/>
        </p:nvSpPr>
        <p:spPr>
          <a:xfrm>
            <a:off x="167951" y="5681496"/>
            <a:ext cx="472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* все суммы указаны в сегодняшних ценах</a:t>
            </a:r>
          </a:p>
        </p:txBody>
      </p:sp>
    </p:spTree>
    <p:extLst>
      <p:ext uri="{BB962C8B-B14F-4D97-AF65-F5344CB8AC3E}">
        <p14:creationId xmlns:p14="http://schemas.microsoft.com/office/powerpoint/2010/main" val="21359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D32B05-5FE2-0F2F-9C6D-0F515206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384"/>
            <a:ext cx="7193184" cy="5300240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97179"/>
              </p:ext>
            </p:extLst>
          </p:nvPr>
        </p:nvGraphicFramePr>
        <p:xfrm>
          <a:off x="5345723" y="972395"/>
          <a:ext cx="8088924" cy="504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1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8BEE5B-14A0-9F2C-7448-835BD464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44"/>
            <a:ext cx="7193184" cy="5300240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537077"/>
              </p:ext>
            </p:extLst>
          </p:nvPr>
        </p:nvGraphicFramePr>
        <p:xfrm>
          <a:off x="5361139" y="412261"/>
          <a:ext cx="7709979" cy="506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684EAB-438E-DA05-637C-9B0C6355850D}"/>
              </a:ext>
            </a:extLst>
          </p:cNvPr>
          <p:cNvSpPr txBox="1"/>
          <p:nvPr/>
        </p:nvSpPr>
        <p:spPr>
          <a:xfrm>
            <a:off x="1157676" y="5737853"/>
            <a:ext cx="420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Доходность 16.9%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7E9DB-8770-1802-7788-1A17E13972F7}"/>
              </a:ext>
            </a:extLst>
          </p:cNvPr>
          <p:cNvSpPr txBox="1"/>
          <p:nvPr/>
        </p:nvSpPr>
        <p:spPr>
          <a:xfrm>
            <a:off x="6817231" y="5737853"/>
            <a:ext cx="513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Волатильность 12.8%</a:t>
            </a:r>
          </a:p>
        </p:txBody>
      </p:sp>
      <p:pic>
        <p:nvPicPr>
          <p:cNvPr id="6" name="Рисунок 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DF54538B-3B24-16F4-AA89-8EBDB6D2F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76" y="5634596"/>
            <a:ext cx="914400" cy="914400"/>
          </a:xfrm>
          <a:prstGeom prst="rect">
            <a:avLst/>
          </a:prstGeom>
        </p:spPr>
      </p:pic>
      <p:pic>
        <p:nvPicPr>
          <p:cNvPr id="12" name="Рисунок 11" descr="Звуковая волна со сплошной заливкой">
            <a:extLst>
              <a:ext uri="{FF2B5EF4-FFF2-40B4-BE49-F238E27FC236}">
                <a16:creationId xmlns:a16="http://schemas.microsoft.com/office/drawing/2014/main" id="{A05DBA3E-74BB-DBA8-2524-8F8D9FBD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634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68D96111-1A14-9A6E-2422-92161F41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7" y="348157"/>
            <a:ext cx="2157350" cy="170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C17C9-6F0B-C046-8C9B-6D2DD241F394}"/>
              </a:ext>
            </a:extLst>
          </p:cNvPr>
          <p:cNvSpPr txBox="1"/>
          <p:nvPr/>
        </p:nvSpPr>
        <p:spPr>
          <a:xfrm>
            <a:off x="3160172" y="739038"/>
            <a:ext cx="162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rebalance()</a:t>
            </a:r>
          </a:p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deposit()</a:t>
            </a:r>
          </a:p>
          <a:p>
            <a:r>
              <a:rPr lang="en-US" b="1" dirty="0"/>
              <a:t>…</a:t>
            </a:r>
            <a:endParaRPr lang="ru-RU" b="1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85FF0D3E-D01C-C90F-4E2D-128B4D411751}"/>
              </a:ext>
            </a:extLst>
          </p:cNvPr>
          <p:cNvSpPr/>
          <p:nvPr/>
        </p:nvSpPr>
        <p:spPr>
          <a:xfrm rot="14254213" flipH="1">
            <a:off x="1206395" y="2563493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555E31F-15AD-B35C-871F-F0BC035F4525}"/>
              </a:ext>
            </a:extLst>
          </p:cNvPr>
          <p:cNvSpPr/>
          <p:nvPr/>
        </p:nvSpPr>
        <p:spPr>
          <a:xfrm rot="17893742" flipH="1">
            <a:off x="2622322" y="2556296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Компьютер со сплошной заливкой">
            <a:extLst>
              <a:ext uri="{FF2B5EF4-FFF2-40B4-BE49-F238E27FC236}">
                <a16:creationId xmlns:a16="http://schemas.microsoft.com/office/drawing/2014/main" id="{9E2FC96E-CECB-E4EC-BD88-F20F01AF3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2452" y="3429000"/>
            <a:ext cx="1123950" cy="112395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5BB203BA-6B9F-AC3E-043F-6774A08CF56A}"/>
              </a:ext>
            </a:extLst>
          </p:cNvPr>
          <p:cNvSpPr/>
          <p:nvPr/>
        </p:nvSpPr>
        <p:spPr>
          <a:xfrm rot="16200000" flipH="1">
            <a:off x="2149340" y="4769989"/>
            <a:ext cx="630175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83F86-394A-DA0D-8C77-BA58034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40" y="3796665"/>
            <a:ext cx="244792" cy="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9D09D-CB88-F50A-5064-6A1E88D2ED41}"/>
              </a:ext>
            </a:extLst>
          </p:cNvPr>
          <p:cNvSpPr txBox="1"/>
          <p:nvPr/>
        </p:nvSpPr>
        <p:spPr>
          <a:xfrm>
            <a:off x="1540751" y="5388866"/>
            <a:ext cx="184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Investment Strategy Performance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89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A87F14-18E8-CAAF-14B0-87CA1BB4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0"/>
            <a:ext cx="14131639" cy="3028208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2B0BBD-ADD9-AF7D-5D79-210B7E62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3028208"/>
            <a:ext cx="14131640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FFEF74-BF02-229A-F15E-C256E2CB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3" y="178247"/>
            <a:ext cx="8823474" cy="6501506"/>
          </a:xfrm>
          <a:prstGeom prst="rect">
            <a:avLst/>
          </a:prstGeom>
        </p:spPr>
      </p:pic>
      <p:pic>
        <p:nvPicPr>
          <p:cNvPr id="6" name="Рисунок 5" descr="Портфель со сплошной заливкой">
            <a:extLst>
              <a:ext uri="{FF2B5EF4-FFF2-40B4-BE49-F238E27FC236}">
                <a16:creationId xmlns:a16="http://schemas.microsoft.com/office/drawing/2014/main" id="{C84F9FC8-5844-554B-A443-D05790FD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575" y="1879270"/>
            <a:ext cx="388621" cy="38862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B9E0A1E-8626-9D04-640F-79AB4511F13F}"/>
              </a:ext>
            </a:extLst>
          </p:cNvPr>
          <p:cNvCxnSpPr>
            <a:cxnSpLocks/>
          </p:cNvCxnSpPr>
          <p:nvPr/>
        </p:nvCxnSpPr>
        <p:spPr>
          <a:xfrm flipV="1">
            <a:off x="4034789" y="2148840"/>
            <a:ext cx="548641" cy="23810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3ACB4C-CD11-12C2-2CB5-F4CFF539534B}"/>
              </a:ext>
            </a:extLst>
          </p:cNvPr>
          <p:cNvCxnSpPr>
            <a:cxnSpLocks/>
          </p:cNvCxnSpPr>
          <p:nvPr/>
        </p:nvCxnSpPr>
        <p:spPr>
          <a:xfrm flipV="1">
            <a:off x="5071108" y="1965960"/>
            <a:ext cx="609602" cy="9426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Портфель со сплошной заливкой">
            <a:extLst>
              <a:ext uri="{FF2B5EF4-FFF2-40B4-BE49-F238E27FC236}">
                <a16:creationId xmlns:a16="http://schemas.microsoft.com/office/drawing/2014/main" id="{81A1AF42-C1FE-4858-16EA-DE5A912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2" y="1771649"/>
            <a:ext cx="388621" cy="388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9A1167-119A-6D4C-121F-F77945DBCBB5}"/>
              </a:ext>
            </a:extLst>
          </p:cNvPr>
          <p:cNvCxnSpPr>
            <a:cxnSpLocks/>
          </p:cNvCxnSpPr>
          <p:nvPr/>
        </p:nvCxnSpPr>
        <p:spPr>
          <a:xfrm>
            <a:off x="6238812" y="1965959"/>
            <a:ext cx="430648" cy="4713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Портфель со сплошной заливкой">
            <a:extLst>
              <a:ext uri="{FF2B5EF4-FFF2-40B4-BE49-F238E27FC236}">
                <a16:creationId xmlns:a16="http://schemas.microsoft.com/office/drawing/2014/main" id="{059E8CF9-005F-1CF2-CE1C-7AA017F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358" y="1947849"/>
            <a:ext cx="388621" cy="388621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0C9717A-536A-8907-8B6A-F05D73F18D88}"/>
              </a:ext>
            </a:extLst>
          </p:cNvPr>
          <p:cNvCxnSpPr/>
          <p:nvPr/>
        </p:nvCxnSpPr>
        <p:spPr>
          <a:xfrm>
            <a:off x="6945617" y="1124889"/>
            <a:ext cx="0" cy="822960"/>
          </a:xfrm>
          <a:prstGeom prst="line">
            <a:avLst/>
          </a:prstGeom>
          <a:ln w="38100">
            <a:solidFill>
              <a:srgbClr val="333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13D4C-AE05-1A82-9B58-B0681FC88DF7}"/>
              </a:ext>
            </a:extLst>
          </p:cNvPr>
          <p:cNvSpPr txBox="1"/>
          <p:nvPr/>
        </p:nvSpPr>
        <p:spPr>
          <a:xfrm>
            <a:off x="653335" y="1496352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Инфляционный</a:t>
            </a:r>
          </a:p>
        </p:txBody>
      </p:sp>
      <p:pic>
        <p:nvPicPr>
          <p:cNvPr id="16" name="Рисунок 1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E8CF1787-C61A-786A-28F2-1D3C9650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64568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41F03-AB3C-B6DB-B6D4-A32E6DF13DD3}"/>
              </a:ext>
            </a:extLst>
          </p:cNvPr>
          <p:cNvSpPr txBox="1"/>
          <p:nvPr/>
        </p:nvSpPr>
        <p:spPr>
          <a:xfrm>
            <a:off x="877172" y="2145366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Инвестируем, а не храним деньги в наличных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70686-9CBC-BC1C-60EB-1B642BB4AC14}"/>
              </a:ext>
            </a:extLst>
          </p:cNvPr>
          <p:cNvSpPr txBox="1"/>
          <p:nvPr/>
        </p:nvSpPr>
        <p:spPr>
          <a:xfrm>
            <a:off x="3425956" y="3002357"/>
            <a:ext cx="327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Процентной ставки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102D4-3722-E8C5-FCCF-CDC65CE34819}"/>
              </a:ext>
            </a:extLst>
          </p:cNvPr>
          <p:cNvSpPr txBox="1"/>
          <p:nvPr/>
        </p:nvSpPr>
        <p:spPr>
          <a:xfrm>
            <a:off x="3394419" y="2099199"/>
            <a:ext cx="327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i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01B5-1E03-BD35-F642-35DDC1BAECF6}"/>
              </a:ext>
            </a:extLst>
          </p:cNvPr>
          <p:cNvSpPr txBox="1"/>
          <p:nvPr/>
        </p:nvSpPr>
        <p:spPr>
          <a:xfrm>
            <a:off x="3923929" y="4138164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Облигации с разным сроком погашения</a:t>
            </a:r>
          </a:p>
        </p:txBody>
      </p:sp>
      <p:pic>
        <p:nvPicPr>
          <p:cNvPr id="22" name="Рисунок 21" descr="Доллар со сплошной заливкой">
            <a:extLst>
              <a:ext uri="{FF2B5EF4-FFF2-40B4-BE49-F238E27FC236}">
                <a16:creationId xmlns:a16="http://schemas.microsoft.com/office/drawing/2014/main" id="{6819B6C9-5E70-2C91-9FD6-99FC61DA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9954" y="53297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417B43-A640-BFCE-C12B-47DD2F9344D7}"/>
              </a:ext>
            </a:extLst>
          </p:cNvPr>
          <p:cNvSpPr txBox="1"/>
          <p:nvPr/>
        </p:nvSpPr>
        <p:spPr>
          <a:xfrm>
            <a:off x="6117035" y="1317737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Валютный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CF220-90EC-10E6-D7E5-F7878D91D4E3}"/>
              </a:ext>
            </a:extLst>
          </p:cNvPr>
          <p:cNvSpPr txBox="1"/>
          <p:nvPr/>
        </p:nvSpPr>
        <p:spPr>
          <a:xfrm>
            <a:off x="6790163" y="1921188"/>
            <a:ext cx="2216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 в российские активы (внешние ограничения)</a:t>
            </a:r>
          </a:p>
        </p:txBody>
      </p:sp>
      <p:pic>
        <p:nvPicPr>
          <p:cNvPr id="26" name="Рисунок 25" descr="Портфель со сплошной заливкой">
            <a:extLst>
              <a:ext uri="{FF2B5EF4-FFF2-40B4-BE49-F238E27FC236}">
                <a16:creationId xmlns:a16="http://schemas.microsoft.com/office/drawing/2014/main" id="{EAF0609F-E9C6-D032-0134-E5F83FF4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667" y="312972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F9D403-5159-0924-4B50-A76D797811EF}"/>
              </a:ext>
            </a:extLst>
          </p:cNvPr>
          <p:cNvSpPr txBox="1"/>
          <p:nvPr/>
        </p:nvSpPr>
        <p:spPr>
          <a:xfrm>
            <a:off x="8446770" y="3913846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Специфические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C8E0D-B7CE-5B30-DBA7-AE09B0B7043B}"/>
              </a:ext>
            </a:extLst>
          </p:cNvPr>
          <p:cNvSpPr txBox="1"/>
          <p:nvPr/>
        </p:nvSpPr>
        <p:spPr>
          <a:xfrm>
            <a:off x="8681335" y="4486415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Диверсификация.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Компании разных отраслей</a:t>
            </a:r>
          </a:p>
        </p:txBody>
      </p:sp>
    </p:spTree>
    <p:extLst>
      <p:ext uri="{BB962C8B-B14F-4D97-AF65-F5344CB8AC3E}">
        <p14:creationId xmlns:p14="http://schemas.microsoft.com/office/powerpoint/2010/main" val="904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 descr="Информация со сплошной заливкой">
            <a:extLst>
              <a:ext uri="{FF2B5EF4-FFF2-40B4-BE49-F238E27FC236}">
                <a16:creationId xmlns:a16="http://schemas.microsoft.com/office/drawing/2014/main" id="{73D210A6-47BB-B76D-22DF-BD88B2AA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55104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F862C-ED6A-9A1D-3DBE-E36F255E6BA5}"/>
              </a:ext>
            </a:extLst>
          </p:cNvPr>
          <p:cNvSpPr txBox="1"/>
          <p:nvPr/>
        </p:nvSpPr>
        <p:spPr>
          <a:xfrm>
            <a:off x="595047" y="1465447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0C10-8894-ABFA-E722-BDE15EE6414C}"/>
              </a:ext>
            </a:extLst>
          </p:cNvPr>
          <p:cNvSpPr txBox="1"/>
          <p:nvPr/>
        </p:nvSpPr>
        <p:spPr>
          <a:xfrm>
            <a:off x="3386793" y="3633530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pic>
        <p:nvPicPr>
          <p:cNvPr id="6" name="Рисунок 5" descr="Контракт со сплошной заливкой">
            <a:extLst>
              <a:ext uri="{FF2B5EF4-FFF2-40B4-BE49-F238E27FC236}">
                <a16:creationId xmlns:a16="http://schemas.microsoft.com/office/drawing/2014/main" id="{FC45CC1E-FFBA-2C4D-02B5-8C981B847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518" y="2577907"/>
            <a:ext cx="914400" cy="914400"/>
          </a:xfrm>
          <a:prstGeom prst="rect">
            <a:avLst/>
          </a:prstGeom>
        </p:spPr>
      </p:pic>
      <p:pic>
        <p:nvPicPr>
          <p:cNvPr id="15" name="Рисунок 14" descr="Открытая ладонь со сплошной заливкой">
            <a:extLst>
              <a:ext uri="{FF2B5EF4-FFF2-40B4-BE49-F238E27FC236}">
                <a16:creationId xmlns:a16="http://schemas.microsoft.com/office/drawing/2014/main" id="{66D9BFE4-6752-5CCF-D1FE-D535AB2F1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2798" y="882919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CF4303-8A8B-98C5-22D4-557EC34C8C7C}"/>
              </a:ext>
            </a:extLst>
          </p:cNvPr>
          <p:cNvSpPr txBox="1"/>
          <p:nvPr/>
        </p:nvSpPr>
        <p:spPr>
          <a:xfrm>
            <a:off x="6214297" y="1776695"/>
            <a:ext cx="300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pic>
        <p:nvPicPr>
          <p:cNvPr id="25" name="Рисунок 24" descr="Мусор со сплошной заливкой">
            <a:extLst>
              <a:ext uri="{FF2B5EF4-FFF2-40B4-BE49-F238E27FC236}">
                <a16:creationId xmlns:a16="http://schemas.microsoft.com/office/drawing/2014/main" id="{FF6741A0-3761-4E61-7273-8D71D91E0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8329" y="315123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39C6F6-0043-CD3B-1DD9-4C9C1B297F1B}"/>
              </a:ext>
            </a:extLst>
          </p:cNvPr>
          <p:cNvSpPr txBox="1"/>
          <p:nvPr/>
        </p:nvSpPr>
        <p:spPr>
          <a:xfrm>
            <a:off x="8333053" y="4050253"/>
            <a:ext cx="3271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продуктов, подмена</a:t>
            </a:r>
          </a:p>
        </p:txBody>
      </p:sp>
    </p:spTree>
    <p:extLst>
      <p:ext uri="{BB962C8B-B14F-4D97-AF65-F5344CB8AC3E}">
        <p14:creationId xmlns:p14="http://schemas.microsoft.com/office/powerpoint/2010/main" val="3964110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230</Words>
  <Application>Microsoft Office PowerPoint</Application>
  <PresentationFormat>Широкоэкранный</PresentationFormat>
  <Paragraphs>78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HelveticaNeue-CondensedBold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Даниил Романович</dc:creator>
  <cp:lastModifiedBy>Михайлов Даниил Романович</cp:lastModifiedBy>
  <cp:revision>16</cp:revision>
  <dcterms:created xsi:type="dcterms:W3CDTF">2023-12-06T19:04:23Z</dcterms:created>
  <dcterms:modified xsi:type="dcterms:W3CDTF">2023-12-10T13:43:28Z</dcterms:modified>
</cp:coreProperties>
</file>