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3849" r:id="rId6"/>
    <p:sldId id="3854" r:id="rId7"/>
    <p:sldId id="3855" r:id="rId8"/>
    <p:sldId id="261" r:id="rId9"/>
    <p:sldId id="3850" r:id="rId10"/>
    <p:sldId id="3851" r:id="rId11"/>
    <p:sldId id="265" r:id="rId12"/>
    <p:sldId id="3852" r:id="rId13"/>
    <p:sldId id="3853" r:id="rId14"/>
    <p:sldId id="268" r:id="rId15"/>
    <p:sldId id="3848" r:id="rId16"/>
    <p:sldId id="3858" r:id="rId17"/>
    <p:sldId id="3856" r:id="rId18"/>
    <p:sldId id="385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94" autoAdjust="0"/>
  </p:normalViewPr>
  <p:slideViewPr>
    <p:cSldViewPr snapToGrid="0">
      <p:cViewPr varScale="1">
        <p:scale>
          <a:sx n="96" d="100"/>
          <a:sy n="96" d="100"/>
        </p:scale>
        <p:origin x="342" y="60"/>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265231-0C5D-49D3-AF67-D064125CF064}" type="doc">
      <dgm:prSet loTypeId="urn:microsoft.com/office/officeart/2005/8/layout/process1" loCatId="process" qsTypeId="urn:microsoft.com/office/officeart/2005/8/quickstyle/simple1" qsCatId="simple" csTypeId="urn:microsoft.com/office/officeart/2005/8/colors/accent1_2" csCatId="accent1" phldr="1"/>
      <dgm:spPr/>
    </dgm:pt>
    <dgm:pt modelId="{A3BF8C88-76A0-482B-B6F4-8FBCDD3B2D16}">
      <dgm:prSet phldrT="[Text]"/>
      <dgm:spPr/>
      <dgm:t>
        <a:bodyPr/>
        <a:lstStyle/>
        <a:p>
          <a:r>
            <a:rPr lang="en-US" b="1" dirty="0"/>
            <a:t>Infant Care: $321</a:t>
          </a:r>
          <a:endParaRPr lang="en-US" dirty="0"/>
        </a:p>
      </dgm:t>
    </dgm:pt>
    <dgm:pt modelId="{2BCDDA40-B555-4E1B-B874-C4AE25B80297}" type="parTrans" cxnId="{4204FC05-261D-4DC9-8D5D-BD67B2049496}">
      <dgm:prSet/>
      <dgm:spPr/>
      <dgm:t>
        <a:bodyPr/>
        <a:lstStyle/>
        <a:p>
          <a:endParaRPr lang="en-US"/>
        </a:p>
      </dgm:t>
    </dgm:pt>
    <dgm:pt modelId="{8E740EA7-4ECA-4966-AB48-A752BCCEB008}" type="sibTrans" cxnId="{4204FC05-261D-4DC9-8D5D-BD67B2049496}">
      <dgm:prSet/>
      <dgm:spPr/>
      <dgm:t>
        <a:bodyPr/>
        <a:lstStyle/>
        <a:p>
          <a:endParaRPr lang="en-US"/>
        </a:p>
      </dgm:t>
    </dgm:pt>
    <dgm:pt modelId="{5EF28BB2-48F4-4877-AE16-811078DEF8E8}">
      <dgm:prSet phldrT="[Text]"/>
      <dgm:spPr/>
      <dgm:t>
        <a:bodyPr/>
        <a:lstStyle/>
        <a:p>
          <a:r>
            <a:rPr lang="en-US" dirty="0"/>
            <a:t>Toddler Care: $293</a:t>
          </a:r>
        </a:p>
      </dgm:t>
    </dgm:pt>
    <dgm:pt modelId="{79D24576-4AAA-4A30-A617-79198784AF8F}" type="parTrans" cxnId="{C0B8CE4B-D1CA-4413-A9E4-DB3E4FA2B3A4}">
      <dgm:prSet/>
      <dgm:spPr/>
      <dgm:t>
        <a:bodyPr/>
        <a:lstStyle/>
        <a:p>
          <a:endParaRPr lang="en-US"/>
        </a:p>
      </dgm:t>
    </dgm:pt>
    <dgm:pt modelId="{63FAEC83-C103-458A-951A-72AAA7B3DF7D}" type="sibTrans" cxnId="{C0B8CE4B-D1CA-4413-A9E4-DB3E4FA2B3A4}">
      <dgm:prSet/>
      <dgm:spPr/>
      <dgm:t>
        <a:bodyPr/>
        <a:lstStyle/>
        <a:p>
          <a:endParaRPr lang="en-US"/>
        </a:p>
      </dgm:t>
    </dgm:pt>
    <dgm:pt modelId="{530F5E96-7082-47D0-929F-3DD304B2A2D6}">
      <dgm:prSet phldrT="[Text]"/>
      <dgm:spPr/>
      <dgm:t>
        <a:bodyPr/>
        <a:lstStyle/>
        <a:p>
          <a:r>
            <a:rPr lang="en-US" dirty="0"/>
            <a:t>Preschool Care: $292</a:t>
          </a:r>
        </a:p>
      </dgm:t>
    </dgm:pt>
    <dgm:pt modelId="{8E6CAD55-EA1A-4234-9C9E-8D6E9808EC76}" type="parTrans" cxnId="{0D86CB77-59BC-4D4E-B98B-61E866709873}">
      <dgm:prSet/>
      <dgm:spPr/>
      <dgm:t>
        <a:bodyPr/>
        <a:lstStyle/>
        <a:p>
          <a:endParaRPr lang="en-US"/>
        </a:p>
      </dgm:t>
    </dgm:pt>
    <dgm:pt modelId="{A8C1D383-EA1C-41C4-A1B9-5B2E713A94EE}" type="sibTrans" cxnId="{0D86CB77-59BC-4D4E-B98B-61E866709873}">
      <dgm:prSet/>
      <dgm:spPr/>
      <dgm:t>
        <a:bodyPr/>
        <a:lstStyle/>
        <a:p>
          <a:endParaRPr lang="en-US"/>
        </a:p>
      </dgm:t>
    </dgm:pt>
    <dgm:pt modelId="{A88055E7-9D6A-4689-8172-34055DAC8E6E}" type="pres">
      <dgm:prSet presAssocID="{B5265231-0C5D-49D3-AF67-D064125CF064}" presName="Name0" presStyleCnt="0">
        <dgm:presLayoutVars>
          <dgm:dir/>
          <dgm:resizeHandles val="exact"/>
        </dgm:presLayoutVars>
      </dgm:prSet>
      <dgm:spPr/>
    </dgm:pt>
    <dgm:pt modelId="{E5237A90-7785-4F1D-99E4-8A2E236EE22C}" type="pres">
      <dgm:prSet presAssocID="{A3BF8C88-76A0-482B-B6F4-8FBCDD3B2D16}" presName="node" presStyleLbl="node1" presStyleIdx="0" presStyleCnt="3">
        <dgm:presLayoutVars>
          <dgm:bulletEnabled val="1"/>
        </dgm:presLayoutVars>
      </dgm:prSet>
      <dgm:spPr/>
    </dgm:pt>
    <dgm:pt modelId="{18FF8192-BC81-42E1-95E6-6358C41EA76E}" type="pres">
      <dgm:prSet presAssocID="{8E740EA7-4ECA-4966-AB48-A752BCCEB008}" presName="sibTrans" presStyleLbl="sibTrans2D1" presStyleIdx="0" presStyleCnt="2"/>
      <dgm:spPr/>
    </dgm:pt>
    <dgm:pt modelId="{9BBB338F-71CE-42A1-82A3-AAD9AD7FC2C6}" type="pres">
      <dgm:prSet presAssocID="{8E740EA7-4ECA-4966-AB48-A752BCCEB008}" presName="connectorText" presStyleLbl="sibTrans2D1" presStyleIdx="0" presStyleCnt="2"/>
      <dgm:spPr/>
    </dgm:pt>
    <dgm:pt modelId="{414E30A7-5D99-43A9-8C0A-7673F56B619C}" type="pres">
      <dgm:prSet presAssocID="{5EF28BB2-48F4-4877-AE16-811078DEF8E8}" presName="node" presStyleLbl="node1" presStyleIdx="1" presStyleCnt="3">
        <dgm:presLayoutVars>
          <dgm:bulletEnabled val="1"/>
        </dgm:presLayoutVars>
      </dgm:prSet>
      <dgm:spPr/>
    </dgm:pt>
    <dgm:pt modelId="{5AF3B7D6-5725-4032-8765-9112A4AF9CD5}" type="pres">
      <dgm:prSet presAssocID="{63FAEC83-C103-458A-951A-72AAA7B3DF7D}" presName="sibTrans" presStyleLbl="sibTrans2D1" presStyleIdx="1" presStyleCnt="2"/>
      <dgm:spPr/>
    </dgm:pt>
    <dgm:pt modelId="{42086F51-BC18-427E-9DD2-B1AFDFB7EC46}" type="pres">
      <dgm:prSet presAssocID="{63FAEC83-C103-458A-951A-72AAA7B3DF7D}" presName="connectorText" presStyleLbl="sibTrans2D1" presStyleIdx="1" presStyleCnt="2"/>
      <dgm:spPr/>
    </dgm:pt>
    <dgm:pt modelId="{69554879-224B-4C1F-9CE8-68AE3AA40B46}" type="pres">
      <dgm:prSet presAssocID="{530F5E96-7082-47D0-929F-3DD304B2A2D6}" presName="node" presStyleLbl="node1" presStyleIdx="2" presStyleCnt="3">
        <dgm:presLayoutVars>
          <dgm:bulletEnabled val="1"/>
        </dgm:presLayoutVars>
      </dgm:prSet>
      <dgm:spPr/>
    </dgm:pt>
  </dgm:ptLst>
  <dgm:cxnLst>
    <dgm:cxn modelId="{4204FC05-261D-4DC9-8D5D-BD67B2049496}" srcId="{B5265231-0C5D-49D3-AF67-D064125CF064}" destId="{A3BF8C88-76A0-482B-B6F4-8FBCDD3B2D16}" srcOrd="0" destOrd="0" parTransId="{2BCDDA40-B555-4E1B-B874-C4AE25B80297}" sibTransId="{8E740EA7-4ECA-4966-AB48-A752BCCEB008}"/>
    <dgm:cxn modelId="{BEF32C2E-9316-466D-825D-CFD086EDB6FA}" type="presOf" srcId="{8E740EA7-4ECA-4966-AB48-A752BCCEB008}" destId="{9BBB338F-71CE-42A1-82A3-AAD9AD7FC2C6}" srcOrd="1" destOrd="0" presId="urn:microsoft.com/office/officeart/2005/8/layout/process1"/>
    <dgm:cxn modelId="{71C75B3B-DAA5-4C9E-84E5-DD578A35998B}" type="presOf" srcId="{A3BF8C88-76A0-482B-B6F4-8FBCDD3B2D16}" destId="{E5237A90-7785-4F1D-99E4-8A2E236EE22C}" srcOrd="0" destOrd="0" presId="urn:microsoft.com/office/officeart/2005/8/layout/process1"/>
    <dgm:cxn modelId="{D515AE5F-8CF3-470E-9954-C944F9C8294E}" type="presOf" srcId="{B5265231-0C5D-49D3-AF67-D064125CF064}" destId="{A88055E7-9D6A-4689-8172-34055DAC8E6E}" srcOrd="0" destOrd="0" presId="urn:microsoft.com/office/officeart/2005/8/layout/process1"/>
    <dgm:cxn modelId="{C0B8CE4B-D1CA-4413-A9E4-DB3E4FA2B3A4}" srcId="{B5265231-0C5D-49D3-AF67-D064125CF064}" destId="{5EF28BB2-48F4-4877-AE16-811078DEF8E8}" srcOrd="1" destOrd="0" parTransId="{79D24576-4AAA-4A30-A617-79198784AF8F}" sibTransId="{63FAEC83-C103-458A-951A-72AAA7B3DF7D}"/>
    <dgm:cxn modelId="{6F661F4E-425E-4118-9E55-134E6F396D11}" type="presOf" srcId="{8E740EA7-4ECA-4966-AB48-A752BCCEB008}" destId="{18FF8192-BC81-42E1-95E6-6358C41EA76E}" srcOrd="0" destOrd="0" presId="urn:microsoft.com/office/officeart/2005/8/layout/process1"/>
    <dgm:cxn modelId="{0D86CB77-59BC-4D4E-B98B-61E866709873}" srcId="{B5265231-0C5D-49D3-AF67-D064125CF064}" destId="{530F5E96-7082-47D0-929F-3DD304B2A2D6}" srcOrd="2" destOrd="0" parTransId="{8E6CAD55-EA1A-4234-9C9E-8D6E9808EC76}" sibTransId="{A8C1D383-EA1C-41C4-A1B9-5B2E713A94EE}"/>
    <dgm:cxn modelId="{CBBE0C5A-A72A-437C-8E86-E569CB84AD65}" type="presOf" srcId="{63FAEC83-C103-458A-951A-72AAA7B3DF7D}" destId="{5AF3B7D6-5725-4032-8765-9112A4AF9CD5}" srcOrd="0" destOrd="0" presId="urn:microsoft.com/office/officeart/2005/8/layout/process1"/>
    <dgm:cxn modelId="{2310148F-C0E9-4993-983E-0D4AEB73286F}" type="presOf" srcId="{5EF28BB2-48F4-4877-AE16-811078DEF8E8}" destId="{414E30A7-5D99-43A9-8C0A-7673F56B619C}" srcOrd="0" destOrd="0" presId="urn:microsoft.com/office/officeart/2005/8/layout/process1"/>
    <dgm:cxn modelId="{DF399BA0-6D79-4CD0-B53E-452225859B56}" type="presOf" srcId="{530F5E96-7082-47D0-929F-3DD304B2A2D6}" destId="{69554879-224B-4C1F-9CE8-68AE3AA40B46}" srcOrd="0" destOrd="0" presId="urn:microsoft.com/office/officeart/2005/8/layout/process1"/>
    <dgm:cxn modelId="{47DB60F2-BA60-484C-9B88-5FEBA1DB57B8}" type="presOf" srcId="{63FAEC83-C103-458A-951A-72AAA7B3DF7D}" destId="{42086F51-BC18-427E-9DD2-B1AFDFB7EC46}" srcOrd="1" destOrd="0" presId="urn:microsoft.com/office/officeart/2005/8/layout/process1"/>
    <dgm:cxn modelId="{58848CB5-D68E-42B7-A987-7FF92A71F741}" type="presParOf" srcId="{A88055E7-9D6A-4689-8172-34055DAC8E6E}" destId="{E5237A90-7785-4F1D-99E4-8A2E236EE22C}" srcOrd="0" destOrd="0" presId="urn:microsoft.com/office/officeart/2005/8/layout/process1"/>
    <dgm:cxn modelId="{A5F2AA5D-834C-4D19-906A-B37AF383F147}" type="presParOf" srcId="{A88055E7-9D6A-4689-8172-34055DAC8E6E}" destId="{18FF8192-BC81-42E1-95E6-6358C41EA76E}" srcOrd="1" destOrd="0" presId="urn:microsoft.com/office/officeart/2005/8/layout/process1"/>
    <dgm:cxn modelId="{C2A0A95F-D675-418F-AB55-15ABD7323AEB}" type="presParOf" srcId="{18FF8192-BC81-42E1-95E6-6358C41EA76E}" destId="{9BBB338F-71CE-42A1-82A3-AAD9AD7FC2C6}" srcOrd="0" destOrd="0" presId="urn:microsoft.com/office/officeart/2005/8/layout/process1"/>
    <dgm:cxn modelId="{84B112D4-C70F-4CDA-B526-370274826EE8}" type="presParOf" srcId="{A88055E7-9D6A-4689-8172-34055DAC8E6E}" destId="{414E30A7-5D99-43A9-8C0A-7673F56B619C}" srcOrd="2" destOrd="0" presId="urn:microsoft.com/office/officeart/2005/8/layout/process1"/>
    <dgm:cxn modelId="{310E5B84-461D-46CE-920D-855E7F121799}" type="presParOf" srcId="{A88055E7-9D6A-4689-8172-34055DAC8E6E}" destId="{5AF3B7D6-5725-4032-8765-9112A4AF9CD5}" srcOrd="3" destOrd="0" presId="urn:microsoft.com/office/officeart/2005/8/layout/process1"/>
    <dgm:cxn modelId="{2AF2C432-2786-43DE-9E8B-2BF15D0A198A}" type="presParOf" srcId="{5AF3B7D6-5725-4032-8765-9112A4AF9CD5}" destId="{42086F51-BC18-427E-9DD2-B1AFDFB7EC46}" srcOrd="0" destOrd="0" presId="urn:microsoft.com/office/officeart/2005/8/layout/process1"/>
    <dgm:cxn modelId="{A59820CE-AB18-4B1F-B10F-3B942052FCE4}" type="presParOf" srcId="{A88055E7-9D6A-4689-8172-34055DAC8E6E}" destId="{69554879-224B-4C1F-9CE8-68AE3AA40B4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37A90-7785-4F1D-99E4-8A2E236EE22C}">
      <dsp:nvSpPr>
        <dsp:cNvPr id="0" name=""/>
        <dsp:cNvSpPr/>
      </dsp:nvSpPr>
      <dsp:spPr>
        <a:xfrm>
          <a:off x="7143"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t>Infant Care: $321</a:t>
          </a:r>
          <a:endParaRPr lang="en-US" sz="2900" kern="1200" dirty="0"/>
        </a:p>
      </dsp:txBody>
      <dsp:txXfrm>
        <a:off x="44665" y="2106299"/>
        <a:ext cx="2060143" cy="1206068"/>
      </dsp:txXfrm>
    </dsp:sp>
    <dsp:sp modelId="{18FF8192-BC81-42E1-95E6-6358C41EA76E}">
      <dsp:nvSpPr>
        <dsp:cNvPr id="0" name=""/>
        <dsp:cNvSpPr/>
      </dsp:nvSpPr>
      <dsp:spPr>
        <a:xfrm>
          <a:off x="2355850"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2355850" y="2550475"/>
        <a:ext cx="316861" cy="317716"/>
      </dsp:txXfrm>
    </dsp:sp>
    <dsp:sp modelId="{414E30A7-5D99-43A9-8C0A-7673F56B619C}">
      <dsp:nvSpPr>
        <dsp:cNvPr id="0" name=""/>
        <dsp:cNvSpPr/>
      </dsp:nvSpPr>
      <dsp:spPr>
        <a:xfrm>
          <a:off x="2996406"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Toddler Care: $293</a:t>
          </a:r>
        </a:p>
      </dsp:txBody>
      <dsp:txXfrm>
        <a:off x="3033928" y="2106299"/>
        <a:ext cx="2060143" cy="1206068"/>
      </dsp:txXfrm>
    </dsp:sp>
    <dsp:sp modelId="{5AF3B7D6-5725-4032-8765-9112A4AF9CD5}">
      <dsp:nvSpPr>
        <dsp:cNvPr id="0" name=""/>
        <dsp:cNvSpPr/>
      </dsp:nvSpPr>
      <dsp:spPr>
        <a:xfrm>
          <a:off x="5345112" y="2444570"/>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45112" y="2550475"/>
        <a:ext cx="316861" cy="317716"/>
      </dsp:txXfrm>
    </dsp:sp>
    <dsp:sp modelId="{69554879-224B-4C1F-9CE8-68AE3AA40B46}">
      <dsp:nvSpPr>
        <dsp:cNvPr id="0" name=""/>
        <dsp:cNvSpPr/>
      </dsp:nvSpPr>
      <dsp:spPr>
        <a:xfrm>
          <a:off x="5985668" y="2068777"/>
          <a:ext cx="2135187" cy="12811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Preschool Care: $292</a:t>
          </a:r>
        </a:p>
      </dsp:txBody>
      <dsp:txXfrm>
        <a:off x="6023190" y="2106299"/>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10/6/2024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10/6/2024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9</a:t>
            </a:fld>
            <a:endParaRPr lang="en-US" dirty="0"/>
          </a:p>
        </p:txBody>
      </p:sp>
    </p:spTree>
    <p:extLst>
      <p:ext uri="{BB962C8B-B14F-4D97-AF65-F5344CB8AC3E}">
        <p14:creationId xmlns:p14="http://schemas.microsoft.com/office/powerpoint/2010/main" val="281296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144443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(Care.com,2024)</a:t>
            </a:r>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231609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10/6/2024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10/6/2024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489272" y="4044219"/>
            <a:ext cx="6261291" cy="2396686"/>
          </a:xfrm>
          <a:noFill/>
        </p:spPr>
        <p:txBody>
          <a:bodyPr anchor="b">
            <a:noAutofit/>
          </a:bodyPr>
          <a:lstStyle/>
          <a:p>
            <a:r>
              <a:rPr lang="en-US" sz="1800" dirty="0"/>
              <a:t>U.S. Childcare Costs: A Data-Driven Analysis: Exploring Childcare Costs by Age Group and Care Type Across U.S. States</a:t>
            </a:r>
            <a:br>
              <a:rPr lang="en-US" sz="1800" dirty="0"/>
            </a:br>
            <a:br>
              <a:rPr lang="en-US" sz="1800" dirty="0"/>
            </a:br>
            <a:r>
              <a:rPr lang="en-US" sz="1800" dirty="0"/>
              <a:t>By Juston William Suell</a:t>
            </a:r>
            <a:br>
              <a:rPr lang="en-US" sz="1800" dirty="0"/>
            </a:br>
            <a:r>
              <a:rPr lang="en-US" sz="1800" dirty="0"/>
              <a:t>DSC 640 – Data Presentation &amp; Visualization</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dirty="0"/>
              <a:t>Trend of Childcare Costs Over Time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1" y="1825625"/>
            <a:ext cx="3108958" cy="4297680"/>
          </a:xfrm>
          <a:noFill/>
        </p:spPr>
        <p:txBody>
          <a:bodyPr>
            <a:normAutofit/>
          </a:bodyPr>
          <a:lstStyle/>
          <a:p>
            <a:pPr marL="0" indent="0">
              <a:lnSpc>
                <a:spcPct val="150000"/>
              </a:lnSpc>
              <a:buNone/>
            </a:pPr>
            <a:r>
              <a:rPr lang="en-US" sz="1600" dirty="0"/>
              <a:t>This trend line visualizes the change in childcare costs over time, showing data for infants, toddlers, and preschoolers. It is based on the </a:t>
            </a:r>
            <a:r>
              <a:rPr lang="en-US" sz="1600" b="1" dirty="0" err="1"/>
              <a:t>StudyYear</a:t>
            </a:r>
            <a:r>
              <a:rPr lang="en-US" sz="1600" dirty="0"/>
              <a:t> field, and tracks how average childcare costs have risen over the years for different age groups. This trend is important for understanding long-term affordability challenges.</a:t>
            </a:r>
          </a:p>
        </p:txBody>
      </p:sp>
      <p:pic>
        <p:nvPicPr>
          <p:cNvPr id="8" name="Content Placeholder 7">
            <a:extLst>
              <a:ext uri="{FF2B5EF4-FFF2-40B4-BE49-F238E27FC236}">
                <a16:creationId xmlns:a16="http://schemas.microsoft.com/office/drawing/2014/main" id="{693EB81E-ABA8-1061-0013-E1FA7A5F241A}"/>
              </a:ext>
            </a:extLst>
          </p:cNvPr>
          <p:cNvPicPr>
            <a:picLocks noGrp="1" noChangeAspect="1"/>
          </p:cNvPicPr>
          <p:nvPr>
            <p:ph sz="half" idx="15"/>
          </p:nvPr>
        </p:nvPicPr>
        <p:blipFill>
          <a:blip r:embed="rId3"/>
          <a:stretch>
            <a:fillRect/>
          </a:stretch>
        </p:blipFill>
        <p:spPr>
          <a:xfrm>
            <a:off x="4662488" y="1886730"/>
            <a:ext cx="6697662" cy="4159278"/>
          </a:xfrm>
        </p:spPr>
      </p:pic>
    </p:spTree>
    <p:extLst>
      <p:ext uri="{BB962C8B-B14F-4D97-AF65-F5344CB8AC3E}">
        <p14:creationId xmlns:p14="http://schemas.microsoft.com/office/powerpoint/2010/main" val="283961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838200" y="505295"/>
            <a:ext cx="10515600" cy="1325563"/>
          </a:xfrm>
          <a:noFill/>
        </p:spPr>
        <p:txBody>
          <a:bodyPr anchor="ctr">
            <a:noAutofit/>
          </a:bodyPr>
          <a:lstStyle/>
          <a:p>
            <a:r>
              <a:rPr lang="en-US" dirty="0"/>
              <a:t>Key Insights from Childcare Costs Analysis 			    (weekly Daycare costs)</a:t>
            </a:r>
          </a:p>
        </p:txBody>
      </p:sp>
      <p:graphicFrame>
        <p:nvGraphicFramePr>
          <p:cNvPr id="11" name="Diagram 10">
            <a:extLst>
              <a:ext uri="{FF2B5EF4-FFF2-40B4-BE49-F238E27FC236}">
                <a16:creationId xmlns:a16="http://schemas.microsoft.com/office/drawing/2014/main" id="{8A800C86-03D1-6D4F-A2A6-2F0B5602168F}"/>
              </a:ext>
            </a:extLst>
          </p:cNvPr>
          <p:cNvGraphicFramePr/>
          <p:nvPr>
            <p:extLst>
              <p:ext uri="{D42A27DB-BD31-4B8C-83A1-F6EECF244321}">
                <p14:modId xmlns:p14="http://schemas.microsoft.com/office/powerpoint/2010/main" val="1787419627"/>
              </p:ext>
            </p:extLst>
          </p:nvPr>
        </p:nvGraphicFramePr>
        <p:xfrm>
          <a:off x="1266512"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9977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a:noFill/>
        </p:spPr>
        <p:txBody>
          <a:bodyPr anchor="ctr"/>
          <a:lstStyle/>
          <a:p>
            <a:r>
              <a:rPr lang="en-US" dirty="0"/>
              <a:t>Conclusion</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3"/>
          </p:nvPr>
        </p:nvSpPr>
        <p:spPr>
          <a:xfrm>
            <a:off x="838200" y="1825625"/>
            <a:ext cx="10515600" cy="4297680"/>
          </a:xfrm>
          <a:noFill/>
        </p:spPr>
        <p:txBody>
          <a:bodyPr vert="horz" lIns="91440" tIns="45720" rIns="91440" bIns="45720" rtlCol="0" anchor="t">
            <a:normAutofit/>
          </a:bodyPr>
          <a:lstStyle/>
          <a:p>
            <a:r>
              <a:rPr sz="1600" dirty="0"/>
              <a:t>In conclusion, the data reveals significant variability in childcare costs across the U.S. Certain states, particularly those on the coasts and in urban areas, experience much higher costs for infants, toddlers, and preschoolers. Conversely, some states in the South and Midwest offer more affordable options. This information can be valuable for working parents, childcare providers, and policymakers to address affordability and access to childcare.</a:t>
            </a:r>
          </a:p>
        </p:txBody>
      </p:sp>
    </p:spTree>
    <p:extLst>
      <p:ext uri="{BB962C8B-B14F-4D97-AF65-F5344CB8AC3E}">
        <p14:creationId xmlns:p14="http://schemas.microsoft.com/office/powerpoint/2010/main" val="414613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4BC4-819A-0FB5-9C85-0A03B853457A}"/>
              </a:ext>
            </a:extLst>
          </p:cNvPr>
          <p:cNvSpPr>
            <a:spLocks noGrp="1"/>
          </p:cNvSpPr>
          <p:nvPr>
            <p:ph type="title"/>
          </p:nvPr>
        </p:nvSpPr>
        <p:spPr/>
        <p:txBody>
          <a:bodyPr/>
          <a:lstStyle/>
          <a:p>
            <a:r>
              <a:rPr lang="en-US" dirty="0"/>
              <a:t>Calls to Action</a:t>
            </a:r>
          </a:p>
        </p:txBody>
      </p:sp>
      <p:sp>
        <p:nvSpPr>
          <p:cNvPr id="3" name="Content Placeholder 2">
            <a:extLst>
              <a:ext uri="{FF2B5EF4-FFF2-40B4-BE49-F238E27FC236}">
                <a16:creationId xmlns:a16="http://schemas.microsoft.com/office/drawing/2014/main" id="{0F033286-244E-FC02-5DCD-5831DB68A799}"/>
              </a:ext>
            </a:extLst>
          </p:cNvPr>
          <p:cNvSpPr>
            <a:spLocks noGrp="1"/>
          </p:cNvSpPr>
          <p:nvPr>
            <p:ph sz="half" idx="1"/>
          </p:nvPr>
        </p:nvSpPr>
        <p:spPr/>
        <p:txBody>
          <a:bodyPr/>
          <a:lstStyle/>
          <a:p>
            <a:r>
              <a:rPr lang="en-US" b="1" dirty="0"/>
              <a:t>Call to Action for Parents:</a:t>
            </a:r>
          </a:p>
          <a:p>
            <a:pPr marL="342900" indent="-342900">
              <a:buFont typeface="Arial" panose="020B0604020202020204" pitchFamily="34" charset="0"/>
              <a:buChar char="•"/>
            </a:pPr>
            <a:r>
              <a:rPr lang="en-US" dirty="0"/>
              <a:t>Explore more affordable childcare options within your state by comparing home-based care providers, part-time care, or cooperative childcare solutions. Utilize state and </a:t>
            </a:r>
            <a:r>
              <a:rPr lang="en-US" b="1" dirty="0"/>
              <a:t>local resources</a:t>
            </a:r>
            <a:r>
              <a:rPr lang="en-US" dirty="0"/>
              <a:t>, such as </a:t>
            </a:r>
            <a:r>
              <a:rPr lang="en-US" b="1" dirty="0"/>
              <a:t>subsidy programs </a:t>
            </a:r>
            <a:r>
              <a:rPr lang="en-US" dirty="0"/>
              <a:t>or </a:t>
            </a:r>
            <a:r>
              <a:rPr lang="en-US" b="1" dirty="0"/>
              <a:t>childcare assistance services</a:t>
            </a:r>
            <a:r>
              <a:rPr lang="en-US" dirty="0"/>
              <a:t>, to help reduce costs and find quality care that fits your </a:t>
            </a:r>
            <a:r>
              <a:rPr lang="en-US"/>
              <a:t>budget.</a:t>
            </a:r>
            <a:endParaRPr lang="en-US" dirty="0"/>
          </a:p>
        </p:txBody>
      </p:sp>
      <p:sp>
        <p:nvSpPr>
          <p:cNvPr id="4" name="Content Placeholder 3">
            <a:extLst>
              <a:ext uri="{FF2B5EF4-FFF2-40B4-BE49-F238E27FC236}">
                <a16:creationId xmlns:a16="http://schemas.microsoft.com/office/drawing/2014/main" id="{670DD36B-F432-C8BD-49B1-D66D65D4A167}"/>
              </a:ext>
            </a:extLst>
          </p:cNvPr>
          <p:cNvSpPr>
            <a:spLocks noGrp="1"/>
          </p:cNvSpPr>
          <p:nvPr>
            <p:ph sz="half" idx="15"/>
          </p:nvPr>
        </p:nvSpPr>
        <p:spPr/>
        <p:txBody>
          <a:bodyPr>
            <a:normAutofit fontScale="92500" lnSpcReduction="10000"/>
          </a:bodyPr>
          <a:lstStyle/>
          <a:p>
            <a:r>
              <a:rPr lang="en-US" b="1" dirty="0"/>
              <a:t>Call to Action for Policymakers:</a:t>
            </a:r>
          </a:p>
          <a:p>
            <a:pPr marL="342900" indent="-342900">
              <a:buFont typeface="Arial" panose="020B0604020202020204" pitchFamily="34" charset="0"/>
              <a:buChar char="•"/>
            </a:pPr>
            <a:r>
              <a:rPr lang="en-US" dirty="0"/>
              <a:t>Address affordability issues in high-cost states through targeted </a:t>
            </a:r>
            <a:r>
              <a:rPr lang="en-US" b="1" dirty="0"/>
              <a:t>subsidies</a:t>
            </a:r>
            <a:r>
              <a:rPr lang="en-US" dirty="0"/>
              <a:t> or </a:t>
            </a:r>
            <a:r>
              <a:rPr lang="en-US" b="1" dirty="0"/>
              <a:t>tax credits </a:t>
            </a:r>
            <a:r>
              <a:rPr lang="en-US" dirty="0"/>
              <a:t>to support families in need. Additionally, consider implementing comprehensive childcare support policies that include </a:t>
            </a:r>
            <a:r>
              <a:rPr lang="en-US" b="1" dirty="0"/>
              <a:t>sliding-scale fee structures</a:t>
            </a:r>
            <a:r>
              <a:rPr lang="en-US" dirty="0"/>
              <a:t>, </a:t>
            </a:r>
            <a:r>
              <a:rPr lang="en-US" b="1" dirty="0"/>
              <a:t>increased funding </a:t>
            </a:r>
            <a:r>
              <a:rPr lang="en-US" dirty="0"/>
              <a:t>for community-based childcare services, and </a:t>
            </a:r>
            <a:r>
              <a:rPr lang="en-US" b="1" dirty="0"/>
              <a:t>collaboration with local organizations </a:t>
            </a:r>
            <a:r>
              <a:rPr lang="en-US" dirty="0"/>
              <a:t>to enhance the availability of affordable childcare options. Policy interventions should also include research on successful models in lower-cost states to replicate effective strategies and close the childcare affordability gap nationwide.</a:t>
            </a:r>
          </a:p>
          <a:p>
            <a:endParaRPr lang="en-US" dirty="0"/>
          </a:p>
        </p:txBody>
      </p:sp>
    </p:spTree>
    <p:extLst>
      <p:ext uri="{BB962C8B-B14F-4D97-AF65-F5344CB8AC3E}">
        <p14:creationId xmlns:p14="http://schemas.microsoft.com/office/powerpoint/2010/main" val="229576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62F8-EF19-EB37-3EF2-3E7404A82862}"/>
              </a:ext>
            </a:extLst>
          </p:cNvPr>
          <p:cNvSpPr>
            <a:spLocks noGrp="1"/>
          </p:cNvSpPr>
          <p:nvPr>
            <p:ph type="title"/>
          </p:nvPr>
        </p:nvSpPr>
        <p:spPr/>
        <p:txBody>
          <a:bodyPr/>
          <a:lstStyle/>
          <a:p>
            <a:r>
              <a:rPr lang="en-US" dirty="0"/>
              <a:t>Reference</a:t>
            </a:r>
          </a:p>
        </p:txBody>
      </p:sp>
      <p:sp>
        <p:nvSpPr>
          <p:cNvPr id="3" name="Table Placeholder 2">
            <a:extLst>
              <a:ext uri="{FF2B5EF4-FFF2-40B4-BE49-F238E27FC236}">
                <a16:creationId xmlns:a16="http://schemas.microsoft.com/office/drawing/2014/main" id="{06DEA5A4-DA10-C892-7999-8F1EC5E086C1}"/>
              </a:ext>
            </a:extLst>
          </p:cNvPr>
          <p:cNvSpPr>
            <a:spLocks noGrp="1"/>
          </p:cNvSpPr>
          <p:nvPr>
            <p:ph type="tbl" sz="quarter" idx="13"/>
          </p:nvPr>
        </p:nvSpPr>
        <p:spPr/>
        <p:txBody>
          <a:bodyPr/>
          <a:lstStyle/>
          <a:p>
            <a:r>
              <a:rPr lang="en-US" sz="1400" dirty="0">
                <a:effectLst/>
              </a:rPr>
              <a:t>Staff, Care. com E. (2024, April 29). </a:t>
            </a:r>
            <a:r>
              <a:rPr lang="en-US" sz="1400" i="1" dirty="0">
                <a:effectLst/>
              </a:rPr>
              <a:t>This is how much child care costs in 2024</a:t>
            </a:r>
            <a:r>
              <a:rPr lang="en-US" sz="1400" dirty="0">
                <a:effectLst/>
              </a:rPr>
              <a:t>. Care.com Resources. https://www.care.com/c/how-much-does-child-care-cost/ </a:t>
            </a:r>
          </a:p>
          <a:p>
            <a:endParaRPr lang="en-US" dirty="0"/>
          </a:p>
        </p:txBody>
      </p:sp>
    </p:spTree>
    <p:extLst>
      <p:ext uri="{BB962C8B-B14F-4D97-AF65-F5344CB8AC3E}">
        <p14:creationId xmlns:p14="http://schemas.microsoft.com/office/powerpoint/2010/main" val="83895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 Narrative</a:t>
            </a:r>
          </a:p>
        </p:txBody>
      </p:sp>
      <p:sp>
        <p:nvSpPr>
          <p:cNvPr id="3" name="Content Placeholder 2"/>
          <p:cNvSpPr>
            <a:spLocks noGrp="1"/>
          </p:cNvSpPr>
          <p:nvPr>
            <p:ph idx="1"/>
          </p:nvPr>
        </p:nvSpPr>
        <p:spPr/>
        <p:txBody>
          <a:bodyPr/>
          <a:lstStyle/>
          <a:p>
            <a:endParaRPr dirty="0"/>
          </a:p>
          <a:p>
            <a:r>
              <a:rPr sz="1600" dirty="0"/>
              <a:t>The design choices in this draft prioritize clarity and impact. Visual elements like heat maps, bar charts, and trend lines were chosen for their ability to illustrate cost disparities across regions. Color schemes were selected to differentiate between high and low-cost states effectively, guiding the audience’s attention to areas of interest. Sizing and spacing were carefully adjusted to ensure readability and accessibility. Each chart concludes with a direct call to action tailored to either parents or policymakers, ensuring the insights provided lead to informed decision-making and 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09957" y="1119031"/>
            <a:ext cx="4384736" cy="4619938"/>
          </a:xfrm>
          <a:noFill/>
        </p:spPr>
        <p:txBody>
          <a:bodyPr>
            <a:noAutofit/>
          </a:bodyPr>
          <a:lstStyle/>
          <a:p>
            <a:r>
              <a:rPr lang="en-US" dirty="0"/>
              <a:t>Intro</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01708" y="554942"/>
            <a:ext cx="5552091" cy="5768220"/>
          </a:xfrm>
          <a:noFill/>
        </p:spPr>
        <p:txBody>
          <a:bodyPr>
            <a:noAutofit/>
          </a:bodyPr>
          <a:lstStyle/>
          <a:p>
            <a:r>
              <a:rPr sz="1800" dirty="0"/>
              <a:t>This presentation provides a comprehensive analysis of childcare costs across the United States using data from the national database of childcare prices. The analysis focuses on three major age groups—infants, toddlers, and preschool-aged children—filtered by care type (home-based vs. center-based care). The goal is to provide insights that help both parents and decision-makers understand the significant cost disparities across states and assist them in making informed decisions.</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C5A0-4E2B-D762-911E-934C6E2CD3A7}"/>
              </a:ext>
            </a:extLst>
          </p:cNvPr>
          <p:cNvSpPr>
            <a:spLocks noGrp="1"/>
          </p:cNvSpPr>
          <p:nvPr>
            <p:ph type="title"/>
          </p:nvPr>
        </p:nvSpPr>
        <p:spPr/>
        <p:txBody>
          <a:bodyPr/>
          <a:lstStyle/>
          <a:p>
            <a:r>
              <a:rPr lang="en-US" dirty="0"/>
              <a:t>Audience and Presentation Plan</a:t>
            </a:r>
          </a:p>
        </p:txBody>
      </p:sp>
      <p:sp>
        <p:nvSpPr>
          <p:cNvPr id="3" name="Table Placeholder 2">
            <a:extLst>
              <a:ext uri="{FF2B5EF4-FFF2-40B4-BE49-F238E27FC236}">
                <a16:creationId xmlns:a16="http://schemas.microsoft.com/office/drawing/2014/main" id="{488DDB94-69CA-1735-F393-2C1469D8B966}"/>
              </a:ext>
            </a:extLst>
          </p:cNvPr>
          <p:cNvSpPr>
            <a:spLocks noGrp="1"/>
          </p:cNvSpPr>
          <p:nvPr>
            <p:ph type="tbl" sz="quarter" idx="13"/>
          </p:nvPr>
        </p:nvSpPr>
        <p:spPr/>
        <p:txBody>
          <a:bodyPr>
            <a:normAutofit/>
          </a:bodyPr>
          <a:lstStyle/>
          <a:p>
            <a:r>
              <a:rPr sz="1800" dirty="0"/>
              <a:t>This presentation is designed for two key audiences: working parents and policymakers, both of whom need clear insights into the childcare cost landscape across the United States. For working parents, the primary goal is to provide actionable information that helps them make informed decisions about where to find affordable childcare. By analyzing costs across different age groups—infants, toddlers, and preschoolers—and types of care (home-based vs. center-based), parents can assess which regions or states offer the most cost-effective options based on their specific needs. This data will empower parents to budget accordingly and explore potential savings by selecting more affordable care options in different locations.</a:t>
            </a:r>
          </a:p>
        </p:txBody>
      </p:sp>
    </p:spTree>
    <p:extLst>
      <p:ext uri="{BB962C8B-B14F-4D97-AF65-F5344CB8AC3E}">
        <p14:creationId xmlns:p14="http://schemas.microsoft.com/office/powerpoint/2010/main" val="87788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C5A0-4E2B-D762-911E-934C6E2CD3A7}"/>
              </a:ext>
            </a:extLst>
          </p:cNvPr>
          <p:cNvSpPr>
            <a:spLocks noGrp="1"/>
          </p:cNvSpPr>
          <p:nvPr>
            <p:ph type="title"/>
          </p:nvPr>
        </p:nvSpPr>
        <p:spPr/>
        <p:txBody>
          <a:bodyPr/>
          <a:lstStyle/>
          <a:p>
            <a:r>
              <a:rPr lang="en-US" dirty="0"/>
              <a:t>Audience and Presentation Plan Cont.</a:t>
            </a:r>
          </a:p>
        </p:txBody>
      </p:sp>
      <p:sp>
        <p:nvSpPr>
          <p:cNvPr id="3" name="Table Placeholder 2">
            <a:extLst>
              <a:ext uri="{FF2B5EF4-FFF2-40B4-BE49-F238E27FC236}">
                <a16:creationId xmlns:a16="http://schemas.microsoft.com/office/drawing/2014/main" id="{488DDB94-69CA-1735-F393-2C1469D8B966}"/>
              </a:ext>
            </a:extLst>
          </p:cNvPr>
          <p:cNvSpPr>
            <a:spLocks noGrp="1"/>
          </p:cNvSpPr>
          <p:nvPr>
            <p:ph type="tbl" sz="quarter" idx="13"/>
          </p:nvPr>
        </p:nvSpPr>
        <p:spPr/>
        <p:txBody>
          <a:bodyPr>
            <a:normAutofit/>
          </a:bodyPr>
          <a:lstStyle/>
          <a:p>
            <a:r>
              <a:rPr sz="1800" dirty="0"/>
              <a:t>At the same time, this analysis is crucial for policymakers who need to understand regional disparities in childcare costs and how these costs have evolved over time. The data highlights the significant childcare burden placed on families in high-cost states and regions. By identifying these patterns, policymakers can take actionable steps to address childcare affordability through subsidies, tax credits, or other supportive programs. The comparison between the most and least expensive states also offers valuable insights into what’s working in more affordable regions, which can be used as a model for policy initiatives in higher-cost areas.</a:t>
            </a:r>
          </a:p>
          <a:p>
            <a:r>
              <a:rPr sz="1800" dirty="0"/>
              <a:t>By presenting this data through interactive maps, bar charts, trend lines, and a final infographic, the presentation is structured to provide both in-depth analysis and easy-to-digest key insights tailored to each audience.</a:t>
            </a:r>
          </a:p>
          <a:p>
            <a:pPr marL="0" indent="0">
              <a:buNone/>
            </a:pPr>
            <a:endParaRPr sz="1800" dirty="0"/>
          </a:p>
        </p:txBody>
      </p:sp>
    </p:spTree>
    <p:extLst>
      <p:ext uri="{BB962C8B-B14F-4D97-AF65-F5344CB8AC3E}">
        <p14:creationId xmlns:p14="http://schemas.microsoft.com/office/powerpoint/2010/main" val="97120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1325563"/>
          </a:xfrm>
        </p:spPr>
        <p:txBody>
          <a:bodyPr anchor="ctr">
            <a:normAutofit/>
          </a:bodyPr>
          <a:lstStyle/>
          <a:p>
            <a:r>
              <a:rPr lang="en-US" dirty="0"/>
              <a:t>Average Childcare Costs for Infants by State</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7772400" y="1840926"/>
            <a:ext cx="3450771" cy="4297680"/>
          </a:xfrm>
        </p:spPr>
        <p:txBody>
          <a:bodyPr vert="horz" lIns="91440" tIns="45720" rIns="91440" bIns="45720" rtlCol="0">
            <a:noAutofit/>
          </a:bodyPr>
          <a:lstStyle/>
          <a:p>
            <a:r>
              <a:rPr sz="1600" dirty="0"/>
              <a:t>This map visualizes the average cost of infant care across U.S. states using data from the </a:t>
            </a:r>
            <a:r>
              <a:rPr sz="1600" dirty="0" err="1"/>
              <a:t>MFCCInfant</a:t>
            </a:r>
            <a:r>
              <a:rPr sz="1600" dirty="0"/>
              <a:t> column. States are color-coded, with darker shades representing higher average costs and lighter shades representing lower costs. This provides a quick visual understanding of which states have the highest and lowest childcare costs for infants, helping parents and policymakers identify areas where childcare is particularly expensive.</a:t>
            </a:r>
          </a:p>
        </p:txBody>
      </p:sp>
      <p:pic>
        <p:nvPicPr>
          <p:cNvPr id="16" name="Content Placeholder 15">
            <a:extLst>
              <a:ext uri="{FF2B5EF4-FFF2-40B4-BE49-F238E27FC236}">
                <a16:creationId xmlns:a16="http://schemas.microsoft.com/office/drawing/2014/main" id="{9F55548B-86F0-1DBA-42F9-EBD8AA87C4EB}"/>
              </a:ext>
            </a:extLst>
          </p:cNvPr>
          <p:cNvPicPr>
            <a:picLocks noGrp="1" noChangeAspect="1"/>
          </p:cNvPicPr>
          <p:nvPr>
            <p:ph sz="half" idx="13"/>
          </p:nvPr>
        </p:nvPicPr>
        <p:blipFill>
          <a:blip r:embed="rId3"/>
          <a:stretch>
            <a:fillRect/>
          </a:stretch>
        </p:blipFill>
        <p:spPr>
          <a:xfrm>
            <a:off x="838200" y="1840926"/>
            <a:ext cx="6934200" cy="4266760"/>
          </a:xfr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838200" y="365125"/>
            <a:ext cx="10515600" cy="1325563"/>
          </a:xfrm>
        </p:spPr>
        <p:txBody>
          <a:bodyPr anchor="ctr">
            <a:normAutofit/>
          </a:bodyPr>
          <a:lstStyle/>
          <a:p>
            <a:r>
              <a:rPr lang="en-US" dirty="0"/>
              <a:t>Average Childcare Costs for Toddlers by State</a:t>
            </a:r>
          </a:p>
        </p:txBody>
      </p:sp>
      <p:sp>
        <p:nvSpPr>
          <p:cNvPr id="3" name="Subtitle 2">
            <a:extLst>
              <a:ext uri="{FF2B5EF4-FFF2-40B4-BE49-F238E27FC236}">
                <a16:creationId xmlns:a16="http://schemas.microsoft.com/office/drawing/2014/main" id="{FEECEBD4-35BF-26BB-D438-DA43EBD5EE89}"/>
              </a:ext>
            </a:extLst>
          </p:cNvPr>
          <p:cNvSpPr>
            <a:spLocks noGrp="1"/>
          </p:cNvSpPr>
          <p:nvPr>
            <p:ph sz="half" idx="1"/>
          </p:nvPr>
        </p:nvSpPr>
        <p:spPr>
          <a:xfrm>
            <a:off x="975949" y="2523289"/>
            <a:ext cx="3156284" cy="2906796"/>
          </a:xfrm>
        </p:spPr>
        <p:txBody>
          <a:bodyPr>
            <a:noAutofit/>
          </a:bodyPr>
          <a:lstStyle/>
          <a:p>
            <a:r>
              <a:rPr sz="1600" dirty="0"/>
              <a:t>This map shows the average cost of toddler care across U.S. states, drawn from the </a:t>
            </a:r>
            <a:r>
              <a:rPr sz="1600" dirty="0" err="1"/>
              <a:t>MFCCToddler</a:t>
            </a:r>
            <a:r>
              <a:rPr sz="1600" dirty="0"/>
              <a:t> column. By comparing states, we can see how costs vary for toddler care, and which regions have higher or lower costs. This is especially useful for parents seeking affordable childcare options or policymakers addressing regional childcare affordability issues.</a:t>
            </a:r>
          </a:p>
        </p:txBody>
      </p:sp>
      <p:pic>
        <p:nvPicPr>
          <p:cNvPr id="5" name="Picture 4">
            <a:extLst>
              <a:ext uri="{FF2B5EF4-FFF2-40B4-BE49-F238E27FC236}">
                <a16:creationId xmlns:a16="http://schemas.microsoft.com/office/drawing/2014/main" id="{98F75CA3-140E-A494-E17A-DB3B4852891E}"/>
              </a:ext>
            </a:extLst>
          </p:cNvPr>
          <p:cNvPicPr>
            <a:picLocks noChangeAspect="1"/>
          </p:cNvPicPr>
          <p:nvPr/>
        </p:nvPicPr>
        <p:blipFill>
          <a:blip r:embed="rId3"/>
          <a:stretch>
            <a:fillRect/>
          </a:stretch>
        </p:blipFill>
        <p:spPr>
          <a:xfrm>
            <a:off x="4132233" y="1460500"/>
            <a:ext cx="8059767" cy="5032375"/>
          </a:xfrm>
          <a:prstGeom prst="rect">
            <a:avLst/>
          </a:prstGeom>
        </p:spPr>
      </p:pic>
    </p:spTree>
    <p:extLst>
      <p:ext uri="{BB962C8B-B14F-4D97-AF65-F5344CB8AC3E}">
        <p14:creationId xmlns:p14="http://schemas.microsoft.com/office/powerpoint/2010/main" val="3630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a:noFill/>
        </p:spPr>
        <p:txBody>
          <a:bodyPr anchor="ctr"/>
          <a:lstStyle/>
          <a:p>
            <a:r>
              <a:rPr lang="en-US" dirty="0"/>
              <a:t>Average Childcare Costs for Preschool-Aged Children by State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838200" y="1825625"/>
            <a:ext cx="4915163" cy="4297680"/>
          </a:xfrm>
          <a:noFill/>
        </p:spPr>
        <p:txBody>
          <a:bodyPr>
            <a:normAutofit/>
          </a:bodyPr>
          <a:lstStyle/>
          <a:p>
            <a:pPr>
              <a:lnSpc>
                <a:spcPct val="150000"/>
              </a:lnSpc>
            </a:pPr>
            <a:r>
              <a:rPr lang="en-US" sz="1600" dirty="0"/>
              <a:t>This map illustrates the average cost of preschool care across states using data from the </a:t>
            </a:r>
            <a:r>
              <a:rPr lang="en-US" sz="1600" b="1" dirty="0" err="1"/>
              <a:t>MFCCPreschool</a:t>
            </a:r>
            <a:r>
              <a:rPr lang="en-US" sz="1600" dirty="0"/>
              <a:t> column. Preschool costs vary widely depending on state and region, and this map helps identify areas where preschool care is particularly expensive or affordable.</a:t>
            </a:r>
          </a:p>
        </p:txBody>
      </p:sp>
      <p:pic>
        <p:nvPicPr>
          <p:cNvPr id="6" name="Content Placeholder 5">
            <a:extLst>
              <a:ext uri="{FF2B5EF4-FFF2-40B4-BE49-F238E27FC236}">
                <a16:creationId xmlns:a16="http://schemas.microsoft.com/office/drawing/2014/main" id="{7B912D03-544F-A287-E3B5-144D847D7C09}"/>
              </a:ext>
            </a:extLst>
          </p:cNvPr>
          <p:cNvPicPr>
            <a:picLocks noGrp="1" noChangeAspect="1"/>
          </p:cNvPicPr>
          <p:nvPr>
            <p:ph sz="half" idx="15"/>
          </p:nvPr>
        </p:nvPicPr>
        <p:blipFill>
          <a:blip r:embed="rId3"/>
          <a:stretch>
            <a:fillRect/>
          </a:stretch>
        </p:blipFill>
        <p:spPr>
          <a:xfrm>
            <a:off x="5983279" y="1825626"/>
            <a:ext cx="5681671" cy="3734666"/>
          </a:xfrm>
          <a:noFill/>
        </p:spPr>
      </p:pic>
    </p:spTree>
    <p:extLst>
      <p:ext uri="{BB962C8B-B14F-4D97-AF65-F5344CB8AC3E}">
        <p14:creationId xmlns:p14="http://schemas.microsoft.com/office/powerpoint/2010/main" val="1127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dirty="0"/>
              <a:t>Top 10 Most Expensive States for Toddler Care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1" y="1825625"/>
            <a:ext cx="3108958" cy="4297680"/>
          </a:xfrm>
          <a:noFill/>
        </p:spPr>
        <p:txBody>
          <a:bodyPr>
            <a:normAutofit/>
          </a:bodyPr>
          <a:lstStyle/>
          <a:p>
            <a:pPr marL="0" indent="0">
              <a:lnSpc>
                <a:spcPct val="150000"/>
              </a:lnSpc>
              <a:buNone/>
            </a:pPr>
            <a:r>
              <a:rPr lang="en-US" sz="1600" dirty="0"/>
              <a:t>This bar chart highlights the 10 states with the highest average toddler care costs, using data from the </a:t>
            </a:r>
            <a:r>
              <a:rPr lang="en-US" sz="1600" b="1" dirty="0" err="1"/>
              <a:t>MFCCToddler</a:t>
            </a:r>
            <a:r>
              <a:rPr lang="en-US" sz="1600" dirty="0"/>
              <a:t> column. By examining these high-cost states, we can pinpoint regions where families face the steepest childcare bills, which may indicate a need for additional childcare subsidies or cost-cutting measures.</a:t>
            </a:r>
          </a:p>
        </p:txBody>
      </p:sp>
      <p:pic>
        <p:nvPicPr>
          <p:cNvPr id="10" name="Content Placeholder 9">
            <a:extLst>
              <a:ext uri="{FF2B5EF4-FFF2-40B4-BE49-F238E27FC236}">
                <a16:creationId xmlns:a16="http://schemas.microsoft.com/office/drawing/2014/main" id="{DA6DC56C-762C-81EA-D9D0-6C0541EE6816}"/>
              </a:ext>
            </a:extLst>
          </p:cNvPr>
          <p:cNvPicPr>
            <a:picLocks noGrp="1" noChangeAspect="1"/>
          </p:cNvPicPr>
          <p:nvPr>
            <p:ph sz="half" idx="15"/>
          </p:nvPr>
        </p:nvPicPr>
        <p:blipFill>
          <a:blip r:embed="rId3"/>
          <a:stretch>
            <a:fillRect/>
          </a:stretch>
        </p:blipFill>
        <p:spPr>
          <a:xfrm>
            <a:off x="4433455" y="2124364"/>
            <a:ext cx="6926695" cy="2789381"/>
          </a:xfrm>
        </p:spPr>
      </p:pic>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125"/>
            <a:ext cx="10515600" cy="1325563"/>
          </a:xfrm>
          <a:noFill/>
        </p:spPr>
        <p:txBody>
          <a:bodyPr anchor="ctr"/>
          <a:lstStyle/>
          <a:p>
            <a:r>
              <a:rPr lang="en-US" dirty="0"/>
              <a:t>Top 10 Most Expensive States for Preschool Care</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sz="half" idx="1"/>
          </p:nvPr>
        </p:nvSpPr>
        <p:spPr>
          <a:xfrm>
            <a:off x="838201" y="1825625"/>
            <a:ext cx="3108958" cy="4297680"/>
          </a:xfrm>
          <a:noFill/>
        </p:spPr>
        <p:txBody>
          <a:bodyPr>
            <a:normAutofit/>
          </a:bodyPr>
          <a:lstStyle/>
          <a:p>
            <a:pPr marL="0" indent="0">
              <a:lnSpc>
                <a:spcPct val="150000"/>
              </a:lnSpc>
              <a:buNone/>
            </a:pPr>
            <a:r>
              <a:rPr lang="en-US" sz="1600" dirty="0"/>
              <a:t>This bar chart shows the 10 states with the lowest average preschool care costs, using data from the </a:t>
            </a:r>
            <a:r>
              <a:rPr lang="en-US" sz="1600" b="1" dirty="0" err="1"/>
              <a:t>MFCCPreschool</a:t>
            </a:r>
            <a:r>
              <a:rPr lang="en-US" sz="1600" dirty="0"/>
              <a:t> column. Identifying these more affordable states can help families and childcare advocates understand which areas offer more accessible preschool care options.</a:t>
            </a:r>
          </a:p>
        </p:txBody>
      </p:sp>
      <p:pic>
        <p:nvPicPr>
          <p:cNvPr id="7" name="Content Placeholder 6">
            <a:extLst>
              <a:ext uri="{FF2B5EF4-FFF2-40B4-BE49-F238E27FC236}">
                <a16:creationId xmlns:a16="http://schemas.microsoft.com/office/drawing/2014/main" id="{2A9487D3-832A-E2EB-729B-543E98C994A2}"/>
              </a:ext>
            </a:extLst>
          </p:cNvPr>
          <p:cNvPicPr>
            <a:picLocks noGrp="1" noChangeAspect="1"/>
          </p:cNvPicPr>
          <p:nvPr>
            <p:ph sz="half" idx="15"/>
          </p:nvPr>
        </p:nvPicPr>
        <p:blipFill>
          <a:blip r:embed="rId3"/>
          <a:stretch>
            <a:fillRect/>
          </a:stretch>
        </p:blipFill>
        <p:spPr>
          <a:xfrm>
            <a:off x="4516582" y="1825626"/>
            <a:ext cx="6843568" cy="4029742"/>
          </a:xfrm>
        </p:spPr>
      </p:pic>
    </p:spTree>
    <p:extLst>
      <p:ext uri="{BB962C8B-B14F-4D97-AF65-F5344CB8AC3E}">
        <p14:creationId xmlns:p14="http://schemas.microsoft.com/office/powerpoint/2010/main" val="3192165245"/>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2BC90B52-91C7-4BE9-8AE0-180FFFE11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{FBEB2225-865D-4776-91CE-A51683C6741C}tf78504181_win32</Template>
  <TotalTime>1488</TotalTime>
  <Words>1171</Words>
  <Application>Microsoft Office PowerPoint</Application>
  <PresentationFormat>Widescreen</PresentationFormat>
  <Paragraphs>47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Avenir Next LT Pro</vt:lpstr>
      <vt:lpstr>Avenir Next LT Pro Light</vt:lpstr>
      <vt:lpstr>Calibri</vt:lpstr>
      <vt:lpstr>Tw Cen MT</vt:lpstr>
      <vt:lpstr>Custom</vt:lpstr>
      <vt:lpstr>U.S. Childcare Costs: A Data-Driven Analysis: Exploring Childcare Costs by Age Group and Care Type Across U.S. States  By Juston William Suell DSC 640 – Data Presentation &amp; Visualization</vt:lpstr>
      <vt:lpstr>Intro</vt:lpstr>
      <vt:lpstr>Audience and Presentation Plan</vt:lpstr>
      <vt:lpstr>Audience and Presentation Plan Cont.</vt:lpstr>
      <vt:lpstr>Average Childcare Costs for Infants by State</vt:lpstr>
      <vt:lpstr>Average Childcare Costs for Toddlers by State</vt:lpstr>
      <vt:lpstr>Average Childcare Costs for Preschool-Aged Children by State</vt:lpstr>
      <vt:lpstr>Top 10 Most Expensive States for Toddler Care</vt:lpstr>
      <vt:lpstr>Top 10 Most Expensive States for Preschool Care</vt:lpstr>
      <vt:lpstr>Trend of Childcare Costs Over Time</vt:lpstr>
      <vt:lpstr>Key Insights from Childcare Costs Analysis        (weekly Daycare costs)</vt:lpstr>
      <vt:lpstr>Conclusion</vt:lpstr>
      <vt:lpstr>Calls to Action</vt:lpstr>
      <vt:lpstr>Reference</vt:lpstr>
      <vt:lpstr>Design Narrative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Juston Suell</dc:creator>
  <cp:lastModifiedBy>Juston Suell</cp:lastModifiedBy>
  <cp:revision>9</cp:revision>
  <dcterms:created xsi:type="dcterms:W3CDTF">2024-09-22T04:12:10Z</dcterms:created>
  <dcterms:modified xsi:type="dcterms:W3CDTF">2024-10-06T17:25:56Z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