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1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86" r:id="rId4"/>
    <p:sldId id="258" r:id="rId5"/>
    <p:sldId id="261" r:id="rId6"/>
    <p:sldId id="279" r:id="rId7"/>
    <p:sldId id="259" r:id="rId8"/>
    <p:sldId id="287" r:id="rId9"/>
    <p:sldId id="288" r:id="rId10"/>
    <p:sldId id="263" r:id="rId11"/>
    <p:sldId id="289" r:id="rId12"/>
    <p:sldId id="264" r:id="rId13"/>
    <p:sldId id="265" r:id="rId14"/>
    <p:sldId id="268" r:id="rId15"/>
    <p:sldId id="276" r:id="rId16"/>
    <p:sldId id="290" r:id="rId17"/>
    <p:sldId id="291" r:id="rId18"/>
    <p:sldId id="278" r:id="rId19"/>
    <p:sldId id="277" r:id="rId20"/>
    <p:sldId id="292" r:id="rId21"/>
    <p:sldId id="294" r:id="rId22"/>
    <p:sldId id="296" r:id="rId23"/>
    <p:sldId id="295" r:id="rId24"/>
    <p:sldId id="269" r:id="rId25"/>
    <p:sldId id="270" r:id="rId26"/>
    <p:sldId id="274" r:id="rId27"/>
    <p:sldId id="260" r:id="rId28"/>
    <p:sldId id="275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601"/>
    <p:restoredTop sz="94650"/>
  </p:normalViewPr>
  <p:slideViewPr>
    <p:cSldViewPr snapToGrid="0" snapToObjects="1">
      <p:cViewPr varScale="1">
        <p:scale>
          <a:sx n="120" d="100"/>
          <a:sy n="120" d="100"/>
        </p:scale>
        <p:origin x="186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1.svg"/><Relationship Id="rId1" Type="http://schemas.openxmlformats.org/officeDocument/2006/relationships/image" Target="../media/image50.png"/><Relationship Id="rId6" Type="http://schemas.openxmlformats.org/officeDocument/2006/relationships/image" Target="../media/image53.svg"/><Relationship Id="rId5" Type="http://schemas.openxmlformats.org/officeDocument/2006/relationships/image" Target="../media/image52.png"/><Relationship Id="rId4" Type="http://schemas.openxmlformats.org/officeDocument/2006/relationships/image" Target="../media/image10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6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6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1.png"/><Relationship Id="rId4" Type="http://schemas.openxmlformats.org/officeDocument/2006/relationships/image" Target="../media/image21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4" Type="http://schemas.openxmlformats.org/officeDocument/2006/relationships/image" Target="../media/image3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1.svg"/><Relationship Id="rId1" Type="http://schemas.openxmlformats.org/officeDocument/2006/relationships/image" Target="../media/image50.png"/><Relationship Id="rId6" Type="http://schemas.openxmlformats.org/officeDocument/2006/relationships/image" Target="../media/image53.svg"/><Relationship Id="rId5" Type="http://schemas.openxmlformats.org/officeDocument/2006/relationships/image" Target="../media/image52.png"/><Relationship Id="rId4" Type="http://schemas.openxmlformats.org/officeDocument/2006/relationships/image" Target="../media/image10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6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6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1.png"/><Relationship Id="rId4" Type="http://schemas.openxmlformats.org/officeDocument/2006/relationships/image" Target="../media/image21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4" Type="http://schemas.openxmlformats.org/officeDocument/2006/relationships/image" Target="../media/image3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C17D58-F458-44EF-88A1-DEDB0E7F04EC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D315AE5-396D-4C9F-A873-738F41688B6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Overview of the project objective:</a:t>
          </a:r>
        </a:p>
      </dgm:t>
    </dgm:pt>
    <dgm:pt modelId="{E5A50721-942D-47A3-859E-C37D21587ECB}" type="parTrans" cxnId="{D2609B56-A8CF-4A4C-BC31-AD3B4892508C}">
      <dgm:prSet/>
      <dgm:spPr/>
      <dgm:t>
        <a:bodyPr/>
        <a:lstStyle/>
        <a:p>
          <a:endParaRPr lang="en-US"/>
        </a:p>
      </dgm:t>
    </dgm:pt>
    <dgm:pt modelId="{483EFD7A-8451-4954-A26D-74F75155DB3F}" type="sibTrans" cxnId="{D2609B56-A8CF-4A4C-BC31-AD3B4892508C}">
      <dgm:prSet/>
      <dgm:spPr/>
      <dgm:t>
        <a:bodyPr/>
        <a:lstStyle/>
        <a:p>
          <a:endParaRPr lang="en-US"/>
        </a:p>
      </dgm:t>
    </dgm:pt>
    <dgm:pt modelId="{E0344C7F-26B0-4962-BBB2-EB8E0B4D88D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Goal: Construct a portfolio using employee satisfaction metrics.</a:t>
          </a:r>
        </a:p>
      </dgm:t>
    </dgm:pt>
    <dgm:pt modelId="{7852B74B-5304-431E-A727-207CE5564E03}" type="parTrans" cxnId="{1EDE73AF-F1CF-4CCC-929A-46B9EF81FCDB}">
      <dgm:prSet/>
      <dgm:spPr/>
      <dgm:t>
        <a:bodyPr/>
        <a:lstStyle/>
        <a:p>
          <a:endParaRPr lang="en-US"/>
        </a:p>
      </dgm:t>
    </dgm:pt>
    <dgm:pt modelId="{1A22E397-1C4A-4193-9995-26AD6C14C999}" type="sibTrans" cxnId="{1EDE73AF-F1CF-4CCC-929A-46B9EF81FCDB}">
      <dgm:prSet/>
      <dgm:spPr/>
      <dgm:t>
        <a:bodyPr/>
        <a:lstStyle/>
        <a:p>
          <a:endParaRPr lang="en-US"/>
        </a:p>
      </dgm:t>
    </dgm:pt>
    <dgm:pt modelId="{CAA41D49-7724-4343-8157-763EC1FD79D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Analyze how employee sentiments relate to stock performance.</a:t>
          </a:r>
        </a:p>
      </dgm:t>
    </dgm:pt>
    <dgm:pt modelId="{3B5DC488-3D61-4375-9412-13CC56E1E8D0}" type="parTrans" cxnId="{10041464-52BF-475C-8964-11034DC06C16}">
      <dgm:prSet/>
      <dgm:spPr/>
      <dgm:t>
        <a:bodyPr/>
        <a:lstStyle/>
        <a:p>
          <a:endParaRPr lang="en-US"/>
        </a:p>
      </dgm:t>
    </dgm:pt>
    <dgm:pt modelId="{8001CAB5-1DC2-4761-9D9F-CB397FFDAD57}" type="sibTrans" cxnId="{10041464-52BF-475C-8964-11034DC06C16}">
      <dgm:prSet/>
      <dgm:spPr/>
      <dgm:t>
        <a:bodyPr/>
        <a:lstStyle/>
        <a:p>
          <a:endParaRPr lang="en-US"/>
        </a:p>
      </dgm:t>
    </dgm:pt>
    <dgm:pt modelId="{ABA51878-64A5-2242-A691-AB39202020C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dirty="0"/>
            <a:t>Hypothesis: Companies with higher employee satisfaction are likely to perform better, potentially impacting stock performance positively. </a:t>
          </a:r>
        </a:p>
      </dgm:t>
    </dgm:pt>
    <dgm:pt modelId="{2BA0572B-5CB6-334D-9C38-950806773F9C}" type="parTrans" cxnId="{263D9C25-85FF-E346-ABEF-6A82CE1FE13A}">
      <dgm:prSet/>
      <dgm:spPr/>
      <dgm:t>
        <a:bodyPr/>
        <a:lstStyle/>
        <a:p>
          <a:endParaRPr lang="en-GB"/>
        </a:p>
      </dgm:t>
    </dgm:pt>
    <dgm:pt modelId="{0FC6335B-E49A-C048-BFD1-BB778ABBB7CB}" type="sibTrans" cxnId="{263D9C25-85FF-E346-ABEF-6A82CE1FE13A}">
      <dgm:prSet/>
      <dgm:spPr/>
      <dgm:t>
        <a:bodyPr/>
        <a:lstStyle/>
        <a:p>
          <a:endParaRPr lang="en-GB"/>
        </a:p>
      </dgm:t>
    </dgm:pt>
    <dgm:pt modelId="{09F91D2F-B95E-41F5-B431-3B5EDF755ABF}" type="pres">
      <dgm:prSet presAssocID="{E0C17D58-F458-44EF-88A1-DEDB0E7F04EC}" presName="root" presStyleCnt="0">
        <dgm:presLayoutVars>
          <dgm:dir/>
          <dgm:resizeHandles val="exact"/>
        </dgm:presLayoutVars>
      </dgm:prSet>
      <dgm:spPr/>
    </dgm:pt>
    <dgm:pt modelId="{C1DAC7DA-3DD1-43E9-B513-F396ADB64241}" type="pres">
      <dgm:prSet presAssocID="{3D315AE5-396D-4C9F-A873-738F41688B62}" presName="compNode" presStyleCnt="0"/>
      <dgm:spPr/>
    </dgm:pt>
    <dgm:pt modelId="{047D1A87-BD1F-4F99-857F-6A7F40343375}" type="pres">
      <dgm:prSet presAssocID="{3D315AE5-396D-4C9F-A873-738F41688B62}" presName="iconBgRect" presStyleLbl="bgShp" presStyleIdx="0" presStyleCnt="4"/>
      <dgm:spPr/>
    </dgm:pt>
    <dgm:pt modelId="{2C27EB90-1934-4919-88D9-BF1DECF060E5}" type="pres">
      <dgm:prSet presAssocID="{3D315AE5-396D-4C9F-A873-738F41688B6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heatre"/>
        </a:ext>
      </dgm:extLst>
    </dgm:pt>
    <dgm:pt modelId="{C2AD8880-3B24-4199-9C30-9983EA1341CB}" type="pres">
      <dgm:prSet presAssocID="{3D315AE5-396D-4C9F-A873-738F41688B62}" presName="spaceRect" presStyleCnt="0"/>
      <dgm:spPr/>
    </dgm:pt>
    <dgm:pt modelId="{12E7FEE3-FD88-4DA1-B1EC-BE790EDF639E}" type="pres">
      <dgm:prSet presAssocID="{3D315AE5-396D-4C9F-A873-738F41688B62}" presName="textRect" presStyleLbl="revTx" presStyleIdx="0" presStyleCnt="4">
        <dgm:presLayoutVars>
          <dgm:chMax val="1"/>
          <dgm:chPref val="1"/>
        </dgm:presLayoutVars>
      </dgm:prSet>
      <dgm:spPr/>
    </dgm:pt>
    <dgm:pt modelId="{4EDAA8E7-9FEB-437D-BE68-10710B9CB1DF}" type="pres">
      <dgm:prSet presAssocID="{483EFD7A-8451-4954-A26D-74F75155DB3F}" presName="sibTrans" presStyleCnt="0"/>
      <dgm:spPr/>
    </dgm:pt>
    <dgm:pt modelId="{1D5094F8-E645-4FFA-AAD6-EDB70D33EB5F}" type="pres">
      <dgm:prSet presAssocID="{E0344C7F-26B0-4962-BBB2-EB8E0B4D88D3}" presName="compNode" presStyleCnt="0"/>
      <dgm:spPr/>
    </dgm:pt>
    <dgm:pt modelId="{384B10F0-2F88-49F3-A76D-D0C1F5698394}" type="pres">
      <dgm:prSet presAssocID="{E0344C7F-26B0-4962-BBB2-EB8E0B4D88D3}" presName="iconBgRect" presStyleLbl="bgShp" presStyleIdx="1" presStyleCnt="4"/>
      <dgm:spPr/>
    </dgm:pt>
    <dgm:pt modelId="{3C65BECB-DF0D-46AD-AF20-2F7B23F47923}" type="pres">
      <dgm:prSet presAssocID="{E0344C7F-26B0-4962-BBB2-EB8E0B4D88D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C79106B6-CEDC-4A96-88B8-2C42C4D5AE88}" type="pres">
      <dgm:prSet presAssocID="{E0344C7F-26B0-4962-BBB2-EB8E0B4D88D3}" presName="spaceRect" presStyleCnt="0"/>
      <dgm:spPr/>
    </dgm:pt>
    <dgm:pt modelId="{DA07415E-9D85-4703-8D73-27AFD9E0C1E8}" type="pres">
      <dgm:prSet presAssocID="{E0344C7F-26B0-4962-BBB2-EB8E0B4D88D3}" presName="textRect" presStyleLbl="revTx" presStyleIdx="1" presStyleCnt="4">
        <dgm:presLayoutVars>
          <dgm:chMax val="1"/>
          <dgm:chPref val="1"/>
        </dgm:presLayoutVars>
      </dgm:prSet>
      <dgm:spPr/>
    </dgm:pt>
    <dgm:pt modelId="{C0A4613B-6F26-44CA-B519-842A51E55EB6}" type="pres">
      <dgm:prSet presAssocID="{1A22E397-1C4A-4193-9995-26AD6C14C999}" presName="sibTrans" presStyleCnt="0"/>
      <dgm:spPr/>
    </dgm:pt>
    <dgm:pt modelId="{E3432615-1F80-4EC1-B2AF-404D4C995E6F}" type="pres">
      <dgm:prSet presAssocID="{ABA51878-64A5-2242-A691-AB39202020CB}" presName="compNode" presStyleCnt="0"/>
      <dgm:spPr/>
    </dgm:pt>
    <dgm:pt modelId="{B34E6016-6CC1-4DF9-A686-53DD570E6163}" type="pres">
      <dgm:prSet presAssocID="{ABA51878-64A5-2242-A691-AB39202020CB}" presName="iconBgRect" presStyleLbl="bgShp" presStyleIdx="2" presStyleCnt="4"/>
      <dgm:spPr/>
    </dgm:pt>
    <dgm:pt modelId="{B5B75989-BA58-487C-9BB9-B04C9DF50183}" type="pres">
      <dgm:prSet presAssocID="{ABA51878-64A5-2242-A691-AB39202020C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BE9995F7-7E40-43B5-AB86-F7F8FC86FEC7}" type="pres">
      <dgm:prSet presAssocID="{ABA51878-64A5-2242-A691-AB39202020CB}" presName="spaceRect" presStyleCnt="0"/>
      <dgm:spPr/>
    </dgm:pt>
    <dgm:pt modelId="{BBE50985-8959-4104-BC7C-D8C555DC65DD}" type="pres">
      <dgm:prSet presAssocID="{ABA51878-64A5-2242-A691-AB39202020CB}" presName="textRect" presStyleLbl="revTx" presStyleIdx="2" presStyleCnt="4">
        <dgm:presLayoutVars>
          <dgm:chMax val="1"/>
          <dgm:chPref val="1"/>
        </dgm:presLayoutVars>
      </dgm:prSet>
      <dgm:spPr/>
    </dgm:pt>
    <dgm:pt modelId="{6B75BE5C-5798-8441-8EAB-5579580079F1}" type="pres">
      <dgm:prSet presAssocID="{0FC6335B-E49A-C048-BFD1-BB778ABBB7CB}" presName="sibTrans" presStyleCnt="0"/>
      <dgm:spPr/>
    </dgm:pt>
    <dgm:pt modelId="{02F449D8-BC4F-47E8-B81F-5EE50E86FE12}" type="pres">
      <dgm:prSet presAssocID="{CAA41D49-7724-4343-8157-763EC1FD79D5}" presName="compNode" presStyleCnt="0"/>
      <dgm:spPr/>
    </dgm:pt>
    <dgm:pt modelId="{5BBAA107-BC37-4650-89FD-23E5B818FDAC}" type="pres">
      <dgm:prSet presAssocID="{CAA41D49-7724-4343-8157-763EC1FD79D5}" presName="iconBgRect" presStyleLbl="bgShp" presStyleIdx="3" presStyleCnt="4"/>
      <dgm:spPr/>
    </dgm:pt>
    <dgm:pt modelId="{E42BC2C7-7387-4E85-B5D6-02AFAF2B0F72}" type="pres">
      <dgm:prSet presAssocID="{CAA41D49-7724-4343-8157-763EC1FD79D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671641D3-EF7D-4236-A518-24DB1AFFA1F0}" type="pres">
      <dgm:prSet presAssocID="{CAA41D49-7724-4343-8157-763EC1FD79D5}" presName="spaceRect" presStyleCnt="0"/>
      <dgm:spPr/>
    </dgm:pt>
    <dgm:pt modelId="{085E71C2-457C-4816-90B9-F30F535C463B}" type="pres">
      <dgm:prSet presAssocID="{CAA41D49-7724-4343-8157-763EC1FD79D5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A088204-E752-B24B-85DD-09BA1CFD55E0}" type="presOf" srcId="{ABA51878-64A5-2242-A691-AB39202020CB}" destId="{BBE50985-8959-4104-BC7C-D8C555DC65DD}" srcOrd="0" destOrd="0" presId="urn:microsoft.com/office/officeart/2018/5/layout/IconCircleLabelList"/>
    <dgm:cxn modelId="{263D9C25-85FF-E346-ABEF-6A82CE1FE13A}" srcId="{E0C17D58-F458-44EF-88A1-DEDB0E7F04EC}" destId="{ABA51878-64A5-2242-A691-AB39202020CB}" srcOrd="2" destOrd="0" parTransId="{2BA0572B-5CB6-334D-9C38-950806773F9C}" sibTransId="{0FC6335B-E49A-C048-BFD1-BB778ABBB7CB}"/>
    <dgm:cxn modelId="{11796352-6E54-2B4C-82A7-4F46C0F1CDA3}" type="presOf" srcId="{E0344C7F-26B0-4962-BBB2-EB8E0B4D88D3}" destId="{DA07415E-9D85-4703-8D73-27AFD9E0C1E8}" srcOrd="0" destOrd="0" presId="urn:microsoft.com/office/officeart/2018/5/layout/IconCircleLabelList"/>
    <dgm:cxn modelId="{D2609B56-A8CF-4A4C-BC31-AD3B4892508C}" srcId="{E0C17D58-F458-44EF-88A1-DEDB0E7F04EC}" destId="{3D315AE5-396D-4C9F-A873-738F41688B62}" srcOrd="0" destOrd="0" parTransId="{E5A50721-942D-47A3-859E-C37D21587ECB}" sibTransId="{483EFD7A-8451-4954-A26D-74F75155DB3F}"/>
    <dgm:cxn modelId="{10041464-52BF-475C-8964-11034DC06C16}" srcId="{E0C17D58-F458-44EF-88A1-DEDB0E7F04EC}" destId="{CAA41D49-7724-4343-8157-763EC1FD79D5}" srcOrd="3" destOrd="0" parTransId="{3B5DC488-3D61-4375-9412-13CC56E1E8D0}" sibTransId="{8001CAB5-1DC2-4761-9D9F-CB397FFDAD57}"/>
    <dgm:cxn modelId="{7D76857E-D412-D64C-BFB6-494BE9038135}" type="presOf" srcId="{CAA41D49-7724-4343-8157-763EC1FD79D5}" destId="{085E71C2-457C-4816-90B9-F30F535C463B}" srcOrd="0" destOrd="0" presId="urn:microsoft.com/office/officeart/2018/5/layout/IconCircleLabelList"/>
    <dgm:cxn modelId="{1EDE73AF-F1CF-4CCC-929A-46B9EF81FCDB}" srcId="{E0C17D58-F458-44EF-88A1-DEDB0E7F04EC}" destId="{E0344C7F-26B0-4962-BBB2-EB8E0B4D88D3}" srcOrd="1" destOrd="0" parTransId="{7852B74B-5304-431E-A727-207CE5564E03}" sibTransId="{1A22E397-1C4A-4193-9995-26AD6C14C999}"/>
    <dgm:cxn modelId="{CD7C05D6-DDDC-0B41-9BEA-1E1D4E5E0AB5}" type="presOf" srcId="{3D315AE5-396D-4C9F-A873-738F41688B62}" destId="{12E7FEE3-FD88-4DA1-B1EC-BE790EDF639E}" srcOrd="0" destOrd="0" presId="urn:microsoft.com/office/officeart/2018/5/layout/IconCircleLabelList"/>
    <dgm:cxn modelId="{16C52DD8-57C9-C042-9B41-CA5E8B88C40F}" type="presOf" srcId="{E0C17D58-F458-44EF-88A1-DEDB0E7F04EC}" destId="{09F91D2F-B95E-41F5-B431-3B5EDF755ABF}" srcOrd="0" destOrd="0" presId="urn:microsoft.com/office/officeart/2018/5/layout/IconCircleLabelList"/>
    <dgm:cxn modelId="{F9591A84-CCF9-C045-B60B-E30AD6131775}" type="presParOf" srcId="{09F91D2F-B95E-41F5-B431-3B5EDF755ABF}" destId="{C1DAC7DA-3DD1-43E9-B513-F396ADB64241}" srcOrd="0" destOrd="0" presId="urn:microsoft.com/office/officeart/2018/5/layout/IconCircleLabelList"/>
    <dgm:cxn modelId="{3D1FDE06-4613-4D48-ADB3-58C066AFD05A}" type="presParOf" srcId="{C1DAC7DA-3DD1-43E9-B513-F396ADB64241}" destId="{047D1A87-BD1F-4F99-857F-6A7F40343375}" srcOrd="0" destOrd="0" presId="urn:microsoft.com/office/officeart/2018/5/layout/IconCircleLabelList"/>
    <dgm:cxn modelId="{9ABCB359-A273-ED4C-B23F-2AC1CFCF7DBC}" type="presParOf" srcId="{C1DAC7DA-3DD1-43E9-B513-F396ADB64241}" destId="{2C27EB90-1934-4919-88D9-BF1DECF060E5}" srcOrd="1" destOrd="0" presId="urn:microsoft.com/office/officeart/2018/5/layout/IconCircleLabelList"/>
    <dgm:cxn modelId="{D574DBED-CBCC-8B4C-927F-5907304A723E}" type="presParOf" srcId="{C1DAC7DA-3DD1-43E9-B513-F396ADB64241}" destId="{C2AD8880-3B24-4199-9C30-9983EA1341CB}" srcOrd="2" destOrd="0" presId="urn:microsoft.com/office/officeart/2018/5/layout/IconCircleLabelList"/>
    <dgm:cxn modelId="{FFBB9FBD-E17E-384C-B001-D122F4792B98}" type="presParOf" srcId="{C1DAC7DA-3DD1-43E9-B513-F396ADB64241}" destId="{12E7FEE3-FD88-4DA1-B1EC-BE790EDF639E}" srcOrd="3" destOrd="0" presId="urn:microsoft.com/office/officeart/2018/5/layout/IconCircleLabelList"/>
    <dgm:cxn modelId="{D2892967-1973-D84A-9306-37CEFFEFC4D5}" type="presParOf" srcId="{09F91D2F-B95E-41F5-B431-3B5EDF755ABF}" destId="{4EDAA8E7-9FEB-437D-BE68-10710B9CB1DF}" srcOrd="1" destOrd="0" presId="urn:microsoft.com/office/officeart/2018/5/layout/IconCircleLabelList"/>
    <dgm:cxn modelId="{442A210B-3801-A642-AE6C-0253BABD71B4}" type="presParOf" srcId="{09F91D2F-B95E-41F5-B431-3B5EDF755ABF}" destId="{1D5094F8-E645-4FFA-AAD6-EDB70D33EB5F}" srcOrd="2" destOrd="0" presId="urn:microsoft.com/office/officeart/2018/5/layout/IconCircleLabelList"/>
    <dgm:cxn modelId="{919E4C91-8C82-0A4B-82D2-09E30AD044B2}" type="presParOf" srcId="{1D5094F8-E645-4FFA-AAD6-EDB70D33EB5F}" destId="{384B10F0-2F88-49F3-A76D-D0C1F5698394}" srcOrd="0" destOrd="0" presId="urn:microsoft.com/office/officeart/2018/5/layout/IconCircleLabelList"/>
    <dgm:cxn modelId="{0C981E80-E5D9-F44E-91DC-8EA08746A6C5}" type="presParOf" srcId="{1D5094F8-E645-4FFA-AAD6-EDB70D33EB5F}" destId="{3C65BECB-DF0D-46AD-AF20-2F7B23F47923}" srcOrd="1" destOrd="0" presId="urn:microsoft.com/office/officeart/2018/5/layout/IconCircleLabelList"/>
    <dgm:cxn modelId="{789A7D7E-85B7-A74C-8D3E-FA58C7787E98}" type="presParOf" srcId="{1D5094F8-E645-4FFA-AAD6-EDB70D33EB5F}" destId="{C79106B6-CEDC-4A96-88B8-2C42C4D5AE88}" srcOrd="2" destOrd="0" presId="urn:microsoft.com/office/officeart/2018/5/layout/IconCircleLabelList"/>
    <dgm:cxn modelId="{16DAA583-B117-2941-9E95-BFC33F32093B}" type="presParOf" srcId="{1D5094F8-E645-4FFA-AAD6-EDB70D33EB5F}" destId="{DA07415E-9D85-4703-8D73-27AFD9E0C1E8}" srcOrd="3" destOrd="0" presId="urn:microsoft.com/office/officeart/2018/5/layout/IconCircleLabelList"/>
    <dgm:cxn modelId="{92A1BA98-1E9D-DD49-B3B2-787D5C86428B}" type="presParOf" srcId="{09F91D2F-B95E-41F5-B431-3B5EDF755ABF}" destId="{C0A4613B-6F26-44CA-B519-842A51E55EB6}" srcOrd="3" destOrd="0" presId="urn:microsoft.com/office/officeart/2018/5/layout/IconCircleLabelList"/>
    <dgm:cxn modelId="{37690AA8-AB75-314B-9E96-D95BF5CFF486}" type="presParOf" srcId="{09F91D2F-B95E-41F5-B431-3B5EDF755ABF}" destId="{E3432615-1F80-4EC1-B2AF-404D4C995E6F}" srcOrd="4" destOrd="0" presId="urn:microsoft.com/office/officeart/2018/5/layout/IconCircleLabelList"/>
    <dgm:cxn modelId="{EA2F6187-5FB0-5841-A0AF-E36573E525BF}" type="presParOf" srcId="{E3432615-1F80-4EC1-B2AF-404D4C995E6F}" destId="{B34E6016-6CC1-4DF9-A686-53DD570E6163}" srcOrd="0" destOrd="0" presId="urn:microsoft.com/office/officeart/2018/5/layout/IconCircleLabelList"/>
    <dgm:cxn modelId="{77D8F6D2-661C-E54C-9891-478E26CE3205}" type="presParOf" srcId="{E3432615-1F80-4EC1-B2AF-404D4C995E6F}" destId="{B5B75989-BA58-487C-9BB9-B04C9DF50183}" srcOrd="1" destOrd="0" presId="urn:microsoft.com/office/officeart/2018/5/layout/IconCircleLabelList"/>
    <dgm:cxn modelId="{DC022997-BC11-5B46-B1BD-1835D5A63867}" type="presParOf" srcId="{E3432615-1F80-4EC1-B2AF-404D4C995E6F}" destId="{BE9995F7-7E40-43B5-AB86-F7F8FC86FEC7}" srcOrd="2" destOrd="0" presId="urn:microsoft.com/office/officeart/2018/5/layout/IconCircleLabelList"/>
    <dgm:cxn modelId="{5F129E1A-46D8-6D41-971B-34A8A9DA4553}" type="presParOf" srcId="{E3432615-1F80-4EC1-B2AF-404D4C995E6F}" destId="{BBE50985-8959-4104-BC7C-D8C555DC65DD}" srcOrd="3" destOrd="0" presId="urn:microsoft.com/office/officeart/2018/5/layout/IconCircleLabelList"/>
    <dgm:cxn modelId="{5BD545A3-93F5-3647-8EC9-2B13BFC3317F}" type="presParOf" srcId="{09F91D2F-B95E-41F5-B431-3B5EDF755ABF}" destId="{6B75BE5C-5798-8441-8EAB-5579580079F1}" srcOrd="5" destOrd="0" presId="urn:microsoft.com/office/officeart/2018/5/layout/IconCircleLabelList"/>
    <dgm:cxn modelId="{E5E4C32B-0C78-BE48-B552-15F3B17E7DFB}" type="presParOf" srcId="{09F91D2F-B95E-41F5-B431-3B5EDF755ABF}" destId="{02F449D8-BC4F-47E8-B81F-5EE50E86FE12}" srcOrd="6" destOrd="0" presId="urn:microsoft.com/office/officeart/2018/5/layout/IconCircleLabelList"/>
    <dgm:cxn modelId="{E2A14A13-E0DD-804D-A596-1A0E9890757D}" type="presParOf" srcId="{02F449D8-BC4F-47E8-B81F-5EE50E86FE12}" destId="{5BBAA107-BC37-4650-89FD-23E5B818FDAC}" srcOrd="0" destOrd="0" presId="urn:microsoft.com/office/officeart/2018/5/layout/IconCircleLabelList"/>
    <dgm:cxn modelId="{C8156146-763C-6641-98C0-69EB43E04B2E}" type="presParOf" srcId="{02F449D8-BC4F-47E8-B81F-5EE50E86FE12}" destId="{E42BC2C7-7387-4E85-B5D6-02AFAF2B0F72}" srcOrd="1" destOrd="0" presId="urn:microsoft.com/office/officeart/2018/5/layout/IconCircleLabelList"/>
    <dgm:cxn modelId="{F40E1BA6-FEC4-C045-BAF2-439A0C5F93C0}" type="presParOf" srcId="{02F449D8-BC4F-47E8-B81F-5EE50E86FE12}" destId="{671641D3-EF7D-4236-A518-24DB1AFFA1F0}" srcOrd="2" destOrd="0" presId="urn:microsoft.com/office/officeart/2018/5/layout/IconCircleLabelList"/>
    <dgm:cxn modelId="{A9171811-57C8-3D40-977A-EB083805BB76}" type="presParOf" srcId="{02F449D8-BC4F-47E8-B81F-5EE50E86FE12}" destId="{085E71C2-457C-4816-90B9-F30F535C463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EAC846D-FFBA-4244-8C98-EEAC41C2F5A6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FC0DAEE-3BA1-471E-BCDF-C230EF1263FA}">
      <dgm:prSet custT="1"/>
      <dgm:spPr/>
      <dgm:t>
        <a:bodyPr/>
        <a:lstStyle/>
        <a:p>
          <a:r>
            <a:rPr lang="en-US" sz="2400" dirty="0"/>
            <a:t>Sharpe</a:t>
          </a:r>
          <a:r>
            <a:rPr lang="en-US" sz="2400" baseline="0" dirty="0"/>
            <a:t> Ratio</a:t>
          </a:r>
          <a:endParaRPr lang="en-US" sz="2400" dirty="0"/>
        </a:p>
      </dgm:t>
    </dgm:pt>
    <dgm:pt modelId="{2F89F088-8113-44CA-A90D-C809D1D30006}" type="parTrans" cxnId="{36268621-E9CD-4748-9A6D-F61929337554}">
      <dgm:prSet/>
      <dgm:spPr/>
      <dgm:t>
        <a:bodyPr/>
        <a:lstStyle/>
        <a:p>
          <a:endParaRPr lang="en-US"/>
        </a:p>
      </dgm:t>
    </dgm:pt>
    <dgm:pt modelId="{04AFC5C8-7035-4BE5-82AD-17F4D9335129}" type="sibTrans" cxnId="{36268621-E9CD-4748-9A6D-F61929337554}">
      <dgm:prSet/>
      <dgm:spPr/>
      <dgm:t>
        <a:bodyPr/>
        <a:lstStyle/>
        <a:p>
          <a:endParaRPr lang="en-US"/>
        </a:p>
      </dgm:t>
    </dgm:pt>
    <dgm:pt modelId="{1E9C6812-3E93-4C61-8AC6-829DBB557D6C}">
      <dgm:prSet custT="1"/>
      <dgm:spPr/>
      <dgm:t>
        <a:bodyPr/>
        <a:lstStyle/>
        <a:p>
          <a:r>
            <a:rPr lang="en-US" sz="2400" b="0" dirty="0"/>
            <a:t>Jensen’s alpha (</a:t>
          </a:r>
          <a:r>
            <a:rPr lang="el-GR" sz="2400" b="0" dirty="0"/>
            <a:t>α</a:t>
          </a:r>
          <a:r>
            <a:rPr lang="en-GB" sz="2400" b="0" dirty="0"/>
            <a:t>)</a:t>
          </a:r>
          <a:endParaRPr lang="en-US" sz="2400" b="0" dirty="0"/>
        </a:p>
      </dgm:t>
    </dgm:pt>
    <dgm:pt modelId="{EC181649-3946-41A6-B8A1-1882C7B5EA73}" type="parTrans" cxnId="{4CD90759-A0F1-4635-91AE-28EE1B9317C6}">
      <dgm:prSet/>
      <dgm:spPr/>
      <dgm:t>
        <a:bodyPr/>
        <a:lstStyle/>
        <a:p>
          <a:endParaRPr lang="en-US"/>
        </a:p>
      </dgm:t>
    </dgm:pt>
    <dgm:pt modelId="{EFCF5830-9377-4275-BE8D-3E863C72ABEC}" type="sibTrans" cxnId="{4CD90759-A0F1-4635-91AE-28EE1B9317C6}">
      <dgm:prSet/>
      <dgm:spPr/>
      <dgm:t>
        <a:bodyPr/>
        <a:lstStyle/>
        <a:p>
          <a:endParaRPr lang="en-US"/>
        </a:p>
      </dgm:t>
    </dgm:pt>
    <dgm:pt modelId="{83079181-05B4-F144-9BB9-0B7656055DEC}">
      <dgm:prSet custT="1"/>
      <dgm:spPr/>
      <dgm:t>
        <a:bodyPr/>
        <a:lstStyle/>
        <a:p>
          <a:r>
            <a:rPr lang="en-US" sz="2400" dirty="0"/>
            <a:t>Treynor</a:t>
          </a:r>
          <a:r>
            <a:rPr lang="en-US" sz="2400" baseline="0" dirty="0"/>
            <a:t> Ratio</a:t>
          </a:r>
          <a:endParaRPr lang="en-US" sz="2400" dirty="0"/>
        </a:p>
      </dgm:t>
    </dgm:pt>
    <dgm:pt modelId="{458B3AA6-49FA-9746-8BE7-09BBA073BCC4}" type="parTrans" cxnId="{C21139DA-7BC2-C544-8ED7-ECD77FD9D1D0}">
      <dgm:prSet/>
      <dgm:spPr/>
      <dgm:t>
        <a:bodyPr/>
        <a:lstStyle/>
        <a:p>
          <a:endParaRPr lang="en-GB"/>
        </a:p>
      </dgm:t>
    </dgm:pt>
    <dgm:pt modelId="{C39921AC-A087-FF43-AE33-FC043D4E1336}" type="sibTrans" cxnId="{C21139DA-7BC2-C544-8ED7-ECD77FD9D1D0}">
      <dgm:prSet/>
      <dgm:spPr/>
      <dgm:t>
        <a:bodyPr/>
        <a:lstStyle/>
        <a:p>
          <a:endParaRPr lang="en-GB"/>
        </a:p>
      </dgm:t>
    </dgm:pt>
    <dgm:pt modelId="{91FECC83-8570-4C49-B7F9-9965718017FB}" type="pres">
      <dgm:prSet presAssocID="{8EAC846D-FFBA-4244-8C98-EEAC41C2F5A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70884A8-FC02-3A4F-8717-1D7D16BC7E32}" type="pres">
      <dgm:prSet presAssocID="{3FC0DAEE-3BA1-471E-BCDF-C230EF1263FA}" presName="hierRoot1" presStyleCnt="0"/>
      <dgm:spPr/>
    </dgm:pt>
    <dgm:pt modelId="{80D5F506-103F-BE44-91AB-2B0917EA87D6}" type="pres">
      <dgm:prSet presAssocID="{3FC0DAEE-3BA1-471E-BCDF-C230EF1263FA}" presName="composite" presStyleCnt="0"/>
      <dgm:spPr/>
    </dgm:pt>
    <dgm:pt modelId="{0A403C9B-6112-9445-99BD-7311E2ECC553}" type="pres">
      <dgm:prSet presAssocID="{3FC0DAEE-3BA1-471E-BCDF-C230EF1263FA}" presName="background" presStyleLbl="node0" presStyleIdx="0" presStyleCnt="3"/>
      <dgm:spPr/>
    </dgm:pt>
    <dgm:pt modelId="{6BF0F75B-EE1B-AA46-B20E-5EC695FDF5C8}" type="pres">
      <dgm:prSet presAssocID="{3FC0DAEE-3BA1-471E-BCDF-C230EF1263FA}" presName="text" presStyleLbl="fgAcc0" presStyleIdx="0" presStyleCnt="3">
        <dgm:presLayoutVars>
          <dgm:chPref val="3"/>
        </dgm:presLayoutVars>
      </dgm:prSet>
      <dgm:spPr/>
    </dgm:pt>
    <dgm:pt modelId="{BB0C0A5E-6452-184A-A552-3098D5A9389F}" type="pres">
      <dgm:prSet presAssocID="{3FC0DAEE-3BA1-471E-BCDF-C230EF1263FA}" presName="hierChild2" presStyleCnt="0"/>
      <dgm:spPr/>
    </dgm:pt>
    <dgm:pt modelId="{7AAB4C2F-4DA2-7E42-A8BB-11EFD89DC95F}" type="pres">
      <dgm:prSet presAssocID="{1E9C6812-3E93-4C61-8AC6-829DBB557D6C}" presName="hierRoot1" presStyleCnt="0"/>
      <dgm:spPr/>
    </dgm:pt>
    <dgm:pt modelId="{E3026939-30DF-854F-B917-7F066927C517}" type="pres">
      <dgm:prSet presAssocID="{1E9C6812-3E93-4C61-8AC6-829DBB557D6C}" presName="composite" presStyleCnt="0"/>
      <dgm:spPr/>
    </dgm:pt>
    <dgm:pt modelId="{358A8512-9C94-BC4C-85F5-AE8C32A93B61}" type="pres">
      <dgm:prSet presAssocID="{1E9C6812-3E93-4C61-8AC6-829DBB557D6C}" presName="background" presStyleLbl="node0" presStyleIdx="1" presStyleCnt="3"/>
      <dgm:spPr/>
    </dgm:pt>
    <dgm:pt modelId="{BFA02B65-403B-DC45-A2D4-8D4BA5E1E16C}" type="pres">
      <dgm:prSet presAssocID="{1E9C6812-3E93-4C61-8AC6-829DBB557D6C}" presName="text" presStyleLbl="fgAcc0" presStyleIdx="1" presStyleCnt="3" custLinFactNeighborX="-919" custLinFactNeighborY="-723">
        <dgm:presLayoutVars>
          <dgm:chPref val="3"/>
        </dgm:presLayoutVars>
      </dgm:prSet>
      <dgm:spPr/>
    </dgm:pt>
    <dgm:pt modelId="{02136FC2-BD0C-2D49-ABB3-D80AC7FB2592}" type="pres">
      <dgm:prSet presAssocID="{1E9C6812-3E93-4C61-8AC6-829DBB557D6C}" presName="hierChild2" presStyleCnt="0"/>
      <dgm:spPr/>
    </dgm:pt>
    <dgm:pt modelId="{0DF5B295-7D3F-DD43-819B-DACB01EAB50E}" type="pres">
      <dgm:prSet presAssocID="{83079181-05B4-F144-9BB9-0B7656055DEC}" presName="hierRoot1" presStyleCnt="0"/>
      <dgm:spPr/>
    </dgm:pt>
    <dgm:pt modelId="{2E4020FC-F974-114F-931C-738311F8393A}" type="pres">
      <dgm:prSet presAssocID="{83079181-05B4-F144-9BB9-0B7656055DEC}" presName="composite" presStyleCnt="0"/>
      <dgm:spPr/>
    </dgm:pt>
    <dgm:pt modelId="{E1B69F30-EA0D-4144-BA4B-6F6CB3207A36}" type="pres">
      <dgm:prSet presAssocID="{83079181-05B4-F144-9BB9-0B7656055DEC}" presName="background" presStyleLbl="node0" presStyleIdx="2" presStyleCnt="3"/>
      <dgm:spPr/>
    </dgm:pt>
    <dgm:pt modelId="{9C9F2D5F-72CE-0449-985E-3886AD13A137}" type="pres">
      <dgm:prSet presAssocID="{83079181-05B4-F144-9BB9-0B7656055DEC}" presName="text" presStyleLbl="fgAcc0" presStyleIdx="2" presStyleCnt="3">
        <dgm:presLayoutVars>
          <dgm:chPref val="3"/>
        </dgm:presLayoutVars>
      </dgm:prSet>
      <dgm:spPr/>
    </dgm:pt>
    <dgm:pt modelId="{FB1674A7-E4EA-9E4B-AE66-11DDAA660E50}" type="pres">
      <dgm:prSet presAssocID="{83079181-05B4-F144-9BB9-0B7656055DEC}" presName="hierChild2" presStyleCnt="0"/>
      <dgm:spPr/>
    </dgm:pt>
  </dgm:ptLst>
  <dgm:cxnLst>
    <dgm:cxn modelId="{0FA95B02-0DFC-DA48-9874-664EF944099E}" type="presOf" srcId="{8EAC846D-FFBA-4244-8C98-EEAC41C2F5A6}" destId="{91FECC83-8570-4C49-B7F9-9965718017FB}" srcOrd="0" destOrd="0" presId="urn:microsoft.com/office/officeart/2005/8/layout/hierarchy1"/>
    <dgm:cxn modelId="{36268621-E9CD-4748-9A6D-F61929337554}" srcId="{8EAC846D-FFBA-4244-8C98-EEAC41C2F5A6}" destId="{3FC0DAEE-3BA1-471E-BCDF-C230EF1263FA}" srcOrd="0" destOrd="0" parTransId="{2F89F088-8113-44CA-A90D-C809D1D30006}" sibTransId="{04AFC5C8-7035-4BE5-82AD-17F4D9335129}"/>
    <dgm:cxn modelId="{4CD90759-A0F1-4635-91AE-28EE1B9317C6}" srcId="{8EAC846D-FFBA-4244-8C98-EEAC41C2F5A6}" destId="{1E9C6812-3E93-4C61-8AC6-829DBB557D6C}" srcOrd="1" destOrd="0" parTransId="{EC181649-3946-41A6-B8A1-1882C7B5EA73}" sibTransId="{EFCF5830-9377-4275-BE8D-3E863C72ABEC}"/>
    <dgm:cxn modelId="{D1C48A8A-D979-9543-AD95-9FA4D29BDEB0}" type="presOf" srcId="{83079181-05B4-F144-9BB9-0B7656055DEC}" destId="{9C9F2D5F-72CE-0449-985E-3886AD13A137}" srcOrd="0" destOrd="0" presId="urn:microsoft.com/office/officeart/2005/8/layout/hierarchy1"/>
    <dgm:cxn modelId="{C26627BE-CC72-9344-98E4-D5CC88DA6E2F}" type="presOf" srcId="{3FC0DAEE-3BA1-471E-BCDF-C230EF1263FA}" destId="{6BF0F75B-EE1B-AA46-B20E-5EC695FDF5C8}" srcOrd="0" destOrd="0" presId="urn:microsoft.com/office/officeart/2005/8/layout/hierarchy1"/>
    <dgm:cxn modelId="{C21139DA-7BC2-C544-8ED7-ECD77FD9D1D0}" srcId="{8EAC846D-FFBA-4244-8C98-EEAC41C2F5A6}" destId="{83079181-05B4-F144-9BB9-0B7656055DEC}" srcOrd="2" destOrd="0" parTransId="{458B3AA6-49FA-9746-8BE7-09BBA073BCC4}" sibTransId="{C39921AC-A087-FF43-AE33-FC043D4E1336}"/>
    <dgm:cxn modelId="{0274B5F1-DB98-6640-963E-488C47472FDA}" type="presOf" srcId="{1E9C6812-3E93-4C61-8AC6-829DBB557D6C}" destId="{BFA02B65-403B-DC45-A2D4-8D4BA5E1E16C}" srcOrd="0" destOrd="0" presId="urn:microsoft.com/office/officeart/2005/8/layout/hierarchy1"/>
    <dgm:cxn modelId="{176DBCA0-1C51-5647-8FE2-087F9B96133F}" type="presParOf" srcId="{91FECC83-8570-4C49-B7F9-9965718017FB}" destId="{370884A8-FC02-3A4F-8717-1D7D16BC7E32}" srcOrd="0" destOrd="0" presId="urn:microsoft.com/office/officeart/2005/8/layout/hierarchy1"/>
    <dgm:cxn modelId="{66E5D8DF-D8B2-E646-87E9-83A42A14D914}" type="presParOf" srcId="{370884A8-FC02-3A4F-8717-1D7D16BC7E32}" destId="{80D5F506-103F-BE44-91AB-2B0917EA87D6}" srcOrd="0" destOrd="0" presId="urn:microsoft.com/office/officeart/2005/8/layout/hierarchy1"/>
    <dgm:cxn modelId="{2825722F-399B-074F-B15E-0F5243C767AE}" type="presParOf" srcId="{80D5F506-103F-BE44-91AB-2B0917EA87D6}" destId="{0A403C9B-6112-9445-99BD-7311E2ECC553}" srcOrd="0" destOrd="0" presId="urn:microsoft.com/office/officeart/2005/8/layout/hierarchy1"/>
    <dgm:cxn modelId="{B3D880D1-77DD-DF47-A588-265D9B825567}" type="presParOf" srcId="{80D5F506-103F-BE44-91AB-2B0917EA87D6}" destId="{6BF0F75B-EE1B-AA46-B20E-5EC695FDF5C8}" srcOrd="1" destOrd="0" presId="urn:microsoft.com/office/officeart/2005/8/layout/hierarchy1"/>
    <dgm:cxn modelId="{D4032251-E9E7-7F45-8F44-DE2383097A76}" type="presParOf" srcId="{370884A8-FC02-3A4F-8717-1D7D16BC7E32}" destId="{BB0C0A5E-6452-184A-A552-3098D5A9389F}" srcOrd="1" destOrd="0" presId="urn:microsoft.com/office/officeart/2005/8/layout/hierarchy1"/>
    <dgm:cxn modelId="{1D3B95B0-73FA-534A-92C9-AB7C1975BBC6}" type="presParOf" srcId="{91FECC83-8570-4C49-B7F9-9965718017FB}" destId="{7AAB4C2F-4DA2-7E42-A8BB-11EFD89DC95F}" srcOrd="1" destOrd="0" presId="urn:microsoft.com/office/officeart/2005/8/layout/hierarchy1"/>
    <dgm:cxn modelId="{C46F3AB4-3A04-154D-B19B-08B13F7C1220}" type="presParOf" srcId="{7AAB4C2F-4DA2-7E42-A8BB-11EFD89DC95F}" destId="{E3026939-30DF-854F-B917-7F066927C517}" srcOrd="0" destOrd="0" presId="urn:microsoft.com/office/officeart/2005/8/layout/hierarchy1"/>
    <dgm:cxn modelId="{A0ED322B-5F9A-1D42-B796-B8C98CB79148}" type="presParOf" srcId="{E3026939-30DF-854F-B917-7F066927C517}" destId="{358A8512-9C94-BC4C-85F5-AE8C32A93B61}" srcOrd="0" destOrd="0" presId="urn:microsoft.com/office/officeart/2005/8/layout/hierarchy1"/>
    <dgm:cxn modelId="{04C4E941-C3F3-A843-A016-67EA30441594}" type="presParOf" srcId="{E3026939-30DF-854F-B917-7F066927C517}" destId="{BFA02B65-403B-DC45-A2D4-8D4BA5E1E16C}" srcOrd="1" destOrd="0" presId="urn:microsoft.com/office/officeart/2005/8/layout/hierarchy1"/>
    <dgm:cxn modelId="{AF245BF0-C34E-8A4D-AAB3-ACBFA77ACF41}" type="presParOf" srcId="{7AAB4C2F-4DA2-7E42-A8BB-11EFD89DC95F}" destId="{02136FC2-BD0C-2D49-ABB3-D80AC7FB2592}" srcOrd="1" destOrd="0" presId="urn:microsoft.com/office/officeart/2005/8/layout/hierarchy1"/>
    <dgm:cxn modelId="{AF79359C-0803-A645-B72E-7C0315DA1084}" type="presParOf" srcId="{91FECC83-8570-4C49-B7F9-9965718017FB}" destId="{0DF5B295-7D3F-DD43-819B-DACB01EAB50E}" srcOrd="2" destOrd="0" presId="urn:microsoft.com/office/officeart/2005/8/layout/hierarchy1"/>
    <dgm:cxn modelId="{2F068E93-A8DB-9949-A632-185F41DEBA3A}" type="presParOf" srcId="{0DF5B295-7D3F-DD43-819B-DACB01EAB50E}" destId="{2E4020FC-F974-114F-931C-738311F8393A}" srcOrd="0" destOrd="0" presId="urn:microsoft.com/office/officeart/2005/8/layout/hierarchy1"/>
    <dgm:cxn modelId="{0DEB6CB2-1386-3D47-B866-1BE6C26DD647}" type="presParOf" srcId="{2E4020FC-F974-114F-931C-738311F8393A}" destId="{E1B69F30-EA0D-4144-BA4B-6F6CB3207A36}" srcOrd="0" destOrd="0" presId="urn:microsoft.com/office/officeart/2005/8/layout/hierarchy1"/>
    <dgm:cxn modelId="{B2BA81E7-319A-4147-B566-9383F580F64B}" type="presParOf" srcId="{2E4020FC-F974-114F-931C-738311F8393A}" destId="{9C9F2D5F-72CE-0449-985E-3886AD13A137}" srcOrd="1" destOrd="0" presId="urn:microsoft.com/office/officeart/2005/8/layout/hierarchy1"/>
    <dgm:cxn modelId="{CB2B13EA-8EB7-964F-9695-91C1E7F4CA06}" type="presParOf" srcId="{0DF5B295-7D3F-DD43-819B-DACB01EAB50E}" destId="{FB1674A7-E4EA-9E4B-AE66-11DDAA660E5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8EAC846D-FFBA-4244-8C98-EEAC41C2F5A6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FC0DAEE-3BA1-471E-BCDF-C230EF1263FA}">
      <dgm:prSet/>
      <dgm:spPr/>
      <dgm:t>
        <a:bodyPr/>
        <a:lstStyle/>
        <a:p>
          <a:r>
            <a:rPr lang="en-US" b="1" dirty="0"/>
            <a:t>Definition</a:t>
          </a:r>
          <a:r>
            <a:rPr lang="en-US" dirty="0"/>
            <a:t>: </a:t>
          </a:r>
          <a:r>
            <a:rPr lang="en-GB" dirty="0"/>
            <a:t>: Evaluates excess return over expected return based on CAPM</a:t>
          </a:r>
          <a:endParaRPr lang="en-US" dirty="0"/>
        </a:p>
      </dgm:t>
    </dgm:pt>
    <dgm:pt modelId="{2F89F088-8113-44CA-A90D-C809D1D30006}" type="parTrans" cxnId="{36268621-E9CD-4748-9A6D-F61929337554}">
      <dgm:prSet/>
      <dgm:spPr/>
      <dgm:t>
        <a:bodyPr/>
        <a:lstStyle/>
        <a:p>
          <a:endParaRPr lang="en-US"/>
        </a:p>
      </dgm:t>
    </dgm:pt>
    <dgm:pt modelId="{04AFC5C8-7035-4BE5-82AD-17F4D9335129}" type="sibTrans" cxnId="{36268621-E9CD-4748-9A6D-F61929337554}">
      <dgm:prSet/>
      <dgm:spPr/>
      <dgm:t>
        <a:bodyPr/>
        <a:lstStyle/>
        <a:p>
          <a:endParaRPr lang="en-US"/>
        </a:p>
      </dgm:t>
    </dgm:pt>
    <dgm:pt modelId="{1E9C6812-3E93-4C61-8AC6-829DBB557D6C}">
      <dgm:prSet/>
      <dgm:spPr/>
      <dgm:t>
        <a:bodyPr/>
        <a:lstStyle/>
        <a:p>
          <a:endParaRPr lang="en-US" dirty="0"/>
        </a:p>
      </dgm:t>
    </dgm:pt>
    <dgm:pt modelId="{EC181649-3946-41A6-B8A1-1882C7B5EA73}" type="parTrans" cxnId="{4CD90759-A0F1-4635-91AE-28EE1B9317C6}">
      <dgm:prSet/>
      <dgm:spPr/>
      <dgm:t>
        <a:bodyPr/>
        <a:lstStyle/>
        <a:p>
          <a:endParaRPr lang="en-US"/>
        </a:p>
      </dgm:t>
    </dgm:pt>
    <dgm:pt modelId="{EFCF5830-9377-4275-BE8D-3E863C72ABEC}" type="sibTrans" cxnId="{4CD90759-A0F1-4635-91AE-28EE1B9317C6}">
      <dgm:prSet/>
      <dgm:spPr/>
      <dgm:t>
        <a:bodyPr/>
        <a:lstStyle/>
        <a:p>
          <a:endParaRPr lang="en-US"/>
        </a:p>
      </dgm:t>
    </dgm:pt>
    <dgm:pt modelId="{83079181-05B4-F144-9BB9-0B7656055DEC}">
      <dgm:prSet/>
      <dgm:spPr/>
      <dgm:t>
        <a:bodyPr/>
        <a:lstStyle/>
        <a:p>
          <a:r>
            <a:rPr lang="en-IN" b="1" dirty="0"/>
            <a:t>Purpose: </a:t>
          </a:r>
          <a:r>
            <a:rPr lang="en-IN" dirty="0"/>
            <a:t>Higher values indicate better risk-adjusted performance.</a:t>
          </a:r>
          <a:endParaRPr lang="en-US" dirty="0"/>
        </a:p>
      </dgm:t>
    </dgm:pt>
    <dgm:pt modelId="{458B3AA6-49FA-9746-8BE7-09BBA073BCC4}" type="parTrans" cxnId="{C21139DA-7BC2-C544-8ED7-ECD77FD9D1D0}">
      <dgm:prSet/>
      <dgm:spPr/>
      <dgm:t>
        <a:bodyPr/>
        <a:lstStyle/>
        <a:p>
          <a:endParaRPr lang="en-GB"/>
        </a:p>
      </dgm:t>
    </dgm:pt>
    <dgm:pt modelId="{C39921AC-A087-FF43-AE33-FC043D4E1336}" type="sibTrans" cxnId="{C21139DA-7BC2-C544-8ED7-ECD77FD9D1D0}">
      <dgm:prSet/>
      <dgm:spPr/>
      <dgm:t>
        <a:bodyPr/>
        <a:lstStyle/>
        <a:p>
          <a:endParaRPr lang="en-GB"/>
        </a:p>
      </dgm:t>
    </dgm:pt>
    <dgm:pt modelId="{91FECC83-8570-4C49-B7F9-9965718017FB}" type="pres">
      <dgm:prSet presAssocID="{8EAC846D-FFBA-4244-8C98-EEAC41C2F5A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70884A8-FC02-3A4F-8717-1D7D16BC7E32}" type="pres">
      <dgm:prSet presAssocID="{3FC0DAEE-3BA1-471E-BCDF-C230EF1263FA}" presName="hierRoot1" presStyleCnt="0"/>
      <dgm:spPr/>
    </dgm:pt>
    <dgm:pt modelId="{80D5F506-103F-BE44-91AB-2B0917EA87D6}" type="pres">
      <dgm:prSet presAssocID="{3FC0DAEE-3BA1-471E-BCDF-C230EF1263FA}" presName="composite" presStyleCnt="0"/>
      <dgm:spPr/>
    </dgm:pt>
    <dgm:pt modelId="{0A403C9B-6112-9445-99BD-7311E2ECC553}" type="pres">
      <dgm:prSet presAssocID="{3FC0DAEE-3BA1-471E-BCDF-C230EF1263FA}" presName="background" presStyleLbl="node0" presStyleIdx="0" presStyleCnt="3"/>
      <dgm:spPr/>
    </dgm:pt>
    <dgm:pt modelId="{6BF0F75B-EE1B-AA46-B20E-5EC695FDF5C8}" type="pres">
      <dgm:prSet presAssocID="{3FC0DAEE-3BA1-471E-BCDF-C230EF1263FA}" presName="text" presStyleLbl="fgAcc0" presStyleIdx="0" presStyleCnt="3">
        <dgm:presLayoutVars>
          <dgm:chPref val="3"/>
        </dgm:presLayoutVars>
      </dgm:prSet>
      <dgm:spPr/>
    </dgm:pt>
    <dgm:pt modelId="{BB0C0A5E-6452-184A-A552-3098D5A9389F}" type="pres">
      <dgm:prSet presAssocID="{3FC0DAEE-3BA1-471E-BCDF-C230EF1263FA}" presName="hierChild2" presStyleCnt="0"/>
      <dgm:spPr/>
    </dgm:pt>
    <dgm:pt modelId="{7AAB4C2F-4DA2-7E42-A8BB-11EFD89DC95F}" type="pres">
      <dgm:prSet presAssocID="{1E9C6812-3E93-4C61-8AC6-829DBB557D6C}" presName="hierRoot1" presStyleCnt="0"/>
      <dgm:spPr/>
    </dgm:pt>
    <dgm:pt modelId="{E3026939-30DF-854F-B917-7F066927C517}" type="pres">
      <dgm:prSet presAssocID="{1E9C6812-3E93-4C61-8AC6-829DBB557D6C}" presName="composite" presStyleCnt="0"/>
      <dgm:spPr/>
    </dgm:pt>
    <dgm:pt modelId="{358A8512-9C94-BC4C-85F5-AE8C32A93B61}" type="pres">
      <dgm:prSet presAssocID="{1E9C6812-3E93-4C61-8AC6-829DBB557D6C}" presName="background" presStyleLbl="node0" presStyleIdx="1" presStyleCnt="3"/>
      <dgm:spPr/>
    </dgm:pt>
    <dgm:pt modelId="{BFA02B65-403B-DC45-A2D4-8D4BA5E1E16C}" type="pres">
      <dgm:prSet presAssocID="{1E9C6812-3E93-4C61-8AC6-829DBB557D6C}" presName="text" presStyleLbl="fgAcc0" presStyleIdx="1" presStyleCnt="3">
        <dgm:presLayoutVars>
          <dgm:chPref val="3"/>
        </dgm:presLayoutVars>
      </dgm:prSet>
      <dgm:spPr/>
    </dgm:pt>
    <dgm:pt modelId="{02136FC2-BD0C-2D49-ABB3-D80AC7FB2592}" type="pres">
      <dgm:prSet presAssocID="{1E9C6812-3E93-4C61-8AC6-829DBB557D6C}" presName="hierChild2" presStyleCnt="0"/>
      <dgm:spPr/>
    </dgm:pt>
    <dgm:pt modelId="{0DF5B295-7D3F-DD43-819B-DACB01EAB50E}" type="pres">
      <dgm:prSet presAssocID="{83079181-05B4-F144-9BB9-0B7656055DEC}" presName="hierRoot1" presStyleCnt="0"/>
      <dgm:spPr/>
    </dgm:pt>
    <dgm:pt modelId="{2E4020FC-F974-114F-931C-738311F8393A}" type="pres">
      <dgm:prSet presAssocID="{83079181-05B4-F144-9BB9-0B7656055DEC}" presName="composite" presStyleCnt="0"/>
      <dgm:spPr/>
    </dgm:pt>
    <dgm:pt modelId="{E1B69F30-EA0D-4144-BA4B-6F6CB3207A36}" type="pres">
      <dgm:prSet presAssocID="{83079181-05B4-F144-9BB9-0B7656055DEC}" presName="background" presStyleLbl="node0" presStyleIdx="2" presStyleCnt="3"/>
      <dgm:spPr/>
    </dgm:pt>
    <dgm:pt modelId="{9C9F2D5F-72CE-0449-985E-3886AD13A137}" type="pres">
      <dgm:prSet presAssocID="{83079181-05B4-F144-9BB9-0B7656055DEC}" presName="text" presStyleLbl="fgAcc0" presStyleIdx="2" presStyleCnt="3">
        <dgm:presLayoutVars>
          <dgm:chPref val="3"/>
        </dgm:presLayoutVars>
      </dgm:prSet>
      <dgm:spPr/>
    </dgm:pt>
    <dgm:pt modelId="{FB1674A7-E4EA-9E4B-AE66-11DDAA660E50}" type="pres">
      <dgm:prSet presAssocID="{83079181-05B4-F144-9BB9-0B7656055DEC}" presName="hierChild2" presStyleCnt="0"/>
      <dgm:spPr/>
    </dgm:pt>
  </dgm:ptLst>
  <dgm:cxnLst>
    <dgm:cxn modelId="{0FA95B02-0DFC-DA48-9874-664EF944099E}" type="presOf" srcId="{8EAC846D-FFBA-4244-8C98-EEAC41C2F5A6}" destId="{91FECC83-8570-4C49-B7F9-9965718017FB}" srcOrd="0" destOrd="0" presId="urn:microsoft.com/office/officeart/2005/8/layout/hierarchy1"/>
    <dgm:cxn modelId="{36268621-E9CD-4748-9A6D-F61929337554}" srcId="{8EAC846D-FFBA-4244-8C98-EEAC41C2F5A6}" destId="{3FC0DAEE-3BA1-471E-BCDF-C230EF1263FA}" srcOrd="0" destOrd="0" parTransId="{2F89F088-8113-44CA-A90D-C809D1D30006}" sibTransId="{04AFC5C8-7035-4BE5-82AD-17F4D9335129}"/>
    <dgm:cxn modelId="{4CD90759-A0F1-4635-91AE-28EE1B9317C6}" srcId="{8EAC846D-FFBA-4244-8C98-EEAC41C2F5A6}" destId="{1E9C6812-3E93-4C61-8AC6-829DBB557D6C}" srcOrd="1" destOrd="0" parTransId="{EC181649-3946-41A6-B8A1-1882C7B5EA73}" sibTransId="{EFCF5830-9377-4275-BE8D-3E863C72ABEC}"/>
    <dgm:cxn modelId="{D1C48A8A-D979-9543-AD95-9FA4D29BDEB0}" type="presOf" srcId="{83079181-05B4-F144-9BB9-0B7656055DEC}" destId="{9C9F2D5F-72CE-0449-985E-3886AD13A137}" srcOrd="0" destOrd="0" presId="urn:microsoft.com/office/officeart/2005/8/layout/hierarchy1"/>
    <dgm:cxn modelId="{C26627BE-CC72-9344-98E4-D5CC88DA6E2F}" type="presOf" srcId="{3FC0DAEE-3BA1-471E-BCDF-C230EF1263FA}" destId="{6BF0F75B-EE1B-AA46-B20E-5EC695FDF5C8}" srcOrd="0" destOrd="0" presId="urn:microsoft.com/office/officeart/2005/8/layout/hierarchy1"/>
    <dgm:cxn modelId="{C21139DA-7BC2-C544-8ED7-ECD77FD9D1D0}" srcId="{8EAC846D-FFBA-4244-8C98-EEAC41C2F5A6}" destId="{83079181-05B4-F144-9BB9-0B7656055DEC}" srcOrd="2" destOrd="0" parTransId="{458B3AA6-49FA-9746-8BE7-09BBA073BCC4}" sibTransId="{C39921AC-A087-FF43-AE33-FC043D4E1336}"/>
    <dgm:cxn modelId="{0274B5F1-DB98-6640-963E-488C47472FDA}" type="presOf" srcId="{1E9C6812-3E93-4C61-8AC6-829DBB557D6C}" destId="{BFA02B65-403B-DC45-A2D4-8D4BA5E1E16C}" srcOrd="0" destOrd="0" presId="urn:microsoft.com/office/officeart/2005/8/layout/hierarchy1"/>
    <dgm:cxn modelId="{176DBCA0-1C51-5647-8FE2-087F9B96133F}" type="presParOf" srcId="{91FECC83-8570-4C49-B7F9-9965718017FB}" destId="{370884A8-FC02-3A4F-8717-1D7D16BC7E32}" srcOrd="0" destOrd="0" presId="urn:microsoft.com/office/officeart/2005/8/layout/hierarchy1"/>
    <dgm:cxn modelId="{66E5D8DF-D8B2-E646-87E9-83A42A14D914}" type="presParOf" srcId="{370884A8-FC02-3A4F-8717-1D7D16BC7E32}" destId="{80D5F506-103F-BE44-91AB-2B0917EA87D6}" srcOrd="0" destOrd="0" presId="urn:microsoft.com/office/officeart/2005/8/layout/hierarchy1"/>
    <dgm:cxn modelId="{2825722F-399B-074F-B15E-0F5243C767AE}" type="presParOf" srcId="{80D5F506-103F-BE44-91AB-2B0917EA87D6}" destId="{0A403C9B-6112-9445-99BD-7311E2ECC553}" srcOrd="0" destOrd="0" presId="urn:microsoft.com/office/officeart/2005/8/layout/hierarchy1"/>
    <dgm:cxn modelId="{B3D880D1-77DD-DF47-A588-265D9B825567}" type="presParOf" srcId="{80D5F506-103F-BE44-91AB-2B0917EA87D6}" destId="{6BF0F75B-EE1B-AA46-B20E-5EC695FDF5C8}" srcOrd="1" destOrd="0" presId="urn:microsoft.com/office/officeart/2005/8/layout/hierarchy1"/>
    <dgm:cxn modelId="{D4032251-E9E7-7F45-8F44-DE2383097A76}" type="presParOf" srcId="{370884A8-FC02-3A4F-8717-1D7D16BC7E32}" destId="{BB0C0A5E-6452-184A-A552-3098D5A9389F}" srcOrd="1" destOrd="0" presId="urn:microsoft.com/office/officeart/2005/8/layout/hierarchy1"/>
    <dgm:cxn modelId="{1D3B95B0-73FA-534A-92C9-AB7C1975BBC6}" type="presParOf" srcId="{91FECC83-8570-4C49-B7F9-9965718017FB}" destId="{7AAB4C2F-4DA2-7E42-A8BB-11EFD89DC95F}" srcOrd="1" destOrd="0" presId="urn:microsoft.com/office/officeart/2005/8/layout/hierarchy1"/>
    <dgm:cxn modelId="{C46F3AB4-3A04-154D-B19B-08B13F7C1220}" type="presParOf" srcId="{7AAB4C2F-4DA2-7E42-A8BB-11EFD89DC95F}" destId="{E3026939-30DF-854F-B917-7F066927C517}" srcOrd="0" destOrd="0" presId="urn:microsoft.com/office/officeart/2005/8/layout/hierarchy1"/>
    <dgm:cxn modelId="{A0ED322B-5F9A-1D42-B796-B8C98CB79148}" type="presParOf" srcId="{E3026939-30DF-854F-B917-7F066927C517}" destId="{358A8512-9C94-BC4C-85F5-AE8C32A93B61}" srcOrd="0" destOrd="0" presId="urn:microsoft.com/office/officeart/2005/8/layout/hierarchy1"/>
    <dgm:cxn modelId="{04C4E941-C3F3-A843-A016-67EA30441594}" type="presParOf" srcId="{E3026939-30DF-854F-B917-7F066927C517}" destId="{BFA02B65-403B-DC45-A2D4-8D4BA5E1E16C}" srcOrd="1" destOrd="0" presId="urn:microsoft.com/office/officeart/2005/8/layout/hierarchy1"/>
    <dgm:cxn modelId="{AF245BF0-C34E-8A4D-AAB3-ACBFA77ACF41}" type="presParOf" srcId="{7AAB4C2F-4DA2-7E42-A8BB-11EFD89DC95F}" destId="{02136FC2-BD0C-2D49-ABB3-D80AC7FB2592}" srcOrd="1" destOrd="0" presId="urn:microsoft.com/office/officeart/2005/8/layout/hierarchy1"/>
    <dgm:cxn modelId="{AF79359C-0803-A645-B72E-7C0315DA1084}" type="presParOf" srcId="{91FECC83-8570-4C49-B7F9-9965718017FB}" destId="{0DF5B295-7D3F-DD43-819B-DACB01EAB50E}" srcOrd="2" destOrd="0" presId="urn:microsoft.com/office/officeart/2005/8/layout/hierarchy1"/>
    <dgm:cxn modelId="{2F068E93-A8DB-9949-A632-185F41DEBA3A}" type="presParOf" srcId="{0DF5B295-7D3F-DD43-819B-DACB01EAB50E}" destId="{2E4020FC-F974-114F-931C-738311F8393A}" srcOrd="0" destOrd="0" presId="urn:microsoft.com/office/officeart/2005/8/layout/hierarchy1"/>
    <dgm:cxn modelId="{0DEB6CB2-1386-3D47-B866-1BE6C26DD647}" type="presParOf" srcId="{2E4020FC-F974-114F-931C-738311F8393A}" destId="{E1B69F30-EA0D-4144-BA4B-6F6CB3207A36}" srcOrd="0" destOrd="0" presId="urn:microsoft.com/office/officeart/2005/8/layout/hierarchy1"/>
    <dgm:cxn modelId="{B2BA81E7-319A-4147-B566-9383F580F64B}" type="presParOf" srcId="{2E4020FC-F974-114F-931C-738311F8393A}" destId="{9C9F2D5F-72CE-0449-985E-3886AD13A137}" srcOrd="1" destOrd="0" presId="urn:microsoft.com/office/officeart/2005/8/layout/hierarchy1"/>
    <dgm:cxn modelId="{CB2B13EA-8EB7-964F-9695-91C1E7F4CA06}" type="presParOf" srcId="{0DF5B295-7D3F-DD43-819B-DACB01EAB50E}" destId="{FB1674A7-E4EA-9E4B-AE66-11DDAA660E50}" srcOrd="1" destOrd="0" presId="urn:microsoft.com/office/officeart/2005/8/layout/hierarchy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8EAC846D-FFBA-4244-8C98-EEAC41C2F5A6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FC0DAEE-3BA1-471E-BCDF-C230EF1263FA}">
      <dgm:prSet custT="1"/>
      <dgm:spPr/>
      <dgm:t>
        <a:bodyPr/>
        <a:lstStyle/>
        <a:p>
          <a:pPr algn="ctr"/>
          <a:endParaRPr lang="en-US" sz="1800" b="1" dirty="0"/>
        </a:p>
        <a:p>
          <a:pPr algn="ctr"/>
          <a:endParaRPr lang="en-US" sz="1800" b="1" dirty="0"/>
        </a:p>
        <a:p>
          <a:pPr algn="ctr"/>
          <a:r>
            <a:rPr lang="en-US" sz="1800" b="1" dirty="0"/>
            <a:t>Definition</a:t>
          </a:r>
          <a:r>
            <a:rPr lang="en-US" sz="1800" dirty="0"/>
            <a:t>: </a:t>
          </a:r>
          <a:r>
            <a:rPr lang="en-GB" sz="1800" dirty="0"/>
            <a:t>Treynor Ratio: Measures risk-adjusted return per unit of market risk (beta) </a:t>
          </a:r>
          <a:r>
            <a:rPr lang="en-GB" sz="1200" dirty="0"/>
            <a:t>
</a:t>
          </a:r>
          <a:endParaRPr lang="en-US" sz="1200" dirty="0"/>
        </a:p>
      </dgm:t>
    </dgm:pt>
    <dgm:pt modelId="{2F89F088-8113-44CA-A90D-C809D1D30006}" type="parTrans" cxnId="{36268621-E9CD-4748-9A6D-F61929337554}">
      <dgm:prSet/>
      <dgm:spPr/>
      <dgm:t>
        <a:bodyPr/>
        <a:lstStyle/>
        <a:p>
          <a:endParaRPr lang="en-US"/>
        </a:p>
      </dgm:t>
    </dgm:pt>
    <dgm:pt modelId="{04AFC5C8-7035-4BE5-82AD-17F4D9335129}" type="sibTrans" cxnId="{36268621-E9CD-4748-9A6D-F61929337554}">
      <dgm:prSet/>
      <dgm:spPr/>
      <dgm:t>
        <a:bodyPr/>
        <a:lstStyle/>
        <a:p>
          <a:endParaRPr lang="en-US"/>
        </a:p>
      </dgm:t>
    </dgm:pt>
    <dgm:pt modelId="{1E9C6812-3E93-4C61-8AC6-829DBB557D6C}">
      <dgm:prSet/>
      <dgm:spPr/>
      <dgm:t>
        <a:bodyPr/>
        <a:lstStyle/>
        <a:p>
          <a:endParaRPr lang="en-US" dirty="0"/>
        </a:p>
      </dgm:t>
    </dgm:pt>
    <dgm:pt modelId="{EC181649-3946-41A6-B8A1-1882C7B5EA73}" type="parTrans" cxnId="{4CD90759-A0F1-4635-91AE-28EE1B9317C6}">
      <dgm:prSet/>
      <dgm:spPr/>
      <dgm:t>
        <a:bodyPr/>
        <a:lstStyle/>
        <a:p>
          <a:endParaRPr lang="en-US"/>
        </a:p>
      </dgm:t>
    </dgm:pt>
    <dgm:pt modelId="{EFCF5830-9377-4275-BE8D-3E863C72ABEC}" type="sibTrans" cxnId="{4CD90759-A0F1-4635-91AE-28EE1B9317C6}">
      <dgm:prSet/>
      <dgm:spPr/>
      <dgm:t>
        <a:bodyPr/>
        <a:lstStyle/>
        <a:p>
          <a:endParaRPr lang="en-US"/>
        </a:p>
      </dgm:t>
    </dgm:pt>
    <dgm:pt modelId="{83079181-05B4-F144-9BB9-0B7656055DEC}">
      <dgm:prSet/>
      <dgm:spPr/>
      <dgm:t>
        <a:bodyPr/>
        <a:lstStyle/>
        <a:p>
          <a:r>
            <a:rPr lang="en-IN" b="1" dirty="0"/>
            <a:t>Purpose: </a:t>
          </a:r>
          <a:r>
            <a:rPr lang="en-IN" dirty="0"/>
            <a:t>Higher values indicate better risk-adjusted performance.</a:t>
          </a:r>
          <a:endParaRPr lang="en-US" dirty="0"/>
        </a:p>
      </dgm:t>
    </dgm:pt>
    <dgm:pt modelId="{458B3AA6-49FA-9746-8BE7-09BBA073BCC4}" type="parTrans" cxnId="{C21139DA-7BC2-C544-8ED7-ECD77FD9D1D0}">
      <dgm:prSet/>
      <dgm:spPr/>
      <dgm:t>
        <a:bodyPr/>
        <a:lstStyle/>
        <a:p>
          <a:endParaRPr lang="en-GB"/>
        </a:p>
      </dgm:t>
    </dgm:pt>
    <dgm:pt modelId="{C39921AC-A087-FF43-AE33-FC043D4E1336}" type="sibTrans" cxnId="{C21139DA-7BC2-C544-8ED7-ECD77FD9D1D0}">
      <dgm:prSet/>
      <dgm:spPr/>
      <dgm:t>
        <a:bodyPr/>
        <a:lstStyle/>
        <a:p>
          <a:endParaRPr lang="en-GB"/>
        </a:p>
      </dgm:t>
    </dgm:pt>
    <dgm:pt modelId="{91FECC83-8570-4C49-B7F9-9965718017FB}" type="pres">
      <dgm:prSet presAssocID="{8EAC846D-FFBA-4244-8C98-EEAC41C2F5A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70884A8-FC02-3A4F-8717-1D7D16BC7E32}" type="pres">
      <dgm:prSet presAssocID="{3FC0DAEE-3BA1-471E-BCDF-C230EF1263FA}" presName="hierRoot1" presStyleCnt="0"/>
      <dgm:spPr/>
    </dgm:pt>
    <dgm:pt modelId="{80D5F506-103F-BE44-91AB-2B0917EA87D6}" type="pres">
      <dgm:prSet presAssocID="{3FC0DAEE-3BA1-471E-BCDF-C230EF1263FA}" presName="composite" presStyleCnt="0"/>
      <dgm:spPr/>
    </dgm:pt>
    <dgm:pt modelId="{0A403C9B-6112-9445-99BD-7311E2ECC553}" type="pres">
      <dgm:prSet presAssocID="{3FC0DAEE-3BA1-471E-BCDF-C230EF1263FA}" presName="background" presStyleLbl="node0" presStyleIdx="0" presStyleCnt="3"/>
      <dgm:spPr/>
    </dgm:pt>
    <dgm:pt modelId="{6BF0F75B-EE1B-AA46-B20E-5EC695FDF5C8}" type="pres">
      <dgm:prSet presAssocID="{3FC0DAEE-3BA1-471E-BCDF-C230EF1263FA}" presName="text" presStyleLbl="fgAcc0" presStyleIdx="0" presStyleCnt="3" custLinFactNeighborX="459" custLinFactNeighborY="502">
        <dgm:presLayoutVars>
          <dgm:chPref val="3"/>
        </dgm:presLayoutVars>
      </dgm:prSet>
      <dgm:spPr/>
    </dgm:pt>
    <dgm:pt modelId="{BB0C0A5E-6452-184A-A552-3098D5A9389F}" type="pres">
      <dgm:prSet presAssocID="{3FC0DAEE-3BA1-471E-BCDF-C230EF1263FA}" presName="hierChild2" presStyleCnt="0"/>
      <dgm:spPr/>
    </dgm:pt>
    <dgm:pt modelId="{7AAB4C2F-4DA2-7E42-A8BB-11EFD89DC95F}" type="pres">
      <dgm:prSet presAssocID="{1E9C6812-3E93-4C61-8AC6-829DBB557D6C}" presName="hierRoot1" presStyleCnt="0"/>
      <dgm:spPr/>
    </dgm:pt>
    <dgm:pt modelId="{E3026939-30DF-854F-B917-7F066927C517}" type="pres">
      <dgm:prSet presAssocID="{1E9C6812-3E93-4C61-8AC6-829DBB557D6C}" presName="composite" presStyleCnt="0"/>
      <dgm:spPr/>
    </dgm:pt>
    <dgm:pt modelId="{358A8512-9C94-BC4C-85F5-AE8C32A93B61}" type="pres">
      <dgm:prSet presAssocID="{1E9C6812-3E93-4C61-8AC6-829DBB557D6C}" presName="background" presStyleLbl="node0" presStyleIdx="1" presStyleCnt="3"/>
      <dgm:spPr/>
    </dgm:pt>
    <dgm:pt modelId="{BFA02B65-403B-DC45-A2D4-8D4BA5E1E16C}" type="pres">
      <dgm:prSet presAssocID="{1E9C6812-3E93-4C61-8AC6-829DBB557D6C}" presName="text" presStyleLbl="fgAcc0" presStyleIdx="1" presStyleCnt="3">
        <dgm:presLayoutVars>
          <dgm:chPref val="3"/>
        </dgm:presLayoutVars>
      </dgm:prSet>
      <dgm:spPr/>
    </dgm:pt>
    <dgm:pt modelId="{02136FC2-BD0C-2D49-ABB3-D80AC7FB2592}" type="pres">
      <dgm:prSet presAssocID="{1E9C6812-3E93-4C61-8AC6-829DBB557D6C}" presName="hierChild2" presStyleCnt="0"/>
      <dgm:spPr/>
    </dgm:pt>
    <dgm:pt modelId="{0DF5B295-7D3F-DD43-819B-DACB01EAB50E}" type="pres">
      <dgm:prSet presAssocID="{83079181-05B4-F144-9BB9-0B7656055DEC}" presName="hierRoot1" presStyleCnt="0"/>
      <dgm:spPr/>
    </dgm:pt>
    <dgm:pt modelId="{2E4020FC-F974-114F-931C-738311F8393A}" type="pres">
      <dgm:prSet presAssocID="{83079181-05B4-F144-9BB9-0B7656055DEC}" presName="composite" presStyleCnt="0"/>
      <dgm:spPr/>
    </dgm:pt>
    <dgm:pt modelId="{E1B69F30-EA0D-4144-BA4B-6F6CB3207A36}" type="pres">
      <dgm:prSet presAssocID="{83079181-05B4-F144-9BB9-0B7656055DEC}" presName="background" presStyleLbl="node0" presStyleIdx="2" presStyleCnt="3"/>
      <dgm:spPr/>
    </dgm:pt>
    <dgm:pt modelId="{9C9F2D5F-72CE-0449-985E-3886AD13A137}" type="pres">
      <dgm:prSet presAssocID="{83079181-05B4-F144-9BB9-0B7656055DEC}" presName="text" presStyleLbl="fgAcc0" presStyleIdx="2" presStyleCnt="3">
        <dgm:presLayoutVars>
          <dgm:chPref val="3"/>
        </dgm:presLayoutVars>
      </dgm:prSet>
      <dgm:spPr/>
    </dgm:pt>
    <dgm:pt modelId="{FB1674A7-E4EA-9E4B-AE66-11DDAA660E50}" type="pres">
      <dgm:prSet presAssocID="{83079181-05B4-F144-9BB9-0B7656055DEC}" presName="hierChild2" presStyleCnt="0"/>
      <dgm:spPr/>
    </dgm:pt>
  </dgm:ptLst>
  <dgm:cxnLst>
    <dgm:cxn modelId="{0FA95B02-0DFC-DA48-9874-664EF944099E}" type="presOf" srcId="{8EAC846D-FFBA-4244-8C98-EEAC41C2F5A6}" destId="{91FECC83-8570-4C49-B7F9-9965718017FB}" srcOrd="0" destOrd="0" presId="urn:microsoft.com/office/officeart/2005/8/layout/hierarchy1"/>
    <dgm:cxn modelId="{36268621-E9CD-4748-9A6D-F61929337554}" srcId="{8EAC846D-FFBA-4244-8C98-EEAC41C2F5A6}" destId="{3FC0DAEE-3BA1-471E-BCDF-C230EF1263FA}" srcOrd="0" destOrd="0" parTransId="{2F89F088-8113-44CA-A90D-C809D1D30006}" sibTransId="{04AFC5C8-7035-4BE5-82AD-17F4D9335129}"/>
    <dgm:cxn modelId="{4CD90759-A0F1-4635-91AE-28EE1B9317C6}" srcId="{8EAC846D-FFBA-4244-8C98-EEAC41C2F5A6}" destId="{1E9C6812-3E93-4C61-8AC6-829DBB557D6C}" srcOrd="1" destOrd="0" parTransId="{EC181649-3946-41A6-B8A1-1882C7B5EA73}" sibTransId="{EFCF5830-9377-4275-BE8D-3E863C72ABEC}"/>
    <dgm:cxn modelId="{D1C48A8A-D979-9543-AD95-9FA4D29BDEB0}" type="presOf" srcId="{83079181-05B4-F144-9BB9-0B7656055DEC}" destId="{9C9F2D5F-72CE-0449-985E-3886AD13A137}" srcOrd="0" destOrd="0" presId="urn:microsoft.com/office/officeart/2005/8/layout/hierarchy1"/>
    <dgm:cxn modelId="{C26627BE-CC72-9344-98E4-D5CC88DA6E2F}" type="presOf" srcId="{3FC0DAEE-3BA1-471E-BCDF-C230EF1263FA}" destId="{6BF0F75B-EE1B-AA46-B20E-5EC695FDF5C8}" srcOrd="0" destOrd="0" presId="urn:microsoft.com/office/officeart/2005/8/layout/hierarchy1"/>
    <dgm:cxn modelId="{C21139DA-7BC2-C544-8ED7-ECD77FD9D1D0}" srcId="{8EAC846D-FFBA-4244-8C98-EEAC41C2F5A6}" destId="{83079181-05B4-F144-9BB9-0B7656055DEC}" srcOrd="2" destOrd="0" parTransId="{458B3AA6-49FA-9746-8BE7-09BBA073BCC4}" sibTransId="{C39921AC-A087-FF43-AE33-FC043D4E1336}"/>
    <dgm:cxn modelId="{0274B5F1-DB98-6640-963E-488C47472FDA}" type="presOf" srcId="{1E9C6812-3E93-4C61-8AC6-829DBB557D6C}" destId="{BFA02B65-403B-DC45-A2D4-8D4BA5E1E16C}" srcOrd="0" destOrd="0" presId="urn:microsoft.com/office/officeart/2005/8/layout/hierarchy1"/>
    <dgm:cxn modelId="{176DBCA0-1C51-5647-8FE2-087F9B96133F}" type="presParOf" srcId="{91FECC83-8570-4C49-B7F9-9965718017FB}" destId="{370884A8-FC02-3A4F-8717-1D7D16BC7E32}" srcOrd="0" destOrd="0" presId="urn:microsoft.com/office/officeart/2005/8/layout/hierarchy1"/>
    <dgm:cxn modelId="{66E5D8DF-D8B2-E646-87E9-83A42A14D914}" type="presParOf" srcId="{370884A8-FC02-3A4F-8717-1D7D16BC7E32}" destId="{80D5F506-103F-BE44-91AB-2B0917EA87D6}" srcOrd="0" destOrd="0" presId="urn:microsoft.com/office/officeart/2005/8/layout/hierarchy1"/>
    <dgm:cxn modelId="{2825722F-399B-074F-B15E-0F5243C767AE}" type="presParOf" srcId="{80D5F506-103F-BE44-91AB-2B0917EA87D6}" destId="{0A403C9B-6112-9445-99BD-7311E2ECC553}" srcOrd="0" destOrd="0" presId="urn:microsoft.com/office/officeart/2005/8/layout/hierarchy1"/>
    <dgm:cxn modelId="{B3D880D1-77DD-DF47-A588-265D9B825567}" type="presParOf" srcId="{80D5F506-103F-BE44-91AB-2B0917EA87D6}" destId="{6BF0F75B-EE1B-AA46-B20E-5EC695FDF5C8}" srcOrd="1" destOrd="0" presId="urn:microsoft.com/office/officeart/2005/8/layout/hierarchy1"/>
    <dgm:cxn modelId="{D4032251-E9E7-7F45-8F44-DE2383097A76}" type="presParOf" srcId="{370884A8-FC02-3A4F-8717-1D7D16BC7E32}" destId="{BB0C0A5E-6452-184A-A552-3098D5A9389F}" srcOrd="1" destOrd="0" presId="urn:microsoft.com/office/officeart/2005/8/layout/hierarchy1"/>
    <dgm:cxn modelId="{1D3B95B0-73FA-534A-92C9-AB7C1975BBC6}" type="presParOf" srcId="{91FECC83-8570-4C49-B7F9-9965718017FB}" destId="{7AAB4C2F-4DA2-7E42-A8BB-11EFD89DC95F}" srcOrd="1" destOrd="0" presId="urn:microsoft.com/office/officeart/2005/8/layout/hierarchy1"/>
    <dgm:cxn modelId="{C46F3AB4-3A04-154D-B19B-08B13F7C1220}" type="presParOf" srcId="{7AAB4C2F-4DA2-7E42-A8BB-11EFD89DC95F}" destId="{E3026939-30DF-854F-B917-7F066927C517}" srcOrd="0" destOrd="0" presId="urn:microsoft.com/office/officeart/2005/8/layout/hierarchy1"/>
    <dgm:cxn modelId="{A0ED322B-5F9A-1D42-B796-B8C98CB79148}" type="presParOf" srcId="{E3026939-30DF-854F-B917-7F066927C517}" destId="{358A8512-9C94-BC4C-85F5-AE8C32A93B61}" srcOrd="0" destOrd="0" presId="urn:microsoft.com/office/officeart/2005/8/layout/hierarchy1"/>
    <dgm:cxn modelId="{04C4E941-C3F3-A843-A016-67EA30441594}" type="presParOf" srcId="{E3026939-30DF-854F-B917-7F066927C517}" destId="{BFA02B65-403B-DC45-A2D4-8D4BA5E1E16C}" srcOrd="1" destOrd="0" presId="urn:microsoft.com/office/officeart/2005/8/layout/hierarchy1"/>
    <dgm:cxn modelId="{AF245BF0-C34E-8A4D-AAB3-ACBFA77ACF41}" type="presParOf" srcId="{7AAB4C2F-4DA2-7E42-A8BB-11EFD89DC95F}" destId="{02136FC2-BD0C-2D49-ABB3-D80AC7FB2592}" srcOrd="1" destOrd="0" presId="urn:microsoft.com/office/officeart/2005/8/layout/hierarchy1"/>
    <dgm:cxn modelId="{AF79359C-0803-A645-B72E-7C0315DA1084}" type="presParOf" srcId="{91FECC83-8570-4C49-B7F9-9965718017FB}" destId="{0DF5B295-7D3F-DD43-819B-DACB01EAB50E}" srcOrd="2" destOrd="0" presId="urn:microsoft.com/office/officeart/2005/8/layout/hierarchy1"/>
    <dgm:cxn modelId="{2F068E93-A8DB-9949-A632-185F41DEBA3A}" type="presParOf" srcId="{0DF5B295-7D3F-DD43-819B-DACB01EAB50E}" destId="{2E4020FC-F974-114F-931C-738311F8393A}" srcOrd="0" destOrd="0" presId="urn:microsoft.com/office/officeart/2005/8/layout/hierarchy1"/>
    <dgm:cxn modelId="{0DEB6CB2-1386-3D47-B866-1BE6C26DD647}" type="presParOf" srcId="{2E4020FC-F974-114F-931C-738311F8393A}" destId="{E1B69F30-EA0D-4144-BA4B-6F6CB3207A36}" srcOrd="0" destOrd="0" presId="urn:microsoft.com/office/officeart/2005/8/layout/hierarchy1"/>
    <dgm:cxn modelId="{B2BA81E7-319A-4147-B566-9383F580F64B}" type="presParOf" srcId="{2E4020FC-F974-114F-931C-738311F8393A}" destId="{9C9F2D5F-72CE-0449-985E-3886AD13A137}" srcOrd="1" destOrd="0" presId="urn:microsoft.com/office/officeart/2005/8/layout/hierarchy1"/>
    <dgm:cxn modelId="{CB2B13EA-8EB7-964F-9695-91C1E7F4CA06}" type="presParOf" srcId="{0DF5B295-7D3F-DD43-819B-DACB01EAB50E}" destId="{FB1674A7-E4EA-9E4B-AE66-11DDAA660E50}" srcOrd="1" destOrd="0" presId="urn:microsoft.com/office/officeart/2005/8/layout/hierarchy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8EAC846D-FFBA-4244-8C98-EEAC41C2F5A6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FC0DAEE-3BA1-471E-BCDF-C230EF1263FA}">
      <dgm:prSet custT="1"/>
      <dgm:spPr/>
      <dgm:t>
        <a:bodyPr/>
        <a:lstStyle/>
        <a:p>
          <a:r>
            <a:rPr lang="en-US" sz="1800" b="1" dirty="0"/>
            <a:t>Definition</a:t>
          </a:r>
          <a:r>
            <a:rPr lang="en-US" sz="1800" dirty="0"/>
            <a:t>: Risk-adjusted return measure.</a:t>
          </a:r>
        </a:p>
      </dgm:t>
    </dgm:pt>
    <dgm:pt modelId="{2F89F088-8113-44CA-A90D-C809D1D30006}" type="parTrans" cxnId="{36268621-E9CD-4748-9A6D-F61929337554}">
      <dgm:prSet/>
      <dgm:spPr/>
      <dgm:t>
        <a:bodyPr/>
        <a:lstStyle/>
        <a:p>
          <a:endParaRPr lang="en-US"/>
        </a:p>
      </dgm:t>
    </dgm:pt>
    <dgm:pt modelId="{04AFC5C8-7035-4BE5-82AD-17F4D9335129}" type="sibTrans" cxnId="{36268621-E9CD-4748-9A6D-F61929337554}">
      <dgm:prSet/>
      <dgm:spPr/>
      <dgm:t>
        <a:bodyPr/>
        <a:lstStyle/>
        <a:p>
          <a:endParaRPr lang="en-US"/>
        </a:p>
      </dgm:t>
    </dgm:pt>
    <dgm:pt modelId="{1E9C6812-3E93-4C61-8AC6-829DBB557D6C}">
      <dgm:prSet/>
      <dgm:spPr/>
      <dgm:t>
        <a:bodyPr/>
        <a:lstStyle/>
        <a:p>
          <a:endParaRPr lang="en-US" dirty="0"/>
        </a:p>
      </dgm:t>
    </dgm:pt>
    <dgm:pt modelId="{EC181649-3946-41A6-B8A1-1882C7B5EA73}" type="parTrans" cxnId="{4CD90759-A0F1-4635-91AE-28EE1B9317C6}">
      <dgm:prSet/>
      <dgm:spPr/>
      <dgm:t>
        <a:bodyPr/>
        <a:lstStyle/>
        <a:p>
          <a:endParaRPr lang="en-US"/>
        </a:p>
      </dgm:t>
    </dgm:pt>
    <dgm:pt modelId="{EFCF5830-9377-4275-BE8D-3E863C72ABEC}" type="sibTrans" cxnId="{4CD90759-A0F1-4635-91AE-28EE1B9317C6}">
      <dgm:prSet/>
      <dgm:spPr/>
      <dgm:t>
        <a:bodyPr/>
        <a:lstStyle/>
        <a:p>
          <a:endParaRPr lang="en-US"/>
        </a:p>
      </dgm:t>
    </dgm:pt>
    <dgm:pt modelId="{83079181-05B4-F144-9BB9-0B7656055DEC}">
      <dgm:prSet custT="1"/>
      <dgm:spPr/>
      <dgm:t>
        <a:bodyPr/>
        <a:lstStyle/>
        <a:p>
          <a:r>
            <a:rPr lang="en-IN" sz="1800" b="1" dirty="0"/>
            <a:t>Purpose: </a:t>
          </a:r>
          <a:r>
            <a:rPr lang="en-IN" sz="1800" dirty="0"/>
            <a:t>Higher values indicate better risk-adjusted performance.</a:t>
          </a:r>
          <a:endParaRPr lang="en-US" sz="1800" dirty="0"/>
        </a:p>
      </dgm:t>
    </dgm:pt>
    <dgm:pt modelId="{458B3AA6-49FA-9746-8BE7-09BBA073BCC4}" type="parTrans" cxnId="{C21139DA-7BC2-C544-8ED7-ECD77FD9D1D0}">
      <dgm:prSet/>
      <dgm:spPr/>
      <dgm:t>
        <a:bodyPr/>
        <a:lstStyle/>
        <a:p>
          <a:endParaRPr lang="en-GB"/>
        </a:p>
      </dgm:t>
    </dgm:pt>
    <dgm:pt modelId="{C39921AC-A087-FF43-AE33-FC043D4E1336}" type="sibTrans" cxnId="{C21139DA-7BC2-C544-8ED7-ECD77FD9D1D0}">
      <dgm:prSet/>
      <dgm:spPr/>
      <dgm:t>
        <a:bodyPr/>
        <a:lstStyle/>
        <a:p>
          <a:endParaRPr lang="en-GB"/>
        </a:p>
      </dgm:t>
    </dgm:pt>
    <dgm:pt modelId="{91FECC83-8570-4C49-B7F9-9965718017FB}" type="pres">
      <dgm:prSet presAssocID="{8EAC846D-FFBA-4244-8C98-EEAC41C2F5A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70884A8-FC02-3A4F-8717-1D7D16BC7E32}" type="pres">
      <dgm:prSet presAssocID="{3FC0DAEE-3BA1-471E-BCDF-C230EF1263FA}" presName="hierRoot1" presStyleCnt="0"/>
      <dgm:spPr/>
    </dgm:pt>
    <dgm:pt modelId="{80D5F506-103F-BE44-91AB-2B0917EA87D6}" type="pres">
      <dgm:prSet presAssocID="{3FC0DAEE-3BA1-471E-BCDF-C230EF1263FA}" presName="composite" presStyleCnt="0"/>
      <dgm:spPr/>
    </dgm:pt>
    <dgm:pt modelId="{0A403C9B-6112-9445-99BD-7311E2ECC553}" type="pres">
      <dgm:prSet presAssocID="{3FC0DAEE-3BA1-471E-BCDF-C230EF1263FA}" presName="background" presStyleLbl="node0" presStyleIdx="0" presStyleCnt="3"/>
      <dgm:spPr/>
    </dgm:pt>
    <dgm:pt modelId="{6BF0F75B-EE1B-AA46-B20E-5EC695FDF5C8}" type="pres">
      <dgm:prSet presAssocID="{3FC0DAEE-3BA1-471E-BCDF-C230EF1263FA}" presName="text" presStyleLbl="fgAcc0" presStyleIdx="0" presStyleCnt="3">
        <dgm:presLayoutVars>
          <dgm:chPref val="3"/>
        </dgm:presLayoutVars>
      </dgm:prSet>
      <dgm:spPr/>
    </dgm:pt>
    <dgm:pt modelId="{BB0C0A5E-6452-184A-A552-3098D5A9389F}" type="pres">
      <dgm:prSet presAssocID="{3FC0DAEE-3BA1-471E-BCDF-C230EF1263FA}" presName="hierChild2" presStyleCnt="0"/>
      <dgm:spPr/>
    </dgm:pt>
    <dgm:pt modelId="{7AAB4C2F-4DA2-7E42-A8BB-11EFD89DC95F}" type="pres">
      <dgm:prSet presAssocID="{1E9C6812-3E93-4C61-8AC6-829DBB557D6C}" presName="hierRoot1" presStyleCnt="0"/>
      <dgm:spPr/>
    </dgm:pt>
    <dgm:pt modelId="{E3026939-30DF-854F-B917-7F066927C517}" type="pres">
      <dgm:prSet presAssocID="{1E9C6812-3E93-4C61-8AC6-829DBB557D6C}" presName="composite" presStyleCnt="0"/>
      <dgm:spPr/>
    </dgm:pt>
    <dgm:pt modelId="{358A8512-9C94-BC4C-85F5-AE8C32A93B61}" type="pres">
      <dgm:prSet presAssocID="{1E9C6812-3E93-4C61-8AC6-829DBB557D6C}" presName="background" presStyleLbl="node0" presStyleIdx="1" presStyleCnt="3"/>
      <dgm:spPr/>
    </dgm:pt>
    <dgm:pt modelId="{BFA02B65-403B-DC45-A2D4-8D4BA5E1E16C}" type="pres">
      <dgm:prSet presAssocID="{1E9C6812-3E93-4C61-8AC6-829DBB557D6C}" presName="text" presStyleLbl="fgAcc0" presStyleIdx="1" presStyleCnt="3">
        <dgm:presLayoutVars>
          <dgm:chPref val="3"/>
        </dgm:presLayoutVars>
      </dgm:prSet>
      <dgm:spPr/>
    </dgm:pt>
    <dgm:pt modelId="{02136FC2-BD0C-2D49-ABB3-D80AC7FB2592}" type="pres">
      <dgm:prSet presAssocID="{1E9C6812-3E93-4C61-8AC6-829DBB557D6C}" presName="hierChild2" presStyleCnt="0"/>
      <dgm:spPr/>
    </dgm:pt>
    <dgm:pt modelId="{0DF5B295-7D3F-DD43-819B-DACB01EAB50E}" type="pres">
      <dgm:prSet presAssocID="{83079181-05B4-F144-9BB9-0B7656055DEC}" presName="hierRoot1" presStyleCnt="0"/>
      <dgm:spPr/>
    </dgm:pt>
    <dgm:pt modelId="{2E4020FC-F974-114F-931C-738311F8393A}" type="pres">
      <dgm:prSet presAssocID="{83079181-05B4-F144-9BB9-0B7656055DEC}" presName="composite" presStyleCnt="0"/>
      <dgm:spPr/>
    </dgm:pt>
    <dgm:pt modelId="{E1B69F30-EA0D-4144-BA4B-6F6CB3207A36}" type="pres">
      <dgm:prSet presAssocID="{83079181-05B4-F144-9BB9-0B7656055DEC}" presName="background" presStyleLbl="node0" presStyleIdx="2" presStyleCnt="3"/>
      <dgm:spPr/>
    </dgm:pt>
    <dgm:pt modelId="{9C9F2D5F-72CE-0449-985E-3886AD13A137}" type="pres">
      <dgm:prSet presAssocID="{83079181-05B4-F144-9BB9-0B7656055DEC}" presName="text" presStyleLbl="fgAcc0" presStyleIdx="2" presStyleCnt="3">
        <dgm:presLayoutVars>
          <dgm:chPref val="3"/>
        </dgm:presLayoutVars>
      </dgm:prSet>
      <dgm:spPr/>
    </dgm:pt>
    <dgm:pt modelId="{FB1674A7-E4EA-9E4B-AE66-11DDAA660E50}" type="pres">
      <dgm:prSet presAssocID="{83079181-05B4-F144-9BB9-0B7656055DEC}" presName="hierChild2" presStyleCnt="0"/>
      <dgm:spPr/>
    </dgm:pt>
  </dgm:ptLst>
  <dgm:cxnLst>
    <dgm:cxn modelId="{0FA95B02-0DFC-DA48-9874-664EF944099E}" type="presOf" srcId="{8EAC846D-FFBA-4244-8C98-EEAC41C2F5A6}" destId="{91FECC83-8570-4C49-B7F9-9965718017FB}" srcOrd="0" destOrd="0" presId="urn:microsoft.com/office/officeart/2005/8/layout/hierarchy1"/>
    <dgm:cxn modelId="{36268621-E9CD-4748-9A6D-F61929337554}" srcId="{8EAC846D-FFBA-4244-8C98-EEAC41C2F5A6}" destId="{3FC0DAEE-3BA1-471E-BCDF-C230EF1263FA}" srcOrd="0" destOrd="0" parTransId="{2F89F088-8113-44CA-A90D-C809D1D30006}" sibTransId="{04AFC5C8-7035-4BE5-82AD-17F4D9335129}"/>
    <dgm:cxn modelId="{4CD90759-A0F1-4635-91AE-28EE1B9317C6}" srcId="{8EAC846D-FFBA-4244-8C98-EEAC41C2F5A6}" destId="{1E9C6812-3E93-4C61-8AC6-829DBB557D6C}" srcOrd="1" destOrd="0" parTransId="{EC181649-3946-41A6-B8A1-1882C7B5EA73}" sibTransId="{EFCF5830-9377-4275-BE8D-3E863C72ABEC}"/>
    <dgm:cxn modelId="{D1C48A8A-D979-9543-AD95-9FA4D29BDEB0}" type="presOf" srcId="{83079181-05B4-F144-9BB9-0B7656055DEC}" destId="{9C9F2D5F-72CE-0449-985E-3886AD13A137}" srcOrd="0" destOrd="0" presId="urn:microsoft.com/office/officeart/2005/8/layout/hierarchy1"/>
    <dgm:cxn modelId="{C26627BE-CC72-9344-98E4-D5CC88DA6E2F}" type="presOf" srcId="{3FC0DAEE-3BA1-471E-BCDF-C230EF1263FA}" destId="{6BF0F75B-EE1B-AA46-B20E-5EC695FDF5C8}" srcOrd="0" destOrd="0" presId="urn:microsoft.com/office/officeart/2005/8/layout/hierarchy1"/>
    <dgm:cxn modelId="{C21139DA-7BC2-C544-8ED7-ECD77FD9D1D0}" srcId="{8EAC846D-FFBA-4244-8C98-EEAC41C2F5A6}" destId="{83079181-05B4-F144-9BB9-0B7656055DEC}" srcOrd="2" destOrd="0" parTransId="{458B3AA6-49FA-9746-8BE7-09BBA073BCC4}" sibTransId="{C39921AC-A087-FF43-AE33-FC043D4E1336}"/>
    <dgm:cxn modelId="{0274B5F1-DB98-6640-963E-488C47472FDA}" type="presOf" srcId="{1E9C6812-3E93-4C61-8AC6-829DBB557D6C}" destId="{BFA02B65-403B-DC45-A2D4-8D4BA5E1E16C}" srcOrd="0" destOrd="0" presId="urn:microsoft.com/office/officeart/2005/8/layout/hierarchy1"/>
    <dgm:cxn modelId="{176DBCA0-1C51-5647-8FE2-087F9B96133F}" type="presParOf" srcId="{91FECC83-8570-4C49-B7F9-9965718017FB}" destId="{370884A8-FC02-3A4F-8717-1D7D16BC7E32}" srcOrd="0" destOrd="0" presId="urn:microsoft.com/office/officeart/2005/8/layout/hierarchy1"/>
    <dgm:cxn modelId="{66E5D8DF-D8B2-E646-87E9-83A42A14D914}" type="presParOf" srcId="{370884A8-FC02-3A4F-8717-1D7D16BC7E32}" destId="{80D5F506-103F-BE44-91AB-2B0917EA87D6}" srcOrd="0" destOrd="0" presId="urn:microsoft.com/office/officeart/2005/8/layout/hierarchy1"/>
    <dgm:cxn modelId="{2825722F-399B-074F-B15E-0F5243C767AE}" type="presParOf" srcId="{80D5F506-103F-BE44-91AB-2B0917EA87D6}" destId="{0A403C9B-6112-9445-99BD-7311E2ECC553}" srcOrd="0" destOrd="0" presId="urn:microsoft.com/office/officeart/2005/8/layout/hierarchy1"/>
    <dgm:cxn modelId="{B3D880D1-77DD-DF47-A588-265D9B825567}" type="presParOf" srcId="{80D5F506-103F-BE44-91AB-2B0917EA87D6}" destId="{6BF0F75B-EE1B-AA46-B20E-5EC695FDF5C8}" srcOrd="1" destOrd="0" presId="urn:microsoft.com/office/officeart/2005/8/layout/hierarchy1"/>
    <dgm:cxn modelId="{D4032251-E9E7-7F45-8F44-DE2383097A76}" type="presParOf" srcId="{370884A8-FC02-3A4F-8717-1D7D16BC7E32}" destId="{BB0C0A5E-6452-184A-A552-3098D5A9389F}" srcOrd="1" destOrd="0" presId="urn:microsoft.com/office/officeart/2005/8/layout/hierarchy1"/>
    <dgm:cxn modelId="{1D3B95B0-73FA-534A-92C9-AB7C1975BBC6}" type="presParOf" srcId="{91FECC83-8570-4C49-B7F9-9965718017FB}" destId="{7AAB4C2F-4DA2-7E42-A8BB-11EFD89DC95F}" srcOrd="1" destOrd="0" presId="urn:microsoft.com/office/officeart/2005/8/layout/hierarchy1"/>
    <dgm:cxn modelId="{C46F3AB4-3A04-154D-B19B-08B13F7C1220}" type="presParOf" srcId="{7AAB4C2F-4DA2-7E42-A8BB-11EFD89DC95F}" destId="{E3026939-30DF-854F-B917-7F066927C517}" srcOrd="0" destOrd="0" presId="urn:microsoft.com/office/officeart/2005/8/layout/hierarchy1"/>
    <dgm:cxn modelId="{A0ED322B-5F9A-1D42-B796-B8C98CB79148}" type="presParOf" srcId="{E3026939-30DF-854F-B917-7F066927C517}" destId="{358A8512-9C94-BC4C-85F5-AE8C32A93B61}" srcOrd="0" destOrd="0" presId="urn:microsoft.com/office/officeart/2005/8/layout/hierarchy1"/>
    <dgm:cxn modelId="{04C4E941-C3F3-A843-A016-67EA30441594}" type="presParOf" srcId="{E3026939-30DF-854F-B917-7F066927C517}" destId="{BFA02B65-403B-DC45-A2D4-8D4BA5E1E16C}" srcOrd="1" destOrd="0" presId="urn:microsoft.com/office/officeart/2005/8/layout/hierarchy1"/>
    <dgm:cxn modelId="{AF245BF0-C34E-8A4D-AAB3-ACBFA77ACF41}" type="presParOf" srcId="{7AAB4C2F-4DA2-7E42-A8BB-11EFD89DC95F}" destId="{02136FC2-BD0C-2D49-ABB3-D80AC7FB2592}" srcOrd="1" destOrd="0" presId="urn:microsoft.com/office/officeart/2005/8/layout/hierarchy1"/>
    <dgm:cxn modelId="{AF79359C-0803-A645-B72E-7C0315DA1084}" type="presParOf" srcId="{91FECC83-8570-4C49-B7F9-9965718017FB}" destId="{0DF5B295-7D3F-DD43-819B-DACB01EAB50E}" srcOrd="2" destOrd="0" presId="urn:microsoft.com/office/officeart/2005/8/layout/hierarchy1"/>
    <dgm:cxn modelId="{2F068E93-A8DB-9949-A632-185F41DEBA3A}" type="presParOf" srcId="{0DF5B295-7D3F-DD43-819B-DACB01EAB50E}" destId="{2E4020FC-F974-114F-931C-738311F8393A}" srcOrd="0" destOrd="0" presId="urn:microsoft.com/office/officeart/2005/8/layout/hierarchy1"/>
    <dgm:cxn modelId="{0DEB6CB2-1386-3D47-B866-1BE6C26DD647}" type="presParOf" srcId="{2E4020FC-F974-114F-931C-738311F8393A}" destId="{E1B69F30-EA0D-4144-BA4B-6F6CB3207A36}" srcOrd="0" destOrd="0" presId="urn:microsoft.com/office/officeart/2005/8/layout/hierarchy1"/>
    <dgm:cxn modelId="{B2BA81E7-319A-4147-B566-9383F580F64B}" type="presParOf" srcId="{2E4020FC-F974-114F-931C-738311F8393A}" destId="{9C9F2D5F-72CE-0449-985E-3886AD13A137}" srcOrd="1" destOrd="0" presId="urn:microsoft.com/office/officeart/2005/8/layout/hierarchy1"/>
    <dgm:cxn modelId="{CB2B13EA-8EB7-964F-9695-91C1E7F4CA06}" type="presParOf" srcId="{0DF5B295-7D3F-DD43-819B-DACB01EAB50E}" destId="{FB1674A7-E4EA-9E4B-AE66-11DDAA660E50}" srcOrd="1" destOrd="0" presId="urn:microsoft.com/office/officeart/2005/8/layout/hierarchy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B9788AC7-FAFD-4710-8A7C-6F0E5C93E335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5477E53-7106-4EB0-8612-72375EAC6D9E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Employee Satisfaction Impact: Companies with higher satisfaction show better portfolio performance.</a:t>
          </a:r>
          <a:endParaRPr lang="en-US" dirty="0"/>
        </a:p>
      </dgm:t>
    </dgm:pt>
    <dgm:pt modelId="{227CE90A-F2C0-478B-855E-FCF25C688BE5}" type="parTrans" cxnId="{51584CEE-0BF7-4F37-A1BF-FC3B6B12B26E}">
      <dgm:prSet/>
      <dgm:spPr/>
      <dgm:t>
        <a:bodyPr/>
        <a:lstStyle/>
        <a:p>
          <a:endParaRPr lang="en-US"/>
        </a:p>
      </dgm:t>
    </dgm:pt>
    <dgm:pt modelId="{381D1A30-4151-4642-A92A-5E02BAFC57BF}" type="sibTrans" cxnId="{51584CEE-0BF7-4F37-A1BF-FC3B6B12B26E}">
      <dgm:prSet/>
      <dgm:spPr/>
      <dgm:t>
        <a:bodyPr/>
        <a:lstStyle/>
        <a:p>
          <a:endParaRPr lang="en-US"/>
        </a:p>
      </dgm:t>
    </dgm:pt>
    <dgm:pt modelId="{2E055CA8-229A-FC45-889E-559C8B50862C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Outperformance: Portfolio outperformed traditional benchmarks on risk-adjusted metrics.</a:t>
          </a:r>
        </a:p>
      </dgm:t>
    </dgm:pt>
    <dgm:pt modelId="{88E5C223-AF78-AB43-9CA1-FE89FB517F8D}" type="parTrans" cxnId="{00A20F5A-EDCF-6348-AF69-D8C41D7CC9BA}">
      <dgm:prSet/>
      <dgm:spPr/>
      <dgm:t>
        <a:bodyPr/>
        <a:lstStyle/>
        <a:p>
          <a:endParaRPr lang="en-GB"/>
        </a:p>
      </dgm:t>
    </dgm:pt>
    <dgm:pt modelId="{0CB1A1BC-F786-9A47-8032-A434E4E63C7F}" type="sibTrans" cxnId="{00A20F5A-EDCF-6348-AF69-D8C41D7CC9BA}">
      <dgm:prSet/>
      <dgm:spPr/>
      <dgm:t>
        <a:bodyPr/>
        <a:lstStyle/>
        <a:p>
          <a:endParaRPr lang="en-GB"/>
        </a:p>
      </dgm:t>
    </dgm:pt>
    <dgm:pt modelId="{8B0ECB20-3278-9044-8177-C84B846D01A6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Future Implications: Potential to use employee sentiment as a predictive factor in investing.</a:t>
          </a:r>
        </a:p>
      </dgm:t>
    </dgm:pt>
    <dgm:pt modelId="{9FDAD6D7-B527-F146-959D-EE310D184A01}" type="parTrans" cxnId="{56E8D194-A63E-9445-9D19-9949207AB0EF}">
      <dgm:prSet/>
      <dgm:spPr/>
      <dgm:t>
        <a:bodyPr/>
        <a:lstStyle/>
        <a:p>
          <a:endParaRPr lang="en-GB"/>
        </a:p>
      </dgm:t>
    </dgm:pt>
    <dgm:pt modelId="{B84AE159-4D7C-5D4F-9264-D9BD27D6F565}" type="sibTrans" cxnId="{56E8D194-A63E-9445-9D19-9949207AB0EF}">
      <dgm:prSet/>
      <dgm:spPr/>
      <dgm:t>
        <a:bodyPr/>
        <a:lstStyle/>
        <a:p>
          <a:endParaRPr lang="en-GB"/>
        </a:p>
      </dgm:t>
    </dgm:pt>
    <dgm:pt modelId="{842E4F52-262C-4E4A-AA22-D72B1392C9B4}" type="pres">
      <dgm:prSet presAssocID="{B9788AC7-FAFD-4710-8A7C-6F0E5C93E335}" presName="outerComposite" presStyleCnt="0">
        <dgm:presLayoutVars>
          <dgm:chMax val="5"/>
          <dgm:dir/>
          <dgm:resizeHandles val="exact"/>
        </dgm:presLayoutVars>
      </dgm:prSet>
      <dgm:spPr/>
    </dgm:pt>
    <dgm:pt modelId="{2F539682-6ABF-854A-B2D8-69623B7D6EE6}" type="pres">
      <dgm:prSet presAssocID="{B9788AC7-FAFD-4710-8A7C-6F0E5C93E335}" presName="dummyMaxCanvas" presStyleCnt="0">
        <dgm:presLayoutVars/>
      </dgm:prSet>
      <dgm:spPr/>
    </dgm:pt>
    <dgm:pt modelId="{173B4B7B-A039-2A4A-BCBB-08954EB4DCA2}" type="pres">
      <dgm:prSet presAssocID="{B9788AC7-FAFD-4710-8A7C-6F0E5C93E335}" presName="ThreeNodes_1" presStyleLbl="node1" presStyleIdx="0" presStyleCnt="3">
        <dgm:presLayoutVars>
          <dgm:bulletEnabled val="1"/>
        </dgm:presLayoutVars>
      </dgm:prSet>
      <dgm:spPr/>
    </dgm:pt>
    <dgm:pt modelId="{D771D3BD-7D37-C642-8E23-EA79E27E4A88}" type="pres">
      <dgm:prSet presAssocID="{B9788AC7-FAFD-4710-8A7C-6F0E5C93E335}" presName="ThreeNodes_2" presStyleLbl="node1" presStyleIdx="1" presStyleCnt="3">
        <dgm:presLayoutVars>
          <dgm:bulletEnabled val="1"/>
        </dgm:presLayoutVars>
      </dgm:prSet>
      <dgm:spPr/>
    </dgm:pt>
    <dgm:pt modelId="{3F477278-936C-E74E-A1B0-433073CAB5A0}" type="pres">
      <dgm:prSet presAssocID="{B9788AC7-FAFD-4710-8A7C-6F0E5C93E335}" presName="ThreeNodes_3" presStyleLbl="node1" presStyleIdx="2" presStyleCnt="3">
        <dgm:presLayoutVars>
          <dgm:bulletEnabled val="1"/>
        </dgm:presLayoutVars>
      </dgm:prSet>
      <dgm:spPr/>
    </dgm:pt>
    <dgm:pt modelId="{6EDF2216-599F-2D44-9BEA-2509DAB8B5FB}" type="pres">
      <dgm:prSet presAssocID="{B9788AC7-FAFD-4710-8A7C-6F0E5C93E335}" presName="ThreeConn_1-2" presStyleLbl="fgAccFollowNode1" presStyleIdx="0" presStyleCnt="2">
        <dgm:presLayoutVars>
          <dgm:bulletEnabled val="1"/>
        </dgm:presLayoutVars>
      </dgm:prSet>
      <dgm:spPr/>
    </dgm:pt>
    <dgm:pt modelId="{5E8D0DC4-8A0D-1447-9AAA-F57A03FE75AC}" type="pres">
      <dgm:prSet presAssocID="{B9788AC7-FAFD-4710-8A7C-6F0E5C93E335}" presName="ThreeConn_2-3" presStyleLbl="fgAccFollowNode1" presStyleIdx="1" presStyleCnt="2">
        <dgm:presLayoutVars>
          <dgm:bulletEnabled val="1"/>
        </dgm:presLayoutVars>
      </dgm:prSet>
      <dgm:spPr/>
    </dgm:pt>
    <dgm:pt modelId="{F45E9197-95FF-374C-AFE4-41F083C400B9}" type="pres">
      <dgm:prSet presAssocID="{B9788AC7-FAFD-4710-8A7C-6F0E5C93E335}" presName="ThreeNodes_1_text" presStyleLbl="node1" presStyleIdx="2" presStyleCnt="3">
        <dgm:presLayoutVars>
          <dgm:bulletEnabled val="1"/>
        </dgm:presLayoutVars>
      </dgm:prSet>
      <dgm:spPr/>
    </dgm:pt>
    <dgm:pt modelId="{85971C5C-B250-4748-B796-A0587DD24299}" type="pres">
      <dgm:prSet presAssocID="{B9788AC7-FAFD-4710-8A7C-6F0E5C93E335}" presName="ThreeNodes_2_text" presStyleLbl="node1" presStyleIdx="2" presStyleCnt="3">
        <dgm:presLayoutVars>
          <dgm:bulletEnabled val="1"/>
        </dgm:presLayoutVars>
      </dgm:prSet>
      <dgm:spPr/>
    </dgm:pt>
    <dgm:pt modelId="{64BC767E-4F7D-084F-A460-F4117B7FF1A6}" type="pres">
      <dgm:prSet presAssocID="{B9788AC7-FAFD-4710-8A7C-6F0E5C93E335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43BB6A03-3692-324B-9518-9AE31D6E1C51}" type="presOf" srcId="{2E055CA8-229A-FC45-889E-559C8B50862C}" destId="{85971C5C-B250-4748-B796-A0587DD24299}" srcOrd="1" destOrd="0" presId="urn:microsoft.com/office/officeart/2005/8/layout/vProcess5"/>
    <dgm:cxn modelId="{006C6F0A-3840-CE45-87B8-A80800DF5130}" type="presOf" srcId="{55477E53-7106-4EB0-8612-72375EAC6D9E}" destId="{F45E9197-95FF-374C-AFE4-41F083C400B9}" srcOrd="1" destOrd="0" presId="urn:microsoft.com/office/officeart/2005/8/layout/vProcess5"/>
    <dgm:cxn modelId="{F95ADB36-3F7E-1242-8EB9-BA9876AF4ABA}" type="presOf" srcId="{0CB1A1BC-F786-9A47-8032-A434E4E63C7F}" destId="{5E8D0DC4-8A0D-1447-9AAA-F57A03FE75AC}" srcOrd="0" destOrd="0" presId="urn:microsoft.com/office/officeart/2005/8/layout/vProcess5"/>
    <dgm:cxn modelId="{77B89C3A-3625-784B-BCD2-B4E789BE0A97}" type="presOf" srcId="{B9788AC7-FAFD-4710-8A7C-6F0E5C93E335}" destId="{842E4F52-262C-4E4A-AA22-D72B1392C9B4}" srcOrd="0" destOrd="0" presId="urn:microsoft.com/office/officeart/2005/8/layout/vProcess5"/>
    <dgm:cxn modelId="{00A20F5A-EDCF-6348-AF69-D8C41D7CC9BA}" srcId="{B9788AC7-FAFD-4710-8A7C-6F0E5C93E335}" destId="{2E055CA8-229A-FC45-889E-559C8B50862C}" srcOrd="1" destOrd="0" parTransId="{88E5C223-AF78-AB43-9CA1-FE89FB517F8D}" sibTransId="{0CB1A1BC-F786-9A47-8032-A434E4E63C7F}"/>
    <dgm:cxn modelId="{C18E095F-6325-D747-AC34-E85A78155D8F}" type="presOf" srcId="{55477E53-7106-4EB0-8612-72375EAC6D9E}" destId="{173B4B7B-A039-2A4A-BCBB-08954EB4DCA2}" srcOrd="0" destOrd="0" presId="urn:microsoft.com/office/officeart/2005/8/layout/vProcess5"/>
    <dgm:cxn modelId="{44481F60-4CE6-1949-98BE-15C3E8EF32D7}" type="presOf" srcId="{381D1A30-4151-4642-A92A-5E02BAFC57BF}" destId="{6EDF2216-599F-2D44-9BEA-2509DAB8B5FB}" srcOrd="0" destOrd="0" presId="urn:microsoft.com/office/officeart/2005/8/layout/vProcess5"/>
    <dgm:cxn modelId="{78909A61-96F2-1247-B85E-04E125250833}" type="presOf" srcId="{8B0ECB20-3278-9044-8177-C84B846D01A6}" destId="{64BC767E-4F7D-084F-A460-F4117B7FF1A6}" srcOrd="1" destOrd="0" presId="urn:microsoft.com/office/officeart/2005/8/layout/vProcess5"/>
    <dgm:cxn modelId="{2FB50E75-78B9-4841-A5C1-D9286514DE33}" type="presOf" srcId="{8B0ECB20-3278-9044-8177-C84B846D01A6}" destId="{3F477278-936C-E74E-A1B0-433073CAB5A0}" srcOrd="0" destOrd="0" presId="urn:microsoft.com/office/officeart/2005/8/layout/vProcess5"/>
    <dgm:cxn modelId="{1C3B7288-5106-CA4D-8ACC-17CF1913DE61}" type="presOf" srcId="{2E055CA8-229A-FC45-889E-559C8B50862C}" destId="{D771D3BD-7D37-C642-8E23-EA79E27E4A88}" srcOrd="0" destOrd="0" presId="urn:microsoft.com/office/officeart/2005/8/layout/vProcess5"/>
    <dgm:cxn modelId="{56E8D194-A63E-9445-9D19-9949207AB0EF}" srcId="{B9788AC7-FAFD-4710-8A7C-6F0E5C93E335}" destId="{8B0ECB20-3278-9044-8177-C84B846D01A6}" srcOrd="2" destOrd="0" parTransId="{9FDAD6D7-B527-F146-959D-EE310D184A01}" sibTransId="{B84AE159-4D7C-5D4F-9264-D9BD27D6F565}"/>
    <dgm:cxn modelId="{51584CEE-0BF7-4F37-A1BF-FC3B6B12B26E}" srcId="{B9788AC7-FAFD-4710-8A7C-6F0E5C93E335}" destId="{55477E53-7106-4EB0-8612-72375EAC6D9E}" srcOrd="0" destOrd="0" parTransId="{227CE90A-F2C0-478B-855E-FCF25C688BE5}" sibTransId="{381D1A30-4151-4642-A92A-5E02BAFC57BF}"/>
    <dgm:cxn modelId="{93B6EB98-66EF-0847-8514-C551FEF732A5}" type="presParOf" srcId="{842E4F52-262C-4E4A-AA22-D72B1392C9B4}" destId="{2F539682-6ABF-854A-B2D8-69623B7D6EE6}" srcOrd="0" destOrd="0" presId="urn:microsoft.com/office/officeart/2005/8/layout/vProcess5"/>
    <dgm:cxn modelId="{FCC39B05-D472-A544-9E69-9F780B618698}" type="presParOf" srcId="{842E4F52-262C-4E4A-AA22-D72B1392C9B4}" destId="{173B4B7B-A039-2A4A-BCBB-08954EB4DCA2}" srcOrd="1" destOrd="0" presId="urn:microsoft.com/office/officeart/2005/8/layout/vProcess5"/>
    <dgm:cxn modelId="{F4FE6261-5BFB-3948-91E2-4D7991D486F1}" type="presParOf" srcId="{842E4F52-262C-4E4A-AA22-D72B1392C9B4}" destId="{D771D3BD-7D37-C642-8E23-EA79E27E4A88}" srcOrd="2" destOrd="0" presId="urn:microsoft.com/office/officeart/2005/8/layout/vProcess5"/>
    <dgm:cxn modelId="{86259119-F55E-8149-9D63-8A7E3956CEEB}" type="presParOf" srcId="{842E4F52-262C-4E4A-AA22-D72B1392C9B4}" destId="{3F477278-936C-E74E-A1B0-433073CAB5A0}" srcOrd="3" destOrd="0" presId="urn:microsoft.com/office/officeart/2005/8/layout/vProcess5"/>
    <dgm:cxn modelId="{4CA092E1-1C6C-1C4C-8E6D-13C33C8DD130}" type="presParOf" srcId="{842E4F52-262C-4E4A-AA22-D72B1392C9B4}" destId="{6EDF2216-599F-2D44-9BEA-2509DAB8B5FB}" srcOrd="4" destOrd="0" presId="urn:microsoft.com/office/officeart/2005/8/layout/vProcess5"/>
    <dgm:cxn modelId="{52294233-6D8A-1048-80BC-DE44025D33DE}" type="presParOf" srcId="{842E4F52-262C-4E4A-AA22-D72B1392C9B4}" destId="{5E8D0DC4-8A0D-1447-9AAA-F57A03FE75AC}" srcOrd="5" destOrd="0" presId="urn:microsoft.com/office/officeart/2005/8/layout/vProcess5"/>
    <dgm:cxn modelId="{EB5B2698-8ED9-D246-83CE-3932B485C332}" type="presParOf" srcId="{842E4F52-262C-4E4A-AA22-D72B1392C9B4}" destId="{F45E9197-95FF-374C-AFE4-41F083C400B9}" srcOrd="6" destOrd="0" presId="urn:microsoft.com/office/officeart/2005/8/layout/vProcess5"/>
    <dgm:cxn modelId="{C4DFDB8A-45CD-9E4D-B198-7161AC92C581}" type="presParOf" srcId="{842E4F52-262C-4E4A-AA22-D72B1392C9B4}" destId="{85971C5C-B250-4748-B796-A0587DD24299}" srcOrd="7" destOrd="0" presId="urn:microsoft.com/office/officeart/2005/8/layout/vProcess5"/>
    <dgm:cxn modelId="{D74102DB-D23C-9849-9EBF-B9E9232A5DE5}" type="presParOf" srcId="{842E4F52-262C-4E4A-AA22-D72B1392C9B4}" destId="{64BC767E-4F7D-084F-A460-F4117B7FF1A6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3235EB3D-BE86-4B78-9C97-2B329F90E088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39F180D-84C2-884D-A3B1-2FA58F8A55D2}">
      <dgm:prSet/>
      <dgm:spPr/>
      <dgm:t>
        <a:bodyPr/>
        <a:lstStyle/>
        <a:p>
          <a:r>
            <a:rPr lang="en-GB" dirty="0"/>
            <a:t>NA Values: Some companies had missing (NA) values, impacting data completeness.</a:t>
          </a:r>
        </a:p>
      </dgm:t>
    </dgm:pt>
    <dgm:pt modelId="{FA1D6736-CCD7-2D41-A9F2-D176BCE1BA3B}" type="parTrans" cxnId="{86BA4B92-5FD7-8645-BDDB-8EFA6DDCF936}">
      <dgm:prSet/>
      <dgm:spPr/>
      <dgm:t>
        <a:bodyPr/>
        <a:lstStyle/>
        <a:p>
          <a:endParaRPr lang="en-GB"/>
        </a:p>
      </dgm:t>
    </dgm:pt>
    <dgm:pt modelId="{8FE371C4-0EBC-6B46-8D54-2169C31864B8}" type="sibTrans" cxnId="{86BA4B92-5FD7-8645-BDDB-8EFA6DDCF936}">
      <dgm:prSet/>
      <dgm:spPr/>
      <dgm:t>
        <a:bodyPr/>
        <a:lstStyle/>
        <a:p>
          <a:endParaRPr lang="en-GB"/>
        </a:p>
      </dgm:t>
    </dgm:pt>
    <dgm:pt modelId="{82D7FAB1-CB76-CE47-892C-BF4A85965038}">
      <dgm:prSet/>
      <dgm:spPr/>
      <dgm:t>
        <a:bodyPr/>
        <a:lstStyle/>
        <a:p>
          <a:r>
            <a:rPr lang="en-GB" dirty="0"/>
            <a:t>Review Quality Variability: Some data points may lack consistency in review quality.</a:t>
          </a:r>
        </a:p>
      </dgm:t>
    </dgm:pt>
    <dgm:pt modelId="{4B6E73BF-7DD6-4244-8B84-D44C04E271DE}" type="parTrans" cxnId="{E282CCC1-1A8E-E748-B611-90944B648A9B}">
      <dgm:prSet/>
      <dgm:spPr/>
      <dgm:t>
        <a:bodyPr/>
        <a:lstStyle/>
        <a:p>
          <a:endParaRPr lang="en-GB"/>
        </a:p>
      </dgm:t>
    </dgm:pt>
    <dgm:pt modelId="{E7C0DD33-59FC-6649-8157-6C3B091C291F}" type="sibTrans" cxnId="{E282CCC1-1A8E-E748-B611-90944B648A9B}">
      <dgm:prSet/>
      <dgm:spPr/>
      <dgm:t>
        <a:bodyPr/>
        <a:lstStyle/>
        <a:p>
          <a:endParaRPr lang="en-GB"/>
        </a:p>
      </dgm:t>
    </dgm:pt>
    <dgm:pt modelId="{E34BD23B-914E-2744-8B75-D227E98BADCF}">
      <dgm:prSet/>
      <dgm:spPr/>
      <dgm:t>
        <a:bodyPr/>
        <a:lstStyle/>
        <a:p>
          <a:r>
            <a:rPr lang="en-GB" dirty="0"/>
            <a:t>Exclusion: Companies with significant NA values were excluded to maintain accuracy.</a:t>
          </a:r>
        </a:p>
      </dgm:t>
    </dgm:pt>
    <dgm:pt modelId="{418664D3-28F8-2E4E-A386-06F2A612675A}" type="parTrans" cxnId="{6C8FFB4B-9143-FD4D-A493-B7941274EF51}">
      <dgm:prSet/>
      <dgm:spPr/>
      <dgm:t>
        <a:bodyPr/>
        <a:lstStyle/>
        <a:p>
          <a:endParaRPr lang="en-GB"/>
        </a:p>
      </dgm:t>
    </dgm:pt>
    <dgm:pt modelId="{9A3CB63E-D38B-D941-BDE6-85AA03401F7B}" type="sibTrans" cxnId="{6C8FFB4B-9143-FD4D-A493-B7941274EF51}">
      <dgm:prSet/>
      <dgm:spPr/>
      <dgm:t>
        <a:bodyPr/>
        <a:lstStyle/>
        <a:p>
          <a:endParaRPr lang="en-GB"/>
        </a:p>
      </dgm:t>
    </dgm:pt>
    <dgm:pt modelId="{0CC65786-4226-7245-AF19-EE2F80CDAC29}" type="pres">
      <dgm:prSet presAssocID="{3235EB3D-BE86-4B78-9C97-2B329F90E08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D7E9DA3-8A1E-9642-BA57-A0E3D075DCF8}" type="pres">
      <dgm:prSet presAssocID="{539F180D-84C2-884D-A3B1-2FA58F8A55D2}" presName="hierRoot1" presStyleCnt="0"/>
      <dgm:spPr/>
    </dgm:pt>
    <dgm:pt modelId="{B8AA9D2B-B590-E946-8D4F-FB2B0B24389B}" type="pres">
      <dgm:prSet presAssocID="{539F180D-84C2-884D-A3B1-2FA58F8A55D2}" presName="composite" presStyleCnt="0"/>
      <dgm:spPr/>
    </dgm:pt>
    <dgm:pt modelId="{E4324B96-A064-9549-8523-E362C398BCC2}" type="pres">
      <dgm:prSet presAssocID="{539F180D-84C2-884D-A3B1-2FA58F8A55D2}" presName="background" presStyleLbl="node0" presStyleIdx="0" presStyleCnt="3"/>
      <dgm:spPr/>
    </dgm:pt>
    <dgm:pt modelId="{427EC2B6-6327-0142-9B74-15062575951F}" type="pres">
      <dgm:prSet presAssocID="{539F180D-84C2-884D-A3B1-2FA58F8A55D2}" presName="text" presStyleLbl="fgAcc0" presStyleIdx="0" presStyleCnt="3">
        <dgm:presLayoutVars>
          <dgm:chPref val="3"/>
        </dgm:presLayoutVars>
      </dgm:prSet>
      <dgm:spPr/>
    </dgm:pt>
    <dgm:pt modelId="{88F4B1A4-CE92-0C40-B5D0-E436F25D34BB}" type="pres">
      <dgm:prSet presAssocID="{539F180D-84C2-884D-A3B1-2FA58F8A55D2}" presName="hierChild2" presStyleCnt="0"/>
      <dgm:spPr/>
    </dgm:pt>
    <dgm:pt modelId="{2E50A6F0-B010-A644-8B49-110D51331A2F}" type="pres">
      <dgm:prSet presAssocID="{E34BD23B-914E-2744-8B75-D227E98BADCF}" presName="hierRoot1" presStyleCnt="0"/>
      <dgm:spPr/>
    </dgm:pt>
    <dgm:pt modelId="{01E7D8AE-FAEC-A248-915D-8F733F7B0BA8}" type="pres">
      <dgm:prSet presAssocID="{E34BD23B-914E-2744-8B75-D227E98BADCF}" presName="composite" presStyleCnt="0"/>
      <dgm:spPr/>
    </dgm:pt>
    <dgm:pt modelId="{069F5FCD-D9A3-5F4D-8C23-0A374E634E86}" type="pres">
      <dgm:prSet presAssocID="{E34BD23B-914E-2744-8B75-D227E98BADCF}" presName="background" presStyleLbl="node0" presStyleIdx="1" presStyleCnt="3"/>
      <dgm:spPr/>
    </dgm:pt>
    <dgm:pt modelId="{E49D5CBF-745A-AC41-A2B0-77B86939159A}" type="pres">
      <dgm:prSet presAssocID="{E34BD23B-914E-2744-8B75-D227E98BADCF}" presName="text" presStyleLbl="fgAcc0" presStyleIdx="1" presStyleCnt="3">
        <dgm:presLayoutVars>
          <dgm:chPref val="3"/>
        </dgm:presLayoutVars>
      </dgm:prSet>
      <dgm:spPr/>
    </dgm:pt>
    <dgm:pt modelId="{99066ADE-6608-D940-936A-12A105D43E78}" type="pres">
      <dgm:prSet presAssocID="{E34BD23B-914E-2744-8B75-D227E98BADCF}" presName="hierChild2" presStyleCnt="0"/>
      <dgm:spPr/>
    </dgm:pt>
    <dgm:pt modelId="{A8883826-761D-BD44-AD4D-EDA7E2FD0C5A}" type="pres">
      <dgm:prSet presAssocID="{82D7FAB1-CB76-CE47-892C-BF4A85965038}" presName="hierRoot1" presStyleCnt="0"/>
      <dgm:spPr/>
    </dgm:pt>
    <dgm:pt modelId="{C259E9FF-13FC-7846-A14E-107A28C71EDC}" type="pres">
      <dgm:prSet presAssocID="{82D7FAB1-CB76-CE47-892C-BF4A85965038}" presName="composite" presStyleCnt="0"/>
      <dgm:spPr/>
    </dgm:pt>
    <dgm:pt modelId="{4C478BB3-2E7E-D246-8F93-821480622BEC}" type="pres">
      <dgm:prSet presAssocID="{82D7FAB1-CB76-CE47-892C-BF4A85965038}" presName="background" presStyleLbl="node0" presStyleIdx="2" presStyleCnt="3"/>
      <dgm:spPr/>
    </dgm:pt>
    <dgm:pt modelId="{B9F53D3D-2819-7D47-A957-AA8A6057B983}" type="pres">
      <dgm:prSet presAssocID="{82D7FAB1-CB76-CE47-892C-BF4A85965038}" presName="text" presStyleLbl="fgAcc0" presStyleIdx="2" presStyleCnt="3">
        <dgm:presLayoutVars>
          <dgm:chPref val="3"/>
        </dgm:presLayoutVars>
      </dgm:prSet>
      <dgm:spPr/>
    </dgm:pt>
    <dgm:pt modelId="{DC649E93-3515-C849-AA97-C73C7829D343}" type="pres">
      <dgm:prSet presAssocID="{82D7FAB1-CB76-CE47-892C-BF4A85965038}" presName="hierChild2" presStyleCnt="0"/>
      <dgm:spPr/>
    </dgm:pt>
  </dgm:ptLst>
  <dgm:cxnLst>
    <dgm:cxn modelId="{6C8FFB4B-9143-FD4D-A493-B7941274EF51}" srcId="{3235EB3D-BE86-4B78-9C97-2B329F90E088}" destId="{E34BD23B-914E-2744-8B75-D227E98BADCF}" srcOrd="1" destOrd="0" parTransId="{418664D3-28F8-2E4E-A386-06F2A612675A}" sibTransId="{9A3CB63E-D38B-D941-BDE6-85AA03401F7B}"/>
    <dgm:cxn modelId="{AA20F14C-0EDD-E040-8621-7A124E547F05}" type="presOf" srcId="{3235EB3D-BE86-4B78-9C97-2B329F90E088}" destId="{0CC65786-4226-7245-AF19-EE2F80CDAC29}" srcOrd="0" destOrd="0" presId="urn:microsoft.com/office/officeart/2005/8/layout/hierarchy1"/>
    <dgm:cxn modelId="{86BA4B92-5FD7-8645-BDDB-8EFA6DDCF936}" srcId="{3235EB3D-BE86-4B78-9C97-2B329F90E088}" destId="{539F180D-84C2-884D-A3B1-2FA58F8A55D2}" srcOrd="0" destOrd="0" parTransId="{FA1D6736-CCD7-2D41-A9F2-D176BCE1BA3B}" sibTransId="{8FE371C4-0EBC-6B46-8D54-2169C31864B8}"/>
    <dgm:cxn modelId="{75BD6C98-FA59-3447-A3B2-9E7BD0B99B49}" type="presOf" srcId="{82D7FAB1-CB76-CE47-892C-BF4A85965038}" destId="{B9F53D3D-2819-7D47-A957-AA8A6057B983}" srcOrd="0" destOrd="0" presId="urn:microsoft.com/office/officeart/2005/8/layout/hierarchy1"/>
    <dgm:cxn modelId="{0C38C399-F2C7-4149-912D-D9FB66F57A47}" type="presOf" srcId="{E34BD23B-914E-2744-8B75-D227E98BADCF}" destId="{E49D5CBF-745A-AC41-A2B0-77B86939159A}" srcOrd="0" destOrd="0" presId="urn:microsoft.com/office/officeart/2005/8/layout/hierarchy1"/>
    <dgm:cxn modelId="{34CE84AC-960E-9442-AC48-4727C1D6CF88}" type="presOf" srcId="{539F180D-84C2-884D-A3B1-2FA58F8A55D2}" destId="{427EC2B6-6327-0142-9B74-15062575951F}" srcOrd="0" destOrd="0" presId="urn:microsoft.com/office/officeart/2005/8/layout/hierarchy1"/>
    <dgm:cxn modelId="{E282CCC1-1A8E-E748-B611-90944B648A9B}" srcId="{3235EB3D-BE86-4B78-9C97-2B329F90E088}" destId="{82D7FAB1-CB76-CE47-892C-BF4A85965038}" srcOrd="2" destOrd="0" parTransId="{4B6E73BF-7DD6-4244-8B84-D44C04E271DE}" sibTransId="{E7C0DD33-59FC-6649-8157-6C3B091C291F}"/>
    <dgm:cxn modelId="{782A5FDD-435E-9640-B828-0303CD9A0058}" type="presParOf" srcId="{0CC65786-4226-7245-AF19-EE2F80CDAC29}" destId="{3D7E9DA3-8A1E-9642-BA57-A0E3D075DCF8}" srcOrd="0" destOrd="0" presId="urn:microsoft.com/office/officeart/2005/8/layout/hierarchy1"/>
    <dgm:cxn modelId="{0A3585E4-0CA3-0745-8A48-2571928C317E}" type="presParOf" srcId="{3D7E9DA3-8A1E-9642-BA57-A0E3D075DCF8}" destId="{B8AA9D2B-B590-E946-8D4F-FB2B0B24389B}" srcOrd="0" destOrd="0" presId="urn:microsoft.com/office/officeart/2005/8/layout/hierarchy1"/>
    <dgm:cxn modelId="{A5B549D7-B500-6443-BEA6-51F6C7B6519D}" type="presParOf" srcId="{B8AA9D2B-B590-E946-8D4F-FB2B0B24389B}" destId="{E4324B96-A064-9549-8523-E362C398BCC2}" srcOrd="0" destOrd="0" presId="urn:microsoft.com/office/officeart/2005/8/layout/hierarchy1"/>
    <dgm:cxn modelId="{DDB6EEAB-EC80-2543-8908-C34C949F0988}" type="presParOf" srcId="{B8AA9D2B-B590-E946-8D4F-FB2B0B24389B}" destId="{427EC2B6-6327-0142-9B74-15062575951F}" srcOrd="1" destOrd="0" presId="urn:microsoft.com/office/officeart/2005/8/layout/hierarchy1"/>
    <dgm:cxn modelId="{474EDA2A-FB1F-E940-B6EC-053F49EEEF24}" type="presParOf" srcId="{3D7E9DA3-8A1E-9642-BA57-A0E3D075DCF8}" destId="{88F4B1A4-CE92-0C40-B5D0-E436F25D34BB}" srcOrd="1" destOrd="0" presId="urn:microsoft.com/office/officeart/2005/8/layout/hierarchy1"/>
    <dgm:cxn modelId="{D5C830DC-8A18-6445-B665-3357A1F6F6DA}" type="presParOf" srcId="{0CC65786-4226-7245-AF19-EE2F80CDAC29}" destId="{2E50A6F0-B010-A644-8B49-110D51331A2F}" srcOrd="1" destOrd="0" presId="urn:microsoft.com/office/officeart/2005/8/layout/hierarchy1"/>
    <dgm:cxn modelId="{D8331B09-BB37-764C-AC43-420CB9A2B696}" type="presParOf" srcId="{2E50A6F0-B010-A644-8B49-110D51331A2F}" destId="{01E7D8AE-FAEC-A248-915D-8F733F7B0BA8}" srcOrd="0" destOrd="0" presId="urn:microsoft.com/office/officeart/2005/8/layout/hierarchy1"/>
    <dgm:cxn modelId="{809D1080-5DD4-C141-B21B-6ABA76162159}" type="presParOf" srcId="{01E7D8AE-FAEC-A248-915D-8F733F7B0BA8}" destId="{069F5FCD-D9A3-5F4D-8C23-0A374E634E86}" srcOrd="0" destOrd="0" presId="urn:microsoft.com/office/officeart/2005/8/layout/hierarchy1"/>
    <dgm:cxn modelId="{17CF5329-F8A2-FA41-97B0-B27E173F7A4C}" type="presParOf" srcId="{01E7D8AE-FAEC-A248-915D-8F733F7B0BA8}" destId="{E49D5CBF-745A-AC41-A2B0-77B86939159A}" srcOrd="1" destOrd="0" presId="urn:microsoft.com/office/officeart/2005/8/layout/hierarchy1"/>
    <dgm:cxn modelId="{E2297594-8F06-B64C-9C3B-4A1F516CE941}" type="presParOf" srcId="{2E50A6F0-B010-A644-8B49-110D51331A2F}" destId="{99066ADE-6608-D940-936A-12A105D43E78}" srcOrd="1" destOrd="0" presId="urn:microsoft.com/office/officeart/2005/8/layout/hierarchy1"/>
    <dgm:cxn modelId="{6A44A170-6E00-3545-9FAE-30B19B28E794}" type="presParOf" srcId="{0CC65786-4226-7245-AF19-EE2F80CDAC29}" destId="{A8883826-761D-BD44-AD4D-EDA7E2FD0C5A}" srcOrd="2" destOrd="0" presId="urn:microsoft.com/office/officeart/2005/8/layout/hierarchy1"/>
    <dgm:cxn modelId="{8748BE06-5EFB-D345-81B2-B86EC59F4BDB}" type="presParOf" srcId="{A8883826-761D-BD44-AD4D-EDA7E2FD0C5A}" destId="{C259E9FF-13FC-7846-A14E-107A28C71EDC}" srcOrd="0" destOrd="0" presId="urn:microsoft.com/office/officeart/2005/8/layout/hierarchy1"/>
    <dgm:cxn modelId="{3BBD2866-9EA5-AC4F-8DA5-71E74512F669}" type="presParOf" srcId="{C259E9FF-13FC-7846-A14E-107A28C71EDC}" destId="{4C478BB3-2E7E-D246-8F93-821480622BEC}" srcOrd="0" destOrd="0" presId="urn:microsoft.com/office/officeart/2005/8/layout/hierarchy1"/>
    <dgm:cxn modelId="{D5A7B9FD-3DA3-1A40-9AE8-E6850CECD96C}" type="presParOf" srcId="{C259E9FF-13FC-7846-A14E-107A28C71EDC}" destId="{B9F53D3D-2819-7D47-A957-AA8A6057B983}" srcOrd="1" destOrd="0" presId="urn:microsoft.com/office/officeart/2005/8/layout/hierarchy1"/>
    <dgm:cxn modelId="{DC3392C0-BC6B-FA46-9004-2836305D8075}" type="presParOf" srcId="{A8883826-761D-BD44-AD4D-EDA7E2FD0C5A}" destId="{DC649E93-3515-C849-AA97-C73C7829D34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35B6DB59-2B09-4E9C-98B1-0A04155E6D93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69997B3-0768-9742-8F3D-772FA374FB08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Employee Sentiment as a Factor: Demonstrates a viable approach for portfolio construction.</a:t>
          </a:r>
        </a:p>
      </dgm:t>
    </dgm:pt>
    <dgm:pt modelId="{B1F8500D-615A-1E4A-9392-AACE89DCBDD4}" type="parTrans" cxnId="{48F112F9-A8F2-1B46-B117-5AF005E379AF}">
      <dgm:prSet/>
      <dgm:spPr/>
      <dgm:t>
        <a:bodyPr/>
        <a:lstStyle/>
        <a:p>
          <a:endParaRPr lang="en-GB"/>
        </a:p>
      </dgm:t>
    </dgm:pt>
    <dgm:pt modelId="{E8500A6B-EB47-184F-84FC-EF090597F0D0}" type="sibTrans" cxnId="{48F112F9-A8F2-1B46-B117-5AF005E379AF}">
      <dgm:prSet/>
      <dgm:spPr/>
      <dgm:t>
        <a:bodyPr/>
        <a:lstStyle/>
        <a:p>
          <a:pPr>
            <a:lnSpc>
              <a:spcPct val="100000"/>
            </a:lnSpc>
          </a:pPr>
          <a:endParaRPr lang="en-GB"/>
        </a:p>
      </dgm:t>
    </dgm:pt>
    <dgm:pt modelId="{CF3C2724-D61D-9745-8DBD-4DD03199C83F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Further Research: Expand the dataset, include more sectors, or examine additional indices.</a:t>
          </a:r>
        </a:p>
      </dgm:t>
    </dgm:pt>
    <dgm:pt modelId="{EC732E7A-161D-544C-A10E-675771259542}" type="parTrans" cxnId="{E785F32E-C9D7-A74A-9BD9-BC41FCC3D856}">
      <dgm:prSet/>
      <dgm:spPr/>
      <dgm:t>
        <a:bodyPr/>
        <a:lstStyle/>
        <a:p>
          <a:endParaRPr lang="en-GB"/>
        </a:p>
      </dgm:t>
    </dgm:pt>
    <dgm:pt modelId="{DE47C090-AA24-7449-A7E0-A0402EAF661A}" type="sibTrans" cxnId="{E785F32E-C9D7-A74A-9BD9-BC41FCC3D856}">
      <dgm:prSet/>
      <dgm:spPr/>
      <dgm:t>
        <a:bodyPr/>
        <a:lstStyle/>
        <a:p>
          <a:pPr>
            <a:lnSpc>
              <a:spcPct val="100000"/>
            </a:lnSpc>
          </a:pPr>
          <a:endParaRPr lang="en-GB"/>
        </a:p>
      </dgm:t>
    </dgm:pt>
    <dgm:pt modelId="{1434BE11-C9BB-E546-BDAB-BC7DDF5306F2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Considerations for Application: Future portfolios could use this approach to optimize returns.</a:t>
          </a:r>
        </a:p>
      </dgm:t>
    </dgm:pt>
    <dgm:pt modelId="{2C1430B0-3306-BC44-A23C-01D8849A9AAE}" type="parTrans" cxnId="{A688207C-165D-8144-9BDD-EE1AEC58511D}">
      <dgm:prSet/>
      <dgm:spPr/>
      <dgm:t>
        <a:bodyPr/>
        <a:lstStyle/>
        <a:p>
          <a:endParaRPr lang="en-GB"/>
        </a:p>
      </dgm:t>
    </dgm:pt>
    <dgm:pt modelId="{D0798692-F02F-9045-BE3E-848D98430534}" type="sibTrans" cxnId="{A688207C-165D-8144-9BDD-EE1AEC58511D}">
      <dgm:prSet/>
      <dgm:spPr/>
      <dgm:t>
        <a:bodyPr/>
        <a:lstStyle/>
        <a:p>
          <a:endParaRPr lang="en-GB"/>
        </a:p>
      </dgm:t>
    </dgm:pt>
    <dgm:pt modelId="{5B3EA7D3-F0FB-4DE6-80DC-515BE5C9F814}" type="pres">
      <dgm:prSet presAssocID="{35B6DB59-2B09-4E9C-98B1-0A04155E6D93}" presName="root" presStyleCnt="0">
        <dgm:presLayoutVars>
          <dgm:dir/>
          <dgm:resizeHandles val="exact"/>
        </dgm:presLayoutVars>
      </dgm:prSet>
      <dgm:spPr/>
    </dgm:pt>
    <dgm:pt modelId="{2CAE9CF0-25BD-45D3-8C98-DDDAD48DCF9E}" type="pres">
      <dgm:prSet presAssocID="{C69997B3-0768-9742-8F3D-772FA374FB08}" presName="compNode" presStyleCnt="0"/>
      <dgm:spPr/>
    </dgm:pt>
    <dgm:pt modelId="{CE327864-9189-4B7C-9960-D4A500BE6929}" type="pres">
      <dgm:prSet presAssocID="{C69997B3-0768-9742-8F3D-772FA374FB0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xcavator"/>
        </a:ext>
      </dgm:extLst>
    </dgm:pt>
    <dgm:pt modelId="{42A065A2-2451-4AB7-84AD-A0DA8F250AB6}" type="pres">
      <dgm:prSet presAssocID="{C69997B3-0768-9742-8F3D-772FA374FB08}" presName="spaceRect" presStyleCnt="0"/>
      <dgm:spPr/>
    </dgm:pt>
    <dgm:pt modelId="{D66C5CE2-46A0-435E-8FA2-D3DA577F897D}" type="pres">
      <dgm:prSet presAssocID="{C69997B3-0768-9742-8F3D-772FA374FB08}" presName="textRect" presStyleLbl="revTx" presStyleIdx="0" presStyleCnt="3">
        <dgm:presLayoutVars>
          <dgm:chMax val="1"/>
          <dgm:chPref val="1"/>
        </dgm:presLayoutVars>
      </dgm:prSet>
      <dgm:spPr/>
    </dgm:pt>
    <dgm:pt modelId="{1EDBA7CE-2433-4514-8914-5067873E6DE5}" type="pres">
      <dgm:prSet presAssocID="{E8500A6B-EB47-184F-84FC-EF090597F0D0}" presName="sibTrans" presStyleCnt="0"/>
      <dgm:spPr/>
    </dgm:pt>
    <dgm:pt modelId="{42FED4D0-BCAB-40E2-80C0-0B93AC488D39}" type="pres">
      <dgm:prSet presAssocID="{CF3C2724-D61D-9745-8DBD-4DD03199C83F}" presName="compNode" presStyleCnt="0"/>
      <dgm:spPr/>
    </dgm:pt>
    <dgm:pt modelId="{B576181B-2AF5-4E4E-A1F2-AC697E97EE4E}" type="pres">
      <dgm:prSet presAssocID="{CF3C2724-D61D-9745-8DBD-4DD03199C83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93CB0729-3927-460B-9830-B09A588EAD32}" type="pres">
      <dgm:prSet presAssocID="{CF3C2724-D61D-9745-8DBD-4DD03199C83F}" presName="spaceRect" presStyleCnt="0"/>
      <dgm:spPr/>
    </dgm:pt>
    <dgm:pt modelId="{19F5A0A1-4311-4C11-A26A-28017C5F9DCD}" type="pres">
      <dgm:prSet presAssocID="{CF3C2724-D61D-9745-8DBD-4DD03199C83F}" presName="textRect" presStyleLbl="revTx" presStyleIdx="1" presStyleCnt="3">
        <dgm:presLayoutVars>
          <dgm:chMax val="1"/>
          <dgm:chPref val="1"/>
        </dgm:presLayoutVars>
      </dgm:prSet>
      <dgm:spPr/>
    </dgm:pt>
    <dgm:pt modelId="{501D9C76-7BBE-47BD-9F71-DD4967D84665}" type="pres">
      <dgm:prSet presAssocID="{DE47C090-AA24-7449-A7E0-A0402EAF661A}" presName="sibTrans" presStyleCnt="0"/>
      <dgm:spPr/>
    </dgm:pt>
    <dgm:pt modelId="{62A6308F-0B68-44ED-BA7B-77491E6D46B1}" type="pres">
      <dgm:prSet presAssocID="{1434BE11-C9BB-E546-BDAB-BC7DDF5306F2}" presName="compNode" presStyleCnt="0"/>
      <dgm:spPr/>
    </dgm:pt>
    <dgm:pt modelId="{910BF97E-6F55-4314-B13A-6381B76C0AA1}" type="pres">
      <dgm:prSet presAssocID="{1434BE11-C9BB-E546-BDAB-BC7DDF5306F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B2019192-898C-473D-872E-534D294C7E84}" type="pres">
      <dgm:prSet presAssocID="{1434BE11-C9BB-E546-BDAB-BC7DDF5306F2}" presName="spaceRect" presStyleCnt="0"/>
      <dgm:spPr/>
    </dgm:pt>
    <dgm:pt modelId="{0301D28A-AAAD-4035-8B38-2C11EBBAC42C}" type="pres">
      <dgm:prSet presAssocID="{1434BE11-C9BB-E546-BDAB-BC7DDF5306F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25F1B25-E493-254A-8F55-06C803D4050A}" type="presOf" srcId="{35B6DB59-2B09-4E9C-98B1-0A04155E6D93}" destId="{5B3EA7D3-F0FB-4DE6-80DC-515BE5C9F814}" srcOrd="0" destOrd="0" presId="urn:microsoft.com/office/officeart/2018/2/layout/IconLabelList"/>
    <dgm:cxn modelId="{E785F32E-C9D7-A74A-9BD9-BC41FCC3D856}" srcId="{35B6DB59-2B09-4E9C-98B1-0A04155E6D93}" destId="{CF3C2724-D61D-9745-8DBD-4DD03199C83F}" srcOrd="1" destOrd="0" parTransId="{EC732E7A-161D-544C-A10E-675771259542}" sibTransId="{DE47C090-AA24-7449-A7E0-A0402EAF661A}"/>
    <dgm:cxn modelId="{1C3C3E77-D582-D140-A2D8-7266E8637442}" type="presOf" srcId="{1434BE11-C9BB-E546-BDAB-BC7DDF5306F2}" destId="{0301D28A-AAAD-4035-8B38-2C11EBBAC42C}" srcOrd="0" destOrd="0" presId="urn:microsoft.com/office/officeart/2018/2/layout/IconLabelList"/>
    <dgm:cxn modelId="{A688207C-165D-8144-9BDD-EE1AEC58511D}" srcId="{35B6DB59-2B09-4E9C-98B1-0A04155E6D93}" destId="{1434BE11-C9BB-E546-BDAB-BC7DDF5306F2}" srcOrd="2" destOrd="0" parTransId="{2C1430B0-3306-BC44-A23C-01D8849A9AAE}" sibTransId="{D0798692-F02F-9045-BE3E-848D98430534}"/>
    <dgm:cxn modelId="{C8F28286-3DA0-A94A-92AA-DA8FD393B7BE}" type="presOf" srcId="{C69997B3-0768-9742-8F3D-772FA374FB08}" destId="{D66C5CE2-46A0-435E-8FA2-D3DA577F897D}" srcOrd="0" destOrd="0" presId="urn:microsoft.com/office/officeart/2018/2/layout/IconLabelList"/>
    <dgm:cxn modelId="{8394B3E0-3117-6249-A005-3C35B414A759}" type="presOf" srcId="{CF3C2724-D61D-9745-8DBD-4DD03199C83F}" destId="{19F5A0A1-4311-4C11-A26A-28017C5F9DCD}" srcOrd="0" destOrd="0" presId="urn:microsoft.com/office/officeart/2018/2/layout/IconLabelList"/>
    <dgm:cxn modelId="{48F112F9-A8F2-1B46-B117-5AF005E379AF}" srcId="{35B6DB59-2B09-4E9C-98B1-0A04155E6D93}" destId="{C69997B3-0768-9742-8F3D-772FA374FB08}" srcOrd="0" destOrd="0" parTransId="{B1F8500D-615A-1E4A-9392-AACE89DCBDD4}" sibTransId="{E8500A6B-EB47-184F-84FC-EF090597F0D0}"/>
    <dgm:cxn modelId="{11B1E0DF-C335-364D-9E37-7189B8CADE2D}" type="presParOf" srcId="{5B3EA7D3-F0FB-4DE6-80DC-515BE5C9F814}" destId="{2CAE9CF0-25BD-45D3-8C98-DDDAD48DCF9E}" srcOrd="0" destOrd="0" presId="urn:microsoft.com/office/officeart/2018/2/layout/IconLabelList"/>
    <dgm:cxn modelId="{436806D1-DF49-B64C-B5C5-8CC168ECC42E}" type="presParOf" srcId="{2CAE9CF0-25BD-45D3-8C98-DDDAD48DCF9E}" destId="{CE327864-9189-4B7C-9960-D4A500BE6929}" srcOrd="0" destOrd="0" presId="urn:microsoft.com/office/officeart/2018/2/layout/IconLabelList"/>
    <dgm:cxn modelId="{8F79B8B7-373E-2F41-AD5A-5C342B517879}" type="presParOf" srcId="{2CAE9CF0-25BD-45D3-8C98-DDDAD48DCF9E}" destId="{42A065A2-2451-4AB7-84AD-A0DA8F250AB6}" srcOrd="1" destOrd="0" presId="urn:microsoft.com/office/officeart/2018/2/layout/IconLabelList"/>
    <dgm:cxn modelId="{AD25F12F-52A0-6F49-80E8-B70231221992}" type="presParOf" srcId="{2CAE9CF0-25BD-45D3-8C98-DDDAD48DCF9E}" destId="{D66C5CE2-46A0-435E-8FA2-D3DA577F897D}" srcOrd="2" destOrd="0" presId="urn:microsoft.com/office/officeart/2018/2/layout/IconLabelList"/>
    <dgm:cxn modelId="{2CBC095C-CEF2-684F-BF75-AD71F58BCE8D}" type="presParOf" srcId="{5B3EA7D3-F0FB-4DE6-80DC-515BE5C9F814}" destId="{1EDBA7CE-2433-4514-8914-5067873E6DE5}" srcOrd="1" destOrd="0" presId="urn:microsoft.com/office/officeart/2018/2/layout/IconLabelList"/>
    <dgm:cxn modelId="{1B3B3D0C-984B-E74A-950D-65CD3D0958D3}" type="presParOf" srcId="{5B3EA7D3-F0FB-4DE6-80DC-515BE5C9F814}" destId="{42FED4D0-BCAB-40E2-80C0-0B93AC488D39}" srcOrd="2" destOrd="0" presId="urn:microsoft.com/office/officeart/2018/2/layout/IconLabelList"/>
    <dgm:cxn modelId="{F8CB51EC-1776-A042-A8D4-04D877E3B4C5}" type="presParOf" srcId="{42FED4D0-BCAB-40E2-80C0-0B93AC488D39}" destId="{B576181B-2AF5-4E4E-A1F2-AC697E97EE4E}" srcOrd="0" destOrd="0" presId="urn:microsoft.com/office/officeart/2018/2/layout/IconLabelList"/>
    <dgm:cxn modelId="{7B363315-311C-C441-A9C0-1CE87EB9699F}" type="presParOf" srcId="{42FED4D0-BCAB-40E2-80C0-0B93AC488D39}" destId="{93CB0729-3927-460B-9830-B09A588EAD32}" srcOrd="1" destOrd="0" presId="urn:microsoft.com/office/officeart/2018/2/layout/IconLabelList"/>
    <dgm:cxn modelId="{59630FC5-C94B-4742-B4A7-614A4EBAD0EB}" type="presParOf" srcId="{42FED4D0-BCAB-40E2-80C0-0B93AC488D39}" destId="{19F5A0A1-4311-4C11-A26A-28017C5F9DCD}" srcOrd="2" destOrd="0" presId="urn:microsoft.com/office/officeart/2018/2/layout/IconLabelList"/>
    <dgm:cxn modelId="{AB7FD8B1-54C1-B44B-A0F4-069C9A8DC7AB}" type="presParOf" srcId="{5B3EA7D3-F0FB-4DE6-80DC-515BE5C9F814}" destId="{501D9C76-7BBE-47BD-9F71-DD4967D84665}" srcOrd="3" destOrd="0" presId="urn:microsoft.com/office/officeart/2018/2/layout/IconLabelList"/>
    <dgm:cxn modelId="{17D4908B-816D-2645-A0BF-942D60A56FB6}" type="presParOf" srcId="{5B3EA7D3-F0FB-4DE6-80DC-515BE5C9F814}" destId="{62A6308F-0B68-44ED-BA7B-77491E6D46B1}" srcOrd="4" destOrd="0" presId="urn:microsoft.com/office/officeart/2018/2/layout/IconLabelList"/>
    <dgm:cxn modelId="{AC41BFA6-239C-BD49-8472-105681F0077E}" type="presParOf" srcId="{62A6308F-0B68-44ED-BA7B-77491E6D46B1}" destId="{910BF97E-6F55-4314-B13A-6381B76C0AA1}" srcOrd="0" destOrd="0" presId="urn:microsoft.com/office/officeart/2018/2/layout/IconLabelList"/>
    <dgm:cxn modelId="{EFD33541-7176-4C43-98B8-119F60757810}" type="presParOf" srcId="{62A6308F-0B68-44ED-BA7B-77491E6D46B1}" destId="{B2019192-898C-473D-872E-534D294C7E84}" srcOrd="1" destOrd="0" presId="urn:microsoft.com/office/officeart/2018/2/layout/IconLabelList"/>
    <dgm:cxn modelId="{111C9C5C-EA36-AD4A-9782-5573FA6B62AB}" type="presParOf" srcId="{62A6308F-0B68-44ED-BA7B-77491E6D46B1}" destId="{0301D28A-AAAD-4035-8B38-2C11EBBAC42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0C17D58-F458-44EF-88A1-DEDB0E7F04EC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D315AE5-396D-4C9F-A873-738F41688B6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dirty="0"/>
            <a:t>Unique Insight: Goes beyond financials to reveal company culture and management quality.</a:t>
          </a:r>
          <a:endParaRPr lang="en-US" dirty="0"/>
        </a:p>
      </dgm:t>
    </dgm:pt>
    <dgm:pt modelId="{E5A50721-942D-47A3-859E-C37D21587ECB}" type="parTrans" cxnId="{D2609B56-A8CF-4A4C-BC31-AD3B4892508C}">
      <dgm:prSet/>
      <dgm:spPr/>
      <dgm:t>
        <a:bodyPr/>
        <a:lstStyle/>
        <a:p>
          <a:endParaRPr lang="en-US"/>
        </a:p>
      </dgm:t>
    </dgm:pt>
    <dgm:pt modelId="{483EFD7A-8451-4954-A26D-74F75155DB3F}" type="sibTrans" cxnId="{D2609B56-A8CF-4A4C-BC31-AD3B4892508C}">
      <dgm:prSet/>
      <dgm:spPr/>
      <dgm:t>
        <a:bodyPr/>
        <a:lstStyle/>
        <a:p>
          <a:endParaRPr lang="en-US"/>
        </a:p>
      </dgm:t>
    </dgm:pt>
    <dgm:pt modelId="{E0344C7F-26B0-4962-BBB2-EB8E0B4D88D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dirty="0"/>
            <a:t>Performance Predictor: High employee satisfaction often correlates with strong stock performance.</a:t>
          </a:r>
          <a:r>
            <a:rPr lang="en-US" dirty="0"/>
            <a:t>.</a:t>
          </a:r>
        </a:p>
      </dgm:t>
    </dgm:pt>
    <dgm:pt modelId="{7852B74B-5304-431E-A727-207CE5564E03}" type="parTrans" cxnId="{1EDE73AF-F1CF-4CCC-929A-46B9EF81FCDB}">
      <dgm:prSet/>
      <dgm:spPr/>
      <dgm:t>
        <a:bodyPr/>
        <a:lstStyle/>
        <a:p>
          <a:endParaRPr lang="en-US"/>
        </a:p>
      </dgm:t>
    </dgm:pt>
    <dgm:pt modelId="{1A22E397-1C4A-4193-9995-26AD6C14C999}" type="sibTrans" cxnId="{1EDE73AF-F1CF-4CCC-929A-46B9EF81FCDB}">
      <dgm:prSet/>
      <dgm:spPr/>
      <dgm:t>
        <a:bodyPr/>
        <a:lstStyle/>
        <a:p>
          <a:endParaRPr lang="en-US"/>
        </a:p>
      </dgm:t>
    </dgm:pt>
    <dgm:pt modelId="{CAA41D49-7724-4343-8157-763EC1FD79D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dirty="0"/>
            <a:t>Portfolio Differentiation: Adds a human-centric element that traditional metrics miss.</a:t>
          </a:r>
          <a:endParaRPr lang="en-US" dirty="0"/>
        </a:p>
      </dgm:t>
    </dgm:pt>
    <dgm:pt modelId="{3B5DC488-3D61-4375-9412-13CC56E1E8D0}" type="parTrans" cxnId="{10041464-52BF-475C-8964-11034DC06C16}">
      <dgm:prSet/>
      <dgm:spPr/>
      <dgm:t>
        <a:bodyPr/>
        <a:lstStyle/>
        <a:p>
          <a:endParaRPr lang="en-US"/>
        </a:p>
      </dgm:t>
    </dgm:pt>
    <dgm:pt modelId="{8001CAB5-1DC2-4761-9D9F-CB397FFDAD57}" type="sibTrans" cxnId="{10041464-52BF-475C-8964-11034DC06C16}">
      <dgm:prSet/>
      <dgm:spPr/>
      <dgm:t>
        <a:bodyPr/>
        <a:lstStyle/>
        <a:p>
          <a:endParaRPr lang="en-US"/>
        </a:p>
      </dgm:t>
    </dgm:pt>
    <dgm:pt modelId="{ABA51878-64A5-2242-A691-AB39202020C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dirty="0"/>
            <a:t>Aligned with ESG: Fits modern, socially responsible investment approaches.</a:t>
          </a:r>
        </a:p>
      </dgm:t>
    </dgm:pt>
    <dgm:pt modelId="{0FC6335B-E49A-C048-BFD1-BB778ABBB7CB}" type="sibTrans" cxnId="{263D9C25-85FF-E346-ABEF-6A82CE1FE13A}">
      <dgm:prSet/>
      <dgm:spPr/>
      <dgm:t>
        <a:bodyPr/>
        <a:lstStyle/>
        <a:p>
          <a:endParaRPr lang="en-GB"/>
        </a:p>
      </dgm:t>
    </dgm:pt>
    <dgm:pt modelId="{2BA0572B-5CB6-334D-9C38-950806773F9C}" type="parTrans" cxnId="{263D9C25-85FF-E346-ABEF-6A82CE1FE13A}">
      <dgm:prSet/>
      <dgm:spPr/>
      <dgm:t>
        <a:bodyPr/>
        <a:lstStyle/>
        <a:p>
          <a:endParaRPr lang="en-GB"/>
        </a:p>
      </dgm:t>
    </dgm:pt>
    <dgm:pt modelId="{47EDE19C-2DF5-9A4F-A40C-1E4FFA3B3E15}" type="pres">
      <dgm:prSet presAssocID="{E0C17D58-F458-44EF-88A1-DEDB0E7F04EC}" presName="outerComposite" presStyleCnt="0">
        <dgm:presLayoutVars>
          <dgm:chMax val="5"/>
          <dgm:dir/>
          <dgm:resizeHandles val="exact"/>
        </dgm:presLayoutVars>
      </dgm:prSet>
      <dgm:spPr/>
    </dgm:pt>
    <dgm:pt modelId="{68E7E705-2B45-8748-BD46-60E5E942E39C}" type="pres">
      <dgm:prSet presAssocID="{E0C17D58-F458-44EF-88A1-DEDB0E7F04EC}" presName="dummyMaxCanvas" presStyleCnt="0">
        <dgm:presLayoutVars/>
      </dgm:prSet>
      <dgm:spPr/>
    </dgm:pt>
    <dgm:pt modelId="{603BCEAB-68BA-8049-AE16-D7D75CE4D915}" type="pres">
      <dgm:prSet presAssocID="{E0C17D58-F458-44EF-88A1-DEDB0E7F04EC}" presName="FourNodes_1" presStyleLbl="node1" presStyleIdx="0" presStyleCnt="4">
        <dgm:presLayoutVars>
          <dgm:bulletEnabled val="1"/>
        </dgm:presLayoutVars>
      </dgm:prSet>
      <dgm:spPr/>
    </dgm:pt>
    <dgm:pt modelId="{5A0EB1DF-81FF-EA4A-9F79-A58FA58275CE}" type="pres">
      <dgm:prSet presAssocID="{E0C17D58-F458-44EF-88A1-DEDB0E7F04EC}" presName="FourNodes_2" presStyleLbl="node1" presStyleIdx="1" presStyleCnt="4">
        <dgm:presLayoutVars>
          <dgm:bulletEnabled val="1"/>
        </dgm:presLayoutVars>
      </dgm:prSet>
      <dgm:spPr/>
    </dgm:pt>
    <dgm:pt modelId="{02F03558-42E9-E04E-817A-43FA7F1DA392}" type="pres">
      <dgm:prSet presAssocID="{E0C17D58-F458-44EF-88A1-DEDB0E7F04EC}" presName="FourNodes_3" presStyleLbl="node1" presStyleIdx="2" presStyleCnt="4">
        <dgm:presLayoutVars>
          <dgm:bulletEnabled val="1"/>
        </dgm:presLayoutVars>
      </dgm:prSet>
      <dgm:spPr/>
    </dgm:pt>
    <dgm:pt modelId="{6BB1562C-7DE3-DF44-8518-655D8159C872}" type="pres">
      <dgm:prSet presAssocID="{E0C17D58-F458-44EF-88A1-DEDB0E7F04EC}" presName="FourNodes_4" presStyleLbl="node1" presStyleIdx="3" presStyleCnt="4">
        <dgm:presLayoutVars>
          <dgm:bulletEnabled val="1"/>
        </dgm:presLayoutVars>
      </dgm:prSet>
      <dgm:spPr/>
    </dgm:pt>
    <dgm:pt modelId="{C482147D-4C2D-9A4D-B076-BEBA2A63F11F}" type="pres">
      <dgm:prSet presAssocID="{E0C17D58-F458-44EF-88A1-DEDB0E7F04EC}" presName="FourConn_1-2" presStyleLbl="fgAccFollowNode1" presStyleIdx="0" presStyleCnt="3">
        <dgm:presLayoutVars>
          <dgm:bulletEnabled val="1"/>
        </dgm:presLayoutVars>
      </dgm:prSet>
      <dgm:spPr/>
    </dgm:pt>
    <dgm:pt modelId="{076D5E3C-42F4-9A48-AF68-ED98A4869853}" type="pres">
      <dgm:prSet presAssocID="{E0C17D58-F458-44EF-88A1-DEDB0E7F04EC}" presName="FourConn_2-3" presStyleLbl="fgAccFollowNode1" presStyleIdx="1" presStyleCnt="3">
        <dgm:presLayoutVars>
          <dgm:bulletEnabled val="1"/>
        </dgm:presLayoutVars>
      </dgm:prSet>
      <dgm:spPr/>
    </dgm:pt>
    <dgm:pt modelId="{D8B757C9-CF5C-7B40-820F-09BFAC2F272F}" type="pres">
      <dgm:prSet presAssocID="{E0C17D58-F458-44EF-88A1-DEDB0E7F04EC}" presName="FourConn_3-4" presStyleLbl="fgAccFollowNode1" presStyleIdx="2" presStyleCnt="3">
        <dgm:presLayoutVars>
          <dgm:bulletEnabled val="1"/>
        </dgm:presLayoutVars>
      </dgm:prSet>
      <dgm:spPr/>
    </dgm:pt>
    <dgm:pt modelId="{E4CBC67A-5741-414B-A3E7-BAD63983E325}" type="pres">
      <dgm:prSet presAssocID="{E0C17D58-F458-44EF-88A1-DEDB0E7F04EC}" presName="FourNodes_1_text" presStyleLbl="node1" presStyleIdx="3" presStyleCnt="4">
        <dgm:presLayoutVars>
          <dgm:bulletEnabled val="1"/>
        </dgm:presLayoutVars>
      </dgm:prSet>
      <dgm:spPr/>
    </dgm:pt>
    <dgm:pt modelId="{3DEF9D2E-CFB2-B349-93FE-5A67625C5AB0}" type="pres">
      <dgm:prSet presAssocID="{E0C17D58-F458-44EF-88A1-DEDB0E7F04EC}" presName="FourNodes_2_text" presStyleLbl="node1" presStyleIdx="3" presStyleCnt="4">
        <dgm:presLayoutVars>
          <dgm:bulletEnabled val="1"/>
        </dgm:presLayoutVars>
      </dgm:prSet>
      <dgm:spPr/>
    </dgm:pt>
    <dgm:pt modelId="{78D45CDF-746A-DD4A-886C-1A63DA8583C6}" type="pres">
      <dgm:prSet presAssocID="{E0C17D58-F458-44EF-88A1-DEDB0E7F04EC}" presName="FourNodes_3_text" presStyleLbl="node1" presStyleIdx="3" presStyleCnt="4">
        <dgm:presLayoutVars>
          <dgm:bulletEnabled val="1"/>
        </dgm:presLayoutVars>
      </dgm:prSet>
      <dgm:spPr/>
    </dgm:pt>
    <dgm:pt modelId="{8D06F55D-E787-B849-8CAF-2884589803D0}" type="pres">
      <dgm:prSet presAssocID="{E0C17D58-F458-44EF-88A1-DEDB0E7F04EC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28583006-2E9C-3540-9BE4-BF5D1DD6C21C}" type="presOf" srcId="{0FC6335B-E49A-C048-BFD1-BB778ABBB7CB}" destId="{D8B757C9-CF5C-7B40-820F-09BFAC2F272F}" srcOrd="0" destOrd="0" presId="urn:microsoft.com/office/officeart/2005/8/layout/vProcess5"/>
    <dgm:cxn modelId="{7621D40F-AA35-094A-BF1D-B3BA2F87BF2E}" type="presOf" srcId="{3D315AE5-396D-4C9F-A873-738F41688B62}" destId="{603BCEAB-68BA-8049-AE16-D7D75CE4D915}" srcOrd="0" destOrd="0" presId="urn:microsoft.com/office/officeart/2005/8/layout/vProcess5"/>
    <dgm:cxn modelId="{263D9C25-85FF-E346-ABEF-6A82CE1FE13A}" srcId="{E0C17D58-F458-44EF-88A1-DEDB0E7F04EC}" destId="{ABA51878-64A5-2242-A691-AB39202020CB}" srcOrd="2" destOrd="0" parTransId="{2BA0572B-5CB6-334D-9C38-950806773F9C}" sibTransId="{0FC6335B-E49A-C048-BFD1-BB778ABBB7CB}"/>
    <dgm:cxn modelId="{A331BD4D-B3C6-C144-92A1-AA8130FD3399}" type="presOf" srcId="{1A22E397-1C4A-4193-9995-26AD6C14C999}" destId="{076D5E3C-42F4-9A48-AF68-ED98A4869853}" srcOrd="0" destOrd="0" presId="urn:microsoft.com/office/officeart/2005/8/layout/vProcess5"/>
    <dgm:cxn modelId="{D2609B56-A8CF-4A4C-BC31-AD3B4892508C}" srcId="{E0C17D58-F458-44EF-88A1-DEDB0E7F04EC}" destId="{3D315AE5-396D-4C9F-A873-738F41688B62}" srcOrd="0" destOrd="0" parTransId="{E5A50721-942D-47A3-859E-C37D21587ECB}" sibTransId="{483EFD7A-8451-4954-A26D-74F75155DB3F}"/>
    <dgm:cxn modelId="{E952925A-9479-F345-88CB-2F7973C02CE1}" type="presOf" srcId="{E0344C7F-26B0-4962-BBB2-EB8E0B4D88D3}" destId="{5A0EB1DF-81FF-EA4A-9F79-A58FA58275CE}" srcOrd="0" destOrd="0" presId="urn:microsoft.com/office/officeart/2005/8/layout/vProcess5"/>
    <dgm:cxn modelId="{EAFB585D-F799-334A-A981-230B086AC9D5}" type="presOf" srcId="{3D315AE5-396D-4C9F-A873-738F41688B62}" destId="{E4CBC67A-5741-414B-A3E7-BAD63983E325}" srcOrd="1" destOrd="0" presId="urn:microsoft.com/office/officeart/2005/8/layout/vProcess5"/>
    <dgm:cxn modelId="{10041464-52BF-475C-8964-11034DC06C16}" srcId="{E0C17D58-F458-44EF-88A1-DEDB0E7F04EC}" destId="{CAA41D49-7724-4343-8157-763EC1FD79D5}" srcOrd="3" destOrd="0" parTransId="{3B5DC488-3D61-4375-9412-13CC56E1E8D0}" sibTransId="{8001CAB5-1DC2-4761-9D9F-CB397FFDAD57}"/>
    <dgm:cxn modelId="{14ED6A71-EEEB-5947-BA34-0A0EB03AB19C}" type="presOf" srcId="{ABA51878-64A5-2242-A691-AB39202020CB}" destId="{78D45CDF-746A-DD4A-886C-1A63DA8583C6}" srcOrd="1" destOrd="0" presId="urn:microsoft.com/office/officeart/2005/8/layout/vProcess5"/>
    <dgm:cxn modelId="{3CE55575-5500-F14E-9142-C53097897747}" type="presOf" srcId="{CAA41D49-7724-4343-8157-763EC1FD79D5}" destId="{6BB1562C-7DE3-DF44-8518-655D8159C872}" srcOrd="0" destOrd="0" presId="urn:microsoft.com/office/officeart/2005/8/layout/vProcess5"/>
    <dgm:cxn modelId="{6364D775-390D-1B45-9E75-C23CB66E812A}" type="presOf" srcId="{E0344C7F-26B0-4962-BBB2-EB8E0B4D88D3}" destId="{3DEF9D2E-CFB2-B349-93FE-5A67625C5AB0}" srcOrd="1" destOrd="0" presId="urn:microsoft.com/office/officeart/2005/8/layout/vProcess5"/>
    <dgm:cxn modelId="{3505C776-2CD5-7145-8E4F-78778F6CC7CF}" type="presOf" srcId="{E0C17D58-F458-44EF-88A1-DEDB0E7F04EC}" destId="{47EDE19C-2DF5-9A4F-A40C-1E4FFA3B3E15}" srcOrd="0" destOrd="0" presId="urn:microsoft.com/office/officeart/2005/8/layout/vProcess5"/>
    <dgm:cxn modelId="{27A67C7B-FDD7-FC46-AFED-4E56CDD802C9}" type="presOf" srcId="{483EFD7A-8451-4954-A26D-74F75155DB3F}" destId="{C482147D-4C2D-9A4D-B076-BEBA2A63F11F}" srcOrd="0" destOrd="0" presId="urn:microsoft.com/office/officeart/2005/8/layout/vProcess5"/>
    <dgm:cxn modelId="{1EDE73AF-F1CF-4CCC-929A-46B9EF81FCDB}" srcId="{E0C17D58-F458-44EF-88A1-DEDB0E7F04EC}" destId="{E0344C7F-26B0-4962-BBB2-EB8E0B4D88D3}" srcOrd="1" destOrd="0" parTransId="{7852B74B-5304-431E-A727-207CE5564E03}" sibTransId="{1A22E397-1C4A-4193-9995-26AD6C14C999}"/>
    <dgm:cxn modelId="{85D102CE-11A9-434B-936C-FDEC23078F4C}" type="presOf" srcId="{ABA51878-64A5-2242-A691-AB39202020CB}" destId="{02F03558-42E9-E04E-817A-43FA7F1DA392}" srcOrd="0" destOrd="0" presId="urn:microsoft.com/office/officeart/2005/8/layout/vProcess5"/>
    <dgm:cxn modelId="{F29B1AFA-F660-E344-90BF-2744EBFC1074}" type="presOf" srcId="{CAA41D49-7724-4343-8157-763EC1FD79D5}" destId="{8D06F55D-E787-B849-8CAF-2884589803D0}" srcOrd="1" destOrd="0" presId="urn:microsoft.com/office/officeart/2005/8/layout/vProcess5"/>
    <dgm:cxn modelId="{132E8A7B-03D0-6D49-BB3F-AF1D9EC82783}" type="presParOf" srcId="{47EDE19C-2DF5-9A4F-A40C-1E4FFA3B3E15}" destId="{68E7E705-2B45-8748-BD46-60E5E942E39C}" srcOrd="0" destOrd="0" presId="urn:microsoft.com/office/officeart/2005/8/layout/vProcess5"/>
    <dgm:cxn modelId="{48E2638D-A01F-414C-95DC-CA2B0BC38D5D}" type="presParOf" srcId="{47EDE19C-2DF5-9A4F-A40C-1E4FFA3B3E15}" destId="{603BCEAB-68BA-8049-AE16-D7D75CE4D915}" srcOrd="1" destOrd="0" presId="urn:microsoft.com/office/officeart/2005/8/layout/vProcess5"/>
    <dgm:cxn modelId="{3644AF65-C7A3-4943-8365-321FF69DE292}" type="presParOf" srcId="{47EDE19C-2DF5-9A4F-A40C-1E4FFA3B3E15}" destId="{5A0EB1DF-81FF-EA4A-9F79-A58FA58275CE}" srcOrd="2" destOrd="0" presId="urn:microsoft.com/office/officeart/2005/8/layout/vProcess5"/>
    <dgm:cxn modelId="{6E0E7862-7FB9-A64D-AE6E-92A68B92B914}" type="presParOf" srcId="{47EDE19C-2DF5-9A4F-A40C-1E4FFA3B3E15}" destId="{02F03558-42E9-E04E-817A-43FA7F1DA392}" srcOrd="3" destOrd="0" presId="urn:microsoft.com/office/officeart/2005/8/layout/vProcess5"/>
    <dgm:cxn modelId="{ECBE9EB8-2846-7B49-845E-F625F99E6CDA}" type="presParOf" srcId="{47EDE19C-2DF5-9A4F-A40C-1E4FFA3B3E15}" destId="{6BB1562C-7DE3-DF44-8518-655D8159C872}" srcOrd="4" destOrd="0" presId="urn:microsoft.com/office/officeart/2005/8/layout/vProcess5"/>
    <dgm:cxn modelId="{0B5EA58B-04D8-854F-97F4-401D81E9C2C5}" type="presParOf" srcId="{47EDE19C-2DF5-9A4F-A40C-1E4FFA3B3E15}" destId="{C482147D-4C2D-9A4D-B076-BEBA2A63F11F}" srcOrd="5" destOrd="0" presId="urn:microsoft.com/office/officeart/2005/8/layout/vProcess5"/>
    <dgm:cxn modelId="{FFF8C8FE-4A58-1C42-81FC-2EB03EEEEED7}" type="presParOf" srcId="{47EDE19C-2DF5-9A4F-A40C-1E4FFA3B3E15}" destId="{076D5E3C-42F4-9A48-AF68-ED98A4869853}" srcOrd="6" destOrd="0" presId="urn:microsoft.com/office/officeart/2005/8/layout/vProcess5"/>
    <dgm:cxn modelId="{E9B8542A-A982-D84C-9841-56196B9894E4}" type="presParOf" srcId="{47EDE19C-2DF5-9A4F-A40C-1E4FFA3B3E15}" destId="{D8B757C9-CF5C-7B40-820F-09BFAC2F272F}" srcOrd="7" destOrd="0" presId="urn:microsoft.com/office/officeart/2005/8/layout/vProcess5"/>
    <dgm:cxn modelId="{ADDCDA56-2AD4-AF4D-970B-B40E4DB7DF96}" type="presParOf" srcId="{47EDE19C-2DF5-9A4F-A40C-1E4FFA3B3E15}" destId="{E4CBC67A-5741-414B-A3E7-BAD63983E325}" srcOrd="8" destOrd="0" presId="urn:microsoft.com/office/officeart/2005/8/layout/vProcess5"/>
    <dgm:cxn modelId="{746F7C2C-392A-7E41-9567-FC93799A3532}" type="presParOf" srcId="{47EDE19C-2DF5-9A4F-A40C-1E4FFA3B3E15}" destId="{3DEF9D2E-CFB2-B349-93FE-5A67625C5AB0}" srcOrd="9" destOrd="0" presId="urn:microsoft.com/office/officeart/2005/8/layout/vProcess5"/>
    <dgm:cxn modelId="{5D15D3B2-0453-F747-AAB7-2D7A3C7CEBDB}" type="presParOf" srcId="{47EDE19C-2DF5-9A4F-A40C-1E4FFA3B3E15}" destId="{78D45CDF-746A-DD4A-886C-1A63DA8583C6}" srcOrd="10" destOrd="0" presId="urn:microsoft.com/office/officeart/2005/8/layout/vProcess5"/>
    <dgm:cxn modelId="{71F721A9-2806-3C45-AF9E-AE359A030ACD}" type="presParOf" srcId="{47EDE19C-2DF5-9A4F-A40C-1E4FFA3B3E15}" destId="{8D06F55D-E787-B849-8CAF-2884589803D0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DA2F327-0A14-4C94-9C4C-29F4A0831FA5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E4A753E-6ED9-4432-81C8-0E338020243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dirty="0"/>
            <a:t>Data sourced from Glassdoor reviews on Indian Stocks.</a:t>
          </a:r>
        </a:p>
      </dgm:t>
    </dgm:pt>
    <dgm:pt modelId="{591870A1-FEE3-455F-832B-4A5CFFC749A9}" type="parTrans" cxnId="{F0E6F268-893C-4969-A1BF-A6E619CF954B}">
      <dgm:prSet/>
      <dgm:spPr/>
      <dgm:t>
        <a:bodyPr/>
        <a:lstStyle/>
        <a:p>
          <a:endParaRPr lang="en-US"/>
        </a:p>
      </dgm:t>
    </dgm:pt>
    <dgm:pt modelId="{A9D55275-EB0E-4A4A-BC63-AE9C64B678B9}" type="sibTrans" cxnId="{F0E6F268-893C-4969-A1BF-A6E619CF954B}">
      <dgm:prSet/>
      <dgm:spPr/>
      <dgm:t>
        <a:bodyPr/>
        <a:lstStyle/>
        <a:p>
          <a:endParaRPr lang="en-US"/>
        </a:p>
      </dgm:t>
    </dgm:pt>
    <dgm:pt modelId="{FD16317E-CFEB-4944-8942-0807D6D82A9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dirty="0"/>
            <a:t>Data period starts from May 15, 2022.</a:t>
          </a:r>
        </a:p>
      </dgm:t>
    </dgm:pt>
    <dgm:pt modelId="{0982DF0E-A26D-4F7B-8BFD-90646111D5FE}" type="parTrans" cxnId="{C2A6A761-A841-4F64-9900-60EE2D56D713}">
      <dgm:prSet/>
      <dgm:spPr/>
      <dgm:t>
        <a:bodyPr/>
        <a:lstStyle/>
        <a:p>
          <a:endParaRPr lang="en-US"/>
        </a:p>
      </dgm:t>
    </dgm:pt>
    <dgm:pt modelId="{B9FEFD7A-A972-4987-A9F8-A4E7FA95B949}" type="sibTrans" cxnId="{C2A6A761-A841-4F64-9900-60EE2D56D713}">
      <dgm:prSet/>
      <dgm:spPr/>
      <dgm:t>
        <a:bodyPr/>
        <a:lstStyle/>
        <a:p>
          <a:endParaRPr lang="en-US"/>
        </a:p>
      </dgm:t>
    </dgm:pt>
    <dgm:pt modelId="{F61CBC04-9DAA-8F4E-AEE7-2B200DE702FD}" type="pres">
      <dgm:prSet presAssocID="{BDA2F327-0A14-4C94-9C4C-29F4A0831FA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F4CF43A-181B-0C4E-B60C-FD238CAEE4D3}" type="pres">
      <dgm:prSet presAssocID="{EE4A753E-6ED9-4432-81C8-0E3380202438}" presName="hierRoot1" presStyleCnt="0"/>
      <dgm:spPr/>
    </dgm:pt>
    <dgm:pt modelId="{74DE2CEB-882C-674C-BE37-2BDFD468325D}" type="pres">
      <dgm:prSet presAssocID="{EE4A753E-6ED9-4432-81C8-0E3380202438}" presName="composite" presStyleCnt="0"/>
      <dgm:spPr/>
    </dgm:pt>
    <dgm:pt modelId="{9AFAC691-AC1E-6641-85D7-B09399650F13}" type="pres">
      <dgm:prSet presAssocID="{EE4A753E-6ED9-4432-81C8-0E3380202438}" presName="background" presStyleLbl="node0" presStyleIdx="0" presStyleCnt="2"/>
      <dgm:spPr/>
    </dgm:pt>
    <dgm:pt modelId="{404462EF-13FA-3645-AAA2-016157225DB0}" type="pres">
      <dgm:prSet presAssocID="{EE4A753E-6ED9-4432-81C8-0E3380202438}" presName="text" presStyleLbl="fgAcc0" presStyleIdx="0" presStyleCnt="2">
        <dgm:presLayoutVars>
          <dgm:chPref val="3"/>
        </dgm:presLayoutVars>
      </dgm:prSet>
      <dgm:spPr/>
    </dgm:pt>
    <dgm:pt modelId="{6B8F2DEB-6769-7D48-99F2-96FFF2E61BAB}" type="pres">
      <dgm:prSet presAssocID="{EE4A753E-6ED9-4432-81C8-0E3380202438}" presName="hierChild2" presStyleCnt="0"/>
      <dgm:spPr/>
    </dgm:pt>
    <dgm:pt modelId="{4B937095-BC22-4342-B6C8-38879996C039}" type="pres">
      <dgm:prSet presAssocID="{FD16317E-CFEB-4944-8942-0807D6D82A91}" presName="hierRoot1" presStyleCnt="0"/>
      <dgm:spPr/>
    </dgm:pt>
    <dgm:pt modelId="{64F157E4-D343-FD40-8D6A-8EC55A6CF7A8}" type="pres">
      <dgm:prSet presAssocID="{FD16317E-CFEB-4944-8942-0807D6D82A91}" presName="composite" presStyleCnt="0"/>
      <dgm:spPr/>
    </dgm:pt>
    <dgm:pt modelId="{4F4E98B9-0BBA-0940-BAF2-22D7E1087CCD}" type="pres">
      <dgm:prSet presAssocID="{FD16317E-CFEB-4944-8942-0807D6D82A91}" presName="background" presStyleLbl="node0" presStyleIdx="1" presStyleCnt="2"/>
      <dgm:spPr/>
    </dgm:pt>
    <dgm:pt modelId="{D5E1D70A-5FA5-D64D-A779-B7C9DF62221F}" type="pres">
      <dgm:prSet presAssocID="{FD16317E-CFEB-4944-8942-0807D6D82A91}" presName="text" presStyleLbl="fgAcc0" presStyleIdx="1" presStyleCnt="2">
        <dgm:presLayoutVars>
          <dgm:chPref val="3"/>
        </dgm:presLayoutVars>
      </dgm:prSet>
      <dgm:spPr/>
    </dgm:pt>
    <dgm:pt modelId="{A6021F8E-48EF-A949-B9F9-1D2F79B19108}" type="pres">
      <dgm:prSet presAssocID="{FD16317E-CFEB-4944-8942-0807D6D82A91}" presName="hierChild2" presStyleCnt="0"/>
      <dgm:spPr/>
    </dgm:pt>
  </dgm:ptLst>
  <dgm:cxnLst>
    <dgm:cxn modelId="{DAAC9D12-802E-5B41-891F-71E71D5E868D}" type="presOf" srcId="{FD16317E-CFEB-4944-8942-0807D6D82A91}" destId="{D5E1D70A-5FA5-D64D-A779-B7C9DF62221F}" srcOrd="0" destOrd="0" presId="urn:microsoft.com/office/officeart/2005/8/layout/hierarchy1"/>
    <dgm:cxn modelId="{F5E68F36-6ED4-A840-9B45-95C4DB8AC5D1}" type="presOf" srcId="{EE4A753E-6ED9-4432-81C8-0E3380202438}" destId="{404462EF-13FA-3645-AAA2-016157225DB0}" srcOrd="0" destOrd="0" presId="urn:microsoft.com/office/officeart/2005/8/layout/hierarchy1"/>
    <dgm:cxn modelId="{C2A6A761-A841-4F64-9900-60EE2D56D713}" srcId="{BDA2F327-0A14-4C94-9C4C-29F4A0831FA5}" destId="{FD16317E-CFEB-4944-8942-0807D6D82A91}" srcOrd="1" destOrd="0" parTransId="{0982DF0E-A26D-4F7B-8BFD-90646111D5FE}" sibTransId="{B9FEFD7A-A972-4987-A9F8-A4E7FA95B949}"/>
    <dgm:cxn modelId="{F0E6F268-893C-4969-A1BF-A6E619CF954B}" srcId="{BDA2F327-0A14-4C94-9C4C-29F4A0831FA5}" destId="{EE4A753E-6ED9-4432-81C8-0E3380202438}" srcOrd="0" destOrd="0" parTransId="{591870A1-FEE3-455F-832B-4A5CFFC749A9}" sibTransId="{A9D55275-EB0E-4A4A-BC63-AE9C64B678B9}"/>
    <dgm:cxn modelId="{88FE9AB0-2150-6F46-80C5-F467F0A56758}" type="presOf" srcId="{BDA2F327-0A14-4C94-9C4C-29F4A0831FA5}" destId="{F61CBC04-9DAA-8F4E-AEE7-2B200DE702FD}" srcOrd="0" destOrd="0" presId="urn:microsoft.com/office/officeart/2005/8/layout/hierarchy1"/>
    <dgm:cxn modelId="{84104B3A-D098-2C42-BA66-9ED4521F53CA}" type="presParOf" srcId="{F61CBC04-9DAA-8F4E-AEE7-2B200DE702FD}" destId="{FF4CF43A-181B-0C4E-B60C-FD238CAEE4D3}" srcOrd="0" destOrd="0" presId="urn:microsoft.com/office/officeart/2005/8/layout/hierarchy1"/>
    <dgm:cxn modelId="{FFA7C8C3-FACD-CD4F-BFA8-881854FF5A11}" type="presParOf" srcId="{FF4CF43A-181B-0C4E-B60C-FD238CAEE4D3}" destId="{74DE2CEB-882C-674C-BE37-2BDFD468325D}" srcOrd="0" destOrd="0" presId="urn:microsoft.com/office/officeart/2005/8/layout/hierarchy1"/>
    <dgm:cxn modelId="{D9533151-D715-CC45-9C15-9996DB1A8B74}" type="presParOf" srcId="{74DE2CEB-882C-674C-BE37-2BDFD468325D}" destId="{9AFAC691-AC1E-6641-85D7-B09399650F13}" srcOrd="0" destOrd="0" presId="urn:microsoft.com/office/officeart/2005/8/layout/hierarchy1"/>
    <dgm:cxn modelId="{E03D991D-5E4A-7341-8295-DAF070E8E484}" type="presParOf" srcId="{74DE2CEB-882C-674C-BE37-2BDFD468325D}" destId="{404462EF-13FA-3645-AAA2-016157225DB0}" srcOrd="1" destOrd="0" presId="urn:microsoft.com/office/officeart/2005/8/layout/hierarchy1"/>
    <dgm:cxn modelId="{63362E62-584D-7249-BFDC-CF466995D82F}" type="presParOf" srcId="{FF4CF43A-181B-0C4E-B60C-FD238CAEE4D3}" destId="{6B8F2DEB-6769-7D48-99F2-96FFF2E61BAB}" srcOrd="1" destOrd="0" presId="urn:microsoft.com/office/officeart/2005/8/layout/hierarchy1"/>
    <dgm:cxn modelId="{27E19B72-A772-E24A-8C1D-CCD713CF0106}" type="presParOf" srcId="{F61CBC04-9DAA-8F4E-AEE7-2B200DE702FD}" destId="{4B937095-BC22-4342-B6C8-38879996C039}" srcOrd="1" destOrd="0" presId="urn:microsoft.com/office/officeart/2005/8/layout/hierarchy1"/>
    <dgm:cxn modelId="{EA391AE2-2203-894E-A79B-C6B0A99AFDAA}" type="presParOf" srcId="{4B937095-BC22-4342-B6C8-38879996C039}" destId="{64F157E4-D343-FD40-8D6A-8EC55A6CF7A8}" srcOrd="0" destOrd="0" presId="urn:microsoft.com/office/officeart/2005/8/layout/hierarchy1"/>
    <dgm:cxn modelId="{C0366D5B-AC15-664A-A53E-62618AA728D4}" type="presParOf" srcId="{64F157E4-D343-FD40-8D6A-8EC55A6CF7A8}" destId="{4F4E98B9-0BBA-0940-BAF2-22D7E1087CCD}" srcOrd="0" destOrd="0" presId="urn:microsoft.com/office/officeart/2005/8/layout/hierarchy1"/>
    <dgm:cxn modelId="{B657E3A4-75DC-3647-969C-E753533ECC91}" type="presParOf" srcId="{64F157E4-D343-FD40-8D6A-8EC55A6CF7A8}" destId="{D5E1D70A-5FA5-D64D-A779-B7C9DF62221F}" srcOrd="1" destOrd="0" presId="urn:microsoft.com/office/officeart/2005/8/layout/hierarchy1"/>
    <dgm:cxn modelId="{DE495754-3DBF-934E-ADDF-332BA48C1A8C}" type="presParOf" srcId="{4B937095-BC22-4342-B6C8-38879996C039}" destId="{A6021F8E-48EF-A949-B9F9-1D2F79B1910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CBC1EFE-DA38-4EE8-B747-C2C6BF6858EC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966D1DA-CBAB-6348-A2B4-8CCD8210BA2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 b="1" dirty="0"/>
            <a:t>Top 50 Companies</a:t>
          </a:r>
          <a:r>
            <a:rPr lang="en-IN" dirty="0"/>
            <a:t>: Selected based on the highest employee satisfaction scores.</a:t>
          </a:r>
        </a:p>
      </dgm:t>
    </dgm:pt>
    <dgm:pt modelId="{58AE3F60-0F32-4446-B1A4-2AF65A81262A}" type="parTrans" cxnId="{A378947F-4DE3-FF4B-991B-B223E83EBDDA}">
      <dgm:prSet/>
      <dgm:spPr/>
      <dgm:t>
        <a:bodyPr/>
        <a:lstStyle/>
        <a:p>
          <a:endParaRPr lang="en-GB"/>
        </a:p>
      </dgm:t>
    </dgm:pt>
    <dgm:pt modelId="{176EC7D2-12B3-A04D-957F-0567E3893787}" type="sibTrans" cxnId="{A378947F-4DE3-FF4B-991B-B223E83EBDDA}">
      <dgm:prSet/>
      <dgm:spPr/>
      <dgm:t>
        <a:bodyPr/>
        <a:lstStyle/>
        <a:p>
          <a:endParaRPr lang="en-GB"/>
        </a:p>
      </dgm:t>
    </dgm:pt>
    <dgm:pt modelId="{58A600B2-E65A-DE4D-90B8-707417624E5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 b="1" dirty="0"/>
            <a:t>Objective: </a:t>
          </a:r>
          <a:r>
            <a:rPr lang="en-GB" b="0" dirty="0"/>
            <a:t>To focus on companies with a substantial number of reviews and a strong satisfaction index.</a:t>
          </a:r>
          <a:endParaRPr lang="en-IN" b="0" dirty="0"/>
        </a:p>
      </dgm:t>
    </dgm:pt>
    <dgm:pt modelId="{71B93BBB-5909-AE40-A13C-1A0EDF0D5EEB}" type="parTrans" cxnId="{A0878703-0143-B948-8844-1A20FFD2B96B}">
      <dgm:prSet/>
      <dgm:spPr/>
      <dgm:t>
        <a:bodyPr/>
        <a:lstStyle/>
        <a:p>
          <a:endParaRPr lang="en-GB"/>
        </a:p>
      </dgm:t>
    </dgm:pt>
    <dgm:pt modelId="{53A78A8F-7A42-2649-BDEE-6C9E35892760}" type="sibTrans" cxnId="{A0878703-0143-B948-8844-1A20FFD2B96B}">
      <dgm:prSet/>
      <dgm:spPr/>
      <dgm:t>
        <a:bodyPr/>
        <a:lstStyle/>
        <a:p>
          <a:endParaRPr lang="en-GB"/>
        </a:p>
      </dgm:t>
    </dgm:pt>
    <dgm:pt modelId="{9404EC9A-D030-0A48-AC04-B7857268AC3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 dirty="0"/>
            <a:t>Calculation OF EMPLOYEE SATISFACTION SCORE: </a:t>
          </a:r>
          <a:r>
            <a:rPr lang="en-US" dirty="0"/>
            <a:t>Only reviews with positive ratings of 4 and above are considered.</a:t>
          </a:r>
          <a:endParaRPr lang="en-GB" dirty="0"/>
        </a:p>
      </dgm:t>
    </dgm:pt>
    <dgm:pt modelId="{A66FCAD0-051F-834D-9F28-D94EF2B277A8}" type="parTrans" cxnId="{04D15E57-AECA-8C4D-B9D1-3FAC52AEDC02}">
      <dgm:prSet/>
      <dgm:spPr/>
      <dgm:t>
        <a:bodyPr/>
        <a:lstStyle/>
        <a:p>
          <a:endParaRPr lang="en-GB"/>
        </a:p>
      </dgm:t>
    </dgm:pt>
    <dgm:pt modelId="{FDE9D4C2-E8B5-CC4B-A7A9-D3564DB4C005}" type="sibTrans" cxnId="{04D15E57-AECA-8C4D-B9D1-3FAC52AEDC02}">
      <dgm:prSet/>
      <dgm:spPr/>
      <dgm:t>
        <a:bodyPr/>
        <a:lstStyle/>
        <a:p>
          <a:endParaRPr lang="en-GB"/>
        </a:p>
      </dgm:t>
    </dgm:pt>
    <dgm:pt modelId="{522F7037-475C-4E44-946B-39A746BC2FBF}" type="pres">
      <dgm:prSet presAssocID="{0CBC1EFE-DA38-4EE8-B747-C2C6BF6858EC}" presName="root" presStyleCnt="0">
        <dgm:presLayoutVars>
          <dgm:dir/>
          <dgm:resizeHandles val="exact"/>
        </dgm:presLayoutVars>
      </dgm:prSet>
      <dgm:spPr/>
    </dgm:pt>
    <dgm:pt modelId="{54FDE88A-C5CB-4756-B827-E4C0601B4BE6}" type="pres">
      <dgm:prSet presAssocID="{9404EC9A-D030-0A48-AC04-B7857268AC39}" presName="compNode" presStyleCnt="0"/>
      <dgm:spPr/>
    </dgm:pt>
    <dgm:pt modelId="{60651E04-DA84-46A6-9CE2-FC8F5B30D920}" type="pres">
      <dgm:prSet presAssocID="{9404EC9A-D030-0A48-AC04-B7857268AC39}" presName="iconBgRect" presStyleLbl="bgShp" presStyleIdx="0" presStyleCnt="3" custLinFactX="183900" custLinFactNeighborX="200000" custLinFactNeighborY="2014"/>
      <dgm:spPr/>
    </dgm:pt>
    <dgm:pt modelId="{38258922-1665-4E10-A1A8-0C55859CFB95}" type="pres">
      <dgm:prSet presAssocID="{9404EC9A-D030-0A48-AC04-B7857268AC39}" presName="iconRect" presStyleLbl="node1" presStyleIdx="0" presStyleCnt="3" custLinFactX="300000" custLinFactNeighborX="370582" custLinFactNeighborY="150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r"/>
        </a:ext>
      </dgm:extLst>
    </dgm:pt>
    <dgm:pt modelId="{B33C27DD-C72D-40DF-B87E-ACD661360DDA}" type="pres">
      <dgm:prSet presAssocID="{9404EC9A-D030-0A48-AC04-B7857268AC39}" presName="spaceRect" presStyleCnt="0"/>
      <dgm:spPr/>
    </dgm:pt>
    <dgm:pt modelId="{928152FE-EE3F-4588-9D20-ED96C08DA2D2}" type="pres">
      <dgm:prSet presAssocID="{9404EC9A-D030-0A48-AC04-B7857268AC39}" presName="textRect" presStyleLbl="revTx" presStyleIdx="0" presStyleCnt="3" custLinFactX="100000" custLinFactNeighborX="129453" custLinFactNeighborY="-1764">
        <dgm:presLayoutVars>
          <dgm:chMax val="1"/>
          <dgm:chPref val="1"/>
        </dgm:presLayoutVars>
      </dgm:prSet>
      <dgm:spPr/>
    </dgm:pt>
    <dgm:pt modelId="{EFAC76B6-E8B9-4637-A4DF-0F75EC5DF912}" type="pres">
      <dgm:prSet presAssocID="{FDE9D4C2-E8B5-CC4B-A7A9-D3564DB4C005}" presName="sibTrans" presStyleCnt="0"/>
      <dgm:spPr/>
    </dgm:pt>
    <dgm:pt modelId="{91D8527C-DA94-4B07-846B-66FE4FAC2573}" type="pres">
      <dgm:prSet presAssocID="{9966D1DA-CBAB-6348-A2B4-8CCD8210BA20}" presName="compNode" presStyleCnt="0"/>
      <dgm:spPr/>
    </dgm:pt>
    <dgm:pt modelId="{6434D174-CA61-40D8-AD33-B176C1565E56}" type="pres">
      <dgm:prSet presAssocID="{9966D1DA-CBAB-6348-A2B4-8CCD8210BA20}" presName="iconBgRect" presStyleLbl="bgShp" presStyleIdx="1" presStyleCnt="3"/>
      <dgm:spPr/>
    </dgm:pt>
    <dgm:pt modelId="{5024C5B5-5C58-43FB-B6E4-B07AA60C4710}" type="pres">
      <dgm:prSet presAssocID="{9966D1DA-CBAB-6348-A2B4-8CCD8210BA2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4AB3715B-350E-46D0-8AC2-A76965BFC245}" type="pres">
      <dgm:prSet presAssocID="{9966D1DA-CBAB-6348-A2B4-8CCD8210BA20}" presName="spaceRect" presStyleCnt="0"/>
      <dgm:spPr/>
    </dgm:pt>
    <dgm:pt modelId="{42D32745-939E-4BE7-8C04-4357C79C959A}" type="pres">
      <dgm:prSet presAssocID="{9966D1DA-CBAB-6348-A2B4-8CCD8210BA20}" presName="textRect" presStyleLbl="revTx" presStyleIdx="1" presStyleCnt="3">
        <dgm:presLayoutVars>
          <dgm:chMax val="1"/>
          <dgm:chPref val="1"/>
        </dgm:presLayoutVars>
      </dgm:prSet>
      <dgm:spPr/>
    </dgm:pt>
    <dgm:pt modelId="{80171E19-B17E-4EA2-8B19-A159E4035037}" type="pres">
      <dgm:prSet presAssocID="{176EC7D2-12B3-A04D-957F-0567E3893787}" presName="sibTrans" presStyleCnt="0"/>
      <dgm:spPr/>
    </dgm:pt>
    <dgm:pt modelId="{91D4C786-959A-4381-A937-2CAC58EEB222}" type="pres">
      <dgm:prSet presAssocID="{58A600B2-E65A-DE4D-90B8-707417624E53}" presName="compNode" presStyleCnt="0"/>
      <dgm:spPr/>
    </dgm:pt>
    <dgm:pt modelId="{DF837204-8EF6-42A7-84AA-BB810D336BD1}" type="pres">
      <dgm:prSet presAssocID="{58A600B2-E65A-DE4D-90B8-707417624E53}" presName="iconBgRect" presStyleLbl="bgShp" presStyleIdx="2" presStyleCnt="3" custLinFactX="-195090" custLinFactNeighborX="-200000" custLinFactNeighborY="2582"/>
      <dgm:spPr/>
    </dgm:pt>
    <dgm:pt modelId="{CAB3018D-F376-43CB-ACA0-2BC6D029098F}" type="pres">
      <dgm:prSet presAssocID="{58A600B2-E65A-DE4D-90B8-707417624E53}" presName="iconRect" presStyleLbl="node1" presStyleIdx="2" presStyleCnt="3" custLinFactX="-300000" custLinFactNeighborX="-387085" custLinFactNeighborY="3000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Judge"/>
        </a:ext>
      </dgm:extLst>
    </dgm:pt>
    <dgm:pt modelId="{134272C3-4934-456A-867D-DDC9B8B88EF9}" type="pres">
      <dgm:prSet presAssocID="{58A600B2-E65A-DE4D-90B8-707417624E53}" presName="spaceRect" presStyleCnt="0"/>
      <dgm:spPr/>
    </dgm:pt>
    <dgm:pt modelId="{D55993FA-D107-49A4-8647-5C13475F5ACE}" type="pres">
      <dgm:prSet presAssocID="{58A600B2-E65A-DE4D-90B8-707417624E53}" presName="textRect" presStyleLbl="revTx" presStyleIdx="2" presStyleCnt="3" custLinFactX="-100000" custLinFactNeighborX="-131554" custLinFactNeighborY="-3025">
        <dgm:presLayoutVars>
          <dgm:chMax val="1"/>
          <dgm:chPref val="1"/>
        </dgm:presLayoutVars>
      </dgm:prSet>
      <dgm:spPr/>
    </dgm:pt>
  </dgm:ptLst>
  <dgm:cxnLst>
    <dgm:cxn modelId="{A0878703-0143-B948-8844-1A20FFD2B96B}" srcId="{0CBC1EFE-DA38-4EE8-B747-C2C6BF6858EC}" destId="{58A600B2-E65A-DE4D-90B8-707417624E53}" srcOrd="2" destOrd="0" parTransId="{71B93BBB-5909-AE40-A13C-1A0EDF0D5EEB}" sibTransId="{53A78A8F-7A42-2649-BDEE-6C9E35892760}"/>
    <dgm:cxn modelId="{AEE98E10-0265-3142-B60D-828D82A354F7}" type="presOf" srcId="{9404EC9A-D030-0A48-AC04-B7857268AC39}" destId="{928152FE-EE3F-4588-9D20-ED96C08DA2D2}" srcOrd="0" destOrd="0" presId="urn:microsoft.com/office/officeart/2018/5/layout/IconCircleLabelList"/>
    <dgm:cxn modelId="{C3D1FD53-DF19-9E47-BDB7-374697D98FAA}" type="presOf" srcId="{58A600B2-E65A-DE4D-90B8-707417624E53}" destId="{D55993FA-D107-49A4-8647-5C13475F5ACE}" srcOrd="0" destOrd="0" presId="urn:microsoft.com/office/officeart/2018/5/layout/IconCircleLabelList"/>
    <dgm:cxn modelId="{04D15E57-AECA-8C4D-B9D1-3FAC52AEDC02}" srcId="{0CBC1EFE-DA38-4EE8-B747-C2C6BF6858EC}" destId="{9404EC9A-D030-0A48-AC04-B7857268AC39}" srcOrd="0" destOrd="0" parTransId="{A66FCAD0-051F-834D-9F28-D94EF2B277A8}" sibTransId="{FDE9D4C2-E8B5-CC4B-A7A9-D3564DB4C005}"/>
    <dgm:cxn modelId="{A378947F-4DE3-FF4B-991B-B223E83EBDDA}" srcId="{0CBC1EFE-DA38-4EE8-B747-C2C6BF6858EC}" destId="{9966D1DA-CBAB-6348-A2B4-8CCD8210BA20}" srcOrd="1" destOrd="0" parTransId="{58AE3F60-0F32-4446-B1A4-2AF65A81262A}" sibTransId="{176EC7D2-12B3-A04D-957F-0567E3893787}"/>
    <dgm:cxn modelId="{80793CD4-9D8E-9D4F-B217-C702C143D587}" type="presOf" srcId="{0CBC1EFE-DA38-4EE8-B747-C2C6BF6858EC}" destId="{522F7037-475C-4E44-946B-39A746BC2FBF}" srcOrd="0" destOrd="0" presId="urn:microsoft.com/office/officeart/2018/5/layout/IconCircleLabelList"/>
    <dgm:cxn modelId="{58C790F2-69A3-744E-90BF-F39181A418B4}" type="presOf" srcId="{9966D1DA-CBAB-6348-A2B4-8CCD8210BA20}" destId="{42D32745-939E-4BE7-8C04-4357C79C959A}" srcOrd="0" destOrd="0" presId="urn:microsoft.com/office/officeart/2018/5/layout/IconCircleLabelList"/>
    <dgm:cxn modelId="{4D4AC3C7-69A6-B34B-B060-7EDDB373B3E9}" type="presParOf" srcId="{522F7037-475C-4E44-946B-39A746BC2FBF}" destId="{54FDE88A-C5CB-4756-B827-E4C0601B4BE6}" srcOrd="0" destOrd="0" presId="urn:microsoft.com/office/officeart/2018/5/layout/IconCircleLabelList"/>
    <dgm:cxn modelId="{9D7D09D3-7C37-E649-B042-00DFD6A794DB}" type="presParOf" srcId="{54FDE88A-C5CB-4756-B827-E4C0601B4BE6}" destId="{60651E04-DA84-46A6-9CE2-FC8F5B30D920}" srcOrd="0" destOrd="0" presId="urn:microsoft.com/office/officeart/2018/5/layout/IconCircleLabelList"/>
    <dgm:cxn modelId="{DAA32AD8-E1C7-0044-8DCF-EBED22CCD353}" type="presParOf" srcId="{54FDE88A-C5CB-4756-B827-E4C0601B4BE6}" destId="{38258922-1665-4E10-A1A8-0C55859CFB95}" srcOrd="1" destOrd="0" presId="urn:microsoft.com/office/officeart/2018/5/layout/IconCircleLabelList"/>
    <dgm:cxn modelId="{0091156B-F78D-E743-90F9-85E5E6B0563A}" type="presParOf" srcId="{54FDE88A-C5CB-4756-B827-E4C0601B4BE6}" destId="{B33C27DD-C72D-40DF-B87E-ACD661360DDA}" srcOrd="2" destOrd="0" presId="urn:microsoft.com/office/officeart/2018/5/layout/IconCircleLabelList"/>
    <dgm:cxn modelId="{6D42FE61-4138-FC49-AD73-DC2B187BFBA6}" type="presParOf" srcId="{54FDE88A-C5CB-4756-B827-E4C0601B4BE6}" destId="{928152FE-EE3F-4588-9D20-ED96C08DA2D2}" srcOrd="3" destOrd="0" presId="urn:microsoft.com/office/officeart/2018/5/layout/IconCircleLabelList"/>
    <dgm:cxn modelId="{8F428B85-4F36-5040-9256-92CFBC747738}" type="presParOf" srcId="{522F7037-475C-4E44-946B-39A746BC2FBF}" destId="{EFAC76B6-E8B9-4637-A4DF-0F75EC5DF912}" srcOrd="1" destOrd="0" presId="urn:microsoft.com/office/officeart/2018/5/layout/IconCircleLabelList"/>
    <dgm:cxn modelId="{D697ED8D-D790-AB4A-8D1A-A1B02A19AEA2}" type="presParOf" srcId="{522F7037-475C-4E44-946B-39A746BC2FBF}" destId="{91D8527C-DA94-4B07-846B-66FE4FAC2573}" srcOrd="2" destOrd="0" presId="urn:microsoft.com/office/officeart/2018/5/layout/IconCircleLabelList"/>
    <dgm:cxn modelId="{DA4F4AFF-3AF9-C347-9889-E12E31DD61BD}" type="presParOf" srcId="{91D8527C-DA94-4B07-846B-66FE4FAC2573}" destId="{6434D174-CA61-40D8-AD33-B176C1565E56}" srcOrd="0" destOrd="0" presId="urn:microsoft.com/office/officeart/2018/5/layout/IconCircleLabelList"/>
    <dgm:cxn modelId="{58892B43-5359-3D45-89E6-27A1D9F22934}" type="presParOf" srcId="{91D8527C-DA94-4B07-846B-66FE4FAC2573}" destId="{5024C5B5-5C58-43FB-B6E4-B07AA60C4710}" srcOrd="1" destOrd="0" presId="urn:microsoft.com/office/officeart/2018/5/layout/IconCircleLabelList"/>
    <dgm:cxn modelId="{9EC1664B-B3AA-EA46-B074-CDFA2BCA1ED4}" type="presParOf" srcId="{91D8527C-DA94-4B07-846B-66FE4FAC2573}" destId="{4AB3715B-350E-46D0-8AC2-A76965BFC245}" srcOrd="2" destOrd="0" presId="urn:microsoft.com/office/officeart/2018/5/layout/IconCircleLabelList"/>
    <dgm:cxn modelId="{FC58131A-0C39-BC45-BCCA-4AC7AEA9BB1D}" type="presParOf" srcId="{91D8527C-DA94-4B07-846B-66FE4FAC2573}" destId="{42D32745-939E-4BE7-8C04-4357C79C959A}" srcOrd="3" destOrd="0" presId="urn:microsoft.com/office/officeart/2018/5/layout/IconCircleLabelList"/>
    <dgm:cxn modelId="{2A55333F-3824-A044-AF90-665F40F5E9BF}" type="presParOf" srcId="{522F7037-475C-4E44-946B-39A746BC2FBF}" destId="{80171E19-B17E-4EA2-8B19-A159E4035037}" srcOrd="3" destOrd="0" presId="urn:microsoft.com/office/officeart/2018/5/layout/IconCircleLabelList"/>
    <dgm:cxn modelId="{3EF2540A-990C-E24A-9DF2-7D94B218CF5D}" type="presParOf" srcId="{522F7037-475C-4E44-946B-39A746BC2FBF}" destId="{91D4C786-959A-4381-A937-2CAC58EEB222}" srcOrd="4" destOrd="0" presId="urn:microsoft.com/office/officeart/2018/5/layout/IconCircleLabelList"/>
    <dgm:cxn modelId="{734105CB-77AB-5945-A57F-4ED8BD36B110}" type="presParOf" srcId="{91D4C786-959A-4381-A937-2CAC58EEB222}" destId="{DF837204-8EF6-42A7-84AA-BB810D336BD1}" srcOrd="0" destOrd="0" presId="urn:microsoft.com/office/officeart/2018/5/layout/IconCircleLabelList"/>
    <dgm:cxn modelId="{3CE51FBC-FBD2-F048-9D97-C82FC996B8B4}" type="presParOf" srcId="{91D4C786-959A-4381-A937-2CAC58EEB222}" destId="{CAB3018D-F376-43CB-ACA0-2BC6D029098F}" srcOrd="1" destOrd="0" presId="urn:microsoft.com/office/officeart/2018/5/layout/IconCircleLabelList"/>
    <dgm:cxn modelId="{F9ED7D99-D3A8-5C4E-B012-4EA5B815EC58}" type="presParOf" srcId="{91D4C786-959A-4381-A937-2CAC58EEB222}" destId="{134272C3-4934-456A-867D-DDC9B8B88EF9}" srcOrd="2" destOrd="0" presId="urn:microsoft.com/office/officeart/2018/5/layout/IconCircleLabelList"/>
    <dgm:cxn modelId="{A47C134B-3BF8-FE4D-84E7-C7917A083BFA}" type="presParOf" srcId="{91D4C786-959A-4381-A937-2CAC58EEB222}" destId="{D55993FA-D107-49A4-8647-5C13475F5AC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235EB3D-BE86-4B78-9C97-2B329F90E08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2D7FAB1-CB76-CE47-892C-BF4A85965038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Ha = Alternative Hypothesis (Ha): Portfolio returns are less than market returns (</a:t>
          </a:r>
          <a:r>
            <a:rPr lang="el-GR" dirty="0"/>
            <a:t>μ_</a:t>
          </a:r>
          <a:r>
            <a:rPr lang="en-IN" dirty="0"/>
            <a:t>portfolio &lt;= </a:t>
          </a:r>
          <a:r>
            <a:rPr lang="el-GR" dirty="0"/>
            <a:t>μ_</a:t>
          </a:r>
          <a:r>
            <a:rPr lang="en-IN" dirty="0"/>
            <a:t>market)</a:t>
          </a:r>
          <a:endParaRPr lang="en-GB" dirty="0"/>
        </a:p>
      </dgm:t>
    </dgm:pt>
    <dgm:pt modelId="{4B6E73BF-7DD6-4244-8B84-D44C04E271DE}" type="parTrans" cxnId="{E282CCC1-1A8E-E748-B611-90944B648A9B}">
      <dgm:prSet/>
      <dgm:spPr/>
      <dgm:t>
        <a:bodyPr/>
        <a:lstStyle/>
        <a:p>
          <a:endParaRPr lang="en-GB"/>
        </a:p>
      </dgm:t>
    </dgm:pt>
    <dgm:pt modelId="{E7C0DD33-59FC-6649-8157-6C3B091C291F}" type="sibTrans" cxnId="{E282CCC1-1A8E-E748-B611-90944B648A9B}">
      <dgm:prSet/>
      <dgm:spPr/>
      <dgm:t>
        <a:bodyPr/>
        <a:lstStyle/>
        <a:p>
          <a:endParaRPr lang="en-GB"/>
        </a:p>
      </dgm:t>
    </dgm:pt>
    <dgm:pt modelId="{E34BD23B-914E-2744-8B75-D227E98BADCF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H0= </a:t>
          </a:r>
          <a:r>
            <a:rPr lang="en-IN" dirty="0"/>
            <a:t>Null Hypothesis (H0): Portfolio returns are greater than market returns (</a:t>
          </a:r>
          <a:r>
            <a:rPr lang="el-GR" dirty="0"/>
            <a:t>μ_</a:t>
          </a:r>
          <a:r>
            <a:rPr lang="en-IN" dirty="0"/>
            <a:t>portfolio &gt; </a:t>
          </a:r>
          <a:r>
            <a:rPr lang="el-GR" dirty="0"/>
            <a:t>μ_</a:t>
          </a:r>
          <a:r>
            <a:rPr lang="en-IN" dirty="0"/>
            <a:t>market) </a:t>
          </a:r>
        </a:p>
      </dgm:t>
    </dgm:pt>
    <dgm:pt modelId="{418664D3-28F8-2E4E-A386-06F2A612675A}" type="parTrans" cxnId="{6C8FFB4B-9143-FD4D-A493-B7941274EF51}">
      <dgm:prSet/>
      <dgm:spPr/>
      <dgm:t>
        <a:bodyPr/>
        <a:lstStyle/>
        <a:p>
          <a:endParaRPr lang="en-GB"/>
        </a:p>
      </dgm:t>
    </dgm:pt>
    <dgm:pt modelId="{9A3CB63E-D38B-D941-BDE6-85AA03401F7B}" type="sibTrans" cxnId="{6C8FFB4B-9143-FD4D-A493-B7941274EF51}">
      <dgm:prSet/>
      <dgm:spPr/>
      <dgm:t>
        <a:bodyPr/>
        <a:lstStyle/>
        <a:p>
          <a:endParaRPr lang="en-GB"/>
        </a:p>
      </dgm:t>
    </dgm:pt>
    <dgm:pt modelId="{A7597042-2DAC-492A-9B7B-150365A45BB1}" type="pres">
      <dgm:prSet presAssocID="{3235EB3D-BE86-4B78-9C97-2B329F90E088}" presName="root" presStyleCnt="0">
        <dgm:presLayoutVars>
          <dgm:dir/>
          <dgm:resizeHandles val="exact"/>
        </dgm:presLayoutVars>
      </dgm:prSet>
      <dgm:spPr/>
    </dgm:pt>
    <dgm:pt modelId="{826A5876-00CA-4BED-A815-2EFADED083EE}" type="pres">
      <dgm:prSet presAssocID="{E34BD23B-914E-2744-8B75-D227E98BADCF}" presName="compNode" presStyleCnt="0"/>
      <dgm:spPr/>
    </dgm:pt>
    <dgm:pt modelId="{10623F97-6239-46FE-93CB-8B345E19DA70}" type="pres">
      <dgm:prSet presAssocID="{E34BD23B-914E-2744-8B75-D227E98BADCF}" presName="bgRect" presStyleLbl="bgShp" presStyleIdx="0" presStyleCnt="2"/>
      <dgm:spPr/>
    </dgm:pt>
    <dgm:pt modelId="{6A2DFC6C-1CC2-4560-AD23-F94A3317D1D3}" type="pres">
      <dgm:prSet presAssocID="{E34BD23B-914E-2744-8B75-D227E98BADC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1A00073C-1D1B-4ED6-9BF0-3333DB7060B4}" type="pres">
      <dgm:prSet presAssocID="{E34BD23B-914E-2744-8B75-D227E98BADCF}" presName="spaceRect" presStyleCnt="0"/>
      <dgm:spPr/>
    </dgm:pt>
    <dgm:pt modelId="{0E390A1A-BFD7-4B98-BB1E-8B7238CC617C}" type="pres">
      <dgm:prSet presAssocID="{E34BD23B-914E-2744-8B75-D227E98BADCF}" presName="parTx" presStyleLbl="revTx" presStyleIdx="0" presStyleCnt="2">
        <dgm:presLayoutVars>
          <dgm:chMax val="0"/>
          <dgm:chPref val="0"/>
        </dgm:presLayoutVars>
      </dgm:prSet>
      <dgm:spPr/>
    </dgm:pt>
    <dgm:pt modelId="{B8A385D8-182B-4E04-B696-17982946EE86}" type="pres">
      <dgm:prSet presAssocID="{9A3CB63E-D38B-D941-BDE6-85AA03401F7B}" presName="sibTrans" presStyleCnt="0"/>
      <dgm:spPr/>
    </dgm:pt>
    <dgm:pt modelId="{6723363F-FD10-4B15-9E5C-DB1D9F8660FF}" type="pres">
      <dgm:prSet presAssocID="{82D7FAB1-CB76-CE47-892C-BF4A85965038}" presName="compNode" presStyleCnt="0"/>
      <dgm:spPr/>
    </dgm:pt>
    <dgm:pt modelId="{1D4ED088-A6FC-4D5D-8585-98B95C0CEA47}" type="pres">
      <dgm:prSet presAssocID="{82D7FAB1-CB76-CE47-892C-BF4A85965038}" presName="bgRect" presStyleLbl="bgShp" presStyleIdx="1" presStyleCnt="2"/>
      <dgm:spPr/>
    </dgm:pt>
    <dgm:pt modelId="{FE6ED08F-3AF9-4119-A022-056AEF704037}" type="pres">
      <dgm:prSet presAssocID="{82D7FAB1-CB76-CE47-892C-BF4A8596503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D1E5C244-7E30-48B2-8CB9-6BF33ACB6248}" type="pres">
      <dgm:prSet presAssocID="{82D7FAB1-CB76-CE47-892C-BF4A85965038}" presName="spaceRect" presStyleCnt="0"/>
      <dgm:spPr/>
    </dgm:pt>
    <dgm:pt modelId="{27557838-B2AA-45EF-BDD7-237EE3B6A89F}" type="pres">
      <dgm:prSet presAssocID="{82D7FAB1-CB76-CE47-892C-BF4A85965038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5C43D043-FF38-4740-BA70-FAC109F00D3F}" type="presOf" srcId="{82D7FAB1-CB76-CE47-892C-BF4A85965038}" destId="{27557838-B2AA-45EF-BDD7-237EE3B6A89F}" srcOrd="0" destOrd="0" presId="urn:microsoft.com/office/officeart/2018/2/layout/IconVerticalSolidList"/>
    <dgm:cxn modelId="{6C8FFB4B-9143-FD4D-A493-B7941274EF51}" srcId="{3235EB3D-BE86-4B78-9C97-2B329F90E088}" destId="{E34BD23B-914E-2744-8B75-D227E98BADCF}" srcOrd="0" destOrd="0" parTransId="{418664D3-28F8-2E4E-A386-06F2A612675A}" sibTransId="{9A3CB63E-D38B-D941-BDE6-85AA03401F7B}"/>
    <dgm:cxn modelId="{18C80262-4E91-E844-844A-1D9940DF9403}" type="presOf" srcId="{3235EB3D-BE86-4B78-9C97-2B329F90E088}" destId="{A7597042-2DAC-492A-9B7B-150365A45BB1}" srcOrd="0" destOrd="0" presId="urn:microsoft.com/office/officeart/2018/2/layout/IconVerticalSolidList"/>
    <dgm:cxn modelId="{EC4E8192-DA82-014C-9FBB-6EEB56BB82D0}" type="presOf" srcId="{E34BD23B-914E-2744-8B75-D227E98BADCF}" destId="{0E390A1A-BFD7-4B98-BB1E-8B7238CC617C}" srcOrd="0" destOrd="0" presId="urn:microsoft.com/office/officeart/2018/2/layout/IconVerticalSolidList"/>
    <dgm:cxn modelId="{E282CCC1-1A8E-E748-B611-90944B648A9B}" srcId="{3235EB3D-BE86-4B78-9C97-2B329F90E088}" destId="{82D7FAB1-CB76-CE47-892C-BF4A85965038}" srcOrd="1" destOrd="0" parTransId="{4B6E73BF-7DD6-4244-8B84-D44C04E271DE}" sibTransId="{E7C0DD33-59FC-6649-8157-6C3B091C291F}"/>
    <dgm:cxn modelId="{78BF53A8-1DF3-3941-BD7A-5EB7C21979FE}" type="presParOf" srcId="{A7597042-2DAC-492A-9B7B-150365A45BB1}" destId="{826A5876-00CA-4BED-A815-2EFADED083EE}" srcOrd="0" destOrd="0" presId="urn:microsoft.com/office/officeart/2018/2/layout/IconVerticalSolidList"/>
    <dgm:cxn modelId="{421198AF-CF36-B049-8150-02840F1DA5CC}" type="presParOf" srcId="{826A5876-00CA-4BED-A815-2EFADED083EE}" destId="{10623F97-6239-46FE-93CB-8B345E19DA70}" srcOrd="0" destOrd="0" presId="urn:microsoft.com/office/officeart/2018/2/layout/IconVerticalSolidList"/>
    <dgm:cxn modelId="{0360FA8D-FAEB-2B46-B9F4-6A11EC601ACB}" type="presParOf" srcId="{826A5876-00CA-4BED-A815-2EFADED083EE}" destId="{6A2DFC6C-1CC2-4560-AD23-F94A3317D1D3}" srcOrd="1" destOrd="0" presId="urn:microsoft.com/office/officeart/2018/2/layout/IconVerticalSolidList"/>
    <dgm:cxn modelId="{9AD0BD72-601B-CC40-BFE3-D43E01CE6EA1}" type="presParOf" srcId="{826A5876-00CA-4BED-A815-2EFADED083EE}" destId="{1A00073C-1D1B-4ED6-9BF0-3333DB7060B4}" srcOrd="2" destOrd="0" presId="urn:microsoft.com/office/officeart/2018/2/layout/IconVerticalSolidList"/>
    <dgm:cxn modelId="{9A3CB729-A0C6-0748-80CD-2EC4454C2C35}" type="presParOf" srcId="{826A5876-00CA-4BED-A815-2EFADED083EE}" destId="{0E390A1A-BFD7-4B98-BB1E-8B7238CC617C}" srcOrd="3" destOrd="0" presId="urn:microsoft.com/office/officeart/2018/2/layout/IconVerticalSolidList"/>
    <dgm:cxn modelId="{F59CAE78-0692-6A43-82C1-DC79456CA5D2}" type="presParOf" srcId="{A7597042-2DAC-492A-9B7B-150365A45BB1}" destId="{B8A385D8-182B-4E04-B696-17982946EE86}" srcOrd="1" destOrd="0" presId="urn:microsoft.com/office/officeart/2018/2/layout/IconVerticalSolidList"/>
    <dgm:cxn modelId="{728FF1FD-A049-1542-80C9-8B2BD4B11CDC}" type="presParOf" srcId="{A7597042-2DAC-492A-9B7B-150365A45BB1}" destId="{6723363F-FD10-4B15-9E5C-DB1D9F8660FF}" srcOrd="2" destOrd="0" presId="urn:microsoft.com/office/officeart/2018/2/layout/IconVerticalSolidList"/>
    <dgm:cxn modelId="{32F0AABD-74B2-2743-A740-721E5D2795D6}" type="presParOf" srcId="{6723363F-FD10-4B15-9E5C-DB1D9F8660FF}" destId="{1D4ED088-A6FC-4D5D-8585-98B95C0CEA47}" srcOrd="0" destOrd="0" presId="urn:microsoft.com/office/officeart/2018/2/layout/IconVerticalSolidList"/>
    <dgm:cxn modelId="{08180A66-A177-1E4E-8516-B0A247678BDB}" type="presParOf" srcId="{6723363F-FD10-4B15-9E5C-DB1D9F8660FF}" destId="{FE6ED08F-3AF9-4119-A022-056AEF704037}" srcOrd="1" destOrd="0" presId="urn:microsoft.com/office/officeart/2018/2/layout/IconVerticalSolidList"/>
    <dgm:cxn modelId="{5CB96ED2-D4F3-2841-91E0-654E003A5CEC}" type="presParOf" srcId="{6723363F-FD10-4B15-9E5C-DB1D9F8660FF}" destId="{D1E5C244-7E30-48B2-8CB9-6BF33ACB6248}" srcOrd="2" destOrd="0" presId="urn:microsoft.com/office/officeart/2018/2/layout/IconVerticalSolidList"/>
    <dgm:cxn modelId="{5F581470-E733-DC46-9FA2-1C90FE577A93}" type="presParOf" srcId="{6723363F-FD10-4B15-9E5C-DB1D9F8660FF}" destId="{27557838-B2AA-45EF-BDD7-237EE3B6A89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C97C83B-5BB2-494E-A99C-4C78D20FB71C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F9011EF-D3EE-4EC5-88C7-48260537522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List of the top 50 selected companies based on satisfaction scores.</a:t>
          </a:r>
        </a:p>
      </dgm:t>
    </dgm:pt>
    <dgm:pt modelId="{38A658D5-806C-44C1-BE02-14C79638AC7A}" type="parTrans" cxnId="{AD5744E8-E3CC-47FF-8F5B-F3BB93D23B63}">
      <dgm:prSet/>
      <dgm:spPr/>
      <dgm:t>
        <a:bodyPr/>
        <a:lstStyle/>
        <a:p>
          <a:endParaRPr lang="en-US"/>
        </a:p>
      </dgm:t>
    </dgm:pt>
    <dgm:pt modelId="{6CF41A86-6B89-49FC-BF8F-3D3BCA8EC185}" type="sibTrans" cxnId="{AD5744E8-E3CC-47FF-8F5B-F3BB93D23B6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55C6830-8945-493A-99A3-D124479A5178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 dirty="0"/>
            <a:t>Observation: </a:t>
          </a:r>
          <a:r>
            <a:rPr lang="en-IN" dirty="0"/>
            <a:t>Companies with a mix of industries are represented, reflecting a broad sample.</a:t>
          </a:r>
        </a:p>
      </dgm:t>
    </dgm:pt>
    <dgm:pt modelId="{041075DC-CEEA-4F1D-BB68-F9D5DC667A6F}" type="parTrans" cxnId="{683B3EE1-6AA4-43F1-B5DA-A50D7765CFF4}">
      <dgm:prSet/>
      <dgm:spPr/>
      <dgm:t>
        <a:bodyPr/>
        <a:lstStyle/>
        <a:p>
          <a:endParaRPr lang="en-US"/>
        </a:p>
      </dgm:t>
    </dgm:pt>
    <dgm:pt modelId="{09F39CF6-7CCB-432A-BDA9-2AC1B62D3042}" type="sibTrans" cxnId="{683B3EE1-6AA4-43F1-B5DA-A50D7765CFF4}">
      <dgm:prSet/>
      <dgm:spPr/>
      <dgm:t>
        <a:bodyPr/>
        <a:lstStyle/>
        <a:p>
          <a:endParaRPr lang="en-US"/>
        </a:p>
      </dgm:t>
    </dgm:pt>
    <dgm:pt modelId="{D25B2169-3BB6-40A9-91E9-1F2043BC9C30}" type="pres">
      <dgm:prSet presAssocID="{1C97C83B-5BB2-494E-A99C-4C78D20FB71C}" presName="root" presStyleCnt="0">
        <dgm:presLayoutVars>
          <dgm:dir/>
          <dgm:resizeHandles val="exact"/>
        </dgm:presLayoutVars>
      </dgm:prSet>
      <dgm:spPr/>
    </dgm:pt>
    <dgm:pt modelId="{CB185FFB-346C-41E3-9EFC-26FEB23EEF56}" type="pres">
      <dgm:prSet presAssocID="{1C97C83B-5BB2-494E-A99C-4C78D20FB71C}" presName="container" presStyleCnt="0">
        <dgm:presLayoutVars>
          <dgm:dir/>
          <dgm:resizeHandles val="exact"/>
        </dgm:presLayoutVars>
      </dgm:prSet>
      <dgm:spPr/>
    </dgm:pt>
    <dgm:pt modelId="{8F09F034-092A-4134-8950-68525EC2CFF2}" type="pres">
      <dgm:prSet presAssocID="{9F9011EF-D3EE-4EC5-88C7-482605375228}" presName="compNode" presStyleCnt="0"/>
      <dgm:spPr/>
    </dgm:pt>
    <dgm:pt modelId="{1AFD97CB-5311-47F2-82BA-62D2D5519B82}" type="pres">
      <dgm:prSet presAssocID="{9F9011EF-D3EE-4EC5-88C7-482605375228}" presName="iconBgRect" presStyleLbl="bgShp" presStyleIdx="0" presStyleCnt="2"/>
      <dgm:spPr/>
    </dgm:pt>
    <dgm:pt modelId="{3FD6DB86-5624-4FF8-AFB0-32BBA466FB55}" type="pres">
      <dgm:prSet presAssocID="{9F9011EF-D3EE-4EC5-88C7-48260537522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r"/>
        </a:ext>
      </dgm:extLst>
    </dgm:pt>
    <dgm:pt modelId="{D0D1F0C5-607C-47DB-84DE-0844F739E169}" type="pres">
      <dgm:prSet presAssocID="{9F9011EF-D3EE-4EC5-88C7-482605375228}" presName="spaceRect" presStyleCnt="0"/>
      <dgm:spPr/>
    </dgm:pt>
    <dgm:pt modelId="{782A6515-A306-40E6-BDAF-1AF949EB75B0}" type="pres">
      <dgm:prSet presAssocID="{9F9011EF-D3EE-4EC5-88C7-482605375228}" presName="textRect" presStyleLbl="revTx" presStyleIdx="0" presStyleCnt="2">
        <dgm:presLayoutVars>
          <dgm:chMax val="1"/>
          <dgm:chPref val="1"/>
        </dgm:presLayoutVars>
      </dgm:prSet>
      <dgm:spPr/>
    </dgm:pt>
    <dgm:pt modelId="{E9A6DD87-8A65-447C-8E35-A818AD674F75}" type="pres">
      <dgm:prSet presAssocID="{6CF41A86-6B89-49FC-BF8F-3D3BCA8EC185}" presName="sibTrans" presStyleLbl="sibTrans2D1" presStyleIdx="0" presStyleCnt="0"/>
      <dgm:spPr/>
    </dgm:pt>
    <dgm:pt modelId="{9A24EE54-1769-4EAD-960C-D4B7E63E36E9}" type="pres">
      <dgm:prSet presAssocID="{655C6830-8945-493A-99A3-D124479A5178}" presName="compNode" presStyleCnt="0"/>
      <dgm:spPr/>
    </dgm:pt>
    <dgm:pt modelId="{CD1E7142-2BC6-4E22-A2C4-9A23453743E6}" type="pres">
      <dgm:prSet presAssocID="{655C6830-8945-493A-99A3-D124479A5178}" presName="iconBgRect" presStyleLbl="bgShp" presStyleIdx="1" presStyleCnt="2"/>
      <dgm:spPr/>
    </dgm:pt>
    <dgm:pt modelId="{DB354560-307C-48D6-98C9-9710B31E1528}" type="pres">
      <dgm:prSet presAssocID="{655C6830-8945-493A-99A3-D124479A517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EAD94394-B2B7-40C2-929E-CD3CA0F046A3}" type="pres">
      <dgm:prSet presAssocID="{655C6830-8945-493A-99A3-D124479A5178}" presName="spaceRect" presStyleCnt="0"/>
      <dgm:spPr/>
    </dgm:pt>
    <dgm:pt modelId="{1F2843AC-A449-478A-A3EE-07545D0D4798}" type="pres">
      <dgm:prSet presAssocID="{655C6830-8945-493A-99A3-D124479A5178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CACE4C48-A4AB-46A9-8B81-6B764D16F7A9}" type="presOf" srcId="{655C6830-8945-493A-99A3-D124479A5178}" destId="{1F2843AC-A449-478A-A3EE-07545D0D4798}" srcOrd="0" destOrd="0" presId="urn:microsoft.com/office/officeart/2018/2/layout/IconCircleList"/>
    <dgm:cxn modelId="{40E2D36B-72D3-4DD0-AA5F-48D57040E5B9}" type="presOf" srcId="{6CF41A86-6B89-49FC-BF8F-3D3BCA8EC185}" destId="{E9A6DD87-8A65-447C-8E35-A818AD674F75}" srcOrd="0" destOrd="0" presId="urn:microsoft.com/office/officeart/2018/2/layout/IconCircleList"/>
    <dgm:cxn modelId="{7A938EC8-BE3C-436E-B31E-3D9125DD0367}" type="presOf" srcId="{1C97C83B-5BB2-494E-A99C-4C78D20FB71C}" destId="{D25B2169-3BB6-40A9-91E9-1F2043BC9C30}" srcOrd="0" destOrd="0" presId="urn:microsoft.com/office/officeart/2018/2/layout/IconCircleList"/>
    <dgm:cxn modelId="{683B3EE1-6AA4-43F1-B5DA-A50D7765CFF4}" srcId="{1C97C83B-5BB2-494E-A99C-4C78D20FB71C}" destId="{655C6830-8945-493A-99A3-D124479A5178}" srcOrd="1" destOrd="0" parTransId="{041075DC-CEEA-4F1D-BB68-F9D5DC667A6F}" sibTransId="{09F39CF6-7CCB-432A-BDA9-2AC1B62D3042}"/>
    <dgm:cxn modelId="{AD5744E8-E3CC-47FF-8F5B-F3BB93D23B63}" srcId="{1C97C83B-5BB2-494E-A99C-4C78D20FB71C}" destId="{9F9011EF-D3EE-4EC5-88C7-482605375228}" srcOrd="0" destOrd="0" parTransId="{38A658D5-806C-44C1-BE02-14C79638AC7A}" sibTransId="{6CF41A86-6B89-49FC-BF8F-3D3BCA8EC185}"/>
    <dgm:cxn modelId="{37215BF0-EBBD-4856-9B66-B42BEFB3E760}" type="presOf" srcId="{9F9011EF-D3EE-4EC5-88C7-482605375228}" destId="{782A6515-A306-40E6-BDAF-1AF949EB75B0}" srcOrd="0" destOrd="0" presId="urn:microsoft.com/office/officeart/2018/2/layout/IconCircleList"/>
    <dgm:cxn modelId="{4E09D73F-6A51-4D4A-9042-9255651350EE}" type="presParOf" srcId="{D25B2169-3BB6-40A9-91E9-1F2043BC9C30}" destId="{CB185FFB-346C-41E3-9EFC-26FEB23EEF56}" srcOrd="0" destOrd="0" presId="urn:microsoft.com/office/officeart/2018/2/layout/IconCircleList"/>
    <dgm:cxn modelId="{AFA57C50-5A22-4D9D-A006-523408125E3C}" type="presParOf" srcId="{CB185FFB-346C-41E3-9EFC-26FEB23EEF56}" destId="{8F09F034-092A-4134-8950-68525EC2CFF2}" srcOrd="0" destOrd="0" presId="urn:microsoft.com/office/officeart/2018/2/layout/IconCircleList"/>
    <dgm:cxn modelId="{A5766A03-F603-4B06-A5E3-1466F4A29A7D}" type="presParOf" srcId="{8F09F034-092A-4134-8950-68525EC2CFF2}" destId="{1AFD97CB-5311-47F2-82BA-62D2D5519B82}" srcOrd="0" destOrd="0" presId="urn:microsoft.com/office/officeart/2018/2/layout/IconCircleList"/>
    <dgm:cxn modelId="{92D8589C-214B-4A41-8959-DA34B3748276}" type="presParOf" srcId="{8F09F034-092A-4134-8950-68525EC2CFF2}" destId="{3FD6DB86-5624-4FF8-AFB0-32BBA466FB55}" srcOrd="1" destOrd="0" presId="urn:microsoft.com/office/officeart/2018/2/layout/IconCircleList"/>
    <dgm:cxn modelId="{358520B6-89C3-447E-886C-F916093D0FA3}" type="presParOf" srcId="{8F09F034-092A-4134-8950-68525EC2CFF2}" destId="{D0D1F0C5-607C-47DB-84DE-0844F739E169}" srcOrd="2" destOrd="0" presId="urn:microsoft.com/office/officeart/2018/2/layout/IconCircleList"/>
    <dgm:cxn modelId="{43502E1C-90E5-4E92-8AE1-B129805598E2}" type="presParOf" srcId="{8F09F034-092A-4134-8950-68525EC2CFF2}" destId="{782A6515-A306-40E6-BDAF-1AF949EB75B0}" srcOrd="3" destOrd="0" presId="urn:microsoft.com/office/officeart/2018/2/layout/IconCircleList"/>
    <dgm:cxn modelId="{D1B477CC-7066-4C0E-88EA-EEE3BA3931DA}" type="presParOf" srcId="{CB185FFB-346C-41E3-9EFC-26FEB23EEF56}" destId="{E9A6DD87-8A65-447C-8E35-A818AD674F75}" srcOrd="1" destOrd="0" presId="urn:microsoft.com/office/officeart/2018/2/layout/IconCircleList"/>
    <dgm:cxn modelId="{C37DB92E-5FA5-49D4-903A-5D75B7F1A626}" type="presParOf" srcId="{CB185FFB-346C-41E3-9EFC-26FEB23EEF56}" destId="{9A24EE54-1769-4EAD-960C-D4B7E63E36E9}" srcOrd="2" destOrd="0" presId="urn:microsoft.com/office/officeart/2018/2/layout/IconCircleList"/>
    <dgm:cxn modelId="{BED01B04-14A0-47AA-A37C-AA1DD5B0D86A}" type="presParOf" srcId="{9A24EE54-1769-4EAD-960C-D4B7E63E36E9}" destId="{CD1E7142-2BC6-4E22-A2C4-9A23453743E6}" srcOrd="0" destOrd="0" presId="urn:microsoft.com/office/officeart/2018/2/layout/IconCircleList"/>
    <dgm:cxn modelId="{1280DB31-0B14-4A9D-92BE-2807FA1FBFA3}" type="presParOf" srcId="{9A24EE54-1769-4EAD-960C-D4B7E63E36E9}" destId="{DB354560-307C-48D6-98C9-9710B31E1528}" srcOrd="1" destOrd="0" presId="urn:microsoft.com/office/officeart/2018/2/layout/IconCircleList"/>
    <dgm:cxn modelId="{0B264C63-BECD-4926-8FDB-3D59A25A3D57}" type="presParOf" srcId="{9A24EE54-1769-4EAD-960C-D4B7E63E36E9}" destId="{EAD94394-B2B7-40C2-929E-CD3CA0F046A3}" srcOrd="2" destOrd="0" presId="urn:microsoft.com/office/officeart/2018/2/layout/IconCircleList"/>
    <dgm:cxn modelId="{2D29584A-EDDD-4192-8612-B024859921D8}" type="presParOf" srcId="{9A24EE54-1769-4EAD-960C-D4B7E63E36E9}" destId="{1F2843AC-A449-478A-A3EE-07545D0D4798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4904338-7B18-4870-843B-C7671C6E8474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D1097A6-543E-49AF-9627-ED595E55D737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Exponential Weighting: Weights were assigned based on employee satisfaction scores, with higher scores given higher weights.</a:t>
          </a:r>
          <a:endParaRPr lang="en-US" dirty="0"/>
        </a:p>
      </dgm:t>
    </dgm:pt>
    <dgm:pt modelId="{0E6F7722-705C-485D-ACFC-D58CF63F83F5}" type="parTrans" cxnId="{EF930133-3A48-4703-A2F1-D514CE584BA9}">
      <dgm:prSet/>
      <dgm:spPr/>
      <dgm:t>
        <a:bodyPr/>
        <a:lstStyle/>
        <a:p>
          <a:endParaRPr lang="en-US"/>
        </a:p>
      </dgm:t>
    </dgm:pt>
    <dgm:pt modelId="{DC086AC5-0CF5-4BDC-A33B-233632D77F85}" type="sibTrans" cxnId="{EF930133-3A48-4703-A2F1-D514CE584BA9}">
      <dgm:prSet/>
      <dgm:spPr/>
      <dgm:t>
        <a:bodyPr/>
        <a:lstStyle/>
        <a:p>
          <a:endParaRPr lang="en-US"/>
        </a:p>
      </dgm:t>
    </dgm:pt>
    <dgm:pt modelId="{7E6885A6-93DE-3C43-933F-A7F7C341839A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Rationale: Emphasizes companies with high satisfaction, hypothesizing better performance.</a:t>
          </a:r>
        </a:p>
      </dgm:t>
    </dgm:pt>
    <dgm:pt modelId="{C2F7CF0F-9EF9-ED42-8D84-3CA18A03C508}" type="parTrans" cxnId="{53CABE4F-558C-3B4F-955E-59EDDA29D4FA}">
      <dgm:prSet/>
      <dgm:spPr/>
      <dgm:t>
        <a:bodyPr/>
        <a:lstStyle/>
        <a:p>
          <a:endParaRPr lang="en-GB"/>
        </a:p>
      </dgm:t>
    </dgm:pt>
    <dgm:pt modelId="{982B084A-B2CF-DE4B-9291-11C389CB9D2C}" type="sibTrans" cxnId="{53CABE4F-558C-3B4F-955E-59EDDA29D4FA}">
      <dgm:prSet/>
      <dgm:spPr/>
      <dgm:t>
        <a:bodyPr/>
        <a:lstStyle/>
        <a:p>
          <a:endParaRPr lang="en-GB"/>
        </a:p>
      </dgm:t>
    </dgm:pt>
    <dgm:pt modelId="{0E94F0B3-4FAC-254D-BB08-3C7C97DF9E69}" type="pres">
      <dgm:prSet presAssocID="{E4904338-7B18-4870-843B-C7671C6E847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7BAB6EE-105E-3E48-AF7D-C8748852343B}" type="pres">
      <dgm:prSet presAssocID="{CD1097A6-543E-49AF-9627-ED595E55D737}" presName="hierRoot1" presStyleCnt="0"/>
      <dgm:spPr/>
    </dgm:pt>
    <dgm:pt modelId="{0496F9DA-F243-794F-B210-34278EC98DA7}" type="pres">
      <dgm:prSet presAssocID="{CD1097A6-543E-49AF-9627-ED595E55D737}" presName="composite" presStyleCnt="0"/>
      <dgm:spPr/>
    </dgm:pt>
    <dgm:pt modelId="{C5137017-DC66-D84C-BC71-AA3972AF02B2}" type="pres">
      <dgm:prSet presAssocID="{CD1097A6-543E-49AF-9627-ED595E55D737}" presName="background" presStyleLbl="node0" presStyleIdx="0" presStyleCnt="2"/>
      <dgm:spPr/>
    </dgm:pt>
    <dgm:pt modelId="{B35EA365-07B7-6F43-B136-BAD4A2569447}" type="pres">
      <dgm:prSet presAssocID="{CD1097A6-543E-49AF-9627-ED595E55D737}" presName="text" presStyleLbl="fgAcc0" presStyleIdx="0" presStyleCnt="2">
        <dgm:presLayoutVars>
          <dgm:chPref val="3"/>
        </dgm:presLayoutVars>
      </dgm:prSet>
      <dgm:spPr/>
    </dgm:pt>
    <dgm:pt modelId="{F648EF1A-0D14-4B42-9426-39944B40FE42}" type="pres">
      <dgm:prSet presAssocID="{CD1097A6-543E-49AF-9627-ED595E55D737}" presName="hierChild2" presStyleCnt="0"/>
      <dgm:spPr/>
    </dgm:pt>
    <dgm:pt modelId="{2952AB14-5E28-4F4D-AC9E-6045E4A2CF98}" type="pres">
      <dgm:prSet presAssocID="{7E6885A6-93DE-3C43-933F-A7F7C341839A}" presName="hierRoot1" presStyleCnt="0"/>
      <dgm:spPr/>
    </dgm:pt>
    <dgm:pt modelId="{7508B247-3535-4D40-A684-D58DE87F5645}" type="pres">
      <dgm:prSet presAssocID="{7E6885A6-93DE-3C43-933F-A7F7C341839A}" presName="composite" presStyleCnt="0"/>
      <dgm:spPr/>
    </dgm:pt>
    <dgm:pt modelId="{63257E7D-5882-3C47-9ECD-2958891C552D}" type="pres">
      <dgm:prSet presAssocID="{7E6885A6-93DE-3C43-933F-A7F7C341839A}" presName="background" presStyleLbl="node0" presStyleIdx="1" presStyleCnt="2"/>
      <dgm:spPr/>
    </dgm:pt>
    <dgm:pt modelId="{CAD2A810-813B-B147-8A0F-56F86977A44D}" type="pres">
      <dgm:prSet presAssocID="{7E6885A6-93DE-3C43-933F-A7F7C341839A}" presName="text" presStyleLbl="fgAcc0" presStyleIdx="1" presStyleCnt="2">
        <dgm:presLayoutVars>
          <dgm:chPref val="3"/>
        </dgm:presLayoutVars>
      </dgm:prSet>
      <dgm:spPr/>
    </dgm:pt>
    <dgm:pt modelId="{E5E3842C-0047-4248-9B15-9AE779F1DD56}" type="pres">
      <dgm:prSet presAssocID="{7E6885A6-93DE-3C43-933F-A7F7C341839A}" presName="hierChild2" presStyleCnt="0"/>
      <dgm:spPr/>
    </dgm:pt>
  </dgm:ptLst>
  <dgm:cxnLst>
    <dgm:cxn modelId="{39C04E19-BB3B-1342-9E14-0D24B8AF1AA3}" type="presOf" srcId="{7E6885A6-93DE-3C43-933F-A7F7C341839A}" destId="{CAD2A810-813B-B147-8A0F-56F86977A44D}" srcOrd="0" destOrd="0" presId="urn:microsoft.com/office/officeart/2005/8/layout/hierarchy1"/>
    <dgm:cxn modelId="{EF930133-3A48-4703-A2F1-D514CE584BA9}" srcId="{E4904338-7B18-4870-843B-C7671C6E8474}" destId="{CD1097A6-543E-49AF-9627-ED595E55D737}" srcOrd="0" destOrd="0" parTransId="{0E6F7722-705C-485D-ACFC-D58CF63F83F5}" sibTransId="{DC086AC5-0CF5-4BDC-A33B-233632D77F85}"/>
    <dgm:cxn modelId="{369B6938-2150-4340-A6BE-F7821F9441E3}" type="presOf" srcId="{E4904338-7B18-4870-843B-C7671C6E8474}" destId="{0E94F0B3-4FAC-254D-BB08-3C7C97DF9E69}" srcOrd="0" destOrd="0" presId="urn:microsoft.com/office/officeart/2005/8/layout/hierarchy1"/>
    <dgm:cxn modelId="{53CABE4F-558C-3B4F-955E-59EDDA29D4FA}" srcId="{E4904338-7B18-4870-843B-C7671C6E8474}" destId="{7E6885A6-93DE-3C43-933F-A7F7C341839A}" srcOrd="1" destOrd="0" parTransId="{C2F7CF0F-9EF9-ED42-8D84-3CA18A03C508}" sibTransId="{982B084A-B2CF-DE4B-9291-11C389CB9D2C}"/>
    <dgm:cxn modelId="{C67D0C53-47AF-884E-8F8B-900B4E177F0A}" type="presOf" srcId="{CD1097A6-543E-49AF-9627-ED595E55D737}" destId="{B35EA365-07B7-6F43-B136-BAD4A2569447}" srcOrd="0" destOrd="0" presId="urn:microsoft.com/office/officeart/2005/8/layout/hierarchy1"/>
    <dgm:cxn modelId="{33B309B2-A1E8-F444-8CD6-561AD23B103E}" type="presParOf" srcId="{0E94F0B3-4FAC-254D-BB08-3C7C97DF9E69}" destId="{A7BAB6EE-105E-3E48-AF7D-C8748852343B}" srcOrd="0" destOrd="0" presId="urn:microsoft.com/office/officeart/2005/8/layout/hierarchy1"/>
    <dgm:cxn modelId="{102FB7EE-40B4-5B42-B7E7-FCCD3E4B5DB4}" type="presParOf" srcId="{A7BAB6EE-105E-3E48-AF7D-C8748852343B}" destId="{0496F9DA-F243-794F-B210-34278EC98DA7}" srcOrd="0" destOrd="0" presId="urn:microsoft.com/office/officeart/2005/8/layout/hierarchy1"/>
    <dgm:cxn modelId="{ADD4841A-9168-E445-B329-CAB3CB1379B1}" type="presParOf" srcId="{0496F9DA-F243-794F-B210-34278EC98DA7}" destId="{C5137017-DC66-D84C-BC71-AA3972AF02B2}" srcOrd="0" destOrd="0" presId="urn:microsoft.com/office/officeart/2005/8/layout/hierarchy1"/>
    <dgm:cxn modelId="{737FAA8F-35CA-A843-92BF-73065A65E92E}" type="presParOf" srcId="{0496F9DA-F243-794F-B210-34278EC98DA7}" destId="{B35EA365-07B7-6F43-B136-BAD4A2569447}" srcOrd="1" destOrd="0" presId="urn:microsoft.com/office/officeart/2005/8/layout/hierarchy1"/>
    <dgm:cxn modelId="{5F3EE2BD-6B53-8443-934D-DCBF257956A3}" type="presParOf" srcId="{A7BAB6EE-105E-3E48-AF7D-C8748852343B}" destId="{F648EF1A-0D14-4B42-9426-39944B40FE42}" srcOrd="1" destOrd="0" presId="urn:microsoft.com/office/officeart/2005/8/layout/hierarchy1"/>
    <dgm:cxn modelId="{17141286-6D37-2E4E-B9CD-6DB95580617F}" type="presParOf" srcId="{0E94F0B3-4FAC-254D-BB08-3C7C97DF9E69}" destId="{2952AB14-5E28-4F4D-AC9E-6045E4A2CF98}" srcOrd="1" destOrd="0" presId="urn:microsoft.com/office/officeart/2005/8/layout/hierarchy1"/>
    <dgm:cxn modelId="{ACE3D341-59E6-B047-9965-B0C557777701}" type="presParOf" srcId="{2952AB14-5E28-4F4D-AC9E-6045E4A2CF98}" destId="{7508B247-3535-4D40-A684-D58DE87F5645}" srcOrd="0" destOrd="0" presId="urn:microsoft.com/office/officeart/2005/8/layout/hierarchy1"/>
    <dgm:cxn modelId="{25D8EDF4-B7D5-AF4D-A0F4-01EA024CD399}" type="presParOf" srcId="{7508B247-3535-4D40-A684-D58DE87F5645}" destId="{63257E7D-5882-3C47-9ECD-2958891C552D}" srcOrd="0" destOrd="0" presId="urn:microsoft.com/office/officeart/2005/8/layout/hierarchy1"/>
    <dgm:cxn modelId="{5E286FF7-4C38-8345-96EC-07D340F85018}" type="presParOf" srcId="{7508B247-3535-4D40-A684-D58DE87F5645}" destId="{CAD2A810-813B-B147-8A0F-56F86977A44D}" srcOrd="1" destOrd="0" presId="urn:microsoft.com/office/officeart/2005/8/layout/hierarchy1"/>
    <dgm:cxn modelId="{A55D72BB-0636-9E42-9714-2B89F85CB8B0}" type="presParOf" srcId="{2952AB14-5E28-4F4D-AC9E-6045E4A2CF98}" destId="{E5E3842C-0047-4248-9B15-9AE779F1DD5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E13E4C3-3F8B-44D9-BFC6-D707D21954AA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26C7FA4-6A25-4EA3-BD69-412D4F8871EE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Source: Yahoo Finance used for daily stock price data.</a:t>
          </a:r>
          <a:endParaRPr lang="en-US" dirty="0"/>
        </a:p>
      </dgm:t>
    </dgm:pt>
    <dgm:pt modelId="{0558352F-A522-4599-ADA0-48F2E80497AB}" type="parTrans" cxnId="{ABCBFB0D-2D81-439B-A7F4-D495864607D4}">
      <dgm:prSet/>
      <dgm:spPr/>
      <dgm:t>
        <a:bodyPr/>
        <a:lstStyle/>
        <a:p>
          <a:endParaRPr lang="en-US"/>
        </a:p>
      </dgm:t>
    </dgm:pt>
    <dgm:pt modelId="{CABC826B-F309-4776-AF57-626409A3A572}" type="sibTrans" cxnId="{ABCBFB0D-2D81-439B-A7F4-D495864607D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37E478C-C5F1-294C-BADF-3599842BA4A3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Period: Data collected from May 15, 2022, to the latest date available for analysis.</a:t>
          </a:r>
        </a:p>
      </dgm:t>
    </dgm:pt>
    <dgm:pt modelId="{0B81C754-9622-2442-918E-E764AA91F253}" type="parTrans" cxnId="{48D16E7A-96AA-3440-847E-D68EE0528DA7}">
      <dgm:prSet/>
      <dgm:spPr/>
      <dgm:t>
        <a:bodyPr/>
        <a:lstStyle/>
        <a:p>
          <a:endParaRPr lang="en-GB"/>
        </a:p>
      </dgm:t>
    </dgm:pt>
    <dgm:pt modelId="{3318FE54-85C8-C84F-8433-0FA468B1918F}" type="sibTrans" cxnId="{48D16E7A-96AA-3440-847E-D68EE0528DA7}">
      <dgm:prSet/>
      <dgm:spPr/>
      <dgm:t>
        <a:bodyPr/>
        <a:lstStyle/>
        <a:p>
          <a:pPr>
            <a:lnSpc>
              <a:spcPct val="100000"/>
            </a:lnSpc>
          </a:pPr>
          <a:endParaRPr lang="en-GB"/>
        </a:p>
      </dgm:t>
    </dgm:pt>
    <dgm:pt modelId="{36351910-52A8-5148-8991-E406A08E895D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Purpose: To calculate daily returns based on the assigned portfolio weights.</a:t>
          </a:r>
        </a:p>
      </dgm:t>
    </dgm:pt>
    <dgm:pt modelId="{0D95C204-ED94-A44F-B188-F63D28D08C88}" type="parTrans" cxnId="{3C44E7E0-6A7B-FA47-B05D-CD258BC7BDFF}">
      <dgm:prSet/>
      <dgm:spPr/>
      <dgm:t>
        <a:bodyPr/>
        <a:lstStyle/>
        <a:p>
          <a:endParaRPr lang="en-GB"/>
        </a:p>
      </dgm:t>
    </dgm:pt>
    <dgm:pt modelId="{8CF47E9C-BE48-5A43-89ED-185FDE0C2C34}" type="sibTrans" cxnId="{3C44E7E0-6A7B-FA47-B05D-CD258BC7BDFF}">
      <dgm:prSet/>
      <dgm:spPr/>
      <dgm:t>
        <a:bodyPr/>
        <a:lstStyle/>
        <a:p>
          <a:endParaRPr lang="en-GB"/>
        </a:p>
      </dgm:t>
    </dgm:pt>
    <dgm:pt modelId="{721841A0-AE74-40F9-8C30-5A79A041A7EE}" type="pres">
      <dgm:prSet presAssocID="{CE13E4C3-3F8B-44D9-BFC6-D707D21954AA}" presName="root" presStyleCnt="0">
        <dgm:presLayoutVars>
          <dgm:dir/>
          <dgm:resizeHandles val="exact"/>
        </dgm:presLayoutVars>
      </dgm:prSet>
      <dgm:spPr/>
    </dgm:pt>
    <dgm:pt modelId="{407BF916-281C-4734-8187-DFCED270AE58}" type="pres">
      <dgm:prSet presAssocID="{826C7FA4-6A25-4EA3-BD69-412D4F8871EE}" presName="compNode" presStyleCnt="0"/>
      <dgm:spPr/>
    </dgm:pt>
    <dgm:pt modelId="{72879E00-0FDA-46B9-B93B-6FE3CE454EE8}" type="pres">
      <dgm:prSet presAssocID="{826C7FA4-6A25-4EA3-BD69-412D4F8871E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2CA7C6EB-52E3-4306-A367-A5C64989B8DA}" type="pres">
      <dgm:prSet presAssocID="{826C7FA4-6A25-4EA3-BD69-412D4F8871EE}" presName="spaceRect" presStyleCnt="0"/>
      <dgm:spPr/>
    </dgm:pt>
    <dgm:pt modelId="{D6F8E5E4-E2DA-4544-90DB-419895B236AE}" type="pres">
      <dgm:prSet presAssocID="{826C7FA4-6A25-4EA3-BD69-412D4F8871EE}" presName="textRect" presStyleLbl="revTx" presStyleIdx="0" presStyleCnt="3">
        <dgm:presLayoutVars>
          <dgm:chMax val="1"/>
          <dgm:chPref val="1"/>
        </dgm:presLayoutVars>
      </dgm:prSet>
      <dgm:spPr/>
    </dgm:pt>
    <dgm:pt modelId="{8D753E3D-6F02-4946-8978-F0A3547C038C}" type="pres">
      <dgm:prSet presAssocID="{CABC826B-F309-4776-AF57-626409A3A572}" presName="sibTrans" presStyleCnt="0"/>
      <dgm:spPr/>
    </dgm:pt>
    <dgm:pt modelId="{81A821B6-275C-46A7-91A8-7D903728C1C1}" type="pres">
      <dgm:prSet presAssocID="{937E478C-C5F1-294C-BADF-3599842BA4A3}" presName="compNode" presStyleCnt="0"/>
      <dgm:spPr/>
    </dgm:pt>
    <dgm:pt modelId="{2E249198-C95E-481B-88B0-010E1493E950}" type="pres">
      <dgm:prSet presAssocID="{937E478C-C5F1-294C-BADF-3599842BA4A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2B5D1365-2DE7-402C-8512-362C6AB99440}" type="pres">
      <dgm:prSet presAssocID="{937E478C-C5F1-294C-BADF-3599842BA4A3}" presName="spaceRect" presStyleCnt="0"/>
      <dgm:spPr/>
    </dgm:pt>
    <dgm:pt modelId="{66EC2929-DBE6-4E3B-9C58-27871476AF5C}" type="pres">
      <dgm:prSet presAssocID="{937E478C-C5F1-294C-BADF-3599842BA4A3}" presName="textRect" presStyleLbl="revTx" presStyleIdx="1" presStyleCnt="3">
        <dgm:presLayoutVars>
          <dgm:chMax val="1"/>
          <dgm:chPref val="1"/>
        </dgm:presLayoutVars>
      </dgm:prSet>
      <dgm:spPr/>
    </dgm:pt>
    <dgm:pt modelId="{68906F85-31C3-4346-AE2B-7AA36E715915}" type="pres">
      <dgm:prSet presAssocID="{3318FE54-85C8-C84F-8433-0FA468B1918F}" presName="sibTrans" presStyleCnt="0"/>
      <dgm:spPr/>
    </dgm:pt>
    <dgm:pt modelId="{B8D3D8F1-1D37-49F8-AFA5-2397BB4019BF}" type="pres">
      <dgm:prSet presAssocID="{36351910-52A8-5148-8991-E406A08E895D}" presName="compNode" presStyleCnt="0"/>
      <dgm:spPr/>
    </dgm:pt>
    <dgm:pt modelId="{0477F05C-14B0-4078-B745-D36DB30E6C36}" type="pres">
      <dgm:prSet presAssocID="{36351910-52A8-5148-8991-E406A08E895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5B033123-B66B-4B24-B6C4-07AE174617C0}" type="pres">
      <dgm:prSet presAssocID="{36351910-52A8-5148-8991-E406A08E895D}" presName="spaceRect" presStyleCnt="0"/>
      <dgm:spPr/>
    </dgm:pt>
    <dgm:pt modelId="{775C2C33-CC55-4C59-A572-0DC74E108580}" type="pres">
      <dgm:prSet presAssocID="{36351910-52A8-5148-8991-E406A08E895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BCBFB0D-2D81-439B-A7F4-D495864607D4}" srcId="{CE13E4C3-3F8B-44D9-BFC6-D707D21954AA}" destId="{826C7FA4-6A25-4EA3-BD69-412D4F8871EE}" srcOrd="0" destOrd="0" parTransId="{0558352F-A522-4599-ADA0-48F2E80497AB}" sibTransId="{CABC826B-F309-4776-AF57-626409A3A572}"/>
    <dgm:cxn modelId="{5FCAE66E-09F7-2046-BE2B-546A5D76A562}" type="presOf" srcId="{36351910-52A8-5148-8991-E406A08E895D}" destId="{775C2C33-CC55-4C59-A572-0DC74E108580}" srcOrd="0" destOrd="0" presId="urn:microsoft.com/office/officeart/2018/2/layout/IconLabelList"/>
    <dgm:cxn modelId="{48D16E7A-96AA-3440-847E-D68EE0528DA7}" srcId="{CE13E4C3-3F8B-44D9-BFC6-D707D21954AA}" destId="{937E478C-C5F1-294C-BADF-3599842BA4A3}" srcOrd="1" destOrd="0" parTransId="{0B81C754-9622-2442-918E-E764AA91F253}" sibTransId="{3318FE54-85C8-C84F-8433-0FA468B1918F}"/>
    <dgm:cxn modelId="{D1DA7A95-2A5F-3247-B4D8-3699C57440D6}" type="presOf" srcId="{937E478C-C5F1-294C-BADF-3599842BA4A3}" destId="{66EC2929-DBE6-4E3B-9C58-27871476AF5C}" srcOrd="0" destOrd="0" presId="urn:microsoft.com/office/officeart/2018/2/layout/IconLabelList"/>
    <dgm:cxn modelId="{85EA75B2-9206-D340-96BC-D75618113EB5}" type="presOf" srcId="{826C7FA4-6A25-4EA3-BD69-412D4F8871EE}" destId="{D6F8E5E4-E2DA-4544-90DB-419895B236AE}" srcOrd="0" destOrd="0" presId="urn:microsoft.com/office/officeart/2018/2/layout/IconLabelList"/>
    <dgm:cxn modelId="{225912CE-36CF-A940-88AC-0A8A70ADA75E}" type="presOf" srcId="{CE13E4C3-3F8B-44D9-BFC6-D707D21954AA}" destId="{721841A0-AE74-40F9-8C30-5A79A041A7EE}" srcOrd="0" destOrd="0" presId="urn:microsoft.com/office/officeart/2018/2/layout/IconLabelList"/>
    <dgm:cxn modelId="{3C44E7E0-6A7B-FA47-B05D-CD258BC7BDFF}" srcId="{CE13E4C3-3F8B-44D9-BFC6-D707D21954AA}" destId="{36351910-52A8-5148-8991-E406A08E895D}" srcOrd="2" destOrd="0" parTransId="{0D95C204-ED94-A44F-B188-F63D28D08C88}" sibTransId="{8CF47E9C-BE48-5A43-89ED-185FDE0C2C34}"/>
    <dgm:cxn modelId="{AA8E631E-D9BC-F74F-86D9-BF30D5E573ED}" type="presParOf" srcId="{721841A0-AE74-40F9-8C30-5A79A041A7EE}" destId="{407BF916-281C-4734-8187-DFCED270AE58}" srcOrd="0" destOrd="0" presId="urn:microsoft.com/office/officeart/2018/2/layout/IconLabelList"/>
    <dgm:cxn modelId="{9A2DB23B-0B1B-2648-B174-20E6DE12CD71}" type="presParOf" srcId="{407BF916-281C-4734-8187-DFCED270AE58}" destId="{72879E00-0FDA-46B9-B93B-6FE3CE454EE8}" srcOrd="0" destOrd="0" presId="urn:microsoft.com/office/officeart/2018/2/layout/IconLabelList"/>
    <dgm:cxn modelId="{F84D2762-2335-7F4B-BA58-BB5E92204534}" type="presParOf" srcId="{407BF916-281C-4734-8187-DFCED270AE58}" destId="{2CA7C6EB-52E3-4306-A367-A5C64989B8DA}" srcOrd="1" destOrd="0" presId="urn:microsoft.com/office/officeart/2018/2/layout/IconLabelList"/>
    <dgm:cxn modelId="{293191B7-A463-9844-804A-78646E94C6C7}" type="presParOf" srcId="{407BF916-281C-4734-8187-DFCED270AE58}" destId="{D6F8E5E4-E2DA-4544-90DB-419895B236AE}" srcOrd="2" destOrd="0" presId="urn:microsoft.com/office/officeart/2018/2/layout/IconLabelList"/>
    <dgm:cxn modelId="{2CBA8F5C-79AB-FF46-9C25-6C0334A099B7}" type="presParOf" srcId="{721841A0-AE74-40F9-8C30-5A79A041A7EE}" destId="{8D753E3D-6F02-4946-8978-F0A3547C038C}" srcOrd="1" destOrd="0" presId="urn:microsoft.com/office/officeart/2018/2/layout/IconLabelList"/>
    <dgm:cxn modelId="{4B21AD3A-C7F9-644F-92DD-87BF30FB6C2B}" type="presParOf" srcId="{721841A0-AE74-40F9-8C30-5A79A041A7EE}" destId="{81A821B6-275C-46A7-91A8-7D903728C1C1}" srcOrd="2" destOrd="0" presId="urn:microsoft.com/office/officeart/2018/2/layout/IconLabelList"/>
    <dgm:cxn modelId="{5F6E142C-36BF-EF4D-969A-821147B87726}" type="presParOf" srcId="{81A821B6-275C-46A7-91A8-7D903728C1C1}" destId="{2E249198-C95E-481B-88B0-010E1493E950}" srcOrd="0" destOrd="0" presId="urn:microsoft.com/office/officeart/2018/2/layout/IconLabelList"/>
    <dgm:cxn modelId="{8EFF7EE8-45C2-1144-9F85-FBBC089865B7}" type="presParOf" srcId="{81A821B6-275C-46A7-91A8-7D903728C1C1}" destId="{2B5D1365-2DE7-402C-8512-362C6AB99440}" srcOrd="1" destOrd="0" presId="urn:microsoft.com/office/officeart/2018/2/layout/IconLabelList"/>
    <dgm:cxn modelId="{C99E2A8B-255A-C949-B28A-6E78708D9C54}" type="presParOf" srcId="{81A821B6-275C-46A7-91A8-7D903728C1C1}" destId="{66EC2929-DBE6-4E3B-9C58-27871476AF5C}" srcOrd="2" destOrd="0" presId="urn:microsoft.com/office/officeart/2018/2/layout/IconLabelList"/>
    <dgm:cxn modelId="{EEEDEB5B-F11A-204E-A6EA-3D1560ACF261}" type="presParOf" srcId="{721841A0-AE74-40F9-8C30-5A79A041A7EE}" destId="{68906F85-31C3-4346-AE2B-7AA36E715915}" srcOrd="3" destOrd="0" presId="urn:microsoft.com/office/officeart/2018/2/layout/IconLabelList"/>
    <dgm:cxn modelId="{3FDC81E2-4D59-EE44-A247-CCF8BB699B4F}" type="presParOf" srcId="{721841A0-AE74-40F9-8C30-5A79A041A7EE}" destId="{B8D3D8F1-1D37-49F8-AFA5-2397BB4019BF}" srcOrd="4" destOrd="0" presId="urn:microsoft.com/office/officeart/2018/2/layout/IconLabelList"/>
    <dgm:cxn modelId="{A3BBD243-3CD6-0E40-9975-9E93F4D37BC6}" type="presParOf" srcId="{B8D3D8F1-1D37-49F8-AFA5-2397BB4019BF}" destId="{0477F05C-14B0-4078-B745-D36DB30E6C36}" srcOrd="0" destOrd="0" presId="urn:microsoft.com/office/officeart/2018/2/layout/IconLabelList"/>
    <dgm:cxn modelId="{F3F4FC43-5269-E341-9A2D-442AFD2AC84F}" type="presParOf" srcId="{B8D3D8F1-1D37-49F8-AFA5-2397BB4019BF}" destId="{5B033123-B66B-4B24-B6C4-07AE174617C0}" srcOrd="1" destOrd="0" presId="urn:microsoft.com/office/officeart/2018/2/layout/IconLabelList"/>
    <dgm:cxn modelId="{4CFDAE62-7372-0846-BDA5-E5DB2BF809EA}" type="presParOf" srcId="{B8D3D8F1-1D37-49F8-AFA5-2397BB4019BF}" destId="{775C2C33-CC55-4C59-A572-0DC74E10858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1E31467-987E-4C96-B85B-5A198644A049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8A7C86-A1DA-4748-B371-DDAB633809C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Comparison of portfolio cumulative returns with Nifty 50.</a:t>
          </a:r>
        </a:p>
      </dgm:t>
    </dgm:pt>
    <dgm:pt modelId="{16C5BE75-E76E-4035-8060-FC4C789B1A64}" type="parTrans" cxnId="{712F2ED1-C30A-4CF7-9394-C7FC98F0E7DA}">
      <dgm:prSet/>
      <dgm:spPr/>
      <dgm:t>
        <a:bodyPr/>
        <a:lstStyle/>
        <a:p>
          <a:endParaRPr lang="en-US"/>
        </a:p>
      </dgm:t>
    </dgm:pt>
    <dgm:pt modelId="{EE2C3AFC-70F0-4D3F-8D5C-B4E1D446E72D}" type="sibTrans" cxnId="{712F2ED1-C30A-4CF7-9394-C7FC98F0E7D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4211A71-E31F-4909-A507-2863093605B6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Helps in assessing portfolio performance relative to the market</a:t>
          </a:r>
          <a:r>
            <a:rPr lang="en-US" dirty="0"/>
            <a:t>.</a:t>
          </a:r>
        </a:p>
      </dgm:t>
    </dgm:pt>
    <dgm:pt modelId="{4621CC7F-1D05-4340-B984-FEEF3E5A36C0}" type="parTrans" cxnId="{607A5ED6-478A-43E8-953A-B7AE12319927}">
      <dgm:prSet/>
      <dgm:spPr/>
      <dgm:t>
        <a:bodyPr/>
        <a:lstStyle/>
        <a:p>
          <a:endParaRPr lang="en-US"/>
        </a:p>
      </dgm:t>
    </dgm:pt>
    <dgm:pt modelId="{C900AF75-ED67-42CF-9AE6-E208EE3518B7}" type="sibTrans" cxnId="{607A5ED6-478A-43E8-953A-B7AE12319927}">
      <dgm:prSet/>
      <dgm:spPr/>
      <dgm:t>
        <a:bodyPr/>
        <a:lstStyle/>
        <a:p>
          <a:endParaRPr lang="en-US"/>
        </a:p>
      </dgm:t>
    </dgm:pt>
    <dgm:pt modelId="{5D0BAA74-1115-4955-90AB-81999C34DC3A}" type="pres">
      <dgm:prSet presAssocID="{B1E31467-987E-4C96-B85B-5A198644A049}" presName="root" presStyleCnt="0">
        <dgm:presLayoutVars>
          <dgm:dir/>
          <dgm:resizeHandles val="exact"/>
        </dgm:presLayoutVars>
      </dgm:prSet>
      <dgm:spPr/>
    </dgm:pt>
    <dgm:pt modelId="{1E7DAD26-CF50-41DE-BF0B-699002823671}" type="pres">
      <dgm:prSet presAssocID="{B1E31467-987E-4C96-B85B-5A198644A049}" presName="container" presStyleCnt="0">
        <dgm:presLayoutVars>
          <dgm:dir/>
          <dgm:resizeHandles val="exact"/>
        </dgm:presLayoutVars>
      </dgm:prSet>
      <dgm:spPr/>
    </dgm:pt>
    <dgm:pt modelId="{86ADFD47-1253-462D-A00B-41615E9CDE1A}" type="pres">
      <dgm:prSet presAssocID="{CC8A7C86-A1DA-4748-B371-DDAB633809C9}" presName="compNode" presStyleCnt="0"/>
      <dgm:spPr/>
    </dgm:pt>
    <dgm:pt modelId="{29479F84-0B56-413E-96E5-F248C2978759}" type="pres">
      <dgm:prSet presAssocID="{CC8A7C86-A1DA-4748-B371-DDAB633809C9}" presName="iconBgRect" presStyleLbl="bgShp" presStyleIdx="0" presStyleCnt="2"/>
      <dgm:spPr/>
    </dgm:pt>
    <dgm:pt modelId="{F3981FD6-653E-485F-A1A6-9614C665646B}" type="pres">
      <dgm:prSet presAssocID="{CC8A7C86-A1DA-4748-B371-DDAB633809C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Venn Diagram"/>
        </a:ext>
      </dgm:extLst>
    </dgm:pt>
    <dgm:pt modelId="{57AB09FC-3A1D-4341-888E-7334BA43569D}" type="pres">
      <dgm:prSet presAssocID="{CC8A7C86-A1DA-4748-B371-DDAB633809C9}" presName="spaceRect" presStyleCnt="0"/>
      <dgm:spPr/>
    </dgm:pt>
    <dgm:pt modelId="{223E055F-025C-44AE-B709-720EBBAF9554}" type="pres">
      <dgm:prSet presAssocID="{CC8A7C86-A1DA-4748-B371-DDAB633809C9}" presName="textRect" presStyleLbl="revTx" presStyleIdx="0" presStyleCnt="2">
        <dgm:presLayoutVars>
          <dgm:chMax val="1"/>
          <dgm:chPref val="1"/>
        </dgm:presLayoutVars>
      </dgm:prSet>
      <dgm:spPr/>
    </dgm:pt>
    <dgm:pt modelId="{38429612-DABE-4263-9D7A-D29D14D0F68B}" type="pres">
      <dgm:prSet presAssocID="{EE2C3AFC-70F0-4D3F-8D5C-B4E1D446E72D}" presName="sibTrans" presStyleLbl="sibTrans2D1" presStyleIdx="0" presStyleCnt="0"/>
      <dgm:spPr/>
    </dgm:pt>
    <dgm:pt modelId="{970F6262-0DE6-47B7-B7D1-3C46289251E4}" type="pres">
      <dgm:prSet presAssocID="{E4211A71-E31F-4909-A507-2863093605B6}" presName="compNode" presStyleCnt="0"/>
      <dgm:spPr/>
    </dgm:pt>
    <dgm:pt modelId="{5B90A925-65F7-4F6F-BD20-D83B0244BC54}" type="pres">
      <dgm:prSet presAssocID="{E4211A71-E31F-4909-A507-2863093605B6}" presName="iconBgRect" presStyleLbl="bgShp" presStyleIdx="1" presStyleCnt="2"/>
      <dgm:spPr/>
    </dgm:pt>
    <dgm:pt modelId="{70B86DA0-CCAB-4466-AEC5-53263E5CE1E8}" type="pres">
      <dgm:prSet presAssocID="{E4211A71-E31F-4909-A507-2863093605B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DA080891-E55C-4C88-BAF6-FFC7FD710595}" type="pres">
      <dgm:prSet presAssocID="{E4211A71-E31F-4909-A507-2863093605B6}" presName="spaceRect" presStyleCnt="0"/>
      <dgm:spPr/>
    </dgm:pt>
    <dgm:pt modelId="{0A58BDFC-AE8A-4D2E-91D9-ED1D0543A0C5}" type="pres">
      <dgm:prSet presAssocID="{E4211A71-E31F-4909-A507-2863093605B6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43614003-2C38-491F-AF7E-6BA6F3CD420F}" type="presOf" srcId="{B1E31467-987E-4C96-B85B-5A198644A049}" destId="{5D0BAA74-1115-4955-90AB-81999C34DC3A}" srcOrd="0" destOrd="0" presId="urn:microsoft.com/office/officeart/2018/2/layout/IconCircleList"/>
    <dgm:cxn modelId="{54583F2B-4076-4A21-8111-7604CFD3BEA5}" type="presOf" srcId="{EE2C3AFC-70F0-4D3F-8D5C-B4E1D446E72D}" destId="{38429612-DABE-4263-9D7A-D29D14D0F68B}" srcOrd="0" destOrd="0" presId="urn:microsoft.com/office/officeart/2018/2/layout/IconCircleList"/>
    <dgm:cxn modelId="{E5739A53-6441-4DF8-9793-E377683D9DC6}" type="presOf" srcId="{E4211A71-E31F-4909-A507-2863093605B6}" destId="{0A58BDFC-AE8A-4D2E-91D9-ED1D0543A0C5}" srcOrd="0" destOrd="0" presId="urn:microsoft.com/office/officeart/2018/2/layout/IconCircleList"/>
    <dgm:cxn modelId="{712F2ED1-C30A-4CF7-9394-C7FC98F0E7DA}" srcId="{B1E31467-987E-4C96-B85B-5A198644A049}" destId="{CC8A7C86-A1DA-4748-B371-DDAB633809C9}" srcOrd="0" destOrd="0" parTransId="{16C5BE75-E76E-4035-8060-FC4C789B1A64}" sibTransId="{EE2C3AFC-70F0-4D3F-8D5C-B4E1D446E72D}"/>
    <dgm:cxn modelId="{607A5ED6-478A-43E8-953A-B7AE12319927}" srcId="{B1E31467-987E-4C96-B85B-5A198644A049}" destId="{E4211A71-E31F-4909-A507-2863093605B6}" srcOrd="1" destOrd="0" parTransId="{4621CC7F-1D05-4340-B984-FEEF3E5A36C0}" sibTransId="{C900AF75-ED67-42CF-9AE6-E208EE3518B7}"/>
    <dgm:cxn modelId="{6F5AD4F4-2D6B-400E-AA9D-C842DA7FDF9D}" type="presOf" srcId="{CC8A7C86-A1DA-4748-B371-DDAB633809C9}" destId="{223E055F-025C-44AE-B709-720EBBAF9554}" srcOrd="0" destOrd="0" presId="urn:microsoft.com/office/officeart/2018/2/layout/IconCircleList"/>
    <dgm:cxn modelId="{7D2414C6-B8BE-4C25-B629-65043864E6A7}" type="presParOf" srcId="{5D0BAA74-1115-4955-90AB-81999C34DC3A}" destId="{1E7DAD26-CF50-41DE-BF0B-699002823671}" srcOrd="0" destOrd="0" presId="urn:microsoft.com/office/officeart/2018/2/layout/IconCircleList"/>
    <dgm:cxn modelId="{CA6FD15F-A8C5-4EB1-822B-CC0E89042962}" type="presParOf" srcId="{1E7DAD26-CF50-41DE-BF0B-699002823671}" destId="{86ADFD47-1253-462D-A00B-41615E9CDE1A}" srcOrd="0" destOrd="0" presId="urn:microsoft.com/office/officeart/2018/2/layout/IconCircleList"/>
    <dgm:cxn modelId="{6EA9C6C1-3DF4-4977-811A-1D725E27B925}" type="presParOf" srcId="{86ADFD47-1253-462D-A00B-41615E9CDE1A}" destId="{29479F84-0B56-413E-96E5-F248C2978759}" srcOrd="0" destOrd="0" presId="urn:microsoft.com/office/officeart/2018/2/layout/IconCircleList"/>
    <dgm:cxn modelId="{F5FD9CFD-AF81-4DFE-BB4C-C657601D89DD}" type="presParOf" srcId="{86ADFD47-1253-462D-A00B-41615E9CDE1A}" destId="{F3981FD6-653E-485F-A1A6-9614C665646B}" srcOrd="1" destOrd="0" presId="urn:microsoft.com/office/officeart/2018/2/layout/IconCircleList"/>
    <dgm:cxn modelId="{4F7EB3F0-3BDC-43C8-A42A-157AE2E8CD57}" type="presParOf" srcId="{86ADFD47-1253-462D-A00B-41615E9CDE1A}" destId="{57AB09FC-3A1D-4341-888E-7334BA43569D}" srcOrd="2" destOrd="0" presId="urn:microsoft.com/office/officeart/2018/2/layout/IconCircleList"/>
    <dgm:cxn modelId="{F398602F-01DC-4FFA-AE56-7BE81E8D9ADD}" type="presParOf" srcId="{86ADFD47-1253-462D-A00B-41615E9CDE1A}" destId="{223E055F-025C-44AE-B709-720EBBAF9554}" srcOrd="3" destOrd="0" presId="urn:microsoft.com/office/officeart/2018/2/layout/IconCircleList"/>
    <dgm:cxn modelId="{4EED2D9B-3BEE-4967-8704-8E95321F25B9}" type="presParOf" srcId="{1E7DAD26-CF50-41DE-BF0B-699002823671}" destId="{38429612-DABE-4263-9D7A-D29D14D0F68B}" srcOrd="1" destOrd="0" presId="urn:microsoft.com/office/officeart/2018/2/layout/IconCircleList"/>
    <dgm:cxn modelId="{7D03ABC1-6664-4AAF-82E1-676A8D78C318}" type="presParOf" srcId="{1E7DAD26-CF50-41DE-BF0B-699002823671}" destId="{970F6262-0DE6-47B7-B7D1-3C46289251E4}" srcOrd="2" destOrd="0" presId="urn:microsoft.com/office/officeart/2018/2/layout/IconCircleList"/>
    <dgm:cxn modelId="{9B15CE4A-2B11-4E03-B033-03A0F4714460}" type="presParOf" srcId="{970F6262-0DE6-47B7-B7D1-3C46289251E4}" destId="{5B90A925-65F7-4F6F-BD20-D83B0244BC54}" srcOrd="0" destOrd="0" presId="urn:microsoft.com/office/officeart/2018/2/layout/IconCircleList"/>
    <dgm:cxn modelId="{9EE40885-5A9C-4BB0-B05B-65EC444007D9}" type="presParOf" srcId="{970F6262-0DE6-47B7-B7D1-3C46289251E4}" destId="{70B86DA0-CCAB-4466-AEC5-53263E5CE1E8}" srcOrd="1" destOrd="0" presId="urn:microsoft.com/office/officeart/2018/2/layout/IconCircleList"/>
    <dgm:cxn modelId="{6EF3876B-DE58-4305-BFCA-2746A15DCB5B}" type="presParOf" srcId="{970F6262-0DE6-47B7-B7D1-3C46289251E4}" destId="{DA080891-E55C-4C88-BAF6-FFC7FD710595}" srcOrd="2" destOrd="0" presId="urn:microsoft.com/office/officeart/2018/2/layout/IconCircleList"/>
    <dgm:cxn modelId="{E87F647D-6BD0-4112-BF20-26B7D26FFBF5}" type="presParOf" srcId="{970F6262-0DE6-47B7-B7D1-3C46289251E4}" destId="{0A58BDFC-AE8A-4D2E-91D9-ED1D0543A0C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7D1A87-BD1F-4F99-857F-6A7F40343375}">
      <dsp:nvSpPr>
        <dsp:cNvPr id="0" name=""/>
        <dsp:cNvSpPr/>
      </dsp:nvSpPr>
      <dsp:spPr>
        <a:xfrm>
          <a:off x="393299" y="935481"/>
          <a:ext cx="1098000" cy="10980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27EB90-1934-4919-88D9-BF1DECF060E5}">
      <dsp:nvSpPr>
        <dsp:cNvPr id="0" name=""/>
        <dsp:cNvSpPr/>
      </dsp:nvSpPr>
      <dsp:spPr>
        <a:xfrm>
          <a:off x="627299" y="1169481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E7FEE3-FD88-4DA1-B1EC-BE790EDF639E}">
      <dsp:nvSpPr>
        <dsp:cNvPr id="0" name=""/>
        <dsp:cNvSpPr/>
      </dsp:nvSpPr>
      <dsp:spPr>
        <a:xfrm>
          <a:off x="42299" y="2375481"/>
          <a:ext cx="1800000" cy="121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Overview of the project objective:</a:t>
          </a:r>
        </a:p>
      </dsp:txBody>
      <dsp:txXfrm>
        <a:off x="42299" y="2375481"/>
        <a:ext cx="1800000" cy="1215000"/>
      </dsp:txXfrm>
    </dsp:sp>
    <dsp:sp modelId="{384B10F0-2F88-49F3-A76D-D0C1F5698394}">
      <dsp:nvSpPr>
        <dsp:cNvPr id="0" name=""/>
        <dsp:cNvSpPr/>
      </dsp:nvSpPr>
      <dsp:spPr>
        <a:xfrm>
          <a:off x="2508300" y="935481"/>
          <a:ext cx="1098000" cy="10980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65BECB-DF0D-46AD-AF20-2F7B23F47923}">
      <dsp:nvSpPr>
        <dsp:cNvPr id="0" name=""/>
        <dsp:cNvSpPr/>
      </dsp:nvSpPr>
      <dsp:spPr>
        <a:xfrm>
          <a:off x="2742300" y="1169481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07415E-9D85-4703-8D73-27AFD9E0C1E8}">
      <dsp:nvSpPr>
        <dsp:cNvPr id="0" name=""/>
        <dsp:cNvSpPr/>
      </dsp:nvSpPr>
      <dsp:spPr>
        <a:xfrm>
          <a:off x="2157300" y="2375481"/>
          <a:ext cx="1800000" cy="121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Goal: Construct a portfolio using employee satisfaction metrics.</a:t>
          </a:r>
        </a:p>
      </dsp:txBody>
      <dsp:txXfrm>
        <a:off x="2157300" y="2375481"/>
        <a:ext cx="1800000" cy="1215000"/>
      </dsp:txXfrm>
    </dsp:sp>
    <dsp:sp modelId="{B34E6016-6CC1-4DF9-A686-53DD570E6163}">
      <dsp:nvSpPr>
        <dsp:cNvPr id="0" name=""/>
        <dsp:cNvSpPr/>
      </dsp:nvSpPr>
      <dsp:spPr>
        <a:xfrm>
          <a:off x="4623300" y="935481"/>
          <a:ext cx="1098000" cy="10980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B75989-BA58-487C-9BB9-B04C9DF50183}">
      <dsp:nvSpPr>
        <dsp:cNvPr id="0" name=""/>
        <dsp:cNvSpPr/>
      </dsp:nvSpPr>
      <dsp:spPr>
        <a:xfrm>
          <a:off x="4857300" y="1169481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E50985-8959-4104-BC7C-D8C555DC65DD}">
      <dsp:nvSpPr>
        <dsp:cNvPr id="0" name=""/>
        <dsp:cNvSpPr/>
      </dsp:nvSpPr>
      <dsp:spPr>
        <a:xfrm>
          <a:off x="4272300" y="2375481"/>
          <a:ext cx="1800000" cy="121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100" kern="1200" dirty="0"/>
            <a:t>Hypothesis: Companies with higher employee satisfaction are likely to perform better, potentially impacting stock performance positively. </a:t>
          </a:r>
        </a:p>
      </dsp:txBody>
      <dsp:txXfrm>
        <a:off x="4272300" y="2375481"/>
        <a:ext cx="1800000" cy="1215000"/>
      </dsp:txXfrm>
    </dsp:sp>
    <dsp:sp modelId="{5BBAA107-BC37-4650-89FD-23E5B818FDAC}">
      <dsp:nvSpPr>
        <dsp:cNvPr id="0" name=""/>
        <dsp:cNvSpPr/>
      </dsp:nvSpPr>
      <dsp:spPr>
        <a:xfrm>
          <a:off x="6738300" y="935481"/>
          <a:ext cx="1098000" cy="10980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2BC2C7-7387-4E85-B5D6-02AFAF2B0F72}">
      <dsp:nvSpPr>
        <dsp:cNvPr id="0" name=""/>
        <dsp:cNvSpPr/>
      </dsp:nvSpPr>
      <dsp:spPr>
        <a:xfrm>
          <a:off x="6972300" y="1169481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5E71C2-457C-4816-90B9-F30F535C463B}">
      <dsp:nvSpPr>
        <dsp:cNvPr id="0" name=""/>
        <dsp:cNvSpPr/>
      </dsp:nvSpPr>
      <dsp:spPr>
        <a:xfrm>
          <a:off x="6387300" y="2375481"/>
          <a:ext cx="1800000" cy="121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Analyze how employee sentiments relate to stock performance.</a:t>
          </a:r>
        </a:p>
      </dsp:txBody>
      <dsp:txXfrm>
        <a:off x="6387300" y="2375481"/>
        <a:ext cx="1800000" cy="121500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403C9B-6112-9445-99BD-7311E2ECC553}">
      <dsp:nvSpPr>
        <dsp:cNvPr id="0" name=""/>
        <dsp:cNvSpPr/>
      </dsp:nvSpPr>
      <dsp:spPr>
        <a:xfrm>
          <a:off x="0" y="1405945"/>
          <a:ext cx="2314575" cy="14697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F0F75B-EE1B-AA46-B20E-5EC695FDF5C8}">
      <dsp:nvSpPr>
        <dsp:cNvPr id="0" name=""/>
        <dsp:cNvSpPr/>
      </dsp:nvSpPr>
      <dsp:spPr>
        <a:xfrm>
          <a:off x="257174" y="1650262"/>
          <a:ext cx="2314575" cy="1469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Sharpe</a:t>
          </a:r>
          <a:r>
            <a:rPr lang="en-US" sz="2400" kern="1200" baseline="0" dirty="0"/>
            <a:t> Ratio</a:t>
          </a:r>
          <a:endParaRPr lang="en-US" sz="2400" kern="1200" dirty="0"/>
        </a:p>
      </dsp:txBody>
      <dsp:txXfrm>
        <a:off x="300222" y="1693310"/>
        <a:ext cx="2228479" cy="1383659"/>
      </dsp:txXfrm>
    </dsp:sp>
    <dsp:sp modelId="{358A8512-9C94-BC4C-85F5-AE8C32A93B61}">
      <dsp:nvSpPr>
        <dsp:cNvPr id="0" name=""/>
        <dsp:cNvSpPr/>
      </dsp:nvSpPr>
      <dsp:spPr>
        <a:xfrm>
          <a:off x="2807654" y="1395319"/>
          <a:ext cx="2314575" cy="14697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A02B65-403B-DC45-A2D4-8D4BA5E1E16C}">
      <dsp:nvSpPr>
        <dsp:cNvPr id="0" name=""/>
        <dsp:cNvSpPr/>
      </dsp:nvSpPr>
      <dsp:spPr>
        <a:xfrm>
          <a:off x="3064829" y="1639635"/>
          <a:ext cx="2314575" cy="1469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/>
            <a:t>Jensen’s alpha (</a:t>
          </a:r>
          <a:r>
            <a:rPr lang="el-GR" sz="2400" b="0" kern="1200" dirty="0"/>
            <a:t>α</a:t>
          </a:r>
          <a:r>
            <a:rPr lang="en-GB" sz="2400" b="0" kern="1200" dirty="0"/>
            <a:t>)</a:t>
          </a:r>
          <a:endParaRPr lang="en-US" sz="2400" b="0" kern="1200" dirty="0"/>
        </a:p>
      </dsp:txBody>
      <dsp:txXfrm>
        <a:off x="3107877" y="1682683"/>
        <a:ext cx="2228479" cy="1383659"/>
      </dsp:txXfrm>
    </dsp:sp>
    <dsp:sp modelId="{E1B69F30-EA0D-4144-BA4B-6F6CB3207A36}">
      <dsp:nvSpPr>
        <dsp:cNvPr id="0" name=""/>
        <dsp:cNvSpPr/>
      </dsp:nvSpPr>
      <dsp:spPr>
        <a:xfrm>
          <a:off x="5657850" y="1405945"/>
          <a:ext cx="2314575" cy="14697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9F2D5F-72CE-0449-985E-3886AD13A137}">
      <dsp:nvSpPr>
        <dsp:cNvPr id="0" name=""/>
        <dsp:cNvSpPr/>
      </dsp:nvSpPr>
      <dsp:spPr>
        <a:xfrm>
          <a:off x="5915024" y="1650262"/>
          <a:ext cx="2314575" cy="1469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Treynor</a:t>
          </a:r>
          <a:r>
            <a:rPr lang="en-US" sz="2400" kern="1200" baseline="0" dirty="0"/>
            <a:t> Ratio</a:t>
          </a:r>
          <a:endParaRPr lang="en-US" sz="2400" kern="1200" dirty="0"/>
        </a:p>
      </dsp:txBody>
      <dsp:txXfrm>
        <a:off x="5958072" y="1693310"/>
        <a:ext cx="2228479" cy="1383659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403C9B-6112-9445-99BD-7311E2ECC553}">
      <dsp:nvSpPr>
        <dsp:cNvPr id="0" name=""/>
        <dsp:cNvSpPr/>
      </dsp:nvSpPr>
      <dsp:spPr>
        <a:xfrm>
          <a:off x="0" y="1405945"/>
          <a:ext cx="2314575" cy="14697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F0F75B-EE1B-AA46-B20E-5EC695FDF5C8}">
      <dsp:nvSpPr>
        <dsp:cNvPr id="0" name=""/>
        <dsp:cNvSpPr/>
      </dsp:nvSpPr>
      <dsp:spPr>
        <a:xfrm>
          <a:off x="257174" y="1650262"/>
          <a:ext cx="2314575" cy="1469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Definition</a:t>
          </a:r>
          <a:r>
            <a:rPr lang="en-US" sz="1800" kern="1200" dirty="0"/>
            <a:t>: </a:t>
          </a:r>
          <a:r>
            <a:rPr lang="en-GB" sz="1800" kern="1200" dirty="0"/>
            <a:t>: Evaluates excess return over expected return based on CAPM</a:t>
          </a:r>
          <a:endParaRPr lang="en-US" sz="1800" kern="1200" dirty="0"/>
        </a:p>
      </dsp:txBody>
      <dsp:txXfrm>
        <a:off x="300222" y="1693310"/>
        <a:ext cx="2228479" cy="1383659"/>
      </dsp:txXfrm>
    </dsp:sp>
    <dsp:sp modelId="{358A8512-9C94-BC4C-85F5-AE8C32A93B61}">
      <dsp:nvSpPr>
        <dsp:cNvPr id="0" name=""/>
        <dsp:cNvSpPr/>
      </dsp:nvSpPr>
      <dsp:spPr>
        <a:xfrm>
          <a:off x="2828924" y="1405945"/>
          <a:ext cx="2314575" cy="14697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A02B65-403B-DC45-A2D4-8D4BA5E1E16C}">
      <dsp:nvSpPr>
        <dsp:cNvPr id="0" name=""/>
        <dsp:cNvSpPr/>
      </dsp:nvSpPr>
      <dsp:spPr>
        <a:xfrm>
          <a:off x="3086099" y="1650262"/>
          <a:ext cx="2314575" cy="1469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3129147" y="1693310"/>
        <a:ext cx="2228479" cy="1383659"/>
      </dsp:txXfrm>
    </dsp:sp>
    <dsp:sp modelId="{E1B69F30-EA0D-4144-BA4B-6F6CB3207A36}">
      <dsp:nvSpPr>
        <dsp:cNvPr id="0" name=""/>
        <dsp:cNvSpPr/>
      </dsp:nvSpPr>
      <dsp:spPr>
        <a:xfrm>
          <a:off x="5657850" y="1405945"/>
          <a:ext cx="2314575" cy="14697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9F2D5F-72CE-0449-985E-3886AD13A137}">
      <dsp:nvSpPr>
        <dsp:cNvPr id="0" name=""/>
        <dsp:cNvSpPr/>
      </dsp:nvSpPr>
      <dsp:spPr>
        <a:xfrm>
          <a:off x="5915024" y="1650262"/>
          <a:ext cx="2314575" cy="1469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 dirty="0"/>
            <a:t>Purpose: </a:t>
          </a:r>
          <a:r>
            <a:rPr lang="en-IN" sz="1800" kern="1200" dirty="0"/>
            <a:t>Higher values indicate better risk-adjusted performance.</a:t>
          </a:r>
          <a:endParaRPr lang="en-US" sz="1800" kern="1200" dirty="0"/>
        </a:p>
      </dsp:txBody>
      <dsp:txXfrm>
        <a:off x="5958072" y="1693310"/>
        <a:ext cx="2228479" cy="1383659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403C9B-6112-9445-99BD-7311E2ECC553}">
      <dsp:nvSpPr>
        <dsp:cNvPr id="0" name=""/>
        <dsp:cNvSpPr/>
      </dsp:nvSpPr>
      <dsp:spPr>
        <a:xfrm>
          <a:off x="10623" y="1413323"/>
          <a:ext cx="2314575" cy="14697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F0F75B-EE1B-AA46-B20E-5EC695FDF5C8}">
      <dsp:nvSpPr>
        <dsp:cNvPr id="0" name=""/>
        <dsp:cNvSpPr/>
      </dsp:nvSpPr>
      <dsp:spPr>
        <a:xfrm>
          <a:off x="267798" y="1657640"/>
          <a:ext cx="2314575" cy="1469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b="1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b="1" kern="1200" dirty="0"/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Definition</a:t>
          </a:r>
          <a:r>
            <a:rPr lang="en-US" sz="1800" kern="1200" dirty="0"/>
            <a:t>: </a:t>
          </a:r>
          <a:r>
            <a:rPr lang="en-GB" sz="1800" kern="1200" dirty="0"/>
            <a:t>Treynor Ratio: Measures risk-adjusted return per unit of market risk (beta) </a:t>
          </a:r>
          <a:r>
            <a:rPr lang="en-GB" sz="1200" kern="1200" dirty="0"/>
            <a:t>
</a:t>
          </a:r>
          <a:endParaRPr lang="en-US" sz="1200" kern="1200" dirty="0"/>
        </a:p>
      </dsp:txBody>
      <dsp:txXfrm>
        <a:off x="310846" y="1700688"/>
        <a:ext cx="2228479" cy="1383659"/>
      </dsp:txXfrm>
    </dsp:sp>
    <dsp:sp modelId="{358A8512-9C94-BC4C-85F5-AE8C32A93B61}">
      <dsp:nvSpPr>
        <dsp:cNvPr id="0" name=""/>
        <dsp:cNvSpPr/>
      </dsp:nvSpPr>
      <dsp:spPr>
        <a:xfrm>
          <a:off x="2828924" y="1405945"/>
          <a:ext cx="2314575" cy="14697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A02B65-403B-DC45-A2D4-8D4BA5E1E16C}">
      <dsp:nvSpPr>
        <dsp:cNvPr id="0" name=""/>
        <dsp:cNvSpPr/>
      </dsp:nvSpPr>
      <dsp:spPr>
        <a:xfrm>
          <a:off x="3086099" y="1650262"/>
          <a:ext cx="2314575" cy="1469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</dsp:txBody>
      <dsp:txXfrm>
        <a:off x="3129147" y="1693310"/>
        <a:ext cx="2228479" cy="1383659"/>
      </dsp:txXfrm>
    </dsp:sp>
    <dsp:sp modelId="{E1B69F30-EA0D-4144-BA4B-6F6CB3207A36}">
      <dsp:nvSpPr>
        <dsp:cNvPr id="0" name=""/>
        <dsp:cNvSpPr/>
      </dsp:nvSpPr>
      <dsp:spPr>
        <a:xfrm>
          <a:off x="5657850" y="1405945"/>
          <a:ext cx="2314575" cy="14697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9F2D5F-72CE-0449-985E-3886AD13A137}">
      <dsp:nvSpPr>
        <dsp:cNvPr id="0" name=""/>
        <dsp:cNvSpPr/>
      </dsp:nvSpPr>
      <dsp:spPr>
        <a:xfrm>
          <a:off x="5915024" y="1650262"/>
          <a:ext cx="2314575" cy="1469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/>
            <a:t>Purpose: </a:t>
          </a:r>
          <a:r>
            <a:rPr lang="en-IN" sz="2000" kern="1200" dirty="0"/>
            <a:t>Higher values indicate better risk-adjusted performance.</a:t>
          </a:r>
          <a:endParaRPr lang="en-US" sz="2000" kern="1200" dirty="0"/>
        </a:p>
      </dsp:txBody>
      <dsp:txXfrm>
        <a:off x="5958072" y="1693310"/>
        <a:ext cx="2228479" cy="1383659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403C9B-6112-9445-99BD-7311E2ECC553}">
      <dsp:nvSpPr>
        <dsp:cNvPr id="0" name=""/>
        <dsp:cNvSpPr/>
      </dsp:nvSpPr>
      <dsp:spPr>
        <a:xfrm>
          <a:off x="0" y="1405945"/>
          <a:ext cx="2314575" cy="14697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F0F75B-EE1B-AA46-B20E-5EC695FDF5C8}">
      <dsp:nvSpPr>
        <dsp:cNvPr id="0" name=""/>
        <dsp:cNvSpPr/>
      </dsp:nvSpPr>
      <dsp:spPr>
        <a:xfrm>
          <a:off x="257174" y="1650262"/>
          <a:ext cx="2314575" cy="1469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Definition</a:t>
          </a:r>
          <a:r>
            <a:rPr lang="en-US" sz="1800" kern="1200" dirty="0"/>
            <a:t>: Risk-adjusted return measure.</a:t>
          </a:r>
        </a:p>
      </dsp:txBody>
      <dsp:txXfrm>
        <a:off x="300222" y="1693310"/>
        <a:ext cx="2228479" cy="1383659"/>
      </dsp:txXfrm>
    </dsp:sp>
    <dsp:sp modelId="{358A8512-9C94-BC4C-85F5-AE8C32A93B61}">
      <dsp:nvSpPr>
        <dsp:cNvPr id="0" name=""/>
        <dsp:cNvSpPr/>
      </dsp:nvSpPr>
      <dsp:spPr>
        <a:xfrm>
          <a:off x="2828924" y="1405945"/>
          <a:ext cx="2314575" cy="14697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A02B65-403B-DC45-A2D4-8D4BA5E1E16C}">
      <dsp:nvSpPr>
        <dsp:cNvPr id="0" name=""/>
        <dsp:cNvSpPr/>
      </dsp:nvSpPr>
      <dsp:spPr>
        <a:xfrm>
          <a:off x="3086099" y="1650262"/>
          <a:ext cx="2314575" cy="1469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3840" tIns="243840" rIns="243840" bIns="243840" numCol="1" spcCol="1270" anchor="ctr" anchorCtr="0">
          <a:noAutofit/>
        </a:bodyPr>
        <a:lstStyle/>
        <a:p>
          <a:pPr marL="0" lvl="0" indent="0" algn="ctr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400" kern="1200" dirty="0"/>
        </a:p>
      </dsp:txBody>
      <dsp:txXfrm>
        <a:off x="3129147" y="1693310"/>
        <a:ext cx="2228479" cy="1383659"/>
      </dsp:txXfrm>
    </dsp:sp>
    <dsp:sp modelId="{E1B69F30-EA0D-4144-BA4B-6F6CB3207A36}">
      <dsp:nvSpPr>
        <dsp:cNvPr id="0" name=""/>
        <dsp:cNvSpPr/>
      </dsp:nvSpPr>
      <dsp:spPr>
        <a:xfrm>
          <a:off x="5657850" y="1405945"/>
          <a:ext cx="2314575" cy="14697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9F2D5F-72CE-0449-985E-3886AD13A137}">
      <dsp:nvSpPr>
        <dsp:cNvPr id="0" name=""/>
        <dsp:cNvSpPr/>
      </dsp:nvSpPr>
      <dsp:spPr>
        <a:xfrm>
          <a:off x="5915024" y="1650262"/>
          <a:ext cx="2314575" cy="1469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 dirty="0"/>
            <a:t>Purpose: </a:t>
          </a:r>
          <a:r>
            <a:rPr lang="en-IN" sz="1800" kern="1200" dirty="0"/>
            <a:t>Higher values indicate better risk-adjusted performance.</a:t>
          </a:r>
          <a:endParaRPr lang="en-US" sz="1800" kern="1200" dirty="0"/>
        </a:p>
      </dsp:txBody>
      <dsp:txXfrm>
        <a:off x="5958072" y="1693310"/>
        <a:ext cx="2228479" cy="1383659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3B4B7B-A039-2A4A-BCBB-08954EB4DCA2}">
      <dsp:nvSpPr>
        <dsp:cNvPr id="0" name=""/>
        <dsp:cNvSpPr/>
      </dsp:nvSpPr>
      <dsp:spPr>
        <a:xfrm>
          <a:off x="0" y="0"/>
          <a:ext cx="6995160" cy="13577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/>
            <a:t>Employee Satisfaction Impact: Companies with higher satisfaction show better portfolio performance.</a:t>
          </a:r>
          <a:endParaRPr lang="en-US" sz="2300" kern="1200" dirty="0"/>
        </a:p>
      </dsp:txBody>
      <dsp:txXfrm>
        <a:off x="39768" y="39768"/>
        <a:ext cx="5530000" cy="1278252"/>
      </dsp:txXfrm>
    </dsp:sp>
    <dsp:sp modelId="{D771D3BD-7D37-C642-8E23-EA79E27E4A88}">
      <dsp:nvSpPr>
        <dsp:cNvPr id="0" name=""/>
        <dsp:cNvSpPr/>
      </dsp:nvSpPr>
      <dsp:spPr>
        <a:xfrm>
          <a:off x="617219" y="1584087"/>
          <a:ext cx="6995160" cy="13577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/>
            <a:t>Outperformance: Portfolio outperformed traditional benchmarks on risk-adjusted metrics.</a:t>
          </a:r>
        </a:p>
      </dsp:txBody>
      <dsp:txXfrm>
        <a:off x="656987" y="1623855"/>
        <a:ext cx="5415841" cy="1278252"/>
      </dsp:txXfrm>
    </dsp:sp>
    <dsp:sp modelId="{3F477278-936C-E74E-A1B0-433073CAB5A0}">
      <dsp:nvSpPr>
        <dsp:cNvPr id="0" name=""/>
        <dsp:cNvSpPr/>
      </dsp:nvSpPr>
      <dsp:spPr>
        <a:xfrm>
          <a:off x="1234439" y="3168174"/>
          <a:ext cx="6995160" cy="13577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Future Implications: Potential to use employee sentiment as a predictive factor in investing.</a:t>
          </a:r>
        </a:p>
      </dsp:txBody>
      <dsp:txXfrm>
        <a:off x="1274207" y="3207942"/>
        <a:ext cx="5415841" cy="1278252"/>
      </dsp:txXfrm>
    </dsp:sp>
    <dsp:sp modelId="{6EDF2216-599F-2D44-9BEA-2509DAB8B5FB}">
      <dsp:nvSpPr>
        <dsp:cNvPr id="0" name=""/>
        <dsp:cNvSpPr/>
      </dsp:nvSpPr>
      <dsp:spPr>
        <a:xfrm>
          <a:off x="6112597" y="1029656"/>
          <a:ext cx="882562" cy="88256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6311173" y="1029656"/>
        <a:ext cx="485410" cy="664128"/>
      </dsp:txXfrm>
    </dsp:sp>
    <dsp:sp modelId="{5E8D0DC4-8A0D-1447-9AAA-F57A03FE75AC}">
      <dsp:nvSpPr>
        <dsp:cNvPr id="0" name=""/>
        <dsp:cNvSpPr/>
      </dsp:nvSpPr>
      <dsp:spPr>
        <a:xfrm>
          <a:off x="6729817" y="2604691"/>
          <a:ext cx="882562" cy="88256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3600" kern="1200"/>
        </a:p>
      </dsp:txBody>
      <dsp:txXfrm>
        <a:off x="6928393" y="2604691"/>
        <a:ext cx="485410" cy="664128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324B96-A064-9549-8523-E362C398BCC2}">
      <dsp:nvSpPr>
        <dsp:cNvPr id="0" name=""/>
        <dsp:cNvSpPr/>
      </dsp:nvSpPr>
      <dsp:spPr>
        <a:xfrm>
          <a:off x="0" y="1405945"/>
          <a:ext cx="2314575" cy="14697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7EC2B6-6327-0142-9B74-15062575951F}">
      <dsp:nvSpPr>
        <dsp:cNvPr id="0" name=""/>
        <dsp:cNvSpPr/>
      </dsp:nvSpPr>
      <dsp:spPr>
        <a:xfrm>
          <a:off x="257174" y="1650262"/>
          <a:ext cx="2314575" cy="1469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NA Values: Some companies had missing (NA) values, impacting data completeness.</a:t>
          </a:r>
        </a:p>
      </dsp:txBody>
      <dsp:txXfrm>
        <a:off x="300222" y="1693310"/>
        <a:ext cx="2228479" cy="1383659"/>
      </dsp:txXfrm>
    </dsp:sp>
    <dsp:sp modelId="{069F5FCD-D9A3-5F4D-8C23-0A374E634E86}">
      <dsp:nvSpPr>
        <dsp:cNvPr id="0" name=""/>
        <dsp:cNvSpPr/>
      </dsp:nvSpPr>
      <dsp:spPr>
        <a:xfrm>
          <a:off x="2828924" y="1405945"/>
          <a:ext cx="2314575" cy="14697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9D5CBF-745A-AC41-A2B0-77B86939159A}">
      <dsp:nvSpPr>
        <dsp:cNvPr id="0" name=""/>
        <dsp:cNvSpPr/>
      </dsp:nvSpPr>
      <dsp:spPr>
        <a:xfrm>
          <a:off x="3086099" y="1650262"/>
          <a:ext cx="2314575" cy="1469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Exclusion: Companies with significant NA values were excluded to maintain accuracy.</a:t>
          </a:r>
        </a:p>
      </dsp:txBody>
      <dsp:txXfrm>
        <a:off x="3129147" y="1693310"/>
        <a:ext cx="2228479" cy="1383659"/>
      </dsp:txXfrm>
    </dsp:sp>
    <dsp:sp modelId="{4C478BB3-2E7E-D246-8F93-821480622BEC}">
      <dsp:nvSpPr>
        <dsp:cNvPr id="0" name=""/>
        <dsp:cNvSpPr/>
      </dsp:nvSpPr>
      <dsp:spPr>
        <a:xfrm>
          <a:off x="5657850" y="1405945"/>
          <a:ext cx="2314575" cy="14697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F53D3D-2819-7D47-A957-AA8A6057B983}">
      <dsp:nvSpPr>
        <dsp:cNvPr id="0" name=""/>
        <dsp:cNvSpPr/>
      </dsp:nvSpPr>
      <dsp:spPr>
        <a:xfrm>
          <a:off x="5915024" y="1650262"/>
          <a:ext cx="2314575" cy="1469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Review Quality Variability: Some data points may lack consistency in review quality.</a:t>
          </a:r>
        </a:p>
      </dsp:txBody>
      <dsp:txXfrm>
        <a:off x="5958072" y="1693310"/>
        <a:ext cx="2228479" cy="1383659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327864-9189-4B7C-9960-D4A500BE6929}">
      <dsp:nvSpPr>
        <dsp:cNvPr id="0" name=""/>
        <dsp:cNvSpPr/>
      </dsp:nvSpPr>
      <dsp:spPr>
        <a:xfrm>
          <a:off x="750914" y="1203373"/>
          <a:ext cx="1081248" cy="10812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6C5CE2-46A0-435E-8FA2-D3DA577F897D}">
      <dsp:nvSpPr>
        <dsp:cNvPr id="0" name=""/>
        <dsp:cNvSpPr/>
      </dsp:nvSpPr>
      <dsp:spPr>
        <a:xfrm>
          <a:off x="90151" y="2602589"/>
          <a:ext cx="24027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Employee Sentiment as a Factor: Demonstrates a viable approach for portfolio construction.</a:t>
          </a:r>
        </a:p>
      </dsp:txBody>
      <dsp:txXfrm>
        <a:off x="90151" y="2602589"/>
        <a:ext cx="2402775" cy="720000"/>
      </dsp:txXfrm>
    </dsp:sp>
    <dsp:sp modelId="{B576181B-2AF5-4E4E-A1F2-AC697E97EE4E}">
      <dsp:nvSpPr>
        <dsp:cNvPr id="0" name=""/>
        <dsp:cNvSpPr/>
      </dsp:nvSpPr>
      <dsp:spPr>
        <a:xfrm>
          <a:off x="3574175" y="1203373"/>
          <a:ext cx="1081248" cy="10812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F5A0A1-4311-4C11-A26A-28017C5F9DCD}">
      <dsp:nvSpPr>
        <dsp:cNvPr id="0" name=""/>
        <dsp:cNvSpPr/>
      </dsp:nvSpPr>
      <dsp:spPr>
        <a:xfrm>
          <a:off x="2913412" y="2602589"/>
          <a:ext cx="24027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Further Research: Expand the dataset, include more sectors, or examine additional indices.</a:t>
          </a:r>
        </a:p>
      </dsp:txBody>
      <dsp:txXfrm>
        <a:off x="2913412" y="2602589"/>
        <a:ext cx="2402775" cy="720000"/>
      </dsp:txXfrm>
    </dsp:sp>
    <dsp:sp modelId="{910BF97E-6F55-4314-B13A-6381B76C0AA1}">
      <dsp:nvSpPr>
        <dsp:cNvPr id="0" name=""/>
        <dsp:cNvSpPr/>
      </dsp:nvSpPr>
      <dsp:spPr>
        <a:xfrm>
          <a:off x="6397436" y="1203373"/>
          <a:ext cx="1081248" cy="10812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01D28A-AAAD-4035-8B38-2C11EBBAC42C}">
      <dsp:nvSpPr>
        <dsp:cNvPr id="0" name=""/>
        <dsp:cNvSpPr/>
      </dsp:nvSpPr>
      <dsp:spPr>
        <a:xfrm>
          <a:off x="5736673" y="2602589"/>
          <a:ext cx="24027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Considerations for Application: Future portfolios could use this approach to optimize returns.</a:t>
          </a:r>
        </a:p>
      </dsp:txBody>
      <dsp:txXfrm>
        <a:off x="5736673" y="2602589"/>
        <a:ext cx="2402775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3BCEAB-68BA-8049-AE16-D7D75CE4D915}">
      <dsp:nvSpPr>
        <dsp:cNvPr id="0" name=""/>
        <dsp:cNvSpPr/>
      </dsp:nvSpPr>
      <dsp:spPr>
        <a:xfrm>
          <a:off x="0" y="0"/>
          <a:ext cx="6583680" cy="9957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700" kern="1200" dirty="0"/>
            <a:t>Unique Insight: Goes beyond financials to reveal company culture and management quality.</a:t>
          </a:r>
          <a:endParaRPr lang="en-US" sz="1700" kern="1200" dirty="0"/>
        </a:p>
      </dsp:txBody>
      <dsp:txXfrm>
        <a:off x="29163" y="29163"/>
        <a:ext cx="5425092" cy="937385"/>
      </dsp:txXfrm>
    </dsp:sp>
    <dsp:sp modelId="{5A0EB1DF-81FF-EA4A-9F79-A58FA58275CE}">
      <dsp:nvSpPr>
        <dsp:cNvPr id="0" name=""/>
        <dsp:cNvSpPr/>
      </dsp:nvSpPr>
      <dsp:spPr>
        <a:xfrm>
          <a:off x="551383" y="1176750"/>
          <a:ext cx="6583680" cy="9957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700" kern="1200" dirty="0"/>
            <a:t>Performance Predictor: High employee satisfaction often correlates with strong stock performance.</a:t>
          </a:r>
          <a:r>
            <a:rPr lang="en-US" sz="1700" kern="1200" dirty="0"/>
            <a:t>.</a:t>
          </a:r>
        </a:p>
      </dsp:txBody>
      <dsp:txXfrm>
        <a:off x="580546" y="1205913"/>
        <a:ext cx="5326758" cy="937385"/>
      </dsp:txXfrm>
    </dsp:sp>
    <dsp:sp modelId="{02F03558-42E9-E04E-817A-43FA7F1DA392}">
      <dsp:nvSpPr>
        <dsp:cNvPr id="0" name=""/>
        <dsp:cNvSpPr/>
      </dsp:nvSpPr>
      <dsp:spPr>
        <a:xfrm>
          <a:off x="1094536" y="2353500"/>
          <a:ext cx="6583680" cy="9957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700" kern="1200" dirty="0"/>
            <a:t>Aligned with ESG: Fits modern, socially responsible investment approaches.</a:t>
          </a:r>
        </a:p>
      </dsp:txBody>
      <dsp:txXfrm>
        <a:off x="1123699" y="2382663"/>
        <a:ext cx="5334987" cy="937385"/>
      </dsp:txXfrm>
    </dsp:sp>
    <dsp:sp modelId="{6BB1562C-7DE3-DF44-8518-655D8159C872}">
      <dsp:nvSpPr>
        <dsp:cNvPr id="0" name=""/>
        <dsp:cNvSpPr/>
      </dsp:nvSpPr>
      <dsp:spPr>
        <a:xfrm>
          <a:off x="1645920" y="3530251"/>
          <a:ext cx="6583680" cy="9957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700" kern="1200" dirty="0"/>
            <a:t>Portfolio Differentiation: Adds a human-centric element that traditional metrics miss.</a:t>
          </a:r>
          <a:endParaRPr lang="en-US" sz="1700" kern="1200" dirty="0"/>
        </a:p>
      </dsp:txBody>
      <dsp:txXfrm>
        <a:off x="1675083" y="3559414"/>
        <a:ext cx="5326758" cy="937385"/>
      </dsp:txXfrm>
    </dsp:sp>
    <dsp:sp modelId="{C482147D-4C2D-9A4D-B076-BEBA2A63F11F}">
      <dsp:nvSpPr>
        <dsp:cNvPr id="0" name=""/>
        <dsp:cNvSpPr/>
      </dsp:nvSpPr>
      <dsp:spPr>
        <a:xfrm>
          <a:off x="5936467" y="762624"/>
          <a:ext cx="647212" cy="64721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6082090" y="762624"/>
        <a:ext cx="355966" cy="487027"/>
      </dsp:txXfrm>
    </dsp:sp>
    <dsp:sp modelId="{076D5E3C-42F4-9A48-AF68-ED98A4869853}">
      <dsp:nvSpPr>
        <dsp:cNvPr id="0" name=""/>
        <dsp:cNvSpPr/>
      </dsp:nvSpPr>
      <dsp:spPr>
        <a:xfrm>
          <a:off x="6487850" y="1939375"/>
          <a:ext cx="647212" cy="64721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6633473" y="1939375"/>
        <a:ext cx="355966" cy="487027"/>
      </dsp:txXfrm>
    </dsp:sp>
    <dsp:sp modelId="{D8B757C9-CF5C-7B40-820F-09BFAC2F272F}">
      <dsp:nvSpPr>
        <dsp:cNvPr id="0" name=""/>
        <dsp:cNvSpPr/>
      </dsp:nvSpPr>
      <dsp:spPr>
        <a:xfrm>
          <a:off x="7031004" y="3116125"/>
          <a:ext cx="647212" cy="64721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900" kern="1200"/>
        </a:p>
      </dsp:txBody>
      <dsp:txXfrm>
        <a:off x="7176627" y="3116125"/>
        <a:ext cx="355966" cy="48702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FAC691-AC1E-6641-85D7-B09399650F13}">
      <dsp:nvSpPr>
        <dsp:cNvPr id="0" name=""/>
        <dsp:cNvSpPr/>
      </dsp:nvSpPr>
      <dsp:spPr>
        <a:xfrm>
          <a:off x="1004" y="957341"/>
          <a:ext cx="3526110" cy="22390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4462EF-13FA-3645-AAA2-016157225DB0}">
      <dsp:nvSpPr>
        <dsp:cNvPr id="0" name=""/>
        <dsp:cNvSpPr/>
      </dsp:nvSpPr>
      <dsp:spPr>
        <a:xfrm>
          <a:off x="392794" y="1329541"/>
          <a:ext cx="3526110" cy="22390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Data sourced from Glassdoor reviews on Indian Stocks.</a:t>
          </a:r>
        </a:p>
      </dsp:txBody>
      <dsp:txXfrm>
        <a:off x="458374" y="1395121"/>
        <a:ext cx="3394950" cy="2107920"/>
      </dsp:txXfrm>
    </dsp:sp>
    <dsp:sp modelId="{4F4E98B9-0BBA-0940-BAF2-22D7E1087CCD}">
      <dsp:nvSpPr>
        <dsp:cNvPr id="0" name=""/>
        <dsp:cNvSpPr/>
      </dsp:nvSpPr>
      <dsp:spPr>
        <a:xfrm>
          <a:off x="4310695" y="957341"/>
          <a:ext cx="3526110" cy="22390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E1D70A-5FA5-D64D-A779-B7C9DF62221F}">
      <dsp:nvSpPr>
        <dsp:cNvPr id="0" name=""/>
        <dsp:cNvSpPr/>
      </dsp:nvSpPr>
      <dsp:spPr>
        <a:xfrm>
          <a:off x="4702485" y="1329541"/>
          <a:ext cx="3526110" cy="22390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Data period starts from May 15, 2022.</a:t>
          </a:r>
        </a:p>
      </dsp:txBody>
      <dsp:txXfrm>
        <a:off x="4768065" y="1395121"/>
        <a:ext cx="3394950" cy="21079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651E04-DA84-46A6-9CE2-FC8F5B30D920}">
      <dsp:nvSpPr>
        <dsp:cNvPr id="0" name=""/>
        <dsp:cNvSpPr/>
      </dsp:nvSpPr>
      <dsp:spPr>
        <a:xfrm>
          <a:off x="6199254" y="965196"/>
          <a:ext cx="1475437" cy="147543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258922-1665-4E10-A1A8-0C55859CFB95}">
      <dsp:nvSpPr>
        <dsp:cNvPr id="0" name=""/>
        <dsp:cNvSpPr/>
      </dsp:nvSpPr>
      <dsp:spPr>
        <a:xfrm>
          <a:off x="6526383" y="1262625"/>
          <a:ext cx="846562" cy="846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8152FE-EE3F-4588-9D20-ED96C08DA2D2}">
      <dsp:nvSpPr>
        <dsp:cNvPr id="0" name=""/>
        <dsp:cNvSpPr/>
      </dsp:nvSpPr>
      <dsp:spPr>
        <a:xfrm>
          <a:off x="5613288" y="2857780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kern="1200" dirty="0"/>
            <a:t>Calculation OF EMPLOYEE SATISFACTION SCORE: </a:t>
          </a:r>
          <a:r>
            <a:rPr lang="en-US" sz="1100" kern="1200" dirty="0"/>
            <a:t>Only reviews with positive ratings of 4 and above are considered.</a:t>
          </a:r>
          <a:endParaRPr lang="en-GB" sz="1100" kern="1200" dirty="0"/>
        </a:p>
      </dsp:txBody>
      <dsp:txXfrm>
        <a:off x="5613288" y="2857780"/>
        <a:ext cx="2418750" cy="720000"/>
      </dsp:txXfrm>
    </dsp:sp>
    <dsp:sp modelId="{6434D174-CA61-40D8-AD33-B176C1565E56}">
      <dsp:nvSpPr>
        <dsp:cNvPr id="0" name=""/>
        <dsp:cNvSpPr/>
      </dsp:nvSpPr>
      <dsp:spPr>
        <a:xfrm>
          <a:off x="3377081" y="935481"/>
          <a:ext cx="1475437" cy="147543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24C5B5-5C58-43FB-B6E4-B07AA60C4710}">
      <dsp:nvSpPr>
        <dsp:cNvPr id="0" name=""/>
        <dsp:cNvSpPr/>
      </dsp:nvSpPr>
      <dsp:spPr>
        <a:xfrm>
          <a:off x="3691518" y="1249919"/>
          <a:ext cx="846562" cy="846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D32745-939E-4BE7-8C04-4357C79C959A}">
      <dsp:nvSpPr>
        <dsp:cNvPr id="0" name=""/>
        <dsp:cNvSpPr/>
      </dsp:nvSpPr>
      <dsp:spPr>
        <a:xfrm>
          <a:off x="2905425" y="2870481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100" b="1" kern="1200" dirty="0"/>
            <a:t>Top 50 Companies</a:t>
          </a:r>
          <a:r>
            <a:rPr lang="en-IN" sz="1100" kern="1200" dirty="0"/>
            <a:t>: Selected based on the highest employee satisfaction scores.</a:t>
          </a:r>
        </a:p>
      </dsp:txBody>
      <dsp:txXfrm>
        <a:off x="2905425" y="2870481"/>
        <a:ext cx="2418750" cy="720000"/>
      </dsp:txXfrm>
    </dsp:sp>
    <dsp:sp modelId="{DF837204-8EF6-42A7-84AA-BB810D336BD1}">
      <dsp:nvSpPr>
        <dsp:cNvPr id="0" name=""/>
        <dsp:cNvSpPr/>
      </dsp:nvSpPr>
      <dsp:spPr>
        <a:xfrm>
          <a:off x="389806" y="973577"/>
          <a:ext cx="1475437" cy="147543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B3018D-F376-43CB-ACA0-2BC6D029098F}">
      <dsp:nvSpPr>
        <dsp:cNvPr id="0" name=""/>
        <dsp:cNvSpPr/>
      </dsp:nvSpPr>
      <dsp:spPr>
        <a:xfrm>
          <a:off x="716946" y="1275315"/>
          <a:ext cx="846562" cy="846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5993FA-D107-49A4-8647-5C13475F5ACE}">
      <dsp:nvSpPr>
        <dsp:cNvPr id="0" name=""/>
        <dsp:cNvSpPr/>
      </dsp:nvSpPr>
      <dsp:spPr>
        <a:xfrm>
          <a:off x="146743" y="2848701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100" b="1" kern="1200" dirty="0"/>
            <a:t>Objective: </a:t>
          </a:r>
          <a:r>
            <a:rPr lang="en-GB" sz="1100" b="0" kern="1200" dirty="0"/>
            <a:t>To focus on companies with a substantial number of reviews and a strong satisfaction index.</a:t>
          </a:r>
          <a:endParaRPr lang="en-IN" sz="1100" b="0" kern="1200" dirty="0"/>
        </a:p>
      </dsp:txBody>
      <dsp:txXfrm>
        <a:off x="146743" y="2848701"/>
        <a:ext cx="241875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623F97-6239-46FE-93CB-8B345E19DA70}">
      <dsp:nvSpPr>
        <dsp:cNvPr id="0" name=""/>
        <dsp:cNvSpPr/>
      </dsp:nvSpPr>
      <dsp:spPr>
        <a:xfrm>
          <a:off x="0" y="735468"/>
          <a:ext cx="8229600" cy="135778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2DFC6C-1CC2-4560-AD23-F94A3317D1D3}">
      <dsp:nvSpPr>
        <dsp:cNvPr id="0" name=""/>
        <dsp:cNvSpPr/>
      </dsp:nvSpPr>
      <dsp:spPr>
        <a:xfrm>
          <a:off x="410731" y="1040971"/>
          <a:ext cx="746783" cy="74678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390A1A-BFD7-4B98-BB1E-8B7238CC617C}">
      <dsp:nvSpPr>
        <dsp:cNvPr id="0" name=""/>
        <dsp:cNvSpPr/>
      </dsp:nvSpPr>
      <dsp:spPr>
        <a:xfrm>
          <a:off x="1568246" y="735468"/>
          <a:ext cx="6661353" cy="13577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3699" tIns="143699" rIns="143699" bIns="143699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H0= </a:t>
          </a:r>
          <a:r>
            <a:rPr lang="en-IN" sz="2300" kern="1200" dirty="0"/>
            <a:t>Null Hypothesis (H0): Portfolio returns are greater than market returns (</a:t>
          </a:r>
          <a:r>
            <a:rPr lang="el-GR" sz="2300" kern="1200" dirty="0"/>
            <a:t>μ_</a:t>
          </a:r>
          <a:r>
            <a:rPr lang="en-IN" sz="2300" kern="1200" dirty="0"/>
            <a:t>portfolio &gt; </a:t>
          </a:r>
          <a:r>
            <a:rPr lang="el-GR" sz="2300" kern="1200" dirty="0"/>
            <a:t>μ_</a:t>
          </a:r>
          <a:r>
            <a:rPr lang="en-IN" sz="2300" kern="1200" dirty="0"/>
            <a:t>market) </a:t>
          </a:r>
        </a:p>
      </dsp:txBody>
      <dsp:txXfrm>
        <a:off x="1568246" y="735468"/>
        <a:ext cx="6661353" cy="1357788"/>
      </dsp:txXfrm>
    </dsp:sp>
    <dsp:sp modelId="{1D4ED088-A6FC-4D5D-8585-98B95C0CEA47}">
      <dsp:nvSpPr>
        <dsp:cNvPr id="0" name=""/>
        <dsp:cNvSpPr/>
      </dsp:nvSpPr>
      <dsp:spPr>
        <a:xfrm>
          <a:off x="0" y="2432705"/>
          <a:ext cx="8229600" cy="135778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6ED08F-3AF9-4119-A022-056AEF704037}">
      <dsp:nvSpPr>
        <dsp:cNvPr id="0" name=""/>
        <dsp:cNvSpPr/>
      </dsp:nvSpPr>
      <dsp:spPr>
        <a:xfrm>
          <a:off x="410731" y="2738207"/>
          <a:ext cx="746783" cy="74678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557838-B2AA-45EF-BDD7-237EE3B6A89F}">
      <dsp:nvSpPr>
        <dsp:cNvPr id="0" name=""/>
        <dsp:cNvSpPr/>
      </dsp:nvSpPr>
      <dsp:spPr>
        <a:xfrm>
          <a:off x="1568246" y="2432705"/>
          <a:ext cx="6661353" cy="13577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3699" tIns="143699" rIns="143699" bIns="143699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Ha = Alternative Hypothesis (Ha): Portfolio returns are less than market returns (</a:t>
          </a:r>
          <a:r>
            <a:rPr lang="el-GR" sz="2300" kern="1200" dirty="0"/>
            <a:t>μ_</a:t>
          </a:r>
          <a:r>
            <a:rPr lang="en-IN" sz="2300" kern="1200" dirty="0"/>
            <a:t>portfolio &lt;= </a:t>
          </a:r>
          <a:r>
            <a:rPr lang="el-GR" sz="2300" kern="1200" dirty="0"/>
            <a:t>μ_</a:t>
          </a:r>
          <a:r>
            <a:rPr lang="en-IN" sz="2300" kern="1200" dirty="0"/>
            <a:t>market)</a:t>
          </a:r>
          <a:endParaRPr lang="en-GB" sz="2300" kern="1200" dirty="0"/>
        </a:p>
      </dsp:txBody>
      <dsp:txXfrm>
        <a:off x="1568246" y="2432705"/>
        <a:ext cx="6661353" cy="135778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FD97CB-5311-47F2-82BA-62D2D5519B82}">
      <dsp:nvSpPr>
        <dsp:cNvPr id="0" name=""/>
        <dsp:cNvSpPr/>
      </dsp:nvSpPr>
      <dsp:spPr>
        <a:xfrm>
          <a:off x="25368" y="1721591"/>
          <a:ext cx="1082781" cy="108278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D6DB86-5624-4FF8-AFB0-32BBA466FB55}">
      <dsp:nvSpPr>
        <dsp:cNvPr id="0" name=""/>
        <dsp:cNvSpPr/>
      </dsp:nvSpPr>
      <dsp:spPr>
        <a:xfrm>
          <a:off x="252752" y="1948975"/>
          <a:ext cx="628012" cy="6280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2A6515-A306-40E6-BDAF-1AF949EB75B0}">
      <dsp:nvSpPr>
        <dsp:cNvPr id="0" name=""/>
        <dsp:cNvSpPr/>
      </dsp:nvSpPr>
      <dsp:spPr>
        <a:xfrm>
          <a:off x="1340173" y="1721591"/>
          <a:ext cx="2552269" cy="1082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List of the top 50 selected companies based on satisfaction scores.</a:t>
          </a:r>
        </a:p>
      </dsp:txBody>
      <dsp:txXfrm>
        <a:off x="1340173" y="1721591"/>
        <a:ext cx="2552269" cy="1082781"/>
      </dsp:txXfrm>
    </dsp:sp>
    <dsp:sp modelId="{CD1E7142-2BC6-4E22-A2C4-9A23453743E6}">
      <dsp:nvSpPr>
        <dsp:cNvPr id="0" name=""/>
        <dsp:cNvSpPr/>
      </dsp:nvSpPr>
      <dsp:spPr>
        <a:xfrm>
          <a:off x="4337156" y="1721591"/>
          <a:ext cx="1082781" cy="108278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354560-307C-48D6-98C9-9710B31E1528}">
      <dsp:nvSpPr>
        <dsp:cNvPr id="0" name=""/>
        <dsp:cNvSpPr/>
      </dsp:nvSpPr>
      <dsp:spPr>
        <a:xfrm>
          <a:off x="4564540" y="1948975"/>
          <a:ext cx="628012" cy="6280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2843AC-A449-478A-A3EE-07545D0D4798}">
      <dsp:nvSpPr>
        <dsp:cNvPr id="0" name=""/>
        <dsp:cNvSpPr/>
      </dsp:nvSpPr>
      <dsp:spPr>
        <a:xfrm>
          <a:off x="5651962" y="1721591"/>
          <a:ext cx="2552269" cy="1082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kern="1200" dirty="0"/>
            <a:t>Observation: </a:t>
          </a:r>
          <a:r>
            <a:rPr lang="en-IN" sz="1700" kern="1200" dirty="0"/>
            <a:t>Companies with a mix of industries are represented, reflecting a broad sample.</a:t>
          </a:r>
        </a:p>
      </dsp:txBody>
      <dsp:txXfrm>
        <a:off x="5651962" y="1721591"/>
        <a:ext cx="2552269" cy="108278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137017-DC66-D84C-BC71-AA3972AF02B2}">
      <dsp:nvSpPr>
        <dsp:cNvPr id="0" name=""/>
        <dsp:cNvSpPr/>
      </dsp:nvSpPr>
      <dsp:spPr>
        <a:xfrm>
          <a:off x="1004" y="957341"/>
          <a:ext cx="3526110" cy="22390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5EA365-07B7-6F43-B136-BAD4A2569447}">
      <dsp:nvSpPr>
        <dsp:cNvPr id="0" name=""/>
        <dsp:cNvSpPr/>
      </dsp:nvSpPr>
      <dsp:spPr>
        <a:xfrm>
          <a:off x="392794" y="1329541"/>
          <a:ext cx="3526110" cy="22390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Exponential Weighting: Weights were assigned based on employee satisfaction scores, with higher scores given higher weights.</a:t>
          </a:r>
          <a:endParaRPr lang="en-US" sz="2100" kern="1200" dirty="0"/>
        </a:p>
      </dsp:txBody>
      <dsp:txXfrm>
        <a:off x="458374" y="1395121"/>
        <a:ext cx="3394950" cy="2107920"/>
      </dsp:txXfrm>
    </dsp:sp>
    <dsp:sp modelId="{63257E7D-5882-3C47-9ECD-2958891C552D}">
      <dsp:nvSpPr>
        <dsp:cNvPr id="0" name=""/>
        <dsp:cNvSpPr/>
      </dsp:nvSpPr>
      <dsp:spPr>
        <a:xfrm>
          <a:off x="4310695" y="957341"/>
          <a:ext cx="3526110" cy="22390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D2A810-813B-B147-8A0F-56F86977A44D}">
      <dsp:nvSpPr>
        <dsp:cNvPr id="0" name=""/>
        <dsp:cNvSpPr/>
      </dsp:nvSpPr>
      <dsp:spPr>
        <a:xfrm>
          <a:off x="4702485" y="1329541"/>
          <a:ext cx="3526110" cy="22390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Rationale: Emphasizes companies with high satisfaction, hypothesizing better performance.</a:t>
          </a:r>
        </a:p>
      </dsp:txBody>
      <dsp:txXfrm>
        <a:off x="4768065" y="1395121"/>
        <a:ext cx="3394950" cy="210792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879E00-0FDA-46B9-B93B-6FE3CE454EE8}">
      <dsp:nvSpPr>
        <dsp:cNvPr id="0" name=""/>
        <dsp:cNvSpPr/>
      </dsp:nvSpPr>
      <dsp:spPr>
        <a:xfrm>
          <a:off x="750914" y="1203373"/>
          <a:ext cx="1081248" cy="10812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F8E5E4-E2DA-4544-90DB-419895B236AE}">
      <dsp:nvSpPr>
        <dsp:cNvPr id="0" name=""/>
        <dsp:cNvSpPr/>
      </dsp:nvSpPr>
      <dsp:spPr>
        <a:xfrm>
          <a:off x="90151" y="2602589"/>
          <a:ext cx="24027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Source: Yahoo Finance used for daily stock price data.</a:t>
          </a:r>
          <a:endParaRPr lang="en-US" sz="1500" kern="1200" dirty="0"/>
        </a:p>
      </dsp:txBody>
      <dsp:txXfrm>
        <a:off x="90151" y="2602589"/>
        <a:ext cx="2402775" cy="720000"/>
      </dsp:txXfrm>
    </dsp:sp>
    <dsp:sp modelId="{2E249198-C95E-481B-88B0-010E1493E950}">
      <dsp:nvSpPr>
        <dsp:cNvPr id="0" name=""/>
        <dsp:cNvSpPr/>
      </dsp:nvSpPr>
      <dsp:spPr>
        <a:xfrm>
          <a:off x="3574175" y="1203373"/>
          <a:ext cx="1081248" cy="10812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EC2929-DBE6-4E3B-9C58-27871476AF5C}">
      <dsp:nvSpPr>
        <dsp:cNvPr id="0" name=""/>
        <dsp:cNvSpPr/>
      </dsp:nvSpPr>
      <dsp:spPr>
        <a:xfrm>
          <a:off x="2913412" y="2602589"/>
          <a:ext cx="24027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Period: Data collected from May 15, 2022, to the latest date available for analysis.</a:t>
          </a:r>
        </a:p>
      </dsp:txBody>
      <dsp:txXfrm>
        <a:off x="2913412" y="2602589"/>
        <a:ext cx="2402775" cy="720000"/>
      </dsp:txXfrm>
    </dsp:sp>
    <dsp:sp modelId="{0477F05C-14B0-4078-B745-D36DB30E6C36}">
      <dsp:nvSpPr>
        <dsp:cNvPr id="0" name=""/>
        <dsp:cNvSpPr/>
      </dsp:nvSpPr>
      <dsp:spPr>
        <a:xfrm>
          <a:off x="6397436" y="1203373"/>
          <a:ext cx="1081248" cy="10812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5C2C33-CC55-4C59-A572-0DC74E108580}">
      <dsp:nvSpPr>
        <dsp:cNvPr id="0" name=""/>
        <dsp:cNvSpPr/>
      </dsp:nvSpPr>
      <dsp:spPr>
        <a:xfrm>
          <a:off x="5736673" y="2602589"/>
          <a:ext cx="24027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/>
            <a:t>Purpose: To calculate daily returns based on the assigned portfolio weights.</a:t>
          </a:r>
        </a:p>
      </dsp:txBody>
      <dsp:txXfrm>
        <a:off x="5736673" y="2602589"/>
        <a:ext cx="2402775" cy="7200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479F84-0B56-413E-96E5-F248C2978759}">
      <dsp:nvSpPr>
        <dsp:cNvPr id="0" name=""/>
        <dsp:cNvSpPr/>
      </dsp:nvSpPr>
      <dsp:spPr>
        <a:xfrm>
          <a:off x="25368" y="1721591"/>
          <a:ext cx="1082781" cy="108278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981FD6-653E-485F-A1A6-9614C665646B}">
      <dsp:nvSpPr>
        <dsp:cNvPr id="0" name=""/>
        <dsp:cNvSpPr/>
      </dsp:nvSpPr>
      <dsp:spPr>
        <a:xfrm>
          <a:off x="252752" y="1948975"/>
          <a:ext cx="628012" cy="6280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3E055F-025C-44AE-B709-720EBBAF9554}">
      <dsp:nvSpPr>
        <dsp:cNvPr id="0" name=""/>
        <dsp:cNvSpPr/>
      </dsp:nvSpPr>
      <dsp:spPr>
        <a:xfrm>
          <a:off x="1340173" y="1721591"/>
          <a:ext cx="2552269" cy="1082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Comparison of portfolio cumulative returns with Nifty 50.</a:t>
          </a:r>
        </a:p>
      </dsp:txBody>
      <dsp:txXfrm>
        <a:off x="1340173" y="1721591"/>
        <a:ext cx="2552269" cy="1082781"/>
      </dsp:txXfrm>
    </dsp:sp>
    <dsp:sp modelId="{5B90A925-65F7-4F6F-BD20-D83B0244BC54}">
      <dsp:nvSpPr>
        <dsp:cNvPr id="0" name=""/>
        <dsp:cNvSpPr/>
      </dsp:nvSpPr>
      <dsp:spPr>
        <a:xfrm>
          <a:off x="4337156" y="1721591"/>
          <a:ext cx="1082781" cy="108278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B86DA0-CCAB-4466-AEC5-53263E5CE1E8}">
      <dsp:nvSpPr>
        <dsp:cNvPr id="0" name=""/>
        <dsp:cNvSpPr/>
      </dsp:nvSpPr>
      <dsp:spPr>
        <a:xfrm>
          <a:off x="4564540" y="1948975"/>
          <a:ext cx="628012" cy="6280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58BDFC-AE8A-4D2E-91D9-ED1D0543A0C5}">
      <dsp:nvSpPr>
        <dsp:cNvPr id="0" name=""/>
        <dsp:cNvSpPr/>
      </dsp:nvSpPr>
      <dsp:spPr>
        <a:xfrm>
          <a:off x="5651962" y="1721591"/>
          <a:ext cx="2552269" cy="1082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Helps in assessing portfolio performance relative to the market</a:t>
          </a:r>
          <a:r>
            <a:rPr lang="en-US" sz="2200" kern="1200" dirty="0"/>
            <a:t>.</a:t>
          </a:r>
        </a:p>
      </dsp:txBody>
      <dsp:txXfrm>
        <a:off x="5651962" y="1721591"/>
        <a:ext cx="2552269" cy="10827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7B2D6F-90E6-984E-8001-228386093250}" type="datetimeFigureOut">
              <a:rPr lang="en-US" smtClean="0"/>
              <a:t>11/8/24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E0268B-BEFC-064A-8487-A8DB7FD34D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545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E0268B-BEFC-064A-8487-A8DB7FD34DC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064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11/8/24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11/8/24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7" Type="http://schemas.openxmlformats.org/officeDocument/2006/relationships/image" Target="../media/image44.png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7" Type="http://schemas.openxmlformats.org/officeDocument/2006/relationships/image" Target="../media/image45.pn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7" Type="http://schemas.openxmlformats.org/officeDocument/2006/relationships/image" Target="../media/image46.png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581" y="921715"/>
            <a:ext cx="3872267" cy="2635993"/>
          </a:xfrm>
        </p:spPr>
        <p:txBody>
          <a:bodyPr anchor="b">
            <a:normAutofit/>
          </a:bodyPr>
          <a:lstStyle/>
          <a:p>
            <a:pPr algn="l">
              <a:lnSpc>
                <a:spcPct val="90000"/>
              </a:lnSpc>
              <a:defRPr sz="4400" b="1">
                <a:solidFill>
                  <a:srgbClr val="003366"/>
                </a:solidFill>
              </a:defRPr>
            </a:pPr>
            <a:r>
              <a:rPr lang="en-IN" sz="2900" b="1" i="0">
                <a:effectLst/>
                <a:latin typeface="Asap Condensed"/>
              </a:rPr>
              <a:t>Leveraging Employee Satisfaction Metrics for Enhanced Stock Return Prediction and Portfolio Optimization</a:t>
            </a:r>
            <a:endParaRPr lang="en-IN" sz="290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C05CA36-AD6A-4ABF-9A05-52E5A143D2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4022214"/>
            <a:ext cx="9144000" cy="2835786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4331EE8-85A4-4588-8D9E-70E534D47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28950" y="4022220"/>
            <a:ext cx="6115048" cy="2835780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9D6C862-61CC-4B46-8080-96583D653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022219"/>
            <a:ext cx="9190104" cy="2835781"/>
          </a:xfrm>
          <a:prstGeom prst="rect">
            <a:avLst/>
          </a:prstGeom>
          <a:gradFill>
            <a:gsLst>
              <a:gs pos="39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72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7581" y="4541263"/>
            <a:ext cx="3497218" cy="1395022"/>
          </a:xfrm>
        </p:spPr>
        <p:txBody>
          <a:bodyPr anchor="t">
            <a:normAutofit/>
          </a:bodyPr>
          <a:lstStyle/>
          <a:p>
            <a:pPr algn="l">
              <a:defRPr sz="2400">
                <a:solidFill>
                  <a:srgbClr val="4C85B9"/>
                </a:solidFill>
              </a:defRPr>
            </a:pPr>
            <a:r>
              <a:rPr lang="en-IN" sz="2400">
                <a:solidFill>
                  <a:srgbClr val="FFFFFF"/>
                </a:solidFill>
              </a:rPr>
              <a:t>A performance study using Glassdoor reviews</a:t>
            </a:r>
          </a:p>
        </p:txBody>
      </p:sp>
      <p:pic>
        <p:nvPicPr>
          <p:cNvPr id="7" name="Graphic 6" descr="Handshake">
            <a:extLst>
              <a:ext uri="{FF2B5EF4-FFF2-40B4-BE49-F238E27FC236}">
                <a16:creationId xmlns:a16="http://schemas.microsoft.com/office/drawing/2014/main" id="{0A84543E-E741-61B9-D96A-BBE0DB3F3E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30430" y="1303867"/>
            <a:ext cx="3872266" cy="3872266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0797"/>
            <a:ext cx="9143998" cy="457203"/>
          </a:xfrm>
          <a:prstGeom prst="rect">
            <a:avLst/>
          </a:prstGeom>
          <a:gradFill>
            <a:gsLst>
              <a:gs pos="0">
                <a:srgbClr val="000000">
                  <a:alpha val="43000"/>
                </a:srgbClr>
              </a:gs>
              <a:gs pos="79000">
                <a:schemeClr val="accent1">
                  <a:lumMod val="75000"/>
                  <a:alpha val="22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t>Portfolio Weighting Strategy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BD8D0FDE-2E62-0E6F-60F4-F78083188E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1558765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/>
          <p:cNvSpPr/>
          <p:nvPr/>
        </p:nvSpPr>
        <p:spPr>
          <a:xfrm>
            <a:off x="0" y="1371600"/>
            <a:ext cx="274320" cy="5029200"/>
          </a:xfrm>
          <a:prstGeom prst="rect">
            <a:avLst/>
          </a:prstGeom>
          <a:solidFill>
            <a:srgbClr val="4C85B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1EEC73-5C91-777C-CF1D-91E32776C9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268EA-82F1-EDD7-9202-B76BEE032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rPr dirty="0"/>
              <a:t>Portfolio Weighting Strategy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EE2CFA-AA8F-FB70-AA28-1B534DA5BF45}"/>
              </a:ext>
            </a:extLst>
          </p:cNvPr>
          <p:cNvSpPr/>
          <p:nvPr/>
        </p:nvSpPr>
        <p:spPr>
          <a:xfrm>
            <a:off x="0" y="1371600"/>
            <a:ext cx="274320" cy="5029200"/>
          </a:xfrm>
          <a:prstGeom prst="rect">
            <a:avLst/>
          </a:prstGeom>
          <a:solidFill>
            <a:srgbClr val="4C85B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8" name="Content Placeholder 7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087CDDD8-7688-4001-345D-7DE8892014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1571" y="1715294"/>
            <a:ext cx="5981700" cy="1526935"/>
          </a:xfrm>
        </p:spPr>
      </p:pic>
      <p:pic>
        <p:nvPicPr>
          <p:cNvPr id="12" name="Picture 11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32F5DF24-B587-7BF4-B800-A3575A1313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1571" y="3539885"/>
            <a:ext cx="5981700" cy="219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074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t>Portfolio Weights Visualization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1371600"/>
            <a:ext cx="274320" cy="5029200"/>
          </a:xfrm>
          <a:prstGeom prst="rect">
            <a:avLst/>
          </a:prstGeom>
          <a:solidFill>
            <a:srgbClr val="4C85B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" name="Picture 9" descr="A table of numbers with black text&#10;&#10;Description automatically generated">
            <a:extLst>
              <a:ext uri="{FF2B5EF4-FFF2-40B4-BE49-F238E27FC236}">
                <a16:creationId xmlns:a16="http://schemas.microsoft.com/office/drawing/2014/main" id="{EA4EFD34-FBBA-F80B-33C9-0579A0E2E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5516" y="1778000"/>
            <a:ext cx="3827610" cy="3818742"/>
          </a:xfrm>
          <a:prstGeom prst="rect">
            <a:avLst/>
          </a:prstGeom>
        </p:spPr>
      </p:pic>
      <p:pic>
        <p:nvPicPr>
          <p:cNvPr id="16" name="Picture 15" descr="A screenshot of a computer&#10;&#10;Description automatically generated">
            <a:extLst>
              <a:ext uri="{FF2B5EF4-FFF2-40B4-BE49-F238E27FC236}">
                <a16:creationId xmlns:a16="http://schemas.microsoft.com/office/drawing/2014/main" id="{977C4902-D540-4EED-BC0C-33AE3F6B84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642759"/>
            <a:ext cx="3989336" cy="395398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t>Historical Price Data Collection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89A4AAB5-B9A7-EC27-1258-A7B392D33D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8245334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/>
          <p:cNvSpPr/>
          <p:nvPr/>
        </p:nvSpPr>
        <p:spPr>
          <a:xfrm>
            <a:off x="0" y="1371600"/>
            <a:ext cx="274320" cy="5029200"/>
          </a:xfrm>
          <a:prstGeom prst="rect">
            <a:avLst/>
          </a:prstGeom>
          <a:solidFill>
            <a:srgbClr val="4C85B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rPr dirty="0"/>
              <a:t>Benchmark Comparison – Nifty 50 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FCD1BC2B-FC7E-1C07-4071-BB632D7223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504434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/>
          <p:cNvSpPr/>
          <p:nvPr/>
        </p:nvSpPr>
        <p:spPr>
          <a:xfrm>
            <a:off x="0" y="1371600"/>
            <a:ext cx="274320" cy="5029200"/>
          </a:xfrm>
          <a:prstGeom prst="rect">
            <a:avLst/>
          </a:prstGeom>
          <a:solidFill>
            <a:srgbClr val="4C85B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0D2F16-0217-305A-8155-8F0197F505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D587F-7853-92BF-797F-CADBF64CC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rPr dirty="0"/>
              <a:t>Benchmark Comparison – Nifty 50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EBD996-D808-0A8D-E72F-3FD3F5B948CB}"/>
              </a:ext>
            </a:extLst>
          </p:cNvPr>
          <p:cNvSpPr/>
          <p:nvPr/>
        </p:nvSpPr>
        <p:spPr>
          <a:xfrm>
            <a:off x="0" y="1371600"/>
            <a:ext cx="274320" cy="5029200"/>
          </a:xfrm>
          <a:prstGeom prst="rect">
            <a:avLst/>
          </a:prstGeom>
          <a:solidFill>
            <a:srgbClr val="4C85B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CC8F82E-0680-A560-06FF-9D3105A9C0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7440" y="1600200"/>
            <a:ext cx="7409120" cy="4525963"/>
          </a:xfrm>
        </p:spPr>
      </p:pic>
    </p:spTree>
    <p:extLst>
      <p:ext uri="{BB962C8B-B14F-4D97-AF65-F5344CB8AC3E}">
        <p14:creationId xmlns:p14="http://schemas.microsoft.com/office/powerpoint/2010/main" val="1047055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D35349-209D-824E-35CE-0E4860CC51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E2C22-9D86-83BA-6C29-FBD30A4A5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rPr lang="en-US" dirty="0"/>
              <a:t>Hypothesis Testing</a:t>
            </a:r>
            <a:endParaRPr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2B1230-A9AB-4ECD-DF4F-FED1DD98D9AD}"/>
              </a:ext>
            </a:extLst>
          </p:cNvPr>
          <p:cNvSpPr/>
          <p:nvPr/>
        </p:nvSpPr>
        <p:spPr>
          <a:xfrm>
            <a:off x="0" y="1371600"/>
            <a:ext cx="274320" cy="5029200"/>
          </a:xfrm>
          <a:prstGeom prst="rect">
            <a:avLst/>
          </a:prstGeom>
          <a:solidFill>
            <a:srgbClr val="4C85B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80464AA-E0DE-2F8C-DE53-C6F6F5D33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Null Hypothesis (H0): Portfolio returns are greater than market returns (</a:t>
            </a:r>
            <a:r>
              <a:rPr lang="el-GR" sz="2000" dirty="0"/>
              <a:t>μ_</a:t>
            </a:r>
            <a:r>
              <a:rPr lang="en-IN" sz="2000" dirty="0"/>
              <a:t>portfolio &gt; </a:t>
            </a:r>
            <a:r>
              <a:rPr lang="el-GR" sz="2000" dirty="0"/>
              <a:t>μ_</a:t>
            </a:r>
            <a:r>
              <a:rPr lang="en-IN" sz="2000" dirty="0"/>
              <a:t>market) </a:t>
            </a:r>
          </a:p>
          <a:p>
            <a:r>
              <a:rPr lang="en-IN" sz="2000" dirty="0"/>
              <a:t>Alternative Hypothesis (Ha): Portfolio returns are less than market returns (</a:t>
            </a:r>
            <a:r>
              <a:rPr lang="el-GR" sz="2000" dirty="0"/>
              <a:t>μ_</a:t>
            </a:r>
            <a:r>
              <a:rPr lang="en-IN" sz="2000" dirty="0"/>
              <a:t>portfolio &lt;= </a:t>
            </a:r>
            <a:r>
              <a:rPr lang="el-GR" sz="2000" dirty="0"/>
              <a:t>μ_</a:t>
            </a:r>
            <a:r>
              <a:rPr lang="en-IN" sz="2000" dirty="0"/>
              <a:t>market)</a:t>
            </a:r>
          </a:p>
          <a:p>
            <a:endParaRPr lang="en-IN" sz="2000" dirty="0"/>
          </a:p>
          <a:p>
            <a:r>
              <a:rPr lang="en-IN" sz="2000" dirty="0"/>
              <a:t>We got T- statistic and P- value as follows </a:t>
            </a:r>
          </a:p>
          <a:p>
            <a:endParaRPr lang="en-IN" sz="2000" dirty="0"/>
          </a:p>
          <a:p>
            <a:endParaRPr lang="en-IN" sz="2000" dirty="0"/>
          </a:p>
          <a:p>
            <a:r>
              <a:rPr lang="en-IN" sz="2000" dirty="0"/>
              <a:t>We failed to reject the null hypothesis as p value is greater than </a:t>
            </a:r>
            <a:r>
              <a:rPr lang="en-IN" sz="2000" dirty="0">
                <a:highlight>
                  <a:srgbClr val="FFFF00"/>
                </a:highlight>
              </a:rPr>
              <a:t>0.05</a:t>
            </a:r>
            <a:r>
              <a:rPr lang="en-IN" sz="2000" dirty="0"/>
              <a:t>. Portfolio returns are greater than market returns </a:t>
            </a:r>
            <a:br>
              <a:rPr lang="en-IN" sz="2000" dirty="0"/>
            </a:br>
            <a:r>
              <a:rPr lang="en-IN" sz="2000" dirty="0"/>
              <a:t>(</a:t>
            </a:r>
            <a:r>
              <a:rPr lang="el-GR" sz="2000" dirty="0"/>
              <a:t>μ_</a:t>
            </a:r>
            <a:r>
              <a:rPr lang="en-IN" sz="2000" dirty="0"/>
              <a:t>portfolio &gt; </a:t>
            </a:r>
            <a:r>
              <a:rPr lang="el-GR" sz="2000" dirty="0"/>
              <a:t>μ_</a:t>
            </a:r>
            <a:r>
              <a:rPr lang="en-IN" sz="2000" dirty="0"/>
              <a:t>market) </a:t>
            </a:r>
          </a:p>
          <a:p>
            <a:endParaRPr lang="en-IN" sz="2000" dirty="0"/>
          </a:p>
          <a:p>
            <a:pPr marL="0" indent="0">
              <a:buNone/>
            </a:pPr>
            <a:endParaRPr lang="en-IN" sz="2000" dirty="0"/>
          </a:p>
        </p:txBody>
      </p:sp>
      <p:pic>
        <p:nvPicPr>
          <p:cNvPr id="8" name="Picture 7" descr="A number with black numbers&#10;&#10;Description automatically generated with medium confidence">
            <a:extLst>
              <a:ext uri="{FF2B5EF4-FFF2-40B4-BE49-F238E27FC236}">
                <a16:creationId xmlns:a16="http://schemas.microsoft.com/office/drawing/2014/main" id="{7AFE6977-57D6-E799-88AD-9B7BFC9B8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050" y="3721100"/>
            <a:ext cx="31877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1794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7B81FC-B249-164E-8FBB-AB44A771B1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E65B9-BFED-3F76-53E1-1DFA23717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rPr lang="en-US" dirty="0"/>
              <a:t>ARIMA FORECASTING </a:t>
            </a:r>
            <a:endParaRPr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4FD4CD7-3439-08F3-A1C2-E16617B71450}"/>
              </a:ext>
            </a:extLst>
          </p:cNvPr>
          <p:cNvSpPr/>
          <p:nvPr/>
        </p:nvSpPr>
        <p:spPr>
          <a:xfrm>
            <a:off x="0" y="1371600"/>
            <a:ext cx="274320" cy="5029200"/>
          </a:xfrm>
          <a:prstGeom prst="rect">
            <a:avLst/>
          </a:prstGeom>
          <a:solidFill>
            <a:srgbClr val="4C85B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8ACDEFA-5B9D-C8BE-97A5-92D6E452F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i="0" dirty="0">
                <a:effectLst/>
                <a:latin typeface="system-ui"/>
              </a:rPr>
              <a:t>ADF Test for checking stationary/Non-Stationary</a:t>
            </a:r>
          </a:p>
          <a:p>
            <a:pPr marL="0" indent="0">
              <a:buNone/>
            </a:pPr>
            <a:endParaRPr lang="en-IN" sz="2400" b="1" dirty="0">
              <a:latin typeface="system-ui"/>
            </a:endParaRPr>
          </a:p>
          <a:p>
            <a:pPr marL="0" indent="0">
              <a:buNone/>
            </a:pPr>
            <a:endParaRPr lang="en-IN" sz="2400" b="1" i="0" dirty="0">
              <a:effectLst/>
              <a:latin typeface="system-ui"/>
            </a:endParaRPr>
          </a:p>
          <a:p>
            <a:pPr marL="0" indent="0">
              <a:buNone/>
            </a:pPr>
            <a:endParaRPr lang="en-IN" sz="2400" b="1" dirty="0">
              <a:latin typeface="system-ui"/>
            </a:endParaRPr>
          </a:p>
          <a:p>
            <a:pPr marL="0" indent="0">
              <a:buNone/>
            </a:pPr>
            <a:r>
              <a:rPr lang="en-IN" sz="2400" b="1" i="0" dirty="0">
                <a:effectLst/>
                <a:latin typeface="system-ui"/>
              </a:rPr>
              <a:t>Since p value is less than 0.05. Time series is stationary.</a:t>
            </a:r>
          </a:p>
          <a:p>
            <a:pPr marL="0" indent="0">
              <a:buNone/>
            </a:pPr>
            <a:r>
              <a:rPr lang="en-IN" sz="2400" b="1" dirty="0">
                <a:latin typeface="system-ui"/>
              </a:rPr>
              <a:t>∴ d=0</a:t>
            </a:r>
          </a:p>
          <a:p>
            <a:pPr marL="0" indent="0">
              <a:buNone/>
            </a:pPr>
            <a:r>
              <a:rPr lang="en-IN" sz="2400" b="1" dirty="0">
                <a:latin typeface="system-ui"/>
              </a:rPr>
              <a:t>Arima(p, d=0,q) </a:t>
            </a:r>
          </a:p>
          <a:p>
            <a:pPr marL="0" indent="0">
              <a:buNone/>
            </a:pPr>
            <a:endParaRPr lang="en-IN" sz="2400" b="1" i="0" dirty="0">
              <a:effectLst/>
              <a:latin typeface="system-ui"/>
            </a:endParaRP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2000" dirty="0"/>
          </a:p>
        </p:txBody>
      </p:sp>
      <p:pic>
        <p:nvPicPr>
          <p:cNvPr id="6" name="Picture 5" descr="A number of numbers and words&#10;&#10;Description automatically generated with medium confidence">
            <a:extLst>
              <a:ext uri="{FF2B5EF4-FFF2-40B4-BE49-F238E27FC236}">
                <a16:creationId xmlns:a16="http://schemas.microsoft.com/office/drawing/2014/main" id="{664B8493-4250-45B6-0484-533054207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850" y="2298699"/>
            <a:ext cx="4895850" cy="97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7104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C7DF39-2DFB-5943-ADC0-88F36D2FDE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E2A6C-0963-1FD9-E3A5-A8FF7702F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rPr lang="en-US" dirty="0"/>
              <a:t>ACF &amp; PACF Plots to identify viable ARIMA Model </a:t>
            </a:r>
            <a:endParaRPr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6EF134-9C09-B4F6-FFBD-687166550FFD}"/>
              </a:ext>
            </a:extLst>
          </p:cNvPr>
          <p:cNvSpPr/>
          <p:nvPr/>
        </p:nvSpPr>
        <p:spPr>
          <a:xfrm>
            <a:off x="0" y="1371600"/>
            <a:ext cx="274320" cy="5029200"/>
          </a:xfrm>
          <a:prstGeom prst="rect">
            <a:avLst/>
          </a:prstGeom>
          <a:solidFill>
            <a:srgbClr val="4C85B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EF19C88-E6D3-A5CC-BA62-AE297EFB97E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71600"/>
            <a:ext cx="4416305" cy="4530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B6CB2FBE-B232-16E5-20FD-323062716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506" y="1371600"/>
            <a:ext cx="4189128" cy="4530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47E0A5D-2DE3-CF38-8B9B-BF98D664B381}"/>
              </a:ext>
            </a:extLst>
          </p:cNvPr>
          <p:cNvSpPr txBox="1"/>
          <p:nvPr/>
        </p:nvSpPr>
        <p:spPr>
          <a:xfrm>
            <a:off x="6800420" y="5903002"/>
            <a:ext cx="644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=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B9DC0A-0C35-2433-9F78-3089C70296EF}"/>
              </a:ext>
            </a:extLst>
          </p:cNvPr>
          <p:cNvSpPr txBox="1"/>
          <p:nvPr/>
        </p:nvSpPr>
        <p:spPr>
          <a:xfrm>
            <a:off x="2523599" y="5903002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 = 1</a:t>
            </a:r>
          </a:p>
        </p:txBody>
      </p:sp>
    </p:spTree>
    <p:extLst>
      <p:ext uri="{BB962C8B-B14F-4D97-AF65-F5344CB8AC3E}">
        <p14:creationId xmlns:p14="http://schemas.microsoft.com/office/powerpoint/2010/main" val="24480942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94C732-6FC9-B15F-07E3-FEF1B47995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D02F6-F430-A805-BECD-DCD0F412B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rPr lang="en-US" dirty="0"/>
              <a:t>Forecasting Returns using ARIMA</a:t>
            </a:r>
            <a:endParaRPr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1ACEF9-250D-E608-B750-373321A7EF3E}"/>
              </a:ext>
            </a:extLst>
          </p:cNvPr>
          <p:cNvSpPr/>
          <p:nvPr/>
        </p:nvSpPr>
        <p:spPr>
          <a:xfrm>
            <a:off x="0" y="1371600"/>
            <a:ext cx="274320" cy="5029200"/>
          </a:xfrm>
          <a:prstGeom prst="rect">
            <a:avLst/>
          </a:prstGeom>
          <a:solidFill>
            <a:srgbClr val="4C85B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9D21D26-FD6B-B251-53AF-EBACAF831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334C996-BF60-335C-7FC7-369129015C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418" y="1304059"/>
            <a:ext cx="8229600" cy="5096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9019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t>Introduction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805D9085-1C24-87C2-3854-F063729632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940151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/>
          <p:cNvSpPr/>
          <p:nvPr/>
        </p:nvSpPr>
        <p:spPr>
          <a:xfrm>
            <a:off x="0" y="1371600"/>
            <a:ext cx="274320" cy="5029200"/>
          </a:xfrm>
          <a:prstGeom prst="rect">
            <a:avLst/>
          </a:prstGeom>
          <a:solidFill>
            <a:srgbClr val="4C85B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84BE127-8067-BD28-2775-28EFBA3846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374A9-CCED-0C8A-954D-78BDF8A75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rPr lang="en-US" dirty="0"/>
              <a:t>Forecasting Returns using ARIMA</a:t>
            </a:r>
            <a:endParaRPr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13DE7A-6B76-B6F1-15F9-5769AB5BE992}"/>
              </a:ext>
            </a:extLst>
          </p:cNvPr>
          <p:cNvSpPr/>
          <p:nvPr/>
        </p:nvSpPr>
        <p:spPr>
          <a:xfrm>
            <a:off x="0" y="1371600"/>
            <a:ext cx="274320" cy="5029200"/>
          </a:xfrm>
          <a:prstGeom prst="rect">
            <a:avLst/>
          </a:prstGeom>
          <a:solidFill>
            <a:srgbClr val="4C85B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6" name="Content Placeholder 5" descr="A number line with numbers&#10;&#10;Description automatically generated with medium confidence">
            <a:extLst>
              <a:ext uri="{FF2B5EF4-FFF2-40B4-BE49-F238E27FC236}">
                <a16:creationId xmlns:a16="http://schemas.microsoft.com/office/drawing/2014/main" id="{E87D3835-F62D-11B6-0829-C18B8ED652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8828" y="1371600"/>
            <a:ext cx="4412698" cy="50292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60A3D46-4477-64BE-2EA2-51DDABCF6E6D}"/>
              </a:ext>
            </a:extLst>
          </p:cNvPr>
          <p:cNvSpPr txBox="1"/>
          <p:nvPr/>
        </p:nvSpPr>
        <p:spPr>
          <a:xfrm>
            <a:off x="5667153" y="2179674"/>
            <a:ext cx="311533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can see, we are getting same results from 19</a:t>
            </a:r>
            <a:r>
              <a:rPr lang="en-US" baseline="30000" dirty="0"/>
              <a:t>th</a:t>
            </a:r>
            <a:r>
              <a:rPr lang="en-US" dirty="0"/>
              <a:t>November, 2024. </a:t>
            </a:r>
          </a:p>
          <a:p>
            <a:endParaRPr lang="en-US" dirty="0"/>
          </a:p>
          <a:p>
            <a:r>
              <a:rPr lang="en-US" dirty="0"/>
              <a:t>This ARIMA model is not reliable. </a:t>
            </a:r>
          </a:p>
          <a:p>
            <a:endParaRPr lang="en-US" dirty="0"/>
          </a:p>
          <a:p>
            <a:r>
              <a:rPr lang="en-US" dirty="0"/>
              <a:t>For more reliable forecast, we might have to consider more advanced models like LSTM.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152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5C761A-BFF6-7E1C-8CDA-07594E5F72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5E974-0873-FA8D-7E8B-9B9A375CD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rPr lang="en-US" dirty="0"/>
              <a:t>Performance Metrics</a:t>
            </a:r>
            <a:endParaRPr dirty="0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57CA943E-998B-825C-8403-8D18909090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8328725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C129D555-911C-6259-A113-A38130A6F41E}"/>
              </a:ext>
            </a:extLst>
          </p:cNvPr>
          <p:cNvSpPr/>
          <p:nvPr/>
        </p:nvSpPr>
        <p:spPr>
          <a:xfrm>
            <a:off x="0" y="1371600"/>
            <a:ext cx="274320" cy="5029200"/>
          </a:xfrm>
          <a:prstGeom prst="rect">
            <a:avLst/>
          </a:prstGeom>
          <a:solidFill>
            <a:srgbClr val="4C85B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39444979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E97D46-0780-C4B0-15F1-0ABC124783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077AF-765A-4765-A39B-EB0682DD5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rPr lang="en-US" dirty="0"/>
              <a:t>Jensen’s Alpha </a:t>
            </a:r>
            <a:r>
              <a:rPr dirty="0"/>
              <a:t>Explanation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ED7D0EA1-7925-CFE1-EA55-90A4AE2385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8022842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03263F00-2658-3192-34E5-D9B9AD5B017B}"/>
              </a:ext>
            </a:extLst>
          </p:cNvPr>
          <p:cNvSpPr/>
          <p:nvPr/>
        </p:nvSpPr>
        <p:spPr>
          <a:xfrm>
            <a:off x="0" y="1371600"/>
            <a:ext cx="274320" cy="5029200"/>
          </a:xfrm>
          <a:prstGeom prst="rect">
            <a:avLst/>
          </a:prstGeom>
          <a:solidFill>
            <a:srgbClr val="4C85B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6" name="Picture 5" descr="A group of white letters on a black background&#10;&#10;Description automatically generated">
            <a:extLst>
              <a:ext uri="{FF2B5EF4-FFF2-40B4-BE49-F238E27FC236}">
                <a16:creationId xmlns:a16="http://schemas.microsoft.com/office/drawing/2014/main" id="{EA7DE2D9-DD2A-CC7D-D1C5-79812CA032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32029" y="3726712"/>
            <a:ext cx="1967023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4286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EE8AFB-8DC0-A6F5-EF21-04DDCAAD48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6FABE-B81C-9D0E-DF5B-56E68DF6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rPr lang="en-US" dirty="0"/>
              <a:t>Treynor Ratio </a:t>
            </a:r>
            <a:r>
              <a:rPr dirty="0"/>
              <a:t>Explanation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FFD32012-80F5-D7DD-FB6D-F0E69E588E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1920696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E909648E-13B2-8B9B-AF82-143EABF18CB4}"/>
              </a:ext>
            </a:extLst>
          </p:cNvPr>
          <p:cNvSpPr/>
          <p:nvPr/>
        </p:nvSpPr>
        <p:spPr>
          <a:xfrm>
            <a:off x="0" y="1371600"/>
            <a:ext cx="274320" cy="5029200"/>
          </a:xfrm>
          <a:prstGeom prst="rect">
            <a:avLst/>
          </a:prstGeom>
          <a:solidFill>
            <a:srgbClr val="4C85B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6" name="Picture 5" descr="A black background with white letters&#10;&#10;Description automatically generated">
            <a:extLst>
              <a:ext uri="{FF2B5EF4-FFF2-40B4-BE49-F238E27FC236}">
                <a16:creationId xmlns:a16="http://schemas.microsoft.com/office/drawing/2014/main" id="{0E8C44ED-B08D-35DE-9D88-3C2CA489F9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63926" y="3429000"/>
            <a:ext cx="1903227" cy="1127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0536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t>Sharpe Ratio Explanation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8D651E05-A319-8EC0-4EBC-57297DAF57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5687057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/>
          <p:cNvSpPr/>
          <p:nvPr/>
        </p:nvSpPr>
        <p:spPr>
          <a:xfrm>
            <a:off x="0" y="1371600"/>
            <a:ext cx="274320" cy="5029200"/>
          </a:xfrm>
          <a:prstGeom prst="rect">
            <a:avLst/>
          </a:prstGeom>
          <a:solidFill>
            <a:srgbClr val="4C85B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3" name="Picture 2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D92EE633-D66F-C01D-F788-835660F41A1B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46804" t="10839" r="6774" b="21838"/>
          <a:stretch/>
        </p:blipFill>
        <p:spPr>
          <a:xfrm>
            <a:off x="3732028" y="3429000"/>
            <a:ext cx="1977656" cy="1132367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rPr dirty="0"/>
              <a:t>Portfolio </a:t>
            </a:r>
            <a:r>
              <a:rPr lang="en-IN" dirty="0"/>
              <a:t>Sharpe Ratio </a:t>
            </a:r>
            <a:r>
              <a:rPr dirty="0"/>
              <a:t>Results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1371600"/>
            <a:ext cx="274320" cy="5029200"/>
          </a:xfrm>
          <a:prstGeom prst="rect">
            <a:avLst/>
          </a:prstGeom>
          <a:solidFill>
            <a:srgbClr val="4C85B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AF11295-9764-191F-5020-1A1C16D42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856" y="1948548"/>
            <a:ext cx="5493045" cy="4167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036E7C6-8DFC-32D0-5D8E-319737A701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856" y="2365248"/>
            <a:ext cx="5610004" cy="557470"/>
          </a:xfrm>
          <a:prstGeom prst="rect">
            <a:avLst/>
          </a:prstGeom>
        </p:spPr>
      </p:pic>
      <p:pic>
        <p:nvPicPr>
          <p:cNvPr id="17" name="Picture 16" descr="A close-up of a number&#10;&#10;Description automatically generated">
            <a:extLst>
              <a:ext uri="{FF2B5EF4-FFF2-40B4-BE49-F238E27FC236}">
                <a16:creationId xmlns:a16="http://schemas.microsoft.com/office/drawing/2014/main" id="{713BAA2E-50C7-E5B2-9718-FC524EA0FF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856" y="3414585"/>
            <a:ext cx="4132080" cy="2348262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t>Summary of Insights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5F01FE04-55A0-9EE2-E10A-50A10F3D07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6718538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Rectangle 3"/>
          <p:cNvSpPr/>
          <p:nvPr/>
        </p:nvSpPr>
        <p:spPr>
          <a:xfrm>
            <a:off x="0" y="1371600"/>
            <a:ext cx="274320" cy="5029200"/>
          </a:xfrm>
          <a:prstGeom prst="rect">
            <a:avLst/>
          </a:prstGeom>
          <a:solidFill>
            <a:srgbClr val="4C85B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t>Data Limitations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33077F7C-4044-63A1-FE49-D997B7570D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5976290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/>
          <p:cNvSpPr/>
          <p:nvPr/>
        </p:nvSpPr>
        <p:spPr>
          <a:xfrm>
            <a:off x="0" y="1371600"/>
            <a:ext cx="274320" cy="5029200"/>
          </a:xfrm>
          <a:prstGeom prst="rect">
            <a:avLst/>
          </a:prstGeom>
          <a:solidFill>
            <a:srgbClr val="4C85B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t>Conclusion &amp; Next Steps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6D39072A-E9DB-5844-1E0F-6DF03DEAB3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4296351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/>
          <p:cNvSpPr/>
          <p:nvPr/>
        </p:nvSpPr>
        <p:spPr>
          <a:xfrm>
            <a:off x="0" y="1371600"/>
            <a:ext cx="274320" cy="5029200"/>
          </a:xfrm>
          <a:prstGeom prst="rect">
            <a:avLst/>
          </a:prstGeom>
          <a:solidFill>
            <a:srgbClr val="4C85B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0290AA-E38A-D97A-5B00-13172C298C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FE526-7AD7-5F03-8D8A-2B3DF7740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rPr lang="en-IN" dirty="0"/>
              <a:t>Why Use Employee Satisfaction Metrics?</a:t>
            </a:r>
            <a:endParaRPr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A1C7BD32-3B89-E194-CF31-592E0B94F2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2699644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281B6CF9-24FC-613A-E4ED-280B51BEDB33}"/>
              </a:ext>
            </a:extLst>
          </p:cNvPr>
          <p:cNvSpPr/>
          <p:nvPr/>
        </p:nvSpPr>
        <p:spPr>
          <a:xfrm>
            <a:off x="0" y="1371600"/>
            <a:ext cx="274320" cy="5029200"/>
          </a:xfrm>
          <a:prstGeom prst="rect">
            <a:avLst/>
          </a:prstGeom>
          <a:solidFill>
            <a:srgbClr val="4C85B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1080555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t>Data Collection Methodology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E9C29B8D-5812-0022-D848-59A52F178B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3226244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/>
          <p:cNvSpPr/>
          <p:nvPr/>
        </p:nvSpPr>
        <p:spPr>
          <a:xfrm>
            <a:off x="0" y="1371600"/>
            <a:ext cx="274320" cy="5029200"/>
          </a:xfrm>
          <a:prstGeom prst="rect">
            <a:avLst/>
          </a:prstGeom>
          <a:solidFill>
            <a:srgbClr val="4C85B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rPr dirty="0"/>
              <a:t>Selection of Top Companies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A4E29057-ACE4-9E72-B5FF-A655DA52BE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8583202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/>
          <p:cNvSpPr/>
          <p:nvPr/>
        </p:nvSpPr>
        <p:spPr>
          <a:xfrm>
            <a:off x="0" y="1371600"/>
            <a:ext cx="274320" cy="5029200"/>
          </a:xfrm>
          <a:prstGeom prst="rect">
            <a:avLst/>
          </a:prstGeom>
          <a:solidFill>
            <a:srgbClr val="4C85B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11E03-34C8-43C6-EA68-AE76BB34AD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1A78E-9850-182E-6CC8-FA1E0D63E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rPr lang="en-US" dirty="0"/>
              <a:t>Hypothesis</a:t>
            </a:r>
            <a:endParaRPr dirty="0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82C26DA8-135B-6A06-513A-7894E5640A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295603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D4A9AE8D-B433-1047-AE68-EA3C1E2FAFA0}"/>
              </a:ext>
            </a:extLst>
          </p:cNvPr>
          <p:cNvSpPr/>
          <p:nvPr/>
        </p:nvSpPr>
        <p:spPr>
          <a:xfrm>
            <a:off x="0" y="1371600"/>
            <a:ext cx="274320" cy="5029200"/>
          </a:xfrm>
          <a:prstGeom prst="rect">
            <a:avLst/>
          </a:prstGeom>
          <a:solidFill>
            <a:srgbClr val="4C85B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694596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t>Employee Satisfaction Score Formula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1371600"/>
            <a:ext cx="274320" cy="5029200"/>
          </a:xfrm>
          <a:prstGeom prst="rect">
            <a:avLst/>
          </a:prstGeom>
          <a:solidFill>
            <a:srgbClr val="4C85B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5" name="Picture 4" descr="A math equation with white text&#10;&#10;Description automatically generated">
            <a:extLst>
              <a:ext uri="{FF2B5EF4-FFF2-40B4-BE49-F238E27FC236}">
                <a16:creationId xmlns:a16="http://schemas.microsoft.com/office/drawing/2014/main" id="{67A0C88B-41E9-57CA-F58B-B7A52AC9F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836" y="1900989"/>
            <a:ext cx="6099543" cy="1528011"/>
          </a:xfrm>
          <a:prstGeom prst="rect">
            <a:avLst/>
          </a:prstGeom>
        </p:spPr>
      </p:pic>
      <p:pic>
        <p:nvPicPr>
          <p:cNvPr id="10" name="Content Placeholder 9" descr="A screenshot of a computer&#10;&#10;Description automatically generated">
            <a:extLst>
              <a:ext uri="{FF2B5EF4-FFF2-40B4-BE49-F238E27FC236}">
                <a16:creationId xmlns:a16="http://schemas.microsoft.com/office/drawing/2014/main" id="{68AEF954-65EC-5CAB-5F7C-0F549CDCB3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64836" y="3886200"/>
            <a:ext cx="6099543" cy="1727200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765E18-719B-AD18-9B24-61D38AC865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B99E7-D048-79C4-A8B2-51CF86A56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t>Finalized Company List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87F47908-FA04-FA1B-02E1-74D2EB950FB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8951D3D9-DCFD-4934-F486-DE994CD48FCB}"/>
              </a:ext>
            </a:extLst>
          </p:cNvPr>
          <p:cNvSpPr/>
          <p:nvPr/>
        </p:nvSpPr>
        <p:spPr>
          <a:xfrm>
            <a:off x="0" y="1371600"/>
            <a:ext cx="274320" cy="5029200"/>
          </a:xfrm>
          <a:prstGeom prst="rect">
            <a:avLst/>
          </a:prstGeom>
          <a:solidFill>
            <a:srgbClr val="4C85B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017742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564E86-87FF-B3B3-CA70-3EDC276C55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198F0-DD80-8A03-A221-33C2FC14A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rPr lang="en-US" dirty="0" err="1"/>
              <a:t>Finalised</a:t>
            </a:r>
            <a:r>
              <a:rPr lang="en-US" dirty="0"/>
              <a:t> List of Top 50 Companies</a:t>
            </a:r>
            <a:endParaRPr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EE2CFF7-8A01-A6CE-4A8D-AB0CEDFE4C16}"/>
              </a:ext>
            </a:extLst>
          </p:cNvPr>
          <p:cNvSpPr/>
          <p:nvPr/>
        </p:nvSpPr>
        <p:spPr>
          <a:xfrm>
            <a:off x="0" y="1371600"/>
            <a:ext cx="274320" cy="5029200"/>
          </a:xfrm>
          <a:prstGeom prst="rect">
            <a:avLst/>
          </a:prstGeom>
          <a:solidFill>
            <a:srgbClr val="4C85B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7" name="Content Placeholder 6" descr="A table of numbers with black text&#10;&#10;Description automatically generated">
            <a:extLst>
              <a:ext uri="{FF2B5EF4-FFF2-40B4-BE49-F238E27FC236}">
                <a16:creationId xmlns:a16="http://schemas.microsoft.com/office/drawing/2014/main" id="{68453826-1614-3C20-64D3-06798C2ED0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1080" y="1623218"/>
            <a:ext cx="3496408" cy="4525963"/>
          </a:xfrm>
        </p:spPr>
      </p:pic>
      <p:pic>
        <p:nvPicPr>
          <p:cNvPr id="10" name="Picture 9" descr="A table of numbers with black text&#10;&#10;Description automatically generated">
            <a:extLst>
              <a:ext uri="{FF2B5EF4-FFF2-40B4-BE49-F238E27FC236}">
                <a16:creationId xmlns:a16="http://schemas.microsoft.com/office/drawing/2014/main" id="{DE16E1BC-9BB3-B2CE-88E5-EA4FA8E954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4796" y="1786270"/>
            <a:ext cx="3868124" cy="4362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023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1639</TotalTime>
  <Words>801</Words>
  <Application>Microsoft Macintosh PowerPoint</Application>
  <PresentationFormat>On-screen Show (4:3)</PresentationFormat>
  <Paragraphs>96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Aptos</vt:lpstr>
      <vt:lpstr>Arial</vt:lpstr>
      <vt:lpstr>Asap Condensed</vt:lpstr>
      <vt:lpstr>Calibri</vt:lpstr>
      <vt:lpstr>system-ui</vt:lpstr>
      <vt:lpstr>Office Theme</vt:lpstr>
      <vt:lpstr>Leveraging Employee Satisfaction Metrics for Enhanced Stock Return Prediction and Portfolio Optimization</vt:lpstr>
      <vt:lpstr>Introduction</vt:lpstr>
      <vt:lpstr>Why Use Employee Satisfaction Metrics?</vt:lpstr>
      <vt:lpstr>Data Collection Methodology</vt:lpstr>
      <vt:lpstr>Selection of Top Companies</vt:lpstr>
      <vt:lpstr>Hypothesis</vt:lpstr>
      <vt:lpstr>Employee Satisfaction Score Formula</vt:lpstr>
      <vt:lpstr>Finalized Company List</vt:lpstr>
      <vt:lpstr>Finalised List of Top 50 Companies</vt:lpstr>
      <vt:lpstr>Portfolio Weighting Strategy</vt:lpstr>
      <vt:lpstr>Portfolio Weighting Strategy</vt:lpstr>
      <vt:lpstr>Portfolio Weights Visualization</vt:lpstr>
      <vt:lpstr>Historical Price Data Collection</vt:lpstr>
      <vt:lpstr>Benchmark Comparison – Nifty 50 </vt:lpstr>
      <vt:lpstr>Benchmark Comparison – Nifty 50 </vt:lpstr>
      <vt:lpstr>Hypothesis Testing</vt:lpstr>
      <vt:lpstr>ARIMA FORECASTING </vt:lpstr>
      <vt:lpstr>ACF &amp; PACF Plots to identify viable ARIMA Model </vt:lpstr>
      <vt:lpstr>Forecasting Returns using ARIMA</vt:lpstr>
      <vt:lpstr>Forecasting Returns using ARIMA</vt:lpstr>
      <vt:lpstr>Performance Metrics</vt:lpstr>
      <vt:lpstr>Jensen’s Alpha Explanation</vt:lpstr>
      <vt:lpstr>Treynor Ratio Explanation</vt:lpstr>
      <vt:lpstr>Sharpe Ratio Explanation</vt:lpstr>
      <vt:lpstr>Portfolio Sharpe Ratio Results</vt:lpstr>
      <vt:lpstr>Summary of Insights</vt:lpstr>
      <vt:lpstr>Data Limitations</vt:lpstr>
      <vt:lpstr>Conclusion &amp; Next Steps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Srivatsa</dc:creator>
  <cp:keywords/>
  <dc:description>generated using python-pptx</dc:description>
  <cp:lastModifiedBy>Nandini AGARWAL</cp:lastModifiedBy>
  <cp:revision>5</cp:revision>
  <dcterms:created xsi:type="dcterms:W3CDTF">2013-01-27T09:14:16Z</dcterms:created>
  <dcterms:modified xsi:type="dcterms:W3CDTF">2024-11-08T09:39:54Z</dcterms:modified>
  <cp:category/>
</cp:coreProperties>
</file>