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package.core-properties+xml" PartName="/docProps/core.xml"/>
</Types>
</file>

<file path=_rels/.rels><?xml version="1.0" encoding="UTF-8" standalone="yes"?><Relationships xmlns="http://schemas.openxmlformats.org/package/2006/relationships"><Relationship Id="rId3" Target="ppt/presentation.xml" Type="http://schemas.openxmlformats.org/officeDocument/2006/relationships/officeDocument"/><Relationship Id="rId2" Target="docProps/core.xml" Type="http://schemas.openxmlformats.org/package/2006/relationships/metadata/core-properties"/><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saveSubsetFonts="1">
  <p:sldMasterIdLst>
    <p:sldMasterId id="214748364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x="14630400" cy="8229600"/>
  <p:notesSz cx="8229600" cy="14630400"/>
  <p:defaultTextStyle>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d="100" n="136"/>
          <a:sy d="100" n="136"/>
        </p:scale>
        <p:origin x="216" y="312"/>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Relationship Id="rId15" Target="slides/slide9.xml" Type="http://schemas.openxmlformats.org/officeDocument/2006/relationships/slide"/><Relationship Id="rId14" Target="slides/slide8.xml" Type="http://schemas.openxmlformats.org/officeDocument/2006/relationships/slide"/><Relationship Id="rId13" Target="slides/slide7.xml" Type="http://schemas.openxmlformats.org/officeDocument/2006/relationships/slide"/><Relationship Id="rId12" Target="slides/slide6.xml" Type="http://schemas.openxmlformats.org/officeDocument/2006/relationships/slide"/><Relationship Id="rId11" Target="slides/slide5.xml" Type="http://schemas.openxmlformats.org/officeDocument/2006/relationships/slide"/><Relationship Id="rId9" Target="slides/slide3.xml" Type="http://schemas.openxmlformats.org/officeDocument/2006/relationships/slide"/><Relationship Id="rId10" Target="slides/slide4.xml" Type="http://schemas.openxmlformats.org/officeDocument/2006/relationships/slide"/><Relationship Id="rId8" Target="slides/slide2.xml" Type="http://schemas.openxmlformats.org/officeDocument/2006/relationships/slide"/><Relationship Id="rId7" Target="slides/slide1.xml" Type="http://schemas.openxmlformats.org/officeDocument/2006/relationships/slide"/><Relationship Id="rId6" Target="notesMasters/notesMaster1.xml" Type="http://schemas.openxmlformats.org/officeDocument/2006/relationships/notes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 Target="viewProps.xml" Type="http://schemas.openxmlformats.org/officeDocument/2006/relationships/viewProps"/><Relationship Id="rId1" Target="theme/theme1.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1.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numCol="1"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numCol="1" rIns="91440" rtlCol="0" tIns="45720" vert="horz"/>
          <a:lstStyle>
            <a:lvl1pPr algn="r">
              <a:defRPr sz="1200"/>
            </a:lvl1pPr>
          </a:lstStyle>
          <a:p>
            <a:fld id="{5282F153-3F37-0F45-9E97-73ACFA13230C}" type="datetimeFigureOut">
              <a:rPr lang="en-US"/>
              <a:t>7/23/19</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numCol="1"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numCol="1" rIns="91440" rtlCol="0" tIns="45720"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numCol="1"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numCol="1" rIns="91440" rtlCol="0" tIns="45720" vert="horz"/>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arget="../slides/slide1.xml" Type="http://schemas.openxmlformats.org/officeDocument/2006/relationships/slide"/><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2" Target="../slides/slide2.xml" Type="http://schemas.openxmlformats.org/officeDocument/2006/relationships/slide"/><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2" Target="../slides/slide3.xml" Type="http://schemas.openxmlformats.org/officeDocument/2006/relationships/slide"/><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2" Target="../slides/slide4.xml" Type="http://schemas.openxmlformats.org/officeDocument/2006/relationships/slide"/><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2" Target="../slides/slide5.xml" Type="http://schemas.openxmlformats.org/officeDocument/2006/relationships/slide"/><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2" Target="../slides/slide6.xml" Type="http://schemas.openxmlformats.org/officeDocument/2006/relationships/slide"/><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2" Target="../slides/slide7.xml" Type="http://schemas.openxmlformats.org/officeDocument/2006/relationships/slide"/><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2" Target="../slides/slide8.xml" Type="http://schemas.openxmlformats.org/officeDocument/2006/relationships/slide"/><Relationship Id="rId1" Target="../notesMasters/notesMaster1.xml" Type="http://schemas.openxmlformats.org/officeDocument/2006/relationships/notesMaster"/></Relationships>
</file>

<file path=ppt/notesSlides/_rels/notesSlide9.xml.rels><?xml version="1.0" encoding="UTF-8" standalone="yes"?><Relationships xmlns="http://schemas.openxmlformats.org/package/2006/relationships"><Relationship Id="rId2" Target="../slides/slide9.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r>
              <a:rPr dirty="0" lang="en-US"/>
              <a:t/>
            </a:r>
            <a:endParaRPr dirty="0" lang="en-US"/>
          </a:p>
        </p:txBody>
      </p:sp>
      <p:sp>
        <p:nvSpPr>
          <p:cNvPr id="4" name="Slide Number Placeholder 3"/>
          <p:cNvSpPr>
            <a:spLocks noGrp="1"/>
          </p:cNvSpPr>
          <p:nvPr>
            <p:ph idx="10" sz="quarter" type="sldNum"/>
          </p:nvPr>
        </p:nvSpPr>
        <p:spPr/>
        <p:txBody>
          <a:bodyPr numCol="1"/>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r>
              <a:rPr dirty="0" lang="en-US"/>
              <a:t/>
            </a:r>
            <a:endParaRPr dirty="0" lang="en-US"/>
          </a:p>
        </p:txBody>
      </p:sp>
      <p:sp>
        <p:nvSpPr>
          <p:cNvPr id="4" name="Slide Number Placeholder 3"/>
          <p:cNvSpPr>
            <a:spLocks noGrp="1"/>
          </p:cNvSpPr>
          <p:nvPr>
            <p:ph idx="10" sz="quarter" type="sldNum"/>
          </p:nvPr>
        </p:nvSpPr>
        <p:spPr/>
        <p:txBody>
          <a:bodyPr numCol="1"/>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r>
              <a:rPr dirty="0" lang="en-US"/>
              <a:t/>
            </a:r>
            <a:endParaRPr dirty="0" lang="en-US"/>
          </a:p>
        </p:txBody>
      </p:sp>
      <p:sp>
        <p:nvSpPr>
          <p:cNvPr id="4" name="Slide Number Placeholder 3"/>
          <p:cNvSpPr>
            <a:spLocks noGrp="1"/>
          </p:cNvSpPr>
          <p:nvPr>
            <p:ph idx="10" sz="quarter" type="sldNum"/>
          </p:nvPr>
        </p:nvSpPr>
        <p:spPr/>
        <p:txBody>
          <a:bodyPr numCol="1"/>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r>
              <a:rPr dirty="0" lang="en-US"/>
              <a:t/>
            </a:r>
            <a:endParaRPr dirty="0" lang="en-US"/>
          </a:p>
        </p:txBody>
      </p:sp>
      <p:sp>
        <p:nvSpPr>
          <p:cNvPr id="4" name="Slide Number Placeholder 3"/>
          <p:cNvSpPr>
            <a:spLocks noGrp="1"/>
          </p:cNvSpPr>
          <p:nvPr>
            <p:ph idx="10" sz="quarter" type="sldNum"/>
          </p:nvPr>
        </p:nvSpPr>
        <p:spPr/>
        <p:txBody>
          <a:bodyPr numCol="1"/>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r>
              <a:rPr dirty="0" lang="en-US"/>
              <a:t/>
            </a:r>
            <a:endParaRPr dirty="0" lang="en-US"/>
          </a:p>
        </p:txBody>
      </p:sp>
      <p:sp>
        <p:nvSpPr>
          <p:cNvPr id="4" name="Slide Number Placeholder 3"/>
          <p:cNvSpPr>
            <a:spLocks noGrp="1"/>
          </p:cNvSpPr>
          <p:nvPr>
            <p:ph idx="10" sz="quarter" type="sldNum"/>
          </p:nvPr>
        </p:nvSpPr>
        <p:spPr/>
        <p:txBody>
          <a:bodyPr numCol="1"/>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r>
              <a:rPr dirty="0" lang="en-US"/>
              <a:t/>
            </a:r>
            <a:endParaRPr dirty="0" lang="en-US"/>
          </a:p>
        </p:txBody>
      </p:sp>
      <p:sp>
        <p:nvSpPr>
          <p:cNvPr id="4" name="Slide Number Placeholder 3"/>
          <p:cNvSpPr>
            <a:spLocks noGrp="1"/>
          </p:cNvSpPr>
          <p:nvPr>
            <p:ph idx="10" sz="quarter" type="sldNum"/>
          </p:nvPr>
        </p:nvSpPr>
        <p:spPr/>
        <p:txBody>
          <a:bodyPr numCol="1"/>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r>
              <a:rPr dirty="0" lang="en-US"/>
              <a:t/>
            </a:r>
            <a:endParaRPr dirty="0" lang="en-US"/>
          </a:p>
        </p:txBody>
      </p:sp>
      <p:sp>
        <p:nvSpPr>
          <p:cNvPr id="4" name="Slide Number Placeholder 3"/>
          <p:cNvSpPr>
            <a:spLocks noGrp="1"/>
          </p:cNvSpPr>
          <p:nvPr>
            <p:ph idx="10" sz="quarter" type="sldNum"/>
          </p:nvPr>
        </p:nvSpPr>
        <p:spPr/>
        <p:txBody>
          <a:bodyPr numCol="1"/>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r>
              <a:rPr dirty="0" lang="en-US"/>
              <a:t/>
            </a:r>
            <a:endParaRPr dirty="0" lang="en-US"/>
          </a:p>
        </p:txBody>
      </p:sp>
      <p:sp>
        <p:nvSpPr>
          <p:cNvPr id="4" name="Slide Number Placeholder 3"/>
          <p:cNvSpPr>
            <a:spLocks noGrp="1"/>
          </p:cNvSpPr>
          <p:nvPr>
            <p:ph idx="10" sz="quarter" type="sldNum"/>
          </p:nvPr>
        </p:nvSpPr>
        <p:spPr/>
        <p:txBody>
          <a:bodyPr numCol="1"/>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r>
              <a:rPr dirty="0" lang="en-US"/>
              <a:t/>
            </a:r>
            <a:endParaRPr dirty="0" lang="en-US"/>
          </a:p>
        </p:txBody>
      </p:sp>
      <p:sp>
        <p:nvSpPr>
          <p:cNvPr id="4" name="Slide Number Placeholder 3"/>
          <p:cNvSpPr>
            <a:spLocks noGrp="1"/>
          </p:cNvSpPr>
          <p:nvPr>
            <p:ph idx="10" sz="quarter" type="sldNum"/>
          </p:nvPr>
        </p:nvSpPr>
        <p:spPr/>
        <p:txBody>
          <a:bodyPr numCol="1"/>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48" r:id="rId2"/>
  </p:sldLayoutIdLst>
  <p:hf dt="0" ftr="0" hdr="0" sldNum="0"/>
  <p:txStyles>
    <p:titleStyle>
      <a:lvl1pPr algn="ctr" defTabSz="914400" eaLnBrk="1" hangingPunct="1" latinLnBrk="0" rtl="0">
        <a:spcBef>
          <a:spcPct val="0"/>
        </a:spcBef>
        <a:buNone/>
        <a:defRPr kern="1200" sz="4400">
          <a:solidFill>
            <a:schemeClr val="tx1"/>
          </a:solidFill>
          <a:latin typeface="+mj-lt"/>
          <a:ea typeface="+mj-ea"/>
          <a:cs typeface="+mj-cs"/>
        </a:defRPr>
      </a:lvl1pPr>
    </p:titleStyle>
    <p:bodyStyle>
      <a:lvl1pPr algn="l" defTabSz="914400" eaLnBrk="1" hangingPunct="1" indent="-342900" latinLnBrk="0" marL="342900" rtl="0">
        <a:spcBef>
          <a:spcPct val="20000"/>
        </a:spcBef>
        <a:buFont charset="0" pitchFamily="34" typeface="Arial"/>
        <a:buChar char="•"/>
        <a:defRPr kern="1200" sz="3200">
          <a:solidFill>
            <a:schemeClr val="tx1"/>
          </a:solidFill>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arget="../media/image-1-1.png" Type="http://schemas.openxmlformats.org/officeDocument/2006/relationships/image"/><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2.xml.rels><?xml version="1.0" encoding="UTF-8" standalone="yes"?><Relationships xmlns="http://schemas.openxmlformats.org/package/2006/relationships"><Relationship Id="rId3" Target="../media/image-2-1.png" Type="http://schemas.openxmlformats.org/officeDocument/2006/relationships/image"/><Relationship Id="rId2" Target="../notesSlides/notesSlide2.xml" Type="http://schemas.openxmlformats.org/officeDocument/2006/relationships/notesSlide"/><Relationship Id="rId1" Target="../slideLayouts/slideLayout1.xml" Type="http://schemas.openxmlformats.org/officeDocument/2006/relationships/slideLayout"/></Relationships>
</file>

<file path=ppt/slides/_rels/slide3.xml.rels><?xml version="1.0" encoding="UTF-8" standalone="yes"?><Relationships xmlns="http://schemas.openxmlformats.org/package/2006/relationships"><Relationship Id="rId2" Target="../notesSlides/notesSlide3.xml" Type="http://schemas.openxmlformats.org/officeDocument/2006/relationships/notesSlide"/><Relationship Id="rId1" Target="../slideLayouts/slideLayout1.xml" Type="http://schemas.openxmlformats.org/officeDocument/2006/relationships/slideLayout"/></Relationships>
</file>

<file path=ppt/slides/_rels/slide4.xml.rels><?xml version="1.0" encoding="UTF-8" standalone="yes"?><Relationships xmlns="http://schemas.openxmlformats.org/package/2006/relationships"><Relationship Id="rId2" Target="../notesSlides/notesSlide4.xml" Type="http://schemas.openxmlformats.org/officeDocument/2006/relationships/notesSlide"/><Relationship Id="rId1" Target="../slideLayouts/slideLayout1.xml" Type="http://schemas.openxmlformats.org/officeDocument/2006/relationships/slideLayout"/></Relationships>
</file>

<file path=ppt/slides/_rels/slide5.xml.rels><?xml version="1.0" encoding="UTF-8" standalone="yes"?><Relationships xmlns="http://schemas.openxmlformats.org/package/2006/relationships"><Relationship Id="rId2" Target="../notesSlides/notesSlide5.xml" Type="http://schemas.openxmlformats.org/officeDocument/2006/relationships/notesSlide"/><Relationship Id="rId1" Target="../slideLayouts/slideLayout1.xml" Type="http://schemas.openxmlformats.org/officeDocument/2006/relationships/slideLayout"/></Relationships>
</file>

<file path=ppt/slides/_rels/slide6.xml.rels><?xml version="1.0" encoding="UTF-8" standalone="yes"?><Relationships xmlns="http://schemas.openxmlformats.org/package/2006/relationships"><Relationship Id="rId2" Target="../notesSlides/notesSlide6.xml" Type="http://schemas.openxmlformats.org/officeDocument/2006/relationships/notesSlide"/><Relationship Id="rId1" Target="../slideLayouts/slideLayout1.xml" Type="http://schemas.openxmlformats.org/officeDocument/2006/relationships/slideLayout"/></Relationships>
</file>

<file path=ppt/slides/_rels/slide7.xml.rels><?xml version="1.0" encoding="UTF-8" standalone="yes"?><Relationships xmlns="http://schemas.openxmlformats.org/package/2006/relationships"><Relationship Id="rId6" Target="../media/image-7-4.png" Type="http://schemas.openxmlformats.org/officeDocument/2006/relationships/image"/><Relationship Id="rId5" Target="../media/image-7-3.png" Type="http://schemas.openxmlformats.org/officeDocument/2006/relationships/image"/><Relationship Id="rId4" Target="../media/image-7-2.png" Type="http://schemas.openxmlformats.org/officeDocument/2006/relationships/image"/><Relationship Id="rId3" Target="../media/image-7-1.png" Type="http://schemas.openxmlformats.org/officeDocument/2006/relationships/image"/><Relationship Id="rId2" Target="../notesSlides/notesSlide7.xml" Type="http://schemas.openxmlformats.org/officeDocument/2006/relationships/notesSlide"/><Relationship Id="rId1" Target="../slideLayouts/slideLayout1.xml" Type="http://schemas.openxmlformats.org/officeDocument/2006/relationships/slideLayout"/></Relationships>
</file>

<file path=ppt/slides/_rels/slide8.xml.rels><?xml version="1.0" encoding="UTF-8" standalone="yes"?><Relationships xmlns="http://schemas.openxmlformats.org/package/2006/relationships"><Relationship Id="rId2" Target="../notesSlides/notesSlide8.xml" Type="http://schemas.openxmlformats.org/officeDocument/2006/relationships/notesSlide"/><Relationship Id="rId1" Target="../slideLayouts/slideLayout1.xml" Type="http://schemas.openxmlformats.org/officeDocument/2006/relationships/slideLayout"/></Relationships>
</file>

<file path=ppt/slides/_rels/slide9.xml.rels><?xml version="1.0" encoding="UTF-8" standalone="yes"?><Relationships xmlns="http://schemas.openxmlformats.org/package/2006/relationships"><Relationship Id="rId3" Target="../media/image-9-1.png" Type="http://schemas.openxmlformats.org/officeDocument/2006/relationships/image"/><Relationship Id="rId2" Target="../notesSlides/notesSlide9.xml" Type="http://schemas.openxmlformats.org/officeDocument/2006/relationships/notesSlide"/><Relationship Id="rId1" Target="../slideLayouts/slideLayout1.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000000"/>
          </a:solidFill>
          <a:ln/>
        </p:spPr>
      </p:sp>
      <p:pic>
        <p:nvPicPr>
          <p:cNvPr descr="preencoded.png" id="4" name="Image 0"/>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00000">
              <a:alpha val="80000"/>
            </a:srgbClr>
          </a:solidFill>
          <a:ln/>
        </p:spPr>
      </p:sp>
      <p:sp>
        <p:nvSpPr>
          <p:cNvPr id="6" name="Text 3"/>
          <p:cNvSpPr/>
          <p:nvPr/>
        </p:nvSpPr>
        <p:spPr>
          <a:xfrm>
            <a:off x="2037993" y="1622346"/>
            <a:ext cx="10554414" cy="2874645"/>
          </a:xfrm>
          <a:prstGeom prst="rect">
            <a:avLst/>
          </a:prstGeom>
          <a:noFill/>
          <a:ln/>
        </p:spPr>
        <p:txBody>
          <a:bodyPr anchor="t" numCol="1" rtlCol="0" wrap="square"/>
          <a:lstStyle/>
          <a:p>
            <a:pPr indent="0" marL="0">
              <a:lnSpc>
                <a:spcPts val="7545"/>
              </a:lnSpc>
              <a:buNone/>
            </a:pPr>
            <a:r>
              <a:rPr b="1" dirty="0" lang="en-US" sz="6036">
                <a:solidFill>
                  <a:srgbClr val="FFFFFF"/>
                </a:solidFill>
                <a:latin charset="0" pitchFamily="34" typeface="Tomorrow"/>
                <a:ea charset="-122" pitchFamily="34" typeface="Tomorrow"/>
                <a:cs charset="-120" pitchFamily="34" typeface="Tomorrow"/>
              </a:rPr>
              <a:t>Harnessing Data to Elevate Pharmacy Sales and Customer Experience</a:t>
            </a:r>
            <a:endParaRPr dirty="0" lang="en-US" sz="6036"/>
          </a:p>
        </p:txBody>
      </p:sp>
      <p:sp>
        <p:nvSpPr>
          <p:cNvPr id="7" name="Text 4"/>
          <p:cNvSpPr/>
          <p:nvPr/>
        </p:nvSpPr>
        <p:spPr>
          <a:xfrm>
            <a:off x="2037993" y="4830247"/>
            <a:ext cx="10554414" cy="1777008"/>
          </a:xfrm>
          <a:prstGeom prst="rect">
            <a:avLst/>
          </a:prstGeom>
          <a:noFill/>
          <a:ln/>
        </p:spPr>
        <p:txBody>
          <a:bodyPr anchor="t" numCol="1" rtlCol="0" wrap="square"/>
          <a:lstStyle/>
          <a:p>
            <a:pPr indent="0" marL="0">
              <a:lnSpc>
                <a:spcPts val="2799"/>
              </a:lnSpc>
              <a:buNone/>
            </a:pPr>
            <a:r>
              <a:rPr dirty="0" lang="en-US" sz="1750">
                <a:solidFill>
                  <a:srgbClr val="FFFFFF"/>
                </a:solidFill>
                <a:latin charset="0" pitchFamily="34" typeface="Tomorrow"/>
                <a:ea charset="-122" pitchFamily="34" typeface="Tomorrow"/>
                <a:cs charset="-120" pitchFamily="34" typeface="Tomorrow"/>
              </a:rPr>
              <a:t>This comprehensive report explores how Axum Pharmacy can leverage data mining techniques to forecast sales, uncover customer purchasing patterns, and optimize inventory management. By transforming raw transactional data into actionable insights, the pharmacy can drive operational efficiency, enhance customer satisfaction, and position itself for long-term growth in the highly competitive pharmaceutical industry.</a:t>
            </a:r>
            <a:endParaRPr dirty="0" lang="en-US" sz="1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descr="preencoded.png" id="4" name="Image 0"/>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26294" y="607576"/>
            <a:ext cx="9320213" cy="1377077"/>
          </a:xfrm>
          <a:prstGeom prst="rect">
            <a:avLst/>
          </a:prstGeom>
          <a:noFill/>
          <a:ln/>
        </p:spPr>
        <p:txBody>
          <a:bodyPr anchor="t" numCol="1" rtlCol="0" wrap="square"/>
          <a:lstStyle/>
          <a:p>
            <a:pPr indent="0" marL="0">
              <a:lnSpc>
                <a:spcPts val="5422"/>
              </a:lnSpc>
              <a:buNone/>
            </a:pPr>
            <a:r>
              <a:rPr b="1" dirty="0" lang="en-US" sz="4338">
                <a:solidFill>
                  <a:srgbClr val="1D1D1B"/>
                </a:solidFill>
                <a:latin charset="0" pitchFamily="34" typeface="Tomorrow"/>
                <a:ea charset="-122" pitchFamily="34" typeface="Tomorrow"/>
                <a:cs charset="-120" pitchFamily="34" typeface="Tomorrow"/>
              </a:rPr>
              <a:t>Pharmacy Sales Trends and Insights</a:t>
            </a:r>
            <a:endParaRPr dirty="0" lang="en-US" sz="4338"/>
          </a:p>
        </p:txBody>
      </p:sp>
      <p:sp>
        <p:nvSpPr>
          <p:cNvPr id="6" name="Shape 3"/>
          <p:cNvSpPr/>
          <p:nvPr/>
        </p:nvSpPr>
        <p:spPr>
          <a:xfrm>
            <a:off x="1134785" y="2315170"/>
            <a:ext cx="44053" cy="5306854"/>
          </a:xfrm>
          <a:prstGeom prst="rect">
            <a:avLst/>
          </a:prstGeom>
          <a:solidFill>
            <a:srgbClr val="CCCCCB"/>
          </a:solidFill>
          <a:ln/>
        </p:spPr>
      </p:sp>
      <p:sp>
        <p:nvSpPr>
          <p:cNvPr id="7" name="Shape 4"/>
          <p:cNvSpPr/>
          <p:nvPr/>
        </p:nvSpPr>
        <p:spPr>
          <a:xfrm>
            <a:off x="1404699" y="2713077"/>
            <a:ext cx="771168" cy="44053"/>
          </a:xfrm>
          <a:prstGeom prst="rect">
            <a:avLst/>
          </a:prstGeom>
          <a:solidFill>
            <a:srgbClr val="CCCCCB"/>
          </a:solidFill>
          <a:ln/>
        </p:spPr>
      </p:sp>
      <p:sp>
        <p:nvSpPr>
          <p:cNvPr id="8" name="Shape 5"/>
          <p:cNvSpPr/>
          <p:nvPr/>
        </p:nvSpPr>
        <p:spPr>
          <a:xfrm>
            <a:off x="908923" y="2487335"/>
            <a:ext cx="495776" cy="495776"/>
          </a:xfrm>
          <a:prstGeom prst="roundRect">
            <a:avLst>
              <a:gd fmla="val 26669" name="adj"/>
            </a:avLst>
          </a:prstGeom>
          <a:solidFill>
            <a:srgbClr val="EAEAEA"/>
          </a:solidFill>
          <a:ln/>
        </p:spPr>
      </p:sp>
      <p:sp>
        <p:nvSpPr>
          <p:cNvPr id="9" name="Text 6"/>
          <p:cNvSpPr/>
          <p:nvPr/>
        </p:nvSpPr>
        <p:spPr>
          <a:xfrm>
            <a:off x="1081564" y="2528649"/>
            <a:ext cx="150376" cy="413147"/>
          </a:xfrm>
          <a:prstGeom prst="rect">
            <a:avLst/>
          </a:prstGeom>
          <a:noFill/>
          <a:ln/>
        </p:spPr>
        <p:txBody>
          <a:bodyPr anchor="t" numCol="1" rtlCol="0" wrap="none"/>
          <a:lstStyle/>
          <a:p>
            <a:pPr algn="ctr" indent="0" marL="0">
              <a:lnSpc>
                <a:spcPts val="3253"/>
              </a:lnSpc>
              <a:buNone/>
            </a:pPr>
            <a:r>
              <a:rPr b="1" dirty="0" lang="en-US" sz="2603">
                <a:solidFill>
                  <a:srgbClr val="1D1D1B"/>
                </a:solidFill>
                <a:latin charset="0" pitchFamily="34" typeface="Tomorrow"/>
                <a:ea charset="-122" pitchFamily="34" typeface="Tomorrow"/>
                <a:cs charset="-120" pitchFamily="34" typeface="Tomorrow"/>
              </a:rPr>
              <a:t>1</a:t>
            </a:r>
            <a:endParaRPr dirty="0" lang="en-US" sz="2603"/>
          </a:p>
        </p:txBody>
      </p:sp>
      <p:sp>
        <p:nvSpPr>
          <p:cNvPr id="10" name="Text 7"/>
          <p:cNvSpPr/>
          <p:nvPr/>
        </p:nvSpPr>
        <p:spPr>
          <a:xfrm>
            <a:off x="2368748" y="2535436"/>
            <a:ext cx="3345418" cy="344329"/>
          </a:xfrm>
          <a:prstGeom prst="rect">
            <a:avLst/>
          </a:prstGeom>
          <a:noFill/>
          <a:ln/>
        </p:spPr>
        <p:txBody>
          <a:bodyPr anchor="t" numCol="1" rtlCol="0" wrap="none"/>
          <a:lstStyle/>
          <a:p>
            <a:pPr algn="l" indent="0" marL="0">
              <a:lnSpc>
                <a:spcPts val="2711"/>
              </a:lnSpc>
              <a:buNone/>
            </a:pPr>
            <a:r>
              <a:rPr b="1" dirty="0" lang="en-US" sz="2169">
                <a:solidFill>
                  <a:srgbClr val="1D1D1B"/>
                </a:solidFill>
                <a:latin charset="0" pitchFamily="34" typeface="Tomorrow"/>
                <a:ea charset="-122" pitchFamily="34" typeface="Tomorrow"/>
                <a:cs charset="-120" pitchFamily="34" typeface="Tomorrow"/>
              </a:rPr>
              <a:t>Daily Sales Fluctuations</a:t>
            </a:r>
            <a:endParaRPr dirty="0" lang="en-US" sz="2169"/>
          </a:p>
        </p:txBody>
      </p:sp>
      <p:sp>
        <p:nvSpPr>
          <p:cNvPr id="11" name="Text 8"/>
          <p:cNvSpPr/>
          <p:nvPr/>
        </p:nvSpPr>
        <p:spPr>
          <a:xfrm>
            <a:off x="2368748" y="3011924"/>
            <a:ext cx="7777758" cy="705088"/>
          </a:xfrm>
          <a:prstGeom prst="rect">
            <a:avLst/>
          </a:prstGeom>
          <a:noFill/>
          <a:ln/>
        </p:spPr>
        <p:txBody>
          <a:bodyPr anchor="t" numCol="1" rtlCol="0" wrap="square"/>
          <a:lstStyle/>
          <a:p>
            <a:pPr algn="l" indent="0" marL="0">
              <a:lnSpc>
                <a:spcPts val="2776"/>
              </a:lnSpc>
              <a:buNone/>
            </a:pPr>
            <a:r>
              <a:rPr dirty="0" lang="en-US" sz="1735">
                <a:solidFill>
                  <a:srgbClr val="61615C"/>
                </a:solidFill>
                <a:latin charset="0" pitchFamily="34" typeface="Tomorrow"/>
                <a:ea charset="-122" pitchFamily="34" typeface="Tomorrow"/>
                <a:cs charset="-120" pitchFamily="34" typeface="Tomorrow"/>
              </a:rPr>
              <a:t>Analyzing daily sales patterns reveals significant variability, with a 55.79% increase from the lowest to the highest month.</a:t>
            </a:r>
            <a:endParaRPr dirty="0" lang="en-US" sz="1735"/>
          </a:p>
        </p:txBody>
      </p:sp>
      <p:sp>
        <p:nvSpPr>
          <p:cNvPr id="12" name="Shape 9"/>
          <p:cNvSpPr/>
          <p:nvPr/>
        </p:nvSpPr>
        <p:spPr>
          <a:xfrm>
            <a:off x="1404699" y="4555450"/>
            <a:ext cx="771168" cy="44053"/>
          </a:xfrm>
          <a:prstGeom prst="rect">
            <a:avLst/>
          </a:prstGeom>
          <a:solidFill>
            <a:srgbClr val="CCCCCB"/>
          </a:solidFill>
          <a:ln/>
        </p:spPr>
      </p:sp>
      <p:sp>
        <p:nvSpPr>
          <p:cNvPr id="13" name="Shape 10"/>
          <p:cNvSpPr/>
          <p:nvPr/>
        </p:nvSpPr>
        <p:spPr>
          <a:xfrm>
            <a:off x="908923" y="4329708"/>
            <a:ext cx="495776" cy="495776"/>
          </a:xfrm>
          <a:prstGeom prst="roundRect">
            <a:avLst>
              <a:gd fmla="val 26669" name="adj"/>
            </a:avLst>
          </a:prstGeom>
          <a:solidFill>
            <a:srgbClr val="EAEAEA"/>
          </a:solidFill>
          <a:ln/>
        </p:spPr>
      </p:sp>
      <p:sp>
        <p:nvSpPr>
          <p:cNvPr id="14" name="Text 11"/>
          <p:cNvSpPr/>
          <p:nvPr/>
        </p:nvSpPr>
        <p:spPr>
          <a:xfrm>
            <a:off x="1045726" y="4371023"/>
            <a:ext cx="222052" cy="413147"/>
          </a:xfrm>
          <a:prstGeom prst="rect">
            <a:avLst/>
          </a:prstGeom>
          <a:noFill/>
          <a:ln/>
        </p:spPr>
        <p:txBody>
          <a:bodyPr anchor="t" numCol="1" rtlCol="0" wrap="none"/>
          <a:lstStyle/>
          <a:p>
            <a:pPr algn="ctr" indent="0" marL="0">
              <a:lnSpc>
                <a:spcPts val="3253"/>
              </a:lnSpc>
              <a:buNone/>
            </a:pPr>
            <a:r>
              <a:rPr b="1" dirty="0" lang="en-US" sz="2603">
                <a:solidFill>
                  <a:srgbClr val="1D1D1B"/>
                </a:solidFill>
                <a:latin charset="0" pitchFamily="34" typeface="Tomorrow"/>
                <a:ea charset="-122" pitchFamily="34" typeface="Tomorrow"/>
                <a:cs charset="-120" pitchFamily="34" typeface="Tomorrow"/>
              </a:rPr>
              <a:t>2</a:t>
            </a:r>
            <a:endParaRPr dirty="0" lang="en-US" sz="2603"/>
          </a:p>
        </p:txBody>
      </p:sp>
      <p:sp>
        <p:nvSpPr>
          <p:cNvPr id="15" name="Text 12"/>
          <p:cNvSpPr/>
          <p:nvPr/>
        </p:nvSpPr>
        <p:spPr>
          <a:xfrm>
            <a:off x="2368748" y="4377809"/>
            <a:ext cx="3699153" cy="344329"/>
          </a:xfrm>
          <a:prstGeom prst="rect">
            <a:avLst/>
          </a:prstGeom>
          <a:noFill/>
          <a:ln/>
        </p:spPr>
        <p:txBody>
          <a:bodyPr anchor="t" numCol="1" rtlCol="0" wrap="none"/>
          <a:lstStyle/>
          <a:p>
            <a:pPr algn="l" indent="0" marL="0">
              <a:lnSpc>
                <a:spcPts val="2711"/>
              </a:lnSpc>
              <a:buNone/>
            </a:pPr>
            <a:r>
              <a:rPr b="1" dirty="0" lang="en-US" sz="2169">
                <a:solidFill>
                  <a:srgbClr val="1D1D1B"/>
                </a:solidFill>
                <a:latin charset="0" pitchFamily="34" typeface="Tomorrow"/>
                <a:ea charset="-122" pitchFamily="34" typeface="Tomorrow"/>
                <a:cs charset="-120" pitchFamily="34" typeface="Tomorrow"/>
              </a:rPr>
              <a:t>Branch-level Performance</a:t>
            </a:r>
            <a:endParaRPr dirty="0" lang="en-US" sz="2169"/>
          </a:p>
        </p:txBody>
      </p:sp>
      <p:sp>
        <p:nvSpPr>
          <p:cNvPr id="16" name="Text 13"/>
          <p:cNvSpPr/>
          <p:nvPr/>
        </p:nvSpPr>
        <p:spPr>
          <a:xfrm>
            <a:off x="2368748" y="4854297"/>
            <a:ext cx="7777758" cy="705088"/>
          </a:xfrm>
          <a:prstGeom prst="rect">
            <a:avLst/>
          </a:prstGeom>
          <a:noFill/>
          <a:ln/>
        </p:spPr>
        <p:txBody>
          <a:bodyPr anchor="t" numCol="1" rtlCol="0" wrap="square"/>
          <a:lstStyle/>
          <a:p>
            <a:pPr algn="l" indent="0" marL="0">
              <a:lnSpc>
                <a:spcPts val="2776"/>
              </a:lnSpc>
              <a:buNone/>
            </a:pPr>
            <a:r>
              <a:rPr dirty="0" lang="en-US" sz="1735">
                <a:solidFill>
                  <a:srgbClr val="61615C"/>
                </a:solidFill>
                <a:latin charset="0" pitchFamily="34" typeface="Tomorrow"/>
                <a:ea charset="-122" pitchFamily="34" typeface="Tomorrow"/>
                <a:cs charset="-120" pitchFamily="34" typeface="Tomorrow"/>
              </a:rPr>
              <a:t>The top-performing branch contributed 27.43% of total sales, while the lowest-performing branch accounted for only 1.20%.</a:t>
            </a:r>
            <a:endParaRPr dirty="0" lang="en-US" sz="1735"/>
          </a:p>
        </p:txBody>
      </p:sp>
      <p:sp>
        <p:nvSpPr>
          <p:cNvPr id="17" name="Shape 14"/>
          <p:cNvSpPr/>
          <p:nvPr/>
        </p:nvSpPr>
        <p:spPr>
          <a:xfrm>
            <a:off x="1404699" y="6397823"/>
            <a:ext cx="771168" cy="44053"/>
          </a:xfrm>
          <a:prstGeom prst="rect">
            <a:avLst/>
          </a:prstGeom>
          <a:solidFill>
            <a:srgbClr val="CCCCCB"/>
          </a:solidFill>
          <a:ln/>
        </p:spPr>
      </p:sp>
      <p:sp>
        <p:nvSpPr>
          <p:cNvPr id="18" name="Shape 15"/>
          <p:cNvSpPr/>
          <p:nvPr/>
        </p:nvSpPr>
        <p:spPr>
          <a:xfrm>
            <a:off x="908923" y="6172081"/>
            <a:ext cx="495776" cy="495776"/>
          </a:xfrm>
          <a:prstGeom prst="roundRect">
            <a:avLst>
              <a:gd fmla="val 26669" name="adj"/>
            </a:avLst>
          </a:prstGeom>
          <a:solidFill>
            <a:srgbClr val="EAEAEA"/>
          </a:solidFill>
          <a:ln/>
        </p:spPr>
      </p:sp>
      <p:sp>
        <p:nvSpPr>
          <p:cNvPr id="19" name="Text 16"/>
          <p:cNvSpPr/>
          <p:nvPr/>
        </p:nvSpPr>
        <p:spPr>
          <a:xfrm>
            <a:off x="1046440" y="6213396"/>
            <a:ext cx="220742" cy="413147"/>
          </a:xfrm>
          <a:prstGeom prst="rect">
            <a:avLst/>
          </a:prstGeom>
          <a:noFill/>
          <a:ln/>
        </p:spPr>
        <p:txBody>
          <a:bodyPr anchor="t" numCol="1" rtlCol="0" wrap="none"/>
          <a:lstStyle/>
          <a:p>
            <a:pPr algn="ctr" indent="0" marL="0">
              <a:lnSpc>
                <a:spcPts val="3253"/>
              </a:lnSpc>
              <a:buNone/>
            </a:pPr>
            <a:r>
              <a:rPr b="1" dirty="0" lang="en-US" sz="2603">
                <a:solidFill>
                  <a:srgbClr val="1D1D1B"/>
                </a:solidFill>
                <a:latin charset="0" pitchFamily="34" typeface="Tomorrow"/>
                <a:ea charset="-122" pitchFamily="34" typeface="Tomorrow"/>
                <a:cs charset="-120" pitchFamily="34" typeface="Tomorrow"/>
              </a:rPr>
              <a:t>3</a:t>
            </a:r>
            <a:endParaRPr dirty="0" lang="en-US" sz="2603"/>
          </a:p>
        </p:txBody>
      </p:sp>
      <p:sp>
        <p:nvSpPr>
          <p:cNvPr id="20" name="Text 17"/>
          <p:cNvSpPr/>
          <p:nvPr/>
        </p:nvSpPr>
        <p:spPr>
          <a:xfrm>
            <a:off x="2368748" y="6220182"/>
            <a:ext cx="2868930" cy="344329"/>
          </a:xfrm>
          <a:prstGeom prst="rect">
            <a:avLst/>
          </a:prstGeom>
          <a:noFill/>
          <a:ln/>
        </p:spPr>
        <p:txBody>
          <a:bodyPr anchor="t" numCol="1" rtlCol="0" wrap="none"/>
          <a:lstStyle/>
          <a:p>
            <a:pPr algn="l" indent="0" marL="0">
              <a:lnSpc>
                <a:spcPts val="2711"/>
              </a:lnSpc>
              <a:buNone/>
            </a:pPr>
            <a:r>
              <a:rPr b="1" dirty="0" lang="en-US" sz="2169">
                <a:solidFill>
                  <a:srgbClr val="1D1D1B"/>
                </a:solidFill>
                <a:latin charset="0" pitchFamily="34" typeface="Tomorrow"/>
                <a:ea charset="-122" pitchFamily="34" typeface="Tomorrow"/>
                <a:cs charset="-120" pitchFamily="34" typeface="Tomorrow"/>
              </a:rPr>
              <a:t>Top-selling Products</a:t>
            </a:r>
            <a:endParaRPr dirty="0" lang="en-US" sz="2169"/>
          </a:p>
        </p:txBody>
      </p:sp>
      <p:sp>
        <p:nvSpPr>
          <p:cNvPr id="21" name="Text 18"/>
          <p:cNvSpPr/>
          <p:nvPr/>
        </p:nvSpPr>
        <p:spPr>
          <a:xfrm>
            <a:off x="2368748" y="6696670"/>
            <a:ext cx="7777758" cy="705088"/>
          </a:xfrm>
          <a:prstGeom prst="rect">
            <a:avLst/>
          </a:prstGeom>
          <a:noFill/>
          <a:ln/>
        </p:spPr>
        <p:txBody>
          <a:bodyPr anchor="t" numCol="1" rtlCol="0" wrap="square"/>
          <a:lstStyle/>
          <a:p>
            <a:pPr algn="l" indent="0" marL="0">
              <a:lnSpc>
                <a:spcPts val="2776"/>
              </a:lnSpc>
              <a:buNone/>
            </a:pPr>
            <a:r>
              <a:rPr dirty="0" lang="en-US" sz="1735">
                <a:solidFill>
                  <a:srgbClr val="61615C"/>
                </a:solidFill>
                <a:latin charset="0" pitchFamily="34" typeface="Tomorrow"/>
                <a:ea charset="-122" pitchFamily="34" typeface="Tomorrow"/>
                <a:cs charset="-120" pitchFamily="34" typeface="Tomorrow"/>
              </a:rPr>
              <a:t>The top 10 products generated 18.75% of overall sales, with Zithromax 500 Mg Of 3 Tabs. being the best-seller.</a:t>
            </a:r>
            <a:endParaRPr dirty="0" lang="en-US" sz="173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4" name="Text 2"/>
          <p:cNvSpPr/>
          <p:nvPr/>
        </p:nvSpPr>
        <p:spPr>
          <a:xfrm>
            <a:off x="2037993" y="2834640"/>
            <a:ext cx="9974937" cy="694373"/>
          </a:xfrm>
          <a:prstGeom prst="rect">
            <a:avLst/>
          </a:prstGeom>
          <a:noFill/>
          <a:ln/>
        </p:spPr>
        <p:txBody>
          <a:bodyPr anchor="t" numCol="1" rtlCol="0" wrap="none"/>
          <a:lstStyle/>
          <a:p>
            <a:pPr indent="0" marL="0">
              <a:lnSpc>
                <a:spcPts val="5468"/>
              </a:lnSpc>
              <a:buNone/>
            </a:pPr>
            <a:r>
              <a:rPr b="1" dirty="0" lang="en-US" sz="4374">
                <a:solidFill>
                  <a:srgbClr val="1D1D1B"/>
                </a:solidFill>
                <a:latin charset="0" pitchFamily="34" typeface="Tomorrow"/>
                <a:ea charset="-122" pitchFamily="34" typeface="Tomorrow"/>
                <a:cs charset="-120" pitchFamily="34" typeface="Tomorrow"/>
              </a:rPr>
              <a:t>Forecasting Future Pharmacy Sales</a:t>
            </a:r>
            <a:endParaRPr dirty="0" lang="en-US" sz="4374"/>
          </a:p>
        </p:txBody>
      </p:sp>
      <p:sp>
        <p:nvSpPr>
          <p:cNvPr id="5" name="Text 3"/>
          <p:cNvSpPr/>
          <p:nvPr/>
        </p:nvSpPr>
        <p:spPr>
          <a:xfrm>
            <a:off x="2037993" y="3973354"/>
            <a:ext cx="10554414" cy="1421606"/>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Using linear regression and time series analysis, the project developed accurate models to predict future sales trends. The models demonstrated a strong fit, with low mean squared error and high R-squared values, enabling the pharmacy to make informed decisions about inventory management and strategic planning.</a:t>
            </a:r>
            <a:endParaRPr dirty="0" lang="en-US" sz="17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4" name="Text 2"/>
          <p:cNvSpPr/>
          <p:nvPr/>
        </p:nvSpPr>
        <p:spPr>
          <a:xfrm>
            <a:off x="2037993" y="1162883"/>
            <a:ext cx="10554414" cy="1388745"/>
          </a:xfrm>
          <a:prstGeom prst="rect">
            <a:avLst/>
          </a:prstGeom>
          <a:noFill/>
          <a:ln/>
        </p:spPr>
        <p:txBody>
          <a:bodyPr anchor="t" numCol="1" rtlCol="0" wrap="square"/>
          <a:lstStyle/>
          <a:p>
            <a:pPr indent="0" marL="0">
              <a:lnSpc>
                <a:spcPts val="5468"/>
              </a:lnSpc>
              <a:buNone/>
            </a:pPr>
            <a:r>
              <a:rPr b="1" dirty="0" lang="en-US" sz="4374">
                <a:solidFill>
                  <a:srgbClr val="1D1D1B"/>
                </a:solidFill>
                <a:latin charset="0" pitchFamily="34" typeface="Tomorrow"/>
                <a:ea charset="-122" pitchFamily="34" typeface="Tomorrow"/>
                <a:cs charset="-120" pitchFamily="34" typeface="Tomorrow"/>
              </a:rPr>
              <a:t>Uncovering Customer Purchasing Patterns</a:t>
            </a:r>
            <a:endParaRPr dirty="0" lang="en-US" sz="4374"/>
          </a:p>
        </p:txBody>
      </p:sp>
      <p:sp>
        <p:nvSpPr>
          <p:cNvPr id="5" name="Text 3"/>
          <p:cNvSpPr/>
          <p:nvPr/>
        </p:nvSpPr>
        <p:spPr>
          <a:xfrm>
            <a:off x="2037993" y="3107055"/>
            <a:ext cx="3156347" cy="694373"/>
          </a:xfrm>
          <a:prstGeom prst="rect">
            <a:avLst/>
          </a:prstGeom>
          <a:noFill/>
          <a:ln/>
        </p:spPr>
        <p:txBody>
          <a:bodyPr anchor="t" numCol="1" rtlCol="0" wrap="square"/>
          <a:lstStyle/>
          <a:p>
            <a:pPr indent="0" marL="0">
              <a:lnSpc>
                <a:spcPts val="2734"/>
              </a:lnSpc>
              <a:buNone/>
            </a:pPr>
            <a:r>
              <a:rPr b="1" dirty="0" lang="en-US" sz="2187">
                <a:solidFill>
                  <a:srgbClr val="1D1D1B"/>
                </a:solidFill>
                <a:latin charset="0" pitchFamily="34" typeface="Tomorrow"/>
                <a:ea charset="-122" pitchFamily="34" typeface="Tomorrow"/>
                <a:cs charset="-120" pitchFamily="34" typeface="Tomorrow"/>
              </a:rPr>
              <a:t>Association Rule Mining</a:t>
            </a:r>
            <a:endParaRPr dirty="0" lang="en-US" sz="2187"/>
          </a:p>
        </p:txBody>
      </p:sp>
      <p:sp>
        <p:nvSpPr>
          <p:cNvPr id="6" name="Text 4"/>
          <p:cNvSpPr/>
          <p:nvPr/>
        </p:nvSpPr>
        <p:spPr>
          <a:xfrm>
            <a:off x="2037993" y="4023598"/>
            <a:ext cx="3156347" cy="2843213"/>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The Apriori algorithm was applied to identify frequent itemsets and generate association rules, revealing key product affinities that can be leveraged for targeted marketing and optimized product placement.</a:t>
            </a:r>
            <a:endParaRPr dirty="0" lang="en-US" sz="1750"/>
          </a:p>
        </p:txBody>
      </p:sp>
      <p:sp>
        <p:nvSpPr>
          <p:cNvPr id="7" name="Text 5"/>
          <p:cNvSpPr/>
          <p:nvPr/>
        </p:nvSpPr>
        <p:spPr>
          <a:xfrm>
            <a:off x="5743932" y="3107055"/>
            <a:ext cx="2882384" cy="347186"/>
          </a:xfrm>
          <a:prstGeom prst="rect">
            <a:avLst/>
          </a:prstGeom>
          <a:noFill/>
          <a:ln/>
        </p:spPr>
        <p:txBody>
          <a:bodyPr anchor="t" numCol="1" rtlCol="0" wrap="none"/>
          <a:lstStyle/>
          <a:p>
            <a:pPr indent="0" marL="0">
              <a:lnSpc>
                <a:spcPts val="2734"/>
              </a:lnSpc>
              <a:buNone/>
            </a:pPr>
            <a:r>
              <a:rPr b="1" dirty="0" lang="en-US" sz="2187">
                <a:solidFill>
                  <a:srgbClr val="1D1D1B"/>
                </a:solidFill>
                <a:latin charset="0" pitchFamily="34" typeface="Tomorrow"/>
                <a:ea charset="-122" pitchFamily="34" typeface="Tomorrow"/>
                <a:cs charset="-120" pitchFamily="34" typeface="Tomorrow"/>
              </a:rPr>
              <a:t>Top Product Pairings</a:t>
            </a:r>
            <a:endParaRPr dirty="0" lang="en-US" sz="2187"/>
          </a:p>
        </p:txBody>
      </p:sp>
      <p:sp>
        <p:nvSpPr>
          <p:cNvPr id="8" name="Text 6"/>
          <p:cNvSpPr/>
          <p:nvPr/>
        </p:nvSpPr>
        <p:spPr>
          <a:xfrm>
            <a:off x="5743932" y="3676412"/>
            <a:ext cx="3156347" cy="2487811"/>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The association rule graph highlights the strongest relationships between frequently purchased items, providing valuable insights to enhance the customer experience.</a:t>
            </a:r>
            <a:endParaRPr dirty="0" lang="en-US" sz="1750"/>
          </a:p>
        </p:txBody>
      </p:sp>
      <p:sp>
        <p:nvSpPr>
          <p:cNvPr id="9" name="Text 7"/>
          <p:cNvSpPr/>
          <p:nvPr/>
        </p:nvSpPr>
        <p:spPr>
          <a:xfrm>
            <a:off x="9449872" y="3107055"/>
            <a:ext cx="3156347" cy="694373"/>
          </a:xfrm>
          <a:prstGeom prst="rect">
            <a:avLst/>
          </a:prstGeom>
          <a:noFill/>
          <a:ln/>
        </p:spPr>
        <p:txBody>
          <a:bodyPr anchor="t" numCol="1" rtlCol="0" wrap="square"/>
          <a:lstStyle/>
          <a:p>
            <a:pPr indent="0" marL="0">
              <a:lnSpc>
                <a:spcPts val="2734"/>
              </a:lnSpc>
              <a:buNone/>
            </a:pPr>
            <a:r>
              <a:rPr b="1" dirty="0" lang="en-US" sz="2187">
                <a:solidFill>
                  <a:srgbClr val="1D1D1B"/>
                </a:solidFill>
                <a:latin charset="0" pitchFamily="34" typeface="Tomorrow"/>
                <a:ea charset="-122" pitchFamily="34" typeface="Tomorrow"/>
                <a:cs charset="-120" pitchFamily="34" typeface="Tomorrow"/>
              </a:rPr>
              <a:t>Data-driven Strategies</a:t>
            </a:r>
            <a:endParaRPr dirty="0" lang="en-US" sz="2187"/>
          </a:p>
        </p:txBody>
      </p:sp>
      <p:sp>
        <p:nvSpPr>
          <p:cNvPr id="10" name="Text 8"/>
          <p:cNvSpPr/>
          <p:nvPr/>
        </p:nvSpPr>
        <p:spPr>
          <a:xfrm>
            <a:off x="9449872" y="4023598"/>
            <a:ext cx="3156347" cy="2843213"/>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By understanding customer purchasing behavior, the pharmacy can develop personalized recommendations, cross-selling opportunities, and tailored promotions to drive sales and customer loyalty.</a:t>
            </a:r>
            <a:endParaRPr dirty="0" lang="en-US" sz="17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4" name="Text 2"/>
          <p:cNvSpPr/>
          <p:nvPr/>
        </p:nvSpPr>
        <p:spPr>
          <a:xfrm>
            <a:off x="2037993" y="1637824"/>
            <a:ext cx="9327356" cy="694373"/>
          </a:xfrm>
          <a:prstGeom prst="rect">
            <a:avLst/>
          </a:prstGeom>
          <a:noFill/>
          <a:ln/>
        </p:spPr>
        <p:txBody>
          <a:bodyPr anchor="t" numCol="1" rtlCol="0" wrap="none"/>
          <a:lstStyle/>
          <a:p>
            <a:pPr indent="0" marL="0">
              <a:lnSpc>
                <a:spcPts val="5468"/>
              </a:lnSpc>
              <a:buNone/>
            </a:pPr>
            <a:r>
              <a:rPr b="1" dirty="0" lang="en-US" sz="4374">
                <a:solidFill>
                  <a:srgbClr val="1D1D1B"/>
                </a:solidFill>
                <a:latin charset="0" pitchFamily="34" typeface="Tomorrow"/>
                <a:ea charset="-122" pitchFamily="34" typeface="Tomorrow"/>
                <a:cs charset="-120" pitchFamily="34" typeface="Tomorrow"/>
              </a:rPr>
              <a:t>Data Preprocessing and Cleaning</a:t>
            </a:r>
            <a:endParaRPr dirty="0" lang="en-US" sz="4374"/>
          </a:p>
        </p:txBody>
      </p:sp>
      <p:sp>
        <p:nvSpPr>
          <p:cNvPr id="5" name="Shape 3"/>
          <p:cNvSpPr/>
          <p:nvPr/>
        </p:nvSpPr>
        <p:spPr>
          <a:xfrm>
            <a:off x="2037993" y="2950131"/>
            <a:ext cx="499943" cy="499943"/>
          </a:xfrm>
          <a:prstGeom prst="roundRect">
            <a:avLst>
              <a:gd fmla="val 26667" name="adj"/>
            </a:avLst>
          </a:prstGeom>
          <a:solidFill>
            <a:srgbClr val="EAEAEA"/>
          </a:solidFill>
          <a:ln/>
        </p:spPr>
      </p:sp>
      <p:sp>
        <p:nvSpPr>
          <p:cNvPr id="6" name="Text 4"/>
          <p:cNvSpPr/>
          <p:nvPr/>
        </p:nvSpPr>
        <p:spPr>
          <a:xfrm>
            <a:off x="2212062" y="2991803"/>
            <a:ext cx="151686" cy="416481"/>
          </a:xfrm>
          <a:prstGeom prst="rect">
            <a:avLst/>
          </a:prstGeom>
          <a:noFill/>
          <a:ln/>
        </p:spPr>
        <p:txBody>
          <a:bodyPr anchor="t" numCol="1" rtlCol="0" wrap="none"/>
          <a:lstStyle/>
          <a:p>
            <a:pPr algn="ctr" indent="0" marL="0">
              <a:lnSpc>
                <a:spcPts val="3281"/>
              </a:lnSpc>
              <a:buNone/>
            </a:pPr>
            <a:r>
              <a:rPr b="1" dirty="0" lang="en-US" sz="2624">
                <a:solidFill>
                  <a:srgbClr val="1D1D1B"/>
                </a:solidFill>
                <a:latin charset="0" pitchFamily="34" typeface="Tomorrow"/>
                <a:ea charset="-122" pitchFamily="34" typeface="Tomorrow"/>
                <a:cs charset="-120" pitchFamily="34" typeface="Tomorrow"/>
              </a:rPr>
              <a:t>1</a:t>
            </a:r>
            <a:endParaRPr dirty="0" lang="en-US" sz="2624"/>
          </a:p>
        </p:txBody>
      </p:sp>
      <p:sp>
        <p:nvSpPr>
          <p:cNvPr id="7" name="Text 5"/>
          <p:cNvSpPr/>
          <p:nvPr/>
        </p:nvSpPr>
        <p:spPr>
          <a:xfrm>
            <a:off x="2760107" y="3026450"/>
            <a:ext cx="2877622" cy="347186"/>
          </a:xfrm>
          <a:prstGeom prst="rect">
            <a:avLst/>
          </a:prstGeom>
          <a:noFill/>
          <a:ln/>
        </p:spPr>
        <p:txBody>
          <a:bodyPr anchor="t" numCol="1" rtlCol="0" wrap="none"/>
          <a:lstStyle/>
          <a:p>
            <a:pPr indent="0" marL="0">
              <a:lnSpc>
                <a:spcPts val="2734"/>
              </a:lnSpc>
              <a:buNone/>
            </a:pPr>
            <a:r>
              <a:rPr b="1" dirty="0" lang="en-US" sz="2187">
                <a:solidFill>
                  <a:srgbClr val="1D1D1B"/>
                </a:solidFill>
                <a:latin charset="0" pitchFamily="34" typeface="Tomorrow"/>
                <a:ea charset="-122" pitchFamily="34" typeface="Tomorrow"/>
                <a:cs charset="-120" pitchFamily="34" typeface="Tomorrow"/>
              </a:rPr>
              <a:t>Date Transformation</a:t>
            </a:r>
            <a:endParaRPr dirty="0" lang="en-US" sz="2187"/>
          </a:p>
        </p:txBody>
      </p:sp>
      <p:sp>
        <p:nvSpPr>
          <p:cNvPr id="8" name="Text 6"/>
          <p:cNvSpPr/>
          <p:nvPr/>
        </p:nvSpPr>
        <p:spPr>
          <a:xfrm>
            <a:off x="2760107" y="3506867"/>
            <a:ext cx="4444008" cy="1066205"/>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Correcting the inconsistent date format in the dataset was a crucial step to ensure accurate analysis and forecasting.</a:t>
            </a:r>
            <a:endParaRPr dirty="0" lang="en-US" sz="1750"/>
          </a:p>
        </p:txBody>
      </p:sp>
      <p:sp>
        <p:nvSpPr>
          <p:cNvPr id="9" name="Shape 7"/>
          <p:cNvSpPr/>
          <p:nvPr/>
        </p:nvSpPr>
        <p:spPr>
          <a:xfrm>
            <a:off x="7426285" y="2950131"/>
            <a:ext cx="499943" cy="499943"/>
          </a:xfrm>
          <a:prstGeom prst="roundRect">
            <a:avLst>
              <a:gd fmla="val 26667" name="adj"/>
            </a:avLst>
          </a:prstGeom>
          <a:solidFill>
            <a:srgbClr val="EAEAEA"/>
          </a:solidFill>
          <a:ln/>
        </p:spPr>
      </p:sp>
      <p:sp>
        <p:nvSpPr>
          <p:cNvPr id="10" name="Text 8"/>
          <p:cNvSpPr/>
          <p:nvPr/>
        </p:nvSpPr>
        <p:spPr>
          <a:xfrm>
            <a:off x="7564279" y="2991803"/>
            <a:ext cx="223957" cy="416481"/>
          </a:xfrm>
          <a:prstGeom prst="rect">
            <a:avLst/>
          </a:prstGeom>
          <a:noFill/>
          <a:ln/>
        </p:spPr>
        <p:txBody>
          <a:bodyPr anchor="t" numCol="1" rtlCol="0" wrap="none"/>
          <a:lstStyle/>
          <a:p>
            <a:pPr algn="ctr" indent="0" marL="0">
              <a:lnSpc>
                <a:spcPts val="3281"/>
              </a:lnSpc>
              <a:buNone/>
            </a:pPr>
            <a:r>
              <a:rPr b="1" dirty="0" lang="en-US" sz="2624">
                <a:solidFill>
                  <a:srgbClr val="1D1D1B"/>
                </a:solidFill>
                <a:latin charset="0" pitchFamily="34" typeface="Tomorrow"/>
                <a:ea charset="-122" pitchFamily="34" typeface="Tomorrow"/>
                <a:cs charset="-120" pitchFamily="34" typeface="Tomorrow"/>
              </a:rPr>
              <a:t>2</a:t>
            </a:r>
            <a:endParaRPr dirty="0" lang="en-US" sz="2624"/>
          </a:p>
        </p:txBody>
      </p:sp>
      <p:sp>
        <p:nvSpPr>
          <p:cNvPr id="11" name="Text 9"/>
          <p:cNvSpPr/>
          <p:nvPr/>
        </p:nvSpPr>
        <p:spPr>
          <a:xfrm>
            <a:off x="8148399" y="3026450"/>
            <a:ext cx="3447693" cy="347186"/>
          </a:xfrm>
          <a:prstGeom prst="rect">
            <a:avLst/>
          </a:prstGeom>
          <a:noFill/>
          <a:ln/>
        </p:spPr>
        <p:txBody>
          <a:bodyPr anchor="t" numCol="1" rtlCol="0" wrap="none"/>
          <a:lstStyle/>
          <a:p>
            <a:pPr indent="0" marL="0">
              <a:lnSpc>
                <a:spcPts val="2734"/>
              </a:lnSpc>
              <a:buNone/>
            </a:pPr>
            <a:r>
              <a:rPr b="1" dirty="0" lang="en-US" sz="2187">
                <a:solidFill>
                  <a:srgbClr val="1D1D1B"/>
                </a:solidFill>
                <a:latin charset="0" pitchFamily="34" typeface="Tomorrow"/>
                <a:ea charset="-122" pitchFamily="34" typeface="Tomorrow"/>
                <a:cs charset="-120" pitchFamily="34" typeface="Tomorrow"/>
              </a:rPr>
              <a:t>Handling Missing Values</a:t>
            </a:r>
            <a:endParaRPr dirty="0" lang="en-US" sz="2187"/>
          </a:p>
        </p:txBody>
      </p:sp>
      <p:sp>
        <p:nvSpPr>
          <p:cNvPr id="12" name="Text 10"/>
          <p:cNvSpPr/>
          <p:nvPr/>
        </p:nvSpPr>
        <p:spPr>
          <a:xfrm>
            <a:off x="8148399" y="3506867"/>
            <a:ext cx="4444008" cy="1066205"/>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Missing values were imputed with the mean for numerical columns, maintaining dataset integrity.</a:t>
            </a:r>
            <a:endParaRPr dirty="0" lang="en-US" sz="1750"/>
          </a:p>
        </p:txBody>
      </p:sp>
      <p:sp>
        <p:nvSpPr>
          <p:cNvPr id="13" name="Shape 11"/>
          <p:cNvSpPr/>
          <p:nvPr/>
        </p:nvSpPr>
        <p:spPr>
          <a:xfrm>
            <a:off x="2037993" y="4968835"/>
            <a:ext cx="499943" cy="499943"/>
          </a:xfrm>
          <a:prstGeom prst="roundRect">
            <a:avLst>
              <a:gd fmla="val 26667" name="adj"/>
            </a:avLst>
          </a:prstGeom>
          <a:solidFill>
            <a:srgbClr val="EAEAEA"/>
          </a:solidFill>
          <a:ln/>
        </p:spPr>
      </p:sp>
      <p:sp>
        <p:nvSpPr>
          <p:cNvPr id="14" name="Text 12"/>
          <p:cNvSpPr/>
          <p:nvPr/>
        </p:nvSpPr>
        <p:spPr>
          <a:xfrm>
            <a:off x="2176582" y="5010507"/>
            <a:ext cx="222647" cy="416481"/>
          </a:xfrm>
          <a:prstGeom prst="rect">
            <a:avLst/>
          </a:prstGeom>
          <a:noFill/>
          <a:ln/>
        </p:spPr>
        <p:txBody>
          <a:bodyPr anchor="t" numCol="1" rtlCol="0" wrap="none"/>
          <a:lstStyle/>
          <a:p>
            <a:pPr algn="ctr" indent="0" marL="0">
              <a:lnSpc>
                <a:spcPts val="3281"/>
              </a:lnSpc>
              <a:buNone/>
            </a:pPr>
            <a:r>
              <a:rPr b="1" dirty="0" lang="en-US" sz="2624">
                <a:solidFill>
                  <a:srgbClr val="1D1D1B"/>
                </a:solidFill>
                <a:latin charset="0" pitchFamily="34" typeface="Tomorrow"/>
                <a:ea charset="-122" pitchFamily="34" typeface="Tomorrow"/>
                <a:cs charset="-120" pitchFamily="34" typeface="Tomorrow"/>
              </a:rPr>
              <a:t>3</a:t>
            </a:r>
            <a:endParaRPr dirty="0" lang="en-US" sz="2624"/>
          </a:p>
        </p:txBody>
      </p:sp>
      <p:sp>
        <p:nvSpPr>
          <p:cNvPr id="15" name="Text 13"/>
          <p:cNvSpPr/>
          <p:nvPr/>
        </p:nvSpPr>
        <p:spPr>
          <a:xfrm>
            <a:off x="2760107" y="5045154"/>
            <a:ext cx="3946684" cy="347186"/>
          </a:xfrm>
          <a:prstGeom prst="rect">
            <a:avLst/>
          </a:prstGeom>
          <a:noFill/>
          <a:ln/>
        </p:spPr>
        <p:txBody>
          <a:bodyPr anchor="t" numCol="1" rtlCol="0" wrap="none"/>
          <a:lstStyle/>
          <a:p>
            <a:pPr indent="0" marL="0">
              <a:lnSpc>
                <a:spcPts val="2734"/>
              </a:lnSpc>
              <a:buNone/>
            </a:pPr>
            <a:r>
              <a:rPr b="1" dirty="0" lang="en-US" sz="2187">
                <a:solidFill>
                  <a:srgbClr val="1D1D1B"/>
                </a:solidFill>
                <a:latin charset="0" pitchFamily="34" typeface="Tomorrow"/>
                <a:ea charset="-122" pitchFamily="34" typeface="Tomorrow"/>
                <a:cs charset="-120" pitchFamily="34" typeface="Tomorrow"/>
              </a:rPr>
              <a:t>Addressing Inconsistencies</a:t>
            </a:r>
            <a:endParaRPr dirty="0" lang="en-US" sz="2187"/>
          </a:p>
        </p:txBody>
      </p:sp>
      <p:sp>
        <p:nvSpPr>
          <p:cNvPr id="16" name="Text 14"/>
          <p:cNvSpPr/>
          <p:nvPr/>
        </p:nvSpPr>
        <p:spPr>
          <a:xfrm>
            <a:off x="2760107" y="5525572"/>
            <a:ext cx="4444008" cy="1066205"/>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Rows with negative values in Quantity or Amount were removed to maintain data quality.</a:t>
            </a:r>
            <a:endParaRPr dirty="0" lang="en-US" sz="1750"/>
          </a:p>
        </p:txBody>
      </p:sp>
      <p:sp>
        <p:nvSpPr>
          <p:cNvPr id="17" name="Shape 15"/>
          <p:cNvSpPr/>
          <p:nvPr/>
        </p:nvSpPr>
        <p:spPr>
          <a:xfrm>
            <a:off x="7426285" y="4968835"/>
            <a:ext cx="499943" cy="499943"/>
          </a:xfrm>
          <a:prstGeom prst="roundRect">
            <a:avLst>
              <a:gd fmla="val 26667" name="adj"/>
            </a:avLst>
          </a:prstGeom>
          <a:solidFill>
            <a:srgbClr val="EAEAEA"/>
          </a:solidFill>
          <a:ln/>
        </p:spPr>
      </p:sp>
      <p:sp>
        <p:nvSpPr>
          <p:cNvPr id="18" name="Text 16"/>
          <p:cNvSpPr/>
          <p:nvPr/>
        </p:nvSpPr>
        <p:spPr>
          <a:xfrm>
            <a:off x="7564279" y="5010507"/>
            <a:ext cx="223957" cy="416481"/>
          </a:xfrm>
          <a:prstGeom prst="rect">
            <a:avLst/>
          </a:prstGeom>
          <a:noFill/>
          <a:ln/>
        </p:spPr>
        <p:txBody>
          <a:bodyPr anchor="t" numCol="1" rtlCol="0" wrap="none"/>
          <a:lstStyle/>
          <a:p>
            <a:pPr algn="ctr" indent="0" marL="0">
              <a:lnSpc>
                <a:spcPts val="3281"/>
              </a:lnSpc>
              <a:buNone/>
            </a:pPr>
            <a:r>
              <a:rPr b="1" dirty="0" lang="en-US" sz="2624">
                <a:solidFill>
                  <a:srgbClr val="1D1D1B"/>
                </a:solidFill>
                <a:latin charset="0" pitchFamily="34" typeface="Tomorrow"/>
                <a:ea charset="-122" pitchFamily="34" typeface="Tomorrow"/>
                <a:cs charset="-120" pitchFamily="34" typeface="Tomorrow"/>
              </a:rPr>
              <a:t>4</a:t>
            </a:r>
            <a:endParaRPr dirty="0" lang="en-US" sz="2624"/>
          </a:p>
        </p:txBody>
      </p:sp>
      <p:sp>
        <p:nvSpPr>
          <p:cNvPr id="19" name="Text 17"/>
          <p:cNvSpPr/>
          <p:nvPr/>
        </p:nvSpPr>
        <p:spPr>
          <a:xfrm>
            <a:off x="8148399" y="5045154"/>
            <a:ext cx="2846546" cy="347186"/>
          </a:xfrm>
          <a:prstGeom prst="rect">
            <a:avLst/>
          </a:prstGeom>
          <a:noFill/>
          <a:ln/>
        </p:spPr>
        <p:txBody>
          <a:bodyPr anchor="t" numCol="1" rtlCol="0" wrap="none"/>
          <a:lstStyle/>
          <a:p>
            <a:pPr indent="0" marL="0">
              <a:lnSpc>
                <a:spcPts val="2734"/>
              </a:lnSpc>
              <a:buNone/>
            </a:pPr>
            <a:r>
              <a:rPr b="1" dirty="0" lang="en-US" sz="2187">
                <a:solidFill>
                  <a:srgbClr val="1D1D1B"/>
                </a:solidFill>
                <a:latin charset="0" pitchFamily="34" typeface="Tomorrow"/>
                <a:ea charset="-122" pitchFamily="34" typeface="Tomorrow"/>
                <a:cs charset="-120" pitchFamily="34" typeface="Tomorrow"/>
              </a:rPr>
              <a:t>Feature Engineering</a:t>
            </a:r>
            <a:endParaRPr dirty="0" lang="en-US" sz="2187"/>
          </a:p>
        </p:txBody>
      </p:sp>
      <p:sp>
        <p:nvSpPr>
          <p:cNvPr id="20" name="Text 18"/>
          <p:cNvSpPr/>
          <p:nvPr/>
        </p:nvSpPr>
        <p:spPr>
          <a:xfrm>
            <a:off x="8148399" y="5525572"/>
            <a:ext cx="4444008" cy="1066205"/>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New features, such as Month, Year, and DayOfWeek, were created to enhance the predictive modeling process.</a:t>
            </a:r>
            <a:endParaRPr dirty="0" lang="en-US" sz="17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4" name="Text 2"/>
          <p:cNvSpPr/>
          <p:nvPr/>
        </p:nvSpPr>
        <p:spPr>
          <a:xfrm>
            <a:off x="2037993" y="1087993"/>
            <a:ext cx="10246043" cy="694373"/>
          </a:xfrm>
          <a:prstGeom prst="rect">
            <a:avLst/>
          </a:prstGeom>
          <a:noFill/>
          <a:ln/>
        </p:spPr>
        <p:txBody>
          <a:bodyPr anchor="t" numCol="1" rtlCol="0" wrap="none"/>
          <a:lstStyle/>
          <a:p>
            <a:pPr indent="0" marL="0">
              <a:lnSpc>
                <a:spcPts val="5468"/>
              </a:lnSpc>
              <a:buNone/>
            </a:pPr>
            <a:r>
              <a:rPr b="1" dirty="0" lang="en-US" sz="4374">
                <a:solidFill>
                  <a:srgbClr val="1D1D1B"/>
                </a:solidFill>
                <a:latin charset="0" pitchFamily="34" typeface="Tomorrow"/>
                <a:ea charset="-122" pitchFamily="34" typeface="Tomorrow"/>
                <a:cs charset="-120" pitchFamily="34" typeface="Tomorrow"/>
              </a:rPr>
              <a:t>Evaluation and Performance Metrics</a:t>
            </a:r>
            <a:endParaRPr dirty="0" lang="en-US" sz="4374"/>
          </a:p>
        </p:txBody>
      </p:sp>
      <p:sp>
        <p:nvSpPr>
          <p:cNvPr id="5" name="Shape 3"/>
          <p:cNvSpPr/>
          <p:nvPr/>
        </p:nvSpPr>
        <p:spPr>
          <a:xfrm>
            <a:off x="2037993" y="2226707"/>
            <a:ext cx="5166122" cy="2346365"/>
          </a:xfrm>
          <a:prstGeom prst="roundRect">
            <a:avLst>
              <a:gd fmla="val 5682" name="adj"/>
            </a:avLst>
          </a:prstGeom>
          <a:solidFill>
            <a:srgbClr val="EAEAEA"/>
          </a:solidFill>
          <a:ln/>
        </p:spPr>
      </p:sp>
      <p:sp>
        <p:nvSpPr>
          <p:cNvPr id="6" name="Text 4"/>
          <p:cNvSpPr/>
          <p:nvPr/>
        </p:nvSpPr>
        <p:spPr>
          <a:xfrm>
            <a:off x="2260163" y="2448878"/>
            <a:ext cx="2777490" cy="347186"/>
          </a:xfrm>
          <a:prstGeom prst="rect">
            <a:avLst/>
          </a:prstGeom>
          <a:noFill/>
          <a:ln/>
        </p:spPr>
        <p:txBody>
          <a:bodyPr anchor="t" numCol="1" rtlCol="0" wrap="none"/>
          <a:lstStyle/>
          <a:p>
            <a:pPr indent="0" marL="0">
              <a:lnSpc>
                <a:spcPts val="2734"/>
              </a:lnSpc>
              <a:buNone/>
            </a:pPr>
            <a:r>
              <a:rPr b="1" dirty="0" lang="en-US" sz="2187">
                <a:solidFill>
                  <a:srgbClr val="1D1D1B"/>
                </a:solidFill>
                <a:latin charset="0" pitchFamily="34" typeface="Tomorrow"/>
                <a:ea charset="-122" pitchFamily="34" typeface="Tomorrow"/>
                <a:cs charset="-120" pitchFamily="34" typeface="Tomorrow"/>
              </a:rPr>
              <a:t>Linear Regression</a:t>
            </a:r>
            <a:endParaRPr dirty="0" lang="en-US" sz="2187"/>
          </a:p>
        </p:txBody>
      </p:sp>
      <p:sp>
        <p:nvSpPr>
          <p:cNvPr id="7" name="Text 5"/>
          <p:cNvSpPr/>
          <p:nvPr/>
        </p:nvSpPr>
        <p:spPr>
          <a:xfrm>
            <a:off x="2260163" y="2929295"/>
            <a:ext cx="4721781" cy="1421606"/>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The linear regression model achieved a low mean squared error and high R-squared value, demonstrating its effectiveness in forecasting sales.</a:t>
            </a:r>
            <a:endParaRPr dirty="0" lang="en-US" sz="1750"/>
          </a:p>
        </p:txBody>
      </p:sp>
      <p:sp>
        <p:nvSpPr>
          <p:cNvPr id="8" name="Shape 6"/>
          <p:cNvSpPr/>
          <p:nvPr/>
        </p:nvSpPr>
        <p:spPr>
          <a:xfrm>
            <a:off x="7426285" y="2226707"/>
            <a:ext cx="5166122" cy="2346365"/>
          </a:xfrm>
          <a:prstGeom prst="roundRect">
            <a:avLst>
              <a:gd fmla="val 5682" name="adj"/>
            </a:avLst>
          </a:prstGeom>
          <a:solidFill>
            <a:srgbClr val="EAEAEA"/>
          </a:solidFill>
          <a:ln/>
        </p:spPr>
      </p:sp>
      <p:sp>
        <p:nvSpPr>
          <p:cNvPr id="9" name="Text 7"/>
          <p:cNvSpPr/>
          <p:nvPr/>
        </p:nvSpPr>
        <p:spPr>
          <a:xfrm>
            <a:off x="7648456" y="2448878"/>
            <a:ext cx="2937629" cy="347186"/>
          </a:xfrm>
          <a:prstGeom prst="rect">
            <a:avLst/>
          </a:prstGeom>
          <a:noFill/>
          <a:ln/>
        </p:spPr>
        <p:txBody>
          <a:bodyPr anchor="t" numCol="1" rtlCol="0" wrap="none"/>
          <a:lstStyle/>
          <a:p>
            <a:pPr indent="0" marL="0">
              <a:lnSpc>
                <a:spcPts val="2734"/>
              </a:lnSpc>
              <a:buNone/>
            </a:pPr>
            <a:r>
              <a:rPr b="1" dirty="0" lang="en-US" sz="2187">
                <a:solidFill>
                  <a:srgbClr val="1D1D1B"/>
                </a:solidFill>
                <a:latin charset="0" pitchFamily="34" typeface="Tomorrow"/>
                <a:ea charset="-122" pitchFamily="34" typeface="Tomorrow"/>
                <a:cs charset="-120" pitchFamily="34" typeface="Tomorrow"/>
              </a:rPr>
              <a:t>Time Series Analysis</a:t>
            </a:r>
            <a:endParaRPr dirty="0" lang="en-US" sz="2187"/>
          </a:p>
        </p:txBody>
      </p:sp>
      <p:sp>
        <p:nvSpPr>
          <p:cNvPr id="10" name="Text 8"/>
          <p:cNvSpPr/>
          <p:nvPr/>
        </p:nvSpPr>
        <p:spPr>
          <a:xfrm>
            <a:off x="7648456" y="2929295"/>
            <a:ext cx="4721781" cy="1066205"/>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The time series model accurately predicted future sales trends, closely aligning with the actual sales data.</a:t>
            </a:r>
            <a:endParaRPr dirty="0" lang="en-US" sz="1750"/>
          </a:p>
        </p:txBody>
      </p:sp>
      <p:sp>
        <p:nvSpPr>
          <p:cNvPr id="11" name="Shape 9"/>
          <p:cNvSpPr/>
          <p:nvPr/>
        </p:nvSpPr>
        <p:spPr>
          <a:xfrm>
            <a:off x="2037993" y="4795242"/>
            <a:ext cx="5166122" cy="2346365"/>
          </a:xfrm>
          <a:prstGeom prst="roundRect">
            <a:avLst>
              <a:gd fmla="val 5682" name="adj"/>
            </a:avLst>
          </a:prstGeom>
          <a:solidFill>
            <a:srgbClr val="EAEAEA"/>
          </a:solidFill>
          <a:ln/>
        </p:spPr>
      </p:sp>
      <p:sp>
        <p:nvSpPr>
          <p:cNvPr id="12" name="Text 10"/>
          <p:cNvSpPr/>
          <p:nvPr/>
        </p:nvSpPr>
        <p:spPr>
          <a:xfrm>
            <a:off x="2260163" y="5017413"/>
            <a:ext cx="3376851" cy="347186"/>
          </a:xfrm>
          <a:prstGeom prst="rect">
            <a:avLst/>
          </a:prstGeom>
          <a:noFill/>
          <a:ln/>
        </p:spPr>
        <p:txBody>
          <a:bodyPr anchor="t" numCol="1" rtlCol="0" wrap="none"/>
          <a:lstStyle/>
          <a:p>
            <a:pPr indent="0" marL="0">
              <a:lnSpc>
                <a:spcPts val="2734"/>
              </a:lnSpc>
              <a:buNone/>
            </a:pPr>
            <a:r>
              <a:rPr b="1" dirty="0" lang="en-US" sz="2187">
                <a:solidFill>
                  <a:srgbClr val="1D1D1B"/>
                </a:solidFill>
                <a:latin charset="0" pitchFamily="34" typeface="Tomorrow"/>
                <a:ea charset="-122" pitchFamily="34" typeface="Tomorrow"/>
                <a:cs charset="-120" pitchFamily="34" typeface="Tomorrow"/>
              </a:rPr>
              <a:t>Association Rule Mining</a:t>
            </a:r>
            <a:endParaRPr dirty="0" lang="en-US" sz="2187"/>
          </a:p>
        </p:txBody>
      </p:sp>
      <p:sp>
        <p:nvSpPr>
          <p:cNvPr id="13" name="Text 11"/>
          <p:cNvSpPr/>
          <p:nvPr/>
        </p:nvSpPr>
        <p:spPr>
          <a:xfrm>
            <a:off x="2260163" y="5497830"/>
            <a:ext cx="4721781" cy="1066205"/>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The Apriori algorithm successfully identified strong product affinities, with the top 10 rules having high lift values.</a:t>
            </a:r>
            <a:endParaRPr dirty="0" lang="en-US" sz="1750"/>
          </a:p>
        </p:txBody>
      </p:sp>
      <p:sp>
        <p:nvSpPr>
          <p:cNvPr id="14" name="Shape 12"/>
          <p:cNvSpPr/>
          <p:nvPr/>
        </p:nvSpPr>
        <p:spPr>
          <a:xfrm>
            <a:off x="7426285" y="4795242"/>
            <a:ext cx="5166122" cy="2346365"/>
          </a:xfrm>
          <a:prstGeom prst="roundRect">
            <a:avLst>
              <a:gd fmla="val 5682" name="adj"/>
            </a:avLst>
          </a:prstGeom>
          <a:solidFill>
            <a:srgbClr val="EAEAEA"/>
          </a:solidFill>
          <a:ln/>
        </p:spPr>
      </p:sp>
      <p:sp>
        <p:nvSpPr>
          <p:cNvPr id="15" name="Text 13"/>
          <p:cNvSpPr/>
          <p:nvPr/>
        </p:nvSpPr>
        <p:spPr>
          <a:xfrm>
            <a:off x="7648456" y="5017413"/>
            <a:ext cx="2777490" cy="347186"/>
          </a:xfrm>
          <a:prstGeom prst="rect">
            <a:avLst/>
          </a:prstGeom>
          <a:noFill/>
          <a:ln/>
        </p:spPr>
        <p:txBody>
          <a:bodyPr anchor="t" numCol="1" rtlCol="0" wrap="none"/>
          <a:lstStyle/>
          <a:p>
            <a:pPr indent="0" marL="0">
              <a:lnSpc>
                <a:spcPts val="2734"/>
              </a:lnSpc>
              <a:buNone/>
            </a:pPr>
            <a:r>
              <a:rPr b="1" dirty="0" lang="en-US" sz="2187">
                <a:solidFill>
                  <a:srgbClr val="1D1D1B"/>
                </a:solidFill>
                <a:latin charset="0" pitchFamily="34" typeface="Tomorrow"/>
                <a:ea charset="-122" pitchFamily="34" typeface="Tomorrow"/>
                <a:cs charset="-120" pitchFamily="34" typeface="Tomorrow"/>
              </a:rPr>
              <a:t>Overall Evaluation</a:t>
            </a:r>
            <a:endParaRPr dirty="0" lang="en-US" sz="2187"/>
          </a:p>
        </p:txBody>
      </p:sp>
      <p:sp>
        <p:nvSpPr>
          <p:cNvPr id="16" name="Text 14"/>
          <p:cNvSpPr/>
          <p:nvPr/>
        </p:nvSpPr>
        <p:spPr>
          <a:xfrm>
            <a:off x="7648456" y="5497830"/>
            <a:ext cx="4721781" cy="1421606"/>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The comprehensive analysis provided actionable insights to support strategic decision-making and enhance the customer experience.</a:t>
            </a:r>
            <a:endParaRPr dirty="0" lang="en-US" sz="17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4" name="Text 2"/>
          <p:cNvSpPr/>
          <p:nvPr/>
        </p:nvSpPr>
        <p:spPr>
          <a:xfrm>
            <a:off x="2037993" y="978098"/>
            <a:ext cx="10554414" cy="1388745"/>
          </a:xfrm>
          <a:prstGeom prst="rect">
            <a:avLst/>
          </a:prstGeom>
          <a:noFill/>
          <a:ln/>
        </p:spPr>
        <p:txBody>
          <a:bodyPr anchor="t" numCol="1" rtlCol="0" wrap="square"/>
          <a:lstStyle/>
          <a:p>
            <a:pPr indent="0" marL="0">
              <a:lnSpc>
                <a:spcPts val="5468"/>
              </a:lnSpc>
              <a:buNone/>
            </a:pPr>
            <a:r>
              <a:rPr b="1" dirty="0" lang="en-US" sz="4374">
                <a:solidFill>
                  <a:srgbClr val="1D1D1B"/>
                </a:solidFill>
                <a:latin charset="0" pitchFamily="34" typeface="Tomorrow"/>
                <a:ea charset="-122" pitchFamily="34" typeface="Tomorrow"/>
                <a:cs charset="-120" pitchFamily="34" typeface="Tomorrow"/>
              </a:rPr>
              <a:t>Recommendations for Future Enhancements</a:t>
            </a:r>
            <a:endParaRPr dirty="0" lang="en-US" sz="4374"/>
          </a:p>
        </p:txBody>
      </p:sp>
      <p:pic>
        <p:nvPicPr>
          <p:cNvPr descr="preencoded.png" id="5" name="Image 0"/>
          <p:cNvPicPr>
            <a:picLocks noChangeAspect="1"/>
          </p:cNvPicPr>
          <p:nvPr/>
        </p:nvPicPr>
        <p:blipFill>
          <a:blip r:embed="rId3"/>
          <a:stretch>
            <a:fillRect/>
          </a:stretch>
        </p:blipFill>
        <p:spPr>
          <a:xfrm>
            <a:off x="2037993" y="2811185"/>
            <a:ext cx="555427" cy="555427"/>
          </a:xfrm>
          <a:prstGeom prst="rect">
            <a:avLst/>
          </a:prstGeom>
        </p:spPr>
      </p:pic>
      <p:sp>
        <p:nvSpPr>
          <p:cNvPr id="6" name="Text 3"/>
          <p:cNvSpPr/>
          <p:nvPr/>
        </p:nvSpPr>
        <p:spPr>
          <a:xfrm>
            <a:off x="2037993" y="3588782"/>
            <a:ext cx="2388632" cy="694373"/>
          </a:xfrm>
          <a:prstGeom prst="rect">
            <a:avLst/>
          </a:prstGeom>
          <a:noFill/>
          <a:ln/>
        </p:spPr>
        <p:txBody>
          <a:bodyPr anchor="t" numCol="1" rtlCol="0" wrap="square"/>
          <a:lstStyle/>
          <a:p>
            <a:pPr algn="l" indent="0" marL="0">
              <a:lnSpc>
                <a:spcPts val="2734"/>
              </a:lnSpc>
              <a:buNone/>
            </a:pPr>
            <a:r>
              <a:rPr b="1" dirty="0" lang="en-US" sz="2187">
                <a:solidFill>
                  <a:srgbClr val="1D1D1B"/>
                </a:solidFill>
                <a:latin charset="0" pitchFamily="34" typeface="Tomorrow"/>
                <a:ea charset="-122" pitchFamily="34" typeface="Tomorrow"/>
                <a:cs charset="-120" pitchFamily="34" typeface="Tomorrow"/>
              </a:rPr>
              <a:t>Integrate Additional Data</a:t>
            </a:r>
            <a:endParaRPr dirty="0" lang="en-US" sz="2187"/>
          </a:p>
        </p:txBody>
      </p:sp>
      <p:sp>
        <p:nvSpPr>
          <p:cNvPr id="7" name="Text 4"/>
          <p:cNvSpPr/>
          <p:nvPr/>
        </p:nvSpPr>
        <p:spPr>
          <a:xfrm>
            <a:off x="2037993" y="4416385"/>
            <a:ext cx="2388632" cy="2132409"/>
          </a:xfrm>
          <a:prstGeom prst="rect">
            <a:avLst/>
          </a:prstGeom>
          <a:noFill/>
          <a:ln/>
        </p:spPr>
        <p:txBody>
          <a:bodyPr anchor="t" numCol="1" rtlCol="0" wrap="square"/>
          <a:lstStyle/>
          <a:p>
            <a:pPr algn="l" indent="0" marL="0">
              <a:lnSpc>
                <a:spcPts val="2799"/>
              </a:lnSpc>
              <a:buNone/>
            </a:pPr>
            <a:r>
              <a:rPr dirty="0" lang="en-US" sz="1750">
                <a:solidFill>
                  <a:srgbClr val="61615C"/>
                </a:solidFill>
                <a:latin charset="0" pitchFamily="34" typeface="Tomorrow"/>
                <a:ea charset="-122" pitchFamily="34" typeface="Tomorrow"/>
                <a:cs charset="-120" pitchFamily="34" typeface="Tomorrow"/>
              </a:rPr>
              <a:t>Incorporate demographic information, customer feedback, and external market data to enrich the analysis.</a:t>
            </a:r>
            <a:endParaRPr dirty="0" lang="en-US" sz="1750"/>
          </a:p>
        </p:txBody>
      </p:sp>
      <p:pic>
        <p:nvPicPr>
          <p:cNvPr descr="preencoded.png" id="8" name="Image 1"/>
          <p:cNvPicPr>
            <a:picLocks noChangeAspect="1"/>
          </p:cNvPicPr>
          <p:nvPr/>
        </p:nvPicPr>
        <p:blipFill>
          <a:blip r:embed="rId4"/>
          <a:stretch>
            <a:fillRect/>
          </a:stretch>
        </p:blipFill>
        <p:spPr>
          <a:xfrm>
            <a:off x="4759881" y="2811185"/>
            <a:ext cx="555427" cy="555427"/>
          </a:xfrm>
          <a:prstGeom prst="rect">
            <a:avLst/>
          </a:prstGeom>
        </p:spPr>
      </p:pic>
      <p:sp>
        <p:nvSpPr>
          <p:cNvPr id="9" name="Text 5"/>
          <p:cNvSpPr/>
          <p:nvPr/>
        </p:nvSpPr>
        <p:spPr>
          <a:xfrm>
            <a:off x="4759881" y="3588782"/>
            <a:ext cx="2388632" cy="1041559"/>
          </a:xfrm>
          <a:prstGeom prst="rect">
            <a:avLst/>
          </a:prstGeom>
          <a:noFill/>
          <a:ln/>
        </p:spPr>
        <p:txBody>
          <a:bodyPr anchor="t" numCol="1" rtlCol="0" wrap="square"/>
          <a:lstStyle/>
          <a:p>
            <a:pPr algn="l" indent="0" marL="0">
              <a:lnSpc>
                <a:spcPts val="2734"/>
              </a:lnSpc>
              <a:buNone/>
            </a:pPr>
            <a:r>
              <a:rPr b="1" dirty="0" lang="en-US" sz="2187">
                <a:solidFill>
                  <a:srgbClr val="1D1D1B"/>
                </a:solidFill>
                <a:latin charset="0" pitchFamily="34" typeface="Tomorrow"/>
                <a:ea charset="-122" pitchFamily="34" typeface="Tomorrow"/>
                <a:cs charset="-120" pitchFamily="34" typeface="Tomorrow"/>
              </a:rPr>
              <a:t>Experiment with Advanced Algorithms</a:t>
            </a:r>
            <a:endParaRPr dirty="0" lang="en-US" sz="2187"/>
          </a:p>
        </p:txBody>
      </p:sp>
      <p:sp>
        <p:nvSpPr>
          <p:cNvPr id="10" name="Text 6"/>
          <p:cNvSpPr/>
          <p:nvPr/>
        </p:nvSpPr>
        <p:spPr>
          <a:xfrm>
            <a:off x="4759881" y="4763572"/>
            <a:ext cx="2388632" cy="2487811"/>
          </a:xfrm>
          <a:prstGeom prst="rect">
            <a:avLst/>
          </a:prstGeom>
          <a:noFill/>
          <a:ln/>
        </p:spPr>
        <p:txBody>
          <a:bodyPr anchor="t" numCol="1" rtlCol="0" wrap="square"/>
          <a:lstStyle/>
          <a:p>
            <a:pPr algn="l" indent="0" marL="0">
              <a:lnSpc>
                <a:spcPts val="2799"/>
              </a:lnSpc>
              <a:buNone/>
            </a:pPr>
            <a:r>
              <a:rPr dirty="0" lang="en-US" sz="1750">
                <a:solidFill>
                  <a:srgbClr val="61615C"/>
                </a:solidFill>
                <a:latin charset="0" pitchFamily="34" typeface="Tomorrow"/>
                <a:ea charset="-122" pitchFamily="34" typeface="Tomorrow"/>
                <a:cs charset="-120" pitchFamily="34" typeface="Tomorrow"/>
              </a:rPr>
              <a:t>Explore more sophisticated machine learning models to further improve predictive accuracy and uncover deeper insights.</a:t>
            </a:r>
            <a:endParaRPr dirty="0" lang="en-US" sz="1750"/>
          </a:p>
        </p:txBody>
      </p:sp>
      <p:pic>
        <p:nvPicPr>
          <p:cNvPr descr="preencoded.png" id="11" name="Image 2"/>
          <p:cNvPicPr>
            <a:picLocks noChangeAspect="1"/>
          </p:cNvPicPr>
          <p:nvPr/>
        </p:nvPicPr>
        <p:blipFill>
          <a:blip r:embed="rId5"/>
          <a:stretch>
            <a:fillRect/>
          </a:stretch>
        </p:blipFill>
        <p:spPr>
          <a:xfrm>
            <a:off x="7481768" y="2811185"/>
            <a:ext cx="555427" cy="555427"/>
          </a:xfrm>
          <a:prstGeom prst="rect">
            <a:avLst/>
          </a:prstGeom>
        </p:spPr>
      </p:pic>
      <p:sp>
        <p:nvSpPr>
          <p:cNvPr id="12" name="Text 7"/>
          <p:cNvSpPr/>
          <p:nvPr/>
        </p:nvSpPr>
        <p:spPr>
          <a:xfrm>
            <a:off x="7481768" y="3588782"/>
            <a:ext cx="2388632" cy="694373"/>
          </a:xfrm>
          <a:prstGeom prst="rect">
            <a:avLst/>
          </a:prstGeom>
          <a:noFill/>
          <a:ln/>
        </p:spPr>
        <p:txBody>
          <a:bodyPr anchor="t" numCol="1" rtlCol="0" wrap="square"/>
          <a:lstStyle/>
          <a:p>
            <a:pPr algn="l" indent="0" marL="0">
              <a:lnSpc>
                <a:spcPts val="2734"/>
              </a:lnSpc>
              <a:buNone/>
            </a:pPr>
            <a:r>
              <a:rPr b="1" dirty="0" lang="en-US" sz="2187">
                <a:solidFill>
                  <a:srgbClr val="1D1D1B"/>
                </a:solidFill>
                <a:latin charset="0" pitchFamily="34" typeface="Tomorrow"/>
                <a:ea charset="-122" pitchFamily="34" typeface="Tomorrow"/>
                <a:cs charset="-120" pitchFamily="34" typeface="Tomorrow"/>
              </a:rPr>
              <a:t>Automate Reporting</a:t>
            </a:r>
            <a:endParaRPr dirty="0" lang="en-US" sz="2187"/>
          </a:p>
        </p:txBody>
      </p:sp>
      <p:sp>
        <p:nvSpPr>
          <p:cNvPr id="13" name="Text 8"/>
          <p:cNvSpPr/>
          <p:nvPr/>
        </p:nvSpPr>
        <p:spPr>
          <a:xfrm>
            <a:off x="7481768" y="4416385"/>
            <a:ext cx="2388632" cy="2132409"/>
          </a:xfrm>
          <a:prstGeom prst="rect">
            <a:avLst/>
          </a:prstGeom>
          <a:noFill/>
          <a:ln/>
        </p:spPr>
        <p:txBody>
          <a:bodyPr anchor="t" numCol="1" rtlCol="0" wrap="square"/>
          <a:lstStyle/>
          <a:p>
            <a:pPr algn="l" indent="0" marL="0">
              <a:lnSpc>
                <a:spcPts val="2799"/>
              </a:lnSpc>
              <a:buNone/>
            </a:pPr>
            <a:r>
              <a:rPr dirty="0" lang="en-US" sz="1750">
                <a:solidFill>
                  <a:srgbClr val="61615C"/>
                </a:solidFill>
                <a:latin charset="0" pitchFamily="34" typeface="Tomorrow"/>
                <a:ea charset="-122" pitchFamily="34" typeface="Tomorrow"/>
                <a:cs charset="-120" pitchFamily="34" typeface="Tomorrow"/>
              </a:rPr>
              <a:t>Implement systems for generating regular analytical reports to support continuous monitoring and decision-making.</a:t>
            </a:r>
            <a:endParaRPr dirty="0" lang="en-US" sz="1750"/>
          </a:p>
        </p:txBody>
      </p:sp>
      <p:pic>
        <p:nvPicPr>
          <p:cNvPr descr="preencoded.png" id="14" name="Image 3"/>
          <p:cNvPicPr>
            <a:picLocks noChangeAspect="1"/>
          </p:cNvPicPr>
          <p:nvPr/>
        </p:nvPicPr>
        <p:blipFill>
          <a:blip r:embed="rId6"/>
          <a:stretch>
            <a:fillRect/>
          </a:stretch>
        </p:blipFill>
        <p:spPr>
          <a:xfrm>
            <a:off x="10203656" y="2811185"/>
            <a:ext cx="555427" cy="555427"/>
          </a:xfrm>
          <a:prstGeom prst="rect">
            <a:avLst/>
          </a:prstGeom>
        </p:spPr>
      </p:pic>
      <p:sp>
        <p:nvSpPr>
          <p:cNvPr id="15" name="Text 9"/>
          <p:cNvSpPr/>
          <p:nvPr/>
        </p:nvSpPr>
        <p:spPr>
          <a:xfrm>
            <a:off x="10203656" y="3588782"/>
            <a:ext cx="2388751" cy="694373"/>
          </a:xfrm>
          <a:prstGeom prst="rect">
            <a:avLst/>
          </a:prstGeom>
          <a:noFill/>
          <a:ln/>
        </p:spPr>
        <p:txBody>
          <a:bodyPr anchor="t" numCol="1" rtlCol="0" wrap="square"/>
          <a:lstStyle/>
          <a:p>
            <a:pPr algn="l" indent="0" marL="0">
              <a:lnSpc>
                <a:spcPts val="2734"/>
              </a:lnSpc>
              <a:buNone/>
            </a:pPr>
            <a:r>
              <a:rPr b="1" dirty="0" lang="en-US" sz="2187">
                <a:solidFill>
                  <a:srgbClr val="1D1D1B"/>
                </a:solidFill>
                <a:latin charset="0" pitchFamily="34" typeface="Tomorrow"/>
                <a:ea charset="-122" pitchFamily="34" typeface="Tomorrow"/>
                <a:cs charset="-120" pitchFamily="34" typeface="Tomorrow"/>
              </a:rPr>
              <a:t>Enable Real-time Analysis</a:t>
            </a:r>
            <a:endParaRPr dirty="0" lang="en-US" sz="2187"/>
          </a:p>
        </p:txBody>
      </p:sp>
      <p:sp>
        <p:nvSpPr>
          <p:cNvPr id="16" name="Text 10"/>
          <p:cNvSpPr/>
          <p:nvPr/>
        </p:nvSpPr>
        <p:spPr>
          <a:xfrm>
            <a:off x="10203656" y="4416385"/>
            <a:ext cx="2388751" cy="2487811"/>
          </a:xfrm>
          <a:prstGeom prst="rect">
            <a:avLst/>
          </a:prstGeom>
          <a:noFill/>
          <a:ln/>
        </p:spPr>
        <p:txBody>
          <a:bodyPr anchor="t" numCol="1" rtlCol="0" wrap="square"/>
          <a:lstStyle/>
          <a:p>
            <a:pPr algn="l" indent="0" marL="0">
              <a:lnSpc>
                <a:spcPts val="2799"/>
              </a:lnSpc>
              <a:buNone/>
            </a:pPr>
            <a:r>
              <a:rPr dirty="0" lang="en-US" sz="1750">
                <a:solidFill>
                  <a:srgbClr val="61615C"/>
                </a:solidFill>
                <a:latin charset="0" pitchFamily="34" typeface="Tomorrow"/>
                <a:ea charset="-122" pitchFamily="34" typeface="Tomorrow"/>
                <a:cs charset="-120" pitchFamily="34" typeface="Tomorrow"/>
              </a:rPr>
              <a:t>Develop capabilities for real-time data processing and analysis to provide timely insights and support dynamic decision-making.</a:t>
            </a:r>
            <a:endParaRPr dirty="0" lang="en-US" sz="17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4" name="Text 2"/>
          <p:cNvSpPr/>
          <p:nvPr/>
        </p:nvSpPr>
        <p:spPr>
          <a:xfrm>
            <a:off x="2037993" y="2656880"/>
            <a:ext cx="5554980" cy="694373"/>
          </a:xfrm>
          <a:prstGeom prst="rect">
            <a:avLst/>
          </a:prstGeom>
          <a:noFill/>
          <a:ln/>
        </p:spPr>
        <p:txBody>
          <a:bodyPr anchor="t" numCol="1" rtlCol="0" wrap="none"/>
          <a:lstStyle/>
          <a:p>
            <a:pPr indent="0" marL="0">
              <a:lnSpc>
                <a:spcPts val="5468"/>
              </a:lnSpc>
              <a:buNone/>
            </a:pPr>
            <a:r>
              <a:rPr b="1" dirty="0" lang="en-US" sz="4374">
                <a:solidFill>
                  <a:srgbClr val="1D1D1B"/>
                </a:solidFill>
                <a:latin charset="0" pitchFamily="34" typeface="Tomorrow"/>
                <a:ea charset="-122" pitchFamily="34" typeface="Tomorrow"/>
                <a:cs charset="-120" pitchFamily="34" typeface="Tomorrow"/>
              </a:rPr>
              <a:t>Conclusion</a:t>
            </a:r>
            <a:endParaRPr dirty="0" lang="en-US" sz="4374"/>
          </a:p>
        </p:txBody>
      </p:sp>
      <p:sp>
        <p:nvSpPr>
          <p:cNvPr id="5" name="Text 3"/>
          <p:cNvSpPr/>
          <p:nvPr/>
        </p:nvSpPr>
        <p:spPr>
          <a:xfrm>
            <a:off x="2037993" y="3795593"/>
            <a:ext cx="10554414" cy="1777008"/>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This data mining project has demonstrated the immense value that can be extracted from pharmacy sales data. By leveraging predictive models, association rule mining, and robust data preprocessing techniques, the pharmacy can enhance its operational efficiency, personalize the customer experience, and drive long-term growth in the highly competitive pharmaceutical industry.</a:t>
            </a:r>
            <a:endParaRPr dirty="0" lang="en-US" sz="17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descr="preencoded.png" id="4" name="Image 0"/>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4278868"/>
            <a:ext cx="5554980" cy="694373"/>
          </a:xfrm>
          <a:prstGeom prst="rect">
            <a:avLst/>
          </a:prstGeom>
          <a:noFill/>
          <a:ln/>
        </p:spPr>
        <p:txBody>
          <a:bodyPr anchor="t" numCol="1" rtlCol="0" wrap="none"/>
          <a:lstStyle/>
          <a:p>
            <a:pPr indent="0" marL="0">
              <a:lnSpc>
                <a:spcPts val="5468"/>
              </a:lnSpc>
              <a:buNone/>
            </a:pPr>
            <a:r>
              <a:rPr b="1" dirty="0" lang="en-US" sz="4374">
                <a:solidFill>
                  <a:srgbClr val="1D1D1B"/>
                </a:solidFill>
                <a:latin charset="0" pitchFamily="34" typeface="Tomorrow"/>
                <a:ea charset="-122" pitchFamily="34" typeface="Tomorrow"/>
                <a:cs charset="-120" pitchFamily="34" typeface="Tomorrow"/>
              </a:rPr>
              <a:t>Acknowledgments</a:t>
            </a:r>
            <a:endParaRPr dirty="0" lang="en-US" sz="4374"/>
          </a:p>
        </p:txBody>
      </p:sp>
      <p:sp>
        <p:nvSpPr>
          <p:cNvPr id="6" name="Text 3"/>
          <p:cNvSpPr/>
          <p:nvPr/>
        </p:nvSpPr>
        <p:spPr>
          <a:xfrm>
            <a:off x="2037993" y="5306497"/>
            <a:ext cx="10554414" cy="1421606"/>
          </a:xfrm>
          <a:prstGeom prst="rect">
            <a:avLst/>
          </a:prstGeom>
          <a:noFill/>
          <a:ln/>
        </p:spPr>
        <p:txBody>
          <a:bodyPr anchor="t" numCol="1" rtlCol="0" wrap="square"/>
          <a:lstStyle/>
          <a:p>
            <a:pPr indent="0" marL="0">
              <a:lnSpc>
                <a:spcPts val="2799"/>
              </a:lnSpc>
              <a:buNone/>
            </a:pPr>
            <a:r>
              <a:rPr dirty="0" lang="en-US" sz="1750">
                <a:solidFill>
                  <a:srgbClr val="61615C"/>
                </a:solidFill>
                <a:latin charset="0" pitchFamily="34" typeface="Tomorrow"/>
                <a:ea charset="-122" pitchFamily="34" typeface="Tomorrow"/>
                <a:cs charset="-120" pitchFamily="34" typeface="Tomorrow"/>
              </a:rPr>
              <a:t>The authors would like to express their gratitude to the Axum Pharmacy team for providing the comprehensive dataset and invaluable insights that made this project possible. We also acknowledge the support and guidance of the data science faculty at the university, whose expertise and feedback were instrumental in shaping the direction and success of this endeavor.</a:t>
            </a:r>
            <a:endParaRPr dirty="0" lang="en-US" sz="1750"/>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id="{62F939B6-93AF-4DB8-9C6B-D6C7DFDC589F}" name="Office Theme" vid="{4A3C46E8-61CC-4603-A589-7422A47A8E4A}"/>
    </a:ext>
  </a:extLst>
</a:theme>
</file>

<file path=docProps/app.xml><?xml version="1.0" encoding="utf-8"?>
<Properties xmlns="http://schemas.openxmlformats.org/officeDocument/2006/extended-properties" xmlns:vt="http://schemas.openxmlformats.org/officeDocument/2006/docPropsVTypes">
  <Company>PptxGenJS</Company>
  <Words>0</Words>
  <Paragraphs>0</Paragraphs>
  <Slides>9</Slides>
  <Notes>9</Notes>
  <TotalTime>0</TotalTime>
  <HiddenSlides>0</HiddenSlides>
  <MMClips>0</MMClips>
  <ScaleCrop>false</ScaleCrop>
  <HeadingPairs>
    <vt:vector baseType="variant" size="6">
      <vt:variant>
        <vt:lpstr>Fonts Used</vt:lpstr>
      </vt:variant>
      <vt:variant>
        <vt:i4>2</vt:i4>
      </vt:variant>
      <vt:variant>
        <vt:lpstr>Theme</vt:lpstr>
      </vt:variant>
      <vt:variant>
        <vt:i4>1</vt:i4>
      </vt:variant>
      <vt:variant>
        <vt:lpstr>Slide Titles</vt:lpstr>
      </vt:variant>
      <vt:variant>
        <vt:i4>9</vt:i4>
      </vt:variant>
    </vt:vector>
  </HeadingPairs>
  <TitlesOfParts>
    <vt:vector baseType="lpstr" size="12">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lication>Microsoft Office PowerPoint</Application>
  <AppVersion>16.0000</AppVersion>
  <PresentationFormat>On-screen Show (16:9)</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2024-05-24T19:58:05Z</dcterms:created>
  <dc:creator>PptxGenJS</dc:creator>
  <cp:lastModifiedBy>PptxGenJS</cp:lastModifiedBy>
  <dcterms:modified xsi:type="dcterms:W3CDTF">2024-05-24T19:58:05Z</dcterms:modified>
  <cp:revision>1</cp:revision>
  <dc:subject>PptxGenJS Presentation</dc:subject>
  <dc:title>PptxGenJS Presentation</dc:title>
</cp:coreProperties>
</file>