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ITC Franklin Gothic LT" charset="1" panose="020B0504030503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justt-zeref/AICTE-Steganography"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2" y="4649641"/>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2"/>
            <a:ext cx="13716000" cy="1466667"/>
            <a:chOff x="0" y="0"/>
            <a:chExt cx="18288000" cy="1955556"/>
          </a:xfrm>
        </p:grpSpPr>
        <p:sp>
          <p:nvSpPr>
            <p:cNvPr name="Freeform 12" id="12"/>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3" id="13"/>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2038662" y="6104120"/>
            <a:ext cx="14744792" cy="2445286"/>
            <a:chOff x="0" y="0"/>
            <a:chExt cx="15960366" cy="2646878"/>
          </a:xfrm>
        </p:grpSpPr>
        <p:sp>
          <p:nvSpPr>
            <p:cNvPr name="Freeform 18" id="18"/>
            <p:cNvSpPr/>
            <p:nvPr/>
          </p:nvSpPr>
          <p:spPr>
            <a:xfrm flipH="false" flipV="false" rot="0">
              <a:off x="0" y="0"/>
              <a:ext cx="15960365" cy="2646878"/>
            </a:xfrm>
            <a:custGeom>
              <a:avLst/>
              <a:gdLst/>
              <a:ahLst/>
              <a:cxnLst/>
              <a:rect r="r" b="b" t="t" l="l"/>
              <a:pathLst>
                <a:path h="2646878" w="15960365">
                  <a:moveTo>
                    <a:pt x="0" y="0"/>
                  </a:moveTo>
                  <a:lnTo>
                    <a:pt x="15960365" y="0"/>
                  </a:lnTo>
                  <a:lnTo>
                    <a:pt x="15960365" y="2646878"/>
                  </a:lnTo>
                  <a:lnTo>
                    <a:pt x="0" y="2646878"/>
                  </a:lnTo>
                  <a:close/>
                </a:path>
              </a:pathLst>
            </a:custGeom>
            <a:solidFill>
              <a:srgbClr val="000000">
                <a:alpha val="0"/>
              </a:srgbClr>
            </a:solidFill>
          </p:spPr>
        </p:sp>
        <p:sp>
          <p:nvSpPr>
            <p:cNvPr name="TextBox 19" id="19"/>
            <p:cNvSpPr txBox="true"/>
            <p:nvPr/>
          </p:nvSpPr>
          <p:spPr>
            <a:xfrm>
              <a:off x="0" y="-66675"/>
              <a:ext cx="15960366" cy="2713553"/>
            </a:xfrm>
            <a:prstGeom prst="rect">
              <a:avLst/>
            </a:prstGeom>
          </p:spPr>
          <p:txBody>
            <a:bodyPr anchor="t" rtlCol="false" tIns="0" lIns="0" bIns="0" rIns="0"/>
            <a:lstStyle/>
            <a:p>
              <a:pPr algn="l">
                <a:lnSpc>
                  <a:spcPts val="3600"/>
                </a:lnSpc>
              </a:pPr>
              <a:r>
                <a:rPr lang="en-US" sz="3000" b="true">
                  <a:solidFill>
                    <a:srgbClr val="1482AC"/>
                  </a:solidFill>
                  <a:latin typeface="Arial Bold"/>
                  <a:ea typeface="Arial Bold"/>
                  <a:cs typeface="Arial Bold"/>
                  <a:sym typeface="Arial Bold"/>
                </a:rPr>
                <a:t>Presented By:  GANESH KANOJIYA</a:t>
              </a:r>
            </a:p>
            <a:p>
              <a:pPr algn="l">
                <a:lnSpc>
                  <a:spcPts val="3600"/>
                </a:lnSpc>
              </a:pPr>
              <a:r>
                <a:rPr lang="en-US" sz="3000" b="true">
                  <a:solidFill>
                    <a:srgbClr val="1482AC"/>
                  </a:solidFill>
                  <a:latin typeface="Arial Bold"/>
                  <a:ea typeface="Arial Bold"/>
                  <a:cs typeface="Arial Bold"/>
                  <a:sym typeface="Arial Bold"/>
                </a:rPr>
                <a:t>Student Name : GANESH RANMAYAN KANOJIYA</a:t>
              </a:r>
            </a:p>
            <a:p>
              <a:pPr algn="l">
                <a:lnSpc>
                  <a:spcPts val="3600"/>
                </a:lnSpc>
              </a:pPr>
              <a:r>
                <a:rPr lang="en-US" sz="3000" b="true">
                  <a:solidFill>
                    <a:srgbClr val="1482AC"/>
                  </a:solidFill>
                  <a:latin typeface="Arial Bold"/>
                  <a:ea typeface="Arial Bold"/>
                  <a:cs typeface="Arial Bold"/>
                  <a:sym typeface="Arial Bold"/>
                </a:rPr>
                <a:t>College Name &amp; Department : KIET GROUP OF INSTITUTIONS &amp;  COMPUTER SCIENCE AND INFORMATION TECHNOLOGY (CSIT)</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1168358"/>
            <a:ext cx="16544424" cy="1101090"/>
            <a:chOff x="0" y="0"/>
            <a:chExt cx="22059232" cy="1468120"/>
          </a:xfrm>
        </p:grpSpPr>
        <p:sp>
          <p:nvSpPr>
            <p:cNvPr name="Freeform 10" id="10"/>
            <p:cNvSpPr/>
            <p:nvPr/>
          </p:nvSpPr>
          <p:spPr>
            <a:xfrm flipH="false" flipV="false" rot="0">
              <a:off x="0" y="0"/>
              <a:ext cx="22059232" cy="1468120"/>
            </a:xfrm>
            <a:custGeom>
              <a:avLst/>
              <a:gdLst/>
              <a:ahLst/>
              <a:cxnLst/>
              <a:rect r="r" b="b" t="t" l="l"/>
              <a:pathLst>
                <a:path h="1468120" w="22059232">
                  <a:moveTo>
                    <a:pt x="0" y="0"/>
                  </a:moveTo>
                  <a:lnTo>
                    <a:pt x="22059232" y="0"/>
                  </a:lnTo>
                  <a:lnTo>
                    <a:pt x="22059232" y="1468120"/>
                  </a:lnTo>
                  <a:lnTo>
                    <a:pt x="0" y="1468120"/>
                  </a:lnTo>
                  <a:close/>
                </a:path>
              </a:pathLst>
            </a:custGeom>
            <a:solidFill>
              <a:srgbClr val="000000">
                <a:alpha val="0"/>
              </a:srgbClr>
            </a:solidFill>
          </p:spPr>
        </p:sp>
        <p:sp>
          <p:nvSpPr>
            <p:cNvPr name="TextBox 11" id="11"/>
            <p:cNvSpPr txBox="true"/>
            <p:nvPr/>
          </p:nvSpPr>
          <p:spPr>
            <a:xfrm>
              <a:off x="0" y="19050"/>
              <a:ext cx="22059232" cy="1449070"/>
            </a:xfrm>
            <a:prstGeom prst="rect">
              <a:avLst/>
            </a:prstGeom>
          </p:spPr>
          <p:txBody>
            <a:bodyPr anchor="b" rtlCol="false" tIns="0" lIns="0" bIns="0" rIns="0"/>
            <a:lstStyle/>
            <a:p>
              <a:pPr algn="l">
                <a:lnSpc>
                  <a:spcPts val="5702"/>
                </a:lnSpc>
              </a:pPr>
              <a:r>
                <a:rPr lang="en-US" sz="5940" b="true">
                  <a:solidFill>
                    <a:srgbClr val="1CADE4"/>
                  </a:solidFill>
                  <a:latin typeface="Arial Bold"/>
                  <a:ea typeface="Arial Bold"/>
                  <a:cs typeface="Arial Bold"/>
                  <a:sym typeface="Arial Bold"/>
                </a:rPr>
                <a:t>Future scope(optional)</a:t>
              </a:r>
            </a:p>
          </p:txBody>
        </p:sp>
      </p:grpSp>
      <p:sp>
        <p:nvSpPr>
          <p:cNvPr name="TextBox 12" id="12"/>
          <p:cNvSpPr txBox="true"/>
          <p:nvPr/>
        </p:nvSpPr>
        <p:spPr>
          <a:xfrm rot="0">
            <a:off x="844949" y="2542835"/>
            <a:ext cx="16571263" cy="6634310"/>
          </a:xfrm>
          <a:prstGeom prst="rect">
            <a:avLst/>
          </a:prstGeom>
        </p:spPr>
        <p:txBody>
          <a:bodyPr anchor="t" rtlCol="false" tIns="0" lIns="0" bIns="0" rIns="0">
            <a:spAutoFit/>
          </a:bodyPr>
          <a:lstStyle/>
          <a:p>
            <a:pPr algn="just">
              <a:lnSpc>
                <a:spcPts val="4036"/>
              </a:lnSpc>
            </a:pPr>
            <a:r>
              <a:rPr lang="en-US" sz="3363">
                <a:solidFill>
                  <a:srgbClr val="000000"/>
                </a:solidFill>
                <a:latin typeface="ITC Franklin Gothic LT"/>
                <a:ea typeface="ITC Franklin Gothic LT"/>
                <a:cs typeface="ITC Franklin Gothic LT"/>
                <a:sym typeface="ITC Franklin Gothic LT"/>
              </a:rPr>
              <a:t>🔹 Advanced Encryption – Integrate AES/RSA for dual-layer security.</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Multi-File Support – Expand to videos, audio, and GIFs.</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Mobile &amp; Web App – Build an Android, iOS, or cloud-based version.</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AI-Based Image Selection – Optimize image quality for better concealment.</a:t>
            </a:r>
          </a:p>
          <a:p>
            <a:pPr algn="just">
              <a:lnSpc>
                <a:spcPts val="4036"/>
              </a:lnSpc>
            </a:pPr>
          </a:p>
          <a:p>
            <a:pPr algn="just">
              <a:lnSpc>
                <a:spcPts val="4036"/>
              </a:lnSpc>
            </a:pPr>
            <a:r>
              <a:rPr lang="en-US" sz="3363">
                <a:solidFill>
                  <a:srgbClr val="000000"/>
                </a:solidFill>
                <a:latin typeface="ITC Franklin Gothic LT"/>
                <a:ea typeface="ITC Franklin Gothic LT"/>
                <a:cs typeface="ITC Franklin Gothic LT"/>
                <a:sym typeface="ITC Franklin Gothic LT"/>
              </a:rPr>
              <a:t>🔹 Blockchain Integration – Secure and verify encrypted images with tamper-proof technology.</a:t>
            </a:r>
          </a:p>
          <a:p>
            <a:pPr algn="just">
              <a:lnSpc>
                <a:spcPts val="4036"/>
              </a:lnSpc>
            </a:pPr>
          </a:p>
          <a:p>
            <a:pPr algn="just">
              <a:lnSpc>
                <a:spcPts val="4036"/>
              </a:lnSpc>
              <a:spcBef>
                <a:spcPct val="0"/>
              </a:spcBef>
            </a:pPr>
            <a:r>
              <a:rPr lang="en-US" sz="3363">
                <a:solidFill>
                  <a:srgbClr val="000000"/>
                </a:solidFill>
                <a:latin typeface="ITC Franklin Gothic LT"/>
                <a:ea typeface="ITC Franklin Gothic LT"/>
                <a:cs typeface="ITC Franklin Gothic LT"/>
                <a:sym typeface="ITC Franklin Gothic LT"/>
              </a:rPr>
              <a:t>🔹 Deep Learning for Detection Resistance – Prevent steganalysis attacks with randomized pixel selection.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479892" y="3805791"/>
            <a:ext cx="18767892" cy="2675418"/>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114300"/>
              <a:ext cx="18597488" cy="2765426"/>
            </a:xfrm>
            <a:prstGeom prst="rect">
              <a:avLst/>
            </a:prstGeom>
          </p:spPr>
          <p:txBody>
            <a:bodyPr anchor="b" rtlCol="false" tIns="0" lIns="0" bIns="0" rIns="0"/>
            <a:lstStyle/>
            <a:p>
              <a:pPr algn="ctr">
                <a:lnSpc>
                  <a:spcPts val="7128"/>
                </a:lnSpc>
              </a:pPr>
              <a:r>
                <a:rPr lang="en-US" sz="594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372289"/>
            <a:ext cx="15773400" cy="1988345"/>
            <a:chOff x="0" y="0"/>
            <a:chExt cx="21031200" cy="2651126"/>
          </a:xfrm>
        </p:grpSpPr>
        <p:sp>
          <p:nvSpPr>
            <p:cNvPr name="Freeform 10" id="10"/>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1" id="11"/>
            <p:cNvSpPr txBox="true"/>
            <p:nvPr/>
          </p:nvSpPr>
          <p:spPr>
            <a:xfrm>
              <a:off x="0" y="-95250"/>
              <a:ext cx="21031200" cy="2746376"/>
            </a:xfrm>
            <a:prstGeom prst="rect">
              <a:avLst/>
            </a:prstGeom>
          </p:spPr>
          <p:txBody>
            <a:bodyPr anchor="b" rtlCol="false" tIns="0" lIns="0" bIns="0" rIns="0"/>
            <a:lstStyle/>
            <a:p>
              <a:pPr algn="l">
                <a:lnSpc>
                  <a:spcPts val="5759"/>
                </a:lnSpc>
              </a:pPr>
              <a:r>
                <a:rPr lang="en-US" sz="4799"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669801" y="2360633"/>
            <a:ext cx="18899423" cy="8985849"/>
            <a:chOff x="0" y="0"/>
            <a:chExt cx="22038040" cy="10478124"/>
          </a:xfrm>
        </p:grpSpPr>
        <p:sp>
          <p:nvSpPr>
            <p:cNvPr name="Freeform 13" id="13"/>
            <p:cNvSpPr/>
            <p:nvPr/>
          </p:nvSpPr>
          <p:spPr>
            <a:xfrm flipH="false" flipV="false" rot="0">
              <a:off x="0" y="0"/>
              <a:ext cx="22038041" cy="10478124"/>
            </a:xfrm>
            <a:custGeom>
              <a:avLst/>
              <a:gdLst/>
              <a:ahLst/>
              <a:cxnLst/>
              <a:rect r="r" b="b" t="t" l="l"/>
              <a:pathLst>
                <a:path h="10478124" w="22038041">
                  <a:moveTo>
                    <a:pt x="0" y="0"/>
                  </a:moveTo>
                  <a:lnTo>
                    <a:pt x="22038041" y="0"/>
                  </a:lnTo>
                  <a:lnTo>
                    <a:pt x="22038041" y="10478124"/>
                  </a:lnTo>
                  <a:lnTo>
                    <a:pt x="0" y="10478124"/>
                  </a:lnTo>
                  <a:close/>
                </a:path>
              </a:pathLst>
            </a:custGeom>
            <a:solidFill>
              <a:srgbClr val="000000">
                <a:alpha val="0"/>
              </a:srgbClr>
            </a:solidFill>
          </p:spPr>
        </p:sp>
        <p:sp>
          <p:nvSpPr>
            <p:cNvPr name="TextBox 14" id="14"/>
            <p:cNvSpPr txBox="true"/>
            <p:nvPr/>
          </p:nvSpPr>
          <p:spPr>
            <a:xfrm>
              <a:off x="0" y="-95250"/>
              <a:ext cx="22038040" cy="10573374"/>
            </a:xfrm>
            <a:prstGeom prst="rect">
              <a:avLst/>
            </a:prstGeom>
          </p:spPr>
          <p:txBody>
            <a:bodyPr anchor="t" rtlCol="false" tIns="0" lIns="0" bIns="0" rIns="0"/>
            <a:lstStyle/>
            <a:p>
              <a:pPr algn="l">
                <a:lnSpc>
                  <a:spcPts val="3960"/>
                </a:lnSpc>
              </a:pPr>
              <a:r>
                <a:rPr lang="en-US" sz="3000" b="true">
                  <a:solidFill>
                    <a:srgbClr val="404040"/>
                  </a:solidFill>
                  <a:latin typeface="Arial Bold"/>
                  <a:ea typeface="Arial Bold"/>
                  <a:cs typeface="Arial Bold"/>
                  <a:sym typeface="Arial Bold"/>
                </a:rPr>
                <a:t>  </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Problem Statement </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Technology used</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Wow factor </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End users</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Result</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Conclusion</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Git-hub Link</a:t>
              </a:r>
            </a:p>
            <a:p>
              <a:pPr algn="l" marL="615313" indent="-307657" lvl="1">
                <a:lnSpc>
                  <a:spcPts val="4487"/>
                </a:lnSpc>
                <a:buFont typeface="Arial"/>
                <a:buChar char="•"/>
              </a:pPr>
              <a:r>
                <a:rPr lang="en-US" b="true" sz="3399">
                  <a:solidFill>
                    <a:srgbClr val="404040"/>
                  </a:solidFill>
                  <a:latin typeface="Arial Bold"/>
                  <a:ea typeface="Arial Bold"/>
                  <a:cs typeface="Arial Bold"/>
                  <a:sym typeface="Arial Bold"/>
                </a:rPr>
                <a:t>Future scope</a:t>
              </a:r>
            </a:p>
            <a:p>
              <a:pPr algn="l" marL="542925" indent="-271462" lvl="1">
                <a:lnSpc>
                  <a:spcPts val="3960"/>
                </a:lnSpc>
              </a:pPr>
            </a:p>
            <a:p>
              <a:pPr algn="l" marL="542925" indent="-271462" lvl="1">
                <a:lnSpc>
                  <a:spcPts val="3960"/>
                </a:lnSpc>
              </a:pPr>
            </a:p>
            <a:p>
              <a:pPr algn="l" marL="542925" indent="-271462" lvl="1">
                <a:lnSpc>
                  <a:spcPts val="396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1028700"/>
            <a:ext cx="16544424" cy="1101014"/>
            <a:chOff x="0" y="0"/>
            <a:chExt cx="22059232" cy="1468018"/>
          </a:xfrm>
        </p:grpSpPr>
        <p:sp>
          <p:nvSpPr>
            <p:cNvPr name="Freeform 10" id="10"/>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1" id="11"/>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714878" y="1795382"/>
            <a:ext cx="16544422" cy="7339995"/>
            <a:chOff x="0" y="0"/>
            <a:chExt cx="22059230" cy="9786660"/>
          </a:xfrm>
        </p:grpSpPr>
        <p:sp>
          <p:nvSpPr>
            <p:cNvPr name="Freeform 13" id="13"/>
            <p:cNvSpPr/>
            <p:nvPr/>
          </p:nvSpPr>
          <p:spPr>
            <a:xfrm flipH="false" flipV="false" rot="0">
              <a:off x="0" y="0"/>
              <a:ext cx="22059230" cy="9786660"/>
            </a:xfrm>
            <a:custGeom>
              <a:avLst/>
              <a:gdLst/>
              <a:ahLst/>
              <a:cxnLst/>
              <a:rect r="r" b="b" t="t" l="l"/>
              <a:pathLst>
                <a:path h="9786660" w="22059230">
                  <a:moveTo>
                    <a:pt x="0" y="0"/>
                  </a:moveTo>
                  <a:lnTo>
                    <a:pt x="22059230" y="0"/>
                  </a:lnTo>
                  <a:lnTo>
                    <a:pt x="22059230" y="9786660"/>
                  </a:lnTo>
                  <a:lnTo>
                    <a:pt x="0" y="9786660"/>
                  </a:lnTo>
                  <a:close/>
                </a:path>
              </a:pathLst>
            </a:custGeom>
            <a:solidFill>
              <a:srgbClr val="000000">
                <a:alpha val="0"/>
              </a:srgbClr>
            </a:solidFill>
          </p:spPr>
        </p:sp>
        <p:sp>
          <p:nvSpPr>
            <p:cNvPr name="TextBox 14" id="14"/>
            <p:cNvSpPr txBox="true"/>
            <p:nvPr/>
          </p:nvSpPr>
          <p:spPr>
            <a:xfrm>
              <a:off x="0" y="-142875"/>
              <a:ext cx="22059230" cy="9929535"/>
            </a:xfrm>
            <a:prstGeom prst="rect">
              <a:avLst/>
            </a:prstGeom>
          </p:spPr>
          <p:txBody>
            <a:bodyPr anchor="ctr" rtlCol="false" tIns="0" lIns="0" bIns="0" rIns="0"/>
            <a:lstStyle/>
            <a:p>
              <a:pPr algn="l">
                <a:lnSpc>
                  <a:spcPts val="6072"/>
                </a:lnSpc>
              </a:pPr>
              <a:r>
                <a:rPr lang="en-US" sz="4600">
                  <a:solidFill>
                    <a:srgbClr val="0F0F0F"/>
                  </a:solidFill>
                  <a:latin typeface="ITC Franklin Gothic LT"/>
                  <a:ea typeface="ITC Franklin Gothic LT"/>
                  <a:cs typeface="ITC Franklin Gothic LT"/>
                  <a:sym typeface="ITC Franklin Gothic LT"/>
                </a:rPr>
                <a:t> </a:t>
              </a:r>
            </a:p>
            <a:p>
              <a:pPr algn="l">
                <a:lnSpc>
                  <a:spcPts val="6072"/>
                </a:lnSpc>
              </a:pPr>
              <a:r>
                <a:rPr lang="en-US" sz="4600">
                  <a:solidFill>
                    <a:srgbClr val="0F0F0F"/>
                  </a:solidFill>
                  <a:latin typeface="ITC Franklin Gothic LT"/>
                  <a:ea typeface="ITC Franklin Gothic LT"/>
                  <a:cs typeface="ITC Franklin Gothic LT"/>
                  <a:sym typeface="ITC Franklin Gothic LT"/>
                </a:rPr>
                <a:t>With the rise of cyber threats and surveillance, secure communication has become a necessity. Traditional encryption methods attract attention, whereas steganography allows users to secretly embed messages within images without raising suspicion. This project aims to develop a user-friendly, password-protected steganography tool to hide and extract confidential messages securely.</a:t>
              </a:r>
            </a:p>
            <a:p>
              <a:pPr algn="l">
                <a:lnSpc>
                  <a:spcPts val="6072"/>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1336347"/>
            <a:ext cx="16544424" cy="1206103"/>
            <a:chOff x="0" y="0"/>
            <a:chExt cx="22059232" cy="1608137"/>
          </a:xfrm>
        </p:grpSpPr>
        <p:sp>
          <p:nvSpPr>
            <p:cNvPr name="Freeform 10" id="10"/>
            <p:cNvSpPr/>
            <p:nvPr/>
          </p:nvSpPr>
          <p:spPr>
            <a:xfrm flipH="false" flipV="false" rot="0">
              <a:off x="0" y="0"/>
              <a:ext cx="22059232" cy="1608137"/>
            </a:xfrm>
            <a:custGeom>
              <a:avLst/>
              <a:gdLst/>
              <a:ahLst/>
              <a:cxnLst/>
              <a:rect r="r" b="b" t="t" l="l"/>
              <a:pathLst>
                <a:path h="1608137" w="22059232">
                  <a:moveTo>
                    <a:pt x="0" y="0"/>
                  </a:moveTo>
                  <a:lnTo>
                    <a:pt x="22059232" y="0"/>
                  </a:lnTo>
                  <a:lnTo>
                    <a:pt x="22059232" y="1608137"/>
                  </a:lnTo>
                  <a:lnTo>
                    <a:pt x="0" y="1608137"/>
                  </a:lnTo>
                  <a:close/>
                </a:path>
              </a:pathLst>
            </a:custGeom>
            <a:solidFill>
              <a:srgbClr val="000000">
                <a:alpha val="0"/>
              </a:srgbClr>
            </a:solidFill>
          </p:spPr>
        </p:sp>
        <p:sp>
          <p:nvSpPr>
            <p:cNvPr name="TextBox 11" id="11"/>
            <p:cNvSpPr txBox="true"/>
            <p:nvPr/>
          </p:nvSpPr>
          <p:spPr>
            <a:xfrm>
              <a:off x="0" y="-114300"/>
              <a:ext cx="22059232" cy="1722437"/>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478160" y="2831484"/>
            <a:ext cx="24859613" cy="5288659"/>
            <a:chOff x="0" y="0"/>
            <a:chExt cx="23226970" cy="4941328"/>
          </a:xfrm>
        </p:grpSpPr>
        <p:sp>
          <p:nvSpPr>
            <p:cNvPr name="Freeform 13" id="13"/>
            <p:cNvSpPr/>
            <p:nvPr/>
          </p:nvSpPr>
          <p:spPr>
            <a:xfrm flipH="false" flipV="false" rot="0">
              <a:off x="0" y="0"/>
              <a:ext cx="23226970" cy="4941329"/>
            </a:xfrm>
            <a:custGeom>
              <a:avLst/>
              <a:gdLst/>
              <a:ahLst/>
              <a:cxnLst/>
              <a:rect r="r" b="b" t="t" l="l"/>
              <a:pathLst>
                <a:path h="4941329" w="23226970">
                  <a:moveTo>
                    <a:pt x="0" y="0"/>
                  </a:moveTo>
                  <a:lnTo>
                    <a:pt x="23226970" y="0"/>
                  </a:lnTo>
                  <a:lnTo>
                    <a:pt x="23226970" y="4941329"/>
                  </a:lnTo>
                  <a:lnTo>
                    <a:pt x="0" y="4941329"/>
                  </a:lnTo>
                  <a:close/>
                </a:path>
              </a:pathLst>
            </a:custGeom>
            <a:solidFill>
              <a:srgbClr val="000000">
                <a:alpha val="0"/>
              </a:srgbClr>
            </a:solidFill>
          </p:spPr>
        </p:sp>
        <p:sp>
          <p:nvSpPr>
            <p:cNvPr name="TextBox 14" id="14"/>
            <p:cNvSpPr txBox="true"/>
            <p:nvPr/>
          </p:nvSpPr>
          <p:spPr>
            <a:xfrm>
              <a:off x="0" y="-114300"/>
              <a:ext cx="23226970" cy="5055628"/>
            </a:xfrm>
            <a:prstGeom prst="rect">
              <a:avLst/>
            </a:prstGeom>
          </p:spPr>
          <p:txBody>
            <a:bodyPr anchor="ctr" rtlCol="false" tIns="0" lIns="0" bIns="0" rIns="0"/>
            <a:lstStyle/>
            <a:p>
              <a:pPr algn="l" marL="831208" indent="-415604" lvl="1">
                <a:lnSpc>
                  <a:spcPts val="5081"/>
                </a:lnSpc>
                <a:buFont typeface="Arial"/>
                <a:buChar char="•"/>
              </a:pPr>
              <a:r>
                <a:rPr lang="en-US" sz="3849">
                  <a:solidFill>
                    <a:srgbClr val="404040"/>
                  </a:solidFill>
                  <a:latin typeface="ITC Franklin Gothic LT"/>
                  <a:ea typeface="ITC Franklin Gothic LT"/>
                  <a:cs typeface="ITC Franklin Gothic LT"/>
                  <a:sym typeface="ITC Franklin Gothic LT"/>
                </a:rPr>
                <a:t>Python – Core programming language</a:t>
              </a:r>
            </a:p>
            <a:p>
              <a:pPr algn="l" marL="831208" indent="-415604" lvl="1">
                <a:lnSpc>
                  <a:spcPts val="5081"/>
                </a:lnSpc>
                <a:buFont typeface="Arial"/>
                <a:buChar char="•"/>
              </a:pPr>
              <a:r>
                <a:rPr lang="en-US" sz="3849">
                  <a:solidFill>
                    <a:srgbClr val="404040"/>
                  </a:solidFill>
                  <a:latin typeface="ITC Franklin Gothic LT"/>
                  <a:ea typeface="ITC Franklin Gothic LT"/>
                  <a:cs typeface="ITC Franklin Gothic LT"/>
                  <a:sym typeface="ITC Franklin Gothic LT"/>
                </a:rPr>
                <a:t>Tkinter – GUI development for an interactive user experience</a:t>
              </a:r>
            </a:p>
            <a:p>
              <a:pPr algn="l" marL="831208" indent="-415604" lvl="1">
                <a:lnSpc>
                  <a:spcPts val="5081"/>
                </a:lnSpc>
                <a:buFont typeface="Arial"/>
                <a:buChar char="•"/>
              </a:pPr>
              <a:r>
                <a:rPr lang="en-US" sz="3849">
                  <a:solidFill>
                    <a:srgbClr val="404040"/>
                  </a:solidFill>
                  <a:latin typeface="ITC Franklin Gothic LT"/>
                  <a:ea typeface="ITC Franklin Gothic LT"/>
                  <a:cs typeface="ITC Franklin Gothic LT"/>
                  <a:sym typeface="ITC Franklin Gothic LT"/>
                </a:rPr>
                <a:t>Pillow (PIL) – Image processing library</a:t>
              </a:r>
            </a:p>
            <a:p>
              <a:pPr algn="l" marL="831208" indent="-415604" lvl="1">
                <a:lnSpc>
                  <a:spcPts val="5081"/>
                </a:lnSpc>
                <a:buFont typeface="Arial"/>
                <a:buChar char="•"/>
              </a:pPr>
              <a:r>
                <a:rPr lang="en-US" sz="3849">
                  <a:solidFill>
                    <a:srgbClr val="404040"/>
                  </a:solidFill>
                  <a:latin typeface="ITC Franklin Gothic LT"/>
                  <a:ea typeface="ITC Franklin Gothic LT"/>
                  <a:cs typeface="ITC Franklin Gothic LT"/>
                  <a:sym typeface="ITC Franklin Gothic LT"/>
                </a:rPr>
                <a:t>Stegano (LSB Encoding) – Hides text inside image pixels</a:t>
              </a:r>
            </a:p>
            <a:p>
              <a:pPr algn="l" marL="831208" indent="-415604" lvl="1">
                <a:lnSpc>
                  <a:spcPts val="5081"/>
                </a:lnSpc>
                <a:buFont typeface="Arial"/>
                <a:buChar char="•"/>
              </a:pPr>
              <a:r>
                <a:rPr lang="en-US" sz="3849">
                  <a:solidFill>
                    <a:srgbClr val="404040"/>
                  </a:solidFill>
                  <a:latin typeface="ITC Franklin Gothic LT"/>
                  <a:ea typeface="ITC Franklin Gothic LT"/>
                  <a:cs typeface="ITC Franklin Gothic LT"/>
                  <a:sym typeface="ITC Franklin Gothic LT"/>
                </a:rPr>
                <a:t>File Handling – Saving encrypted images securely</a:t>
              </a:r>
            </a:p>
            <a:p>
              <a:pPr algn="l" marL="831208" indent="-415604" lvl="1">
                <a:lnSpc>
                  <a:spcPts val="5081"/>
                </a:lnSpc>
                <a:buFont typeface="Arial"/>
                <a:buChar char="•"/>
              </a:pPr>
              <a:r>
                <a:rPr lang="en-US" sz="3849">
                  <a:solidFill>
                    <a:srgbClr val="404040"/>
                  </a:solidFill>
                  <a:latin typeface="ITC Franklin Gothic LT"/>
                  <a:ea typeface="ITC Franklin Gothic LT"/>
                  <a:cs typeface="ITC Franklin Gothic LT"/>
                  <a:sym typeface="ITC Franklin Gothic LT"/>
                </a:rPr>
                <a:t>Messagebox (Tkinter) – User notifications</a:t>
              </a:r>
            </a:p>
            <a:p>
              <a:pPr algn="l">
                <a:lnSpc>
                  <a:spcPts val="10757"/>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1362000"/>
            <a:ext cx="16544424" cy="1101014"/>
            <a:chOff x="0" y="0"/>
            <a:chExt cx="22059232" cy="1468018"/>
          </a:xfrm>
        </p:grpSpPr>
        <p:sp>
          <p:nvSpPr>
            <p:cNvPr name="Freeform 10" id="10"/>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1" id="11"/>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834064" y="2729733"/>
            <a:ext cx="25897385" cy="5025695"/>
            <a:chOff x="0" y="0"/>
            <a:chExt cx="22059230" cy="4280855"/>
          </a:xfrm>
        </p:grpSpPr>
        <p:sp>
          <p:nvSpPr>
            <p:cNvPr name="Freeform 13" id="13"/>
            <p:cNvSpPr/>
            <p:nvPr/>
          </p:nvSpPr>
          <p:spPr>
            <a:xfrm flipH="false" flipV="false" rot="0">
              <a:off x="0" y="0"/>
              <a:ext cx="22059230" cy="4280855"/>
            </a:xfrm>
            <a:custGeom>
              <a:avLst/>
              <a:gdLst/>
              <a:ahLst/>
              <a:cxnLst/>
              <a:rect r="r" b="b" t="t" l="l"/>
              <a:pathLst>
                <a:path h="4280855" w="22059230">
                  <a:moveTo>
                    <a:pt x="0" y="0"/>
                  </a:moveTo>
                  <a:lnTo>
                    <a:pt x="22059230" y="0"/>
                  </a:lnTo>
                  <a:lnTo>
                    <a:pt x="22059230" y="4280855"/>
                  </a:lnTo>
                  <a:lnTo>
                    <a:pt x="0" y="4280855"/>
                  </a:lnTo>
                  <a:close/>
                </a:path>
              </a:pathLst>
            </a:custGeom>
            <a:solidFill>
              <a:srgbClr val="000000">
                <a:alpha val="0"/>
              </a:srgbClr>
            </a:solidFill>
          </p:spPr>
        </p:sp>
        <p:sp>
          <p:nvSpPr>
            <p:cNvPr name="TextBox 14" id="14"/>
            <p:cNvSpPr txBox="true"/>
            <p:nvPr/>
          </p:nvSpPr>
          <p:spPr>
            <a:xfrm>
              <a:off x="0" y="-104775"/>
              <a:ext cx="22059230" cy="4385630"/>
            </a:xfrm>
            <a:prstGeom prst="rect">
              <a:avLst/>
            </a:prstGeom>
          </p:spPr>
          <p:txBody>
            <a:bodyPr anchor="ctr" rtlCol="false" tIns="0" lIns="0" bIns="0" rIns="0"/>
            <a:lstStyle/>
            <a:p>
              <a:pPr algn="l">
                <a:lnSpc>
                  <a:spcPts val="4223"/>
                </a:lnSpc>
              </a:pPr>
              <a:r>
                <a:rPr lang="en-US" sz="3199">
                  <a:solidFill>
                    <a:srgbClr val="0F0F0F"/>
                  </a:solidFill>
                  <a:latin typeface="ITC Franklin Gothic LT"/>
                  <a:ea typeface="ITC Franklin Gothic LT"/>
                  <a:cs typeface="ITC Franklin Gothic LT"/>
                  <a:sym typeface="ITC Franklin Gothic LT"/>
                </a:rPr>
                <a:t>Password Protection – Users can manually set a password for encryption and decryption.</a:t>
              </a:r>
            </a:p>
            <a:p>
              <a:pPr algn="l">
                <a:lnSpc>
                  <a:spcPts val="4223"/>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User-Friendly GUI – No command-line complexity, easy-to-use interface.</a:t>
              </a:r>
            </a:p>
            <a:p>
              <a:pPr algn="l">
                <a:lnSpc>
                  <a:spcPts val="4223"/>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 Secret Message Embedding – Conceals text inside images without altering their appearance.</a:t>
              </a:r>
            </a:p>
            <a:p>
              <a:pPr algn="l">
                <a:lnSpc>
                  <a:spcPts val="3827"/>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 Custom Save Option – Users can choose where to save the encoded image.</a:t>
              </a:r>
            </a:p>
            <a:p>
              <a:pPr algn="l">
                <a:lnSpc>
                  <a:spcPts val="4223"/>
                </a:lnSpc>
              </a:pPr>
            </a:p>
            <a:p>
              <a:pPr algn="l">
                <a:lnSpc>
                  <a:spcPts val="4223"/>
                </a:lnSpc>
              </a:pPr>
              <a:r>
                <a:rPr lang="en-US" sz="3199">
                  <a:solidFill>
                    <a:srgbClr val="0F0F0F"/>
                  </a:solidFill>
                  <a:latin typeface="ITC Franklin Gothic LT"/>
                  <a:ea typeface="ITC Franklin Gothic LT"/>
                  <a:cs typeface="ITC Franklin Gothic LT"/>
                  <a:sym typeface="ITC Franklin Gothic LT"/>
                </a:rPr>
                <a:t> Error Handling &amp; Security – Prevents unauthorized access with incorrect passwords.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871788" y="1407058"/>
            <a:ext cx="16544424" cy="1091961"/>
            <a:chOff x="0" y="0"/>
            <a:chExt cx="22059232" cy="1455948"/>
          </a:xfrm>
        </p:grpSpPr>
        <p:sp>
          <p:nvSpPr>
            <p:cNvPr name="Freeform 10" id="10"/>
            <p:cNvSpPr/>
            <p:nvPr/>
          </p:nvSpPr>
          <p:spPr>
            <a:xfrm flipH="false" flipV="false" rot="0">
              <a:off x="0" y="0"/>
              <a:ext cx="22059232" cy="1455948"/>
            </a:xfrm>
            <a:custGeom>
              <a:avLst/>
              <a:gdLst/>
              <a:ahLst/>
              <a:cxnLst/>
              <a:rect r="r" b="b" t="t" l="l"/>
              <a:pathLst>
                <a:path h="1455948" w="22059232">
                  <a:moveTo>
                    <a:pt x="0" y="0"/>
                  </a:moveTo>
                  <a:lnTo>
                    <a:pt x="22059232" y="0"/>
                  </a:lnTo>
                  <a:lnTo>
                    <a:pt x="22059232" y="1455948"/>
                  </a:lnTo>
                  <a:lnTo>
                    <a:pt x="0" y="1455948"/>
                  </a:lnTo>
                  <a:close/>
                </a:path>
              </a:pathLst>
            </a:custGeom>
            <a:solidFill>
              <a:srgbClr val="000000">
                <a:alpha val="0"/>
              </a:srgbClr>
            </a:solidFill>
          </p:spPr>
        </p:sp>
        <p:sp>
          <p:nvSpPr>
            <p:cNvPr name="TextBox 11" id="11"/>
            <p:cNvSpPr txBox="true"/>
            <p:nvPr/>
          </p:nvSpPr>
          <p:spPr>
            <a:xfrm>
              <a:off x="0" y="-123825"/>
              <a:ext cx="22059232" cy="1579773"/>
            </a:xfrm>
            <a:prstGeom prst="rect">
              <a:avLst/>
            </a:prstGeom>
          </p:spPr>
          <p:txBody>
            <a:bodyPr anchor="b" rtlCol="false" tIns="0" lIns="0" bIns="0" rIns="0"/>
            <a:lstStyle/>
            <a:p>
              <a:pPr algn="l">
                <a:lnSpc>
                  <a:spcPts val="7128"/>
                </a:lnSpc>
              </a:pPr>
              <a:r>
                <a:rPr lang="en-US" sz="5940">
                  <a:solidFill>
                    <a:srgbClr val="1CADE4"/>
                  </a:solidFill>
                  <a:latin typeface="ITC Franklin Gothic LT"/>
                  <a:ea typeface="ITC Franklin Gothic LT"/>
                  <a:cs typeface="ITC Franklin Gothic LT"/>
                  <a:sym typeface="ITC Franklin Gothic LT"/>
                </a:rPr>
                <a:t>End users</a:t>
              </a:r>
            </a:p>
          </p:txBody>
        </p:sp>
      </p:grpSp>
      <p:grpSp>
        <p:nvGrpSpPr>
          <p:cNvPr name="Group 12" id="12"/>
          <p:cNvGrpSpPr/>
          <p:nvPr/>
        </p:nvGrpSpPr>
        <p:grpSpPr>
          <a:xfrm rot="0">
            <a:off x="714877" y="2909678"/>
            <a:ext cx="16544422" cy="5963208"/>
            <a:chOff x="0" y="0"/>
            <a:chExt cx="22059230" cy="7950945"/>
          </a:xfrm>
        </p:grpSpPr>
        <p:sp>
          <p:nvSpPr>
            <p:cNvPr name="Freeform 13" id="13"/>
            <p:cNvSpPr/>
            <p:nvPr/>
          </p:nvSpPr>
          <p:spPr>
            <a:xfrm flipH="false" flipV="false" rot="0">
              <a:off x="0" y="0"/>
              <a:ext cx="22059230" cy="7950945"/>
            </a:xfrm>
            <a:custGeom>
              <a:avLst/>
              <a:gdLst/>
              <a:ahLst/>
              <a:cxnLst/>
              <a:rect r="r" b="b" t="t" l="l"/>
              <a:pathLst>
                <a:path h="7950945" w="22059230">
                  <a:moveTo>
                    <a:pt x="0" y="0"/>
                  </a:moveTo>
                  <a:lnTo>
                    <a:pt x="22059230" y="0"/>
                  </a:lnTo>
                  <a:lnTo>
                    <a:pt x="22059230" y="7950945"/>
                  </a:lnTo>
                  <a:lnTo>
                    <a:pt x="0" y="7950945"/>
                  </a:lnTo>
                  <a:close/>
                </a:path>
              </a:pathLst>
            </a:custGeom>
            <a:solidFill>
              <a:srgbClr val="000000">
                <a:alpha val="0"/>
              </a:srgbClr>
            </a:solidFill>
          </p:spPr>
        </p:sp>
        <p:sp>
          <p:nvSpPr>
            <p:cNvPr name="TextBox 14" id="14"/>
            <p:cNvSpPr txBox="true"/>
            <p:nvPr/>
          </p:nvSpPr>
          <p:spPr>
            <a:xfrm>
              <a:off x="0" y="-104775"/>
              <a:ext cx="22059230" cy="8055720"/>
            </a:xfrm>
            <a:prstGeom prst="rect">
              <a:avLst/>
            </a:prstGeom>
          </p:spPr>
          <p:txBody>
            <a:bodyPr anchor="ctr" rtlCol="false" tIns="0" lIns="0" bIns="0" rIns="0"/>
            <a:lstStyle/>
            <a:p>
              <a:pPr algn="l" marL="642006" indent="-321003" lvl="1">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Cybersecurity Enthusiasts – Learning cryptography &amp; steganography.</a:t>
              </a:r>
            </a:p>
            <a:p>
              <a:pPr algn="l">
                <a:lnSpc>
                  <a:spcPts val="4685"/>
                </a:lnSpc>
              </a:pPr>
            </a:p>
            <a:p>
              <a:pPr algn="l" marL="642006" indent="-321003" lvl="1">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a:t>
              </a:r>
              <a:r>
                <a:rPr lang="en-US" sz="3549">
                  <a:solidFill>
                    <a:srgbClr val="404040"/>
                  </a:solidFill>
                  <a:latin typeface="ITC Franklin Gothic LT"/>
                  <a:ea typeface="ITC Franklin Gothic LT"/>
                  <a:cs typeface="ITC Franklin Gothic LT"/>
                  <a:sym typeface="ITC Franklin Gothic LT"/>
                </a:rPr>
                <a:t>Journalists &amp; Activists – Securely share sensitive information.</a:t>
              </a:r>
            </a:p>
            <a:p>
              <a:pPr algn="l">
                <a:lnSpc>
                  <a:spcPts val="4685"/>
                </a:lnSpc>
              </a:pPr>
            </a:p>
            <a:p>
              <a:pPr algn="l" marL="642006" indent="-321003" lvl="1">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a:t>
              </a:r>
              <a:r>
                <a:rPr lang="en-US" sz="3549">
                  <a:solidFill>
                    <a:srgbClr val="404040"/>
                  </a:solidFill>
                  <a:latin typeface="ITC Franklin Gothic LT"/>
                  <a:ea typeface="ITC Franklin Gothic LT"/>
                  <a:cs typeface="ITC Franklin Gothic LT"/>
                  <a:sym typeface="ITC Franklin Gothic LT"/>
                </a:rPr>
                <a:t>Law Enforcement &amp; Intelligence Agencies – Secret data transmission.</a:t>
              </a:r>
            </a:p>
            <a:p>
              <a:pPr algn="l">
                <a:lnSpc>
                  <a:spcPts val="4685"/>
                </a:lnSpc>
              </a:pPr>
            </a:p>
            <a:p>
              <a:pPr algn="l" marL="642006" indent="-321003" lvl="1">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a:t>
              </a:r>
              <a:r>
                <a:rPr lang="en-US" sz="3549">
                  <a:solidFill>
                    <a:srgbClr val="404040"/>
                  </a:solidFill>
                  <a:latin typeface="ITC Franklin Gothic LT"/>
                  <a:ea typeface="ITC Franklin Gothic LT"/>
                  <a:cs typeface="ITC Franklin Gothic LT"/>
                  <a:sym typeface="ITC Franklin Gothic LT"/>
                </a:rPr>
                <a:t>Students &amp; Researchers – Educational purposes in security studies.</a:t>
              </a:r>
            </a:p>
            <a:p>
              <a:pPr algn="l">
                <a:lnSpc>
                  <a:spcPts val="4685"/>
                </a:lnSpc>
              </a:pPr>
            </a:p>
            <a:p>
              <a:pPr algn="l" marL="642006" indent="-321003" lvl="1">
                <a:lnSpc>
                  <a:spcPts val="4685"/>
                </a:lnSpc>
                <a:buFont typeface="Arial"/>
                <a:buChar char="•"/>
              </a:pPr>
              <a:r>
                <a:rPr lang="en-US" sz="3549">
                  <a:solidFill>
                    <a:srgbClr val="404040"/>
                  </a:solidFill>
                  <a:latin typeface="ITC Franklin Gothic LT"/>
                  <a:ea typeface="ITC Franklin Gothic LT"/>
                  <a:cs typeface="ITC Franklin Gothic LT"/>
                  <a:sym typeface="ITC Franklin Gothic LT"/>
                </a:rPr>
                <a:t> </a:t>
              </a:r>
              <a:r>
                <a:rPr lang="en-US" sz="3549">
                  <a:solidFill>
                    <a:srgbClr val="404040"/>
                  </a:solidFill>
                  <a:latin typeface="ITC Franklin Gothic LT"/>
                  <a:ea typeface="ITC Franklin Gothic LT"/>
                  <a:cs typeface="ITC Franklin Gothic LT"/>
                  <a:sym typeface="ITC Franklin Gothic LT"/>
                </a:rPr>
                <a:t>General Public – Protect personal information from prying eyes.</a:t>
              </a:r>
            </a:p>
            <a:p>
              <a:pPr algn="l">
                <a:lnSpc>
                  <a:spcPts val="4685"/>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714876" y="1324927"/>
            <a:ext cx="16544424" cy="1091961"/>
            <a:chOff x="0" y="0"/>
            <a:chExt cx="22059232" cy="1455948"/>
          </a:xfrm>
        </p:grpSpPr>
        <p:sp>
          <p:nvSpPr>
            <p:cNvPr name="Freeform 10" id="10"/>
            <p:cNvSpPr/>
            <p:nvPr/>
          </p:nvSpPr>
          <p:spPr>
            <a:xfrm flipH="false" flipV="false" rot="0">
              <a:off x="0" y="0"/>
              <a:ext cx="22059232" cy="1455948"/>
            </a:xfrm>
            <a:custGeom>
              <a:avLst/>
              <a:gdLst/>
              <a:ahLst/>
              <a:cxnLst/>
              <a:rect r="r" b="b" t="t" l="l"/>
              <a:pathLst>
                <a:path h="1455948" w="22059232">
                  <a:moveTo>
                    <a:pt x="0" y="0"/>
                  </a:moveTo>
                  <a:lnTo>
                    <a:pt x="22059232" y="0"/>
                  </a:lnTo>
                  <a:lnTo>
                    <a:pt x="22059232" y="1455948"/>
                  </a:lnTo>
                  <a:lnTo>
                    <a:pt x="0" y="1455948"/>
                  </a:lnTo>
                  <a:close/>
                </a:path>
              </a:pathLst>
            </a:custGeom>
            <a:solidFill>
              <a:srgbClr val="000000">
                <a:alpha val="0"/>
              </a:srgbClr>
            </a:solidFill>
          </p:spPr>
        </p:sp>
        <p:sp>
          <p:nvSpPr>
            <p:cNvPr name="TextBox 11" id="11"/>
            <p:cNvSpPr txBox="true"/>
            <p:nvPr/>
          </p:nvSpPr>
          <p:spPr>
            <a:xfrm>
              <a:off x="0" y="-123825"/>
              <a:ext cx="22059232" cy="1579773"/>
            </a:xfrm>
            <a:prstGeom prst="rect">
              <a:avLst/>
            </a:prstGeom>
          </p:spPr>
          <p:txBody>
            <a:bodyPr anchor="b" rtlCol="false" tIns="0" lIns="0" bIns="0" rIns="0"/>
            <a:lstStyle/>
            <a:p>
              <a:pPr algn="l">
                <a:lnSpc>
                  <a:spcPts val="7128"/>
                </a:lnSpc>
              </a:pPr>
              <a:r>
                <a:rPr lang="en-US" sz="5940">
                  <a:solidFill>
                    <a:srgbClr val="1CADE4"/>
                  </a:solidFill>
                  <a:latin typeface="ITC Franklin Gothic LT"/>
                  <a:ea typeface="ITC Franklin Gothic LT"/>
                  <a:cs typeface="ITC Franklin Gothic LT"/>
                  <a:sym typeface="ITC Franklin Gothic LT"/>
                </a:rPr>
                <a:t>Results</a:t>
              </a:r>
            </a:p>
          </p:txBody>
        </p:sp>
      </p:grpSp>
      <p:grpSp>
        <p:nvGrpSpPr>
          <p:cNvPr name="Group 12" id="12"/>
          <p:cNvGrpSpPr/>
          <p:nvPr/>
        </p:nvGrpSpPr>
        <p:grpSpPr>
          <a:xfrm rot="0">
            <a:off x="669801" y="3425871"/>
            <a:ext cx="17784534" cy="3633419"/>
            <a:chOff x="0" y="0"/>
            <a:chExt cx="22059230" cy="4506749"/>
          </a:xfrm>
        </p:grpSpPr>
        <p:sp>
          <p:nvSpPr>
            <p:cNvPr name="Freeform 13" id="13"/>
            <p:cNvSpPr/>
            <p:nvPr/>
          </p:nvSpPr>
          <p:spPr>
            <a:xfrm flipH="false" flipV="false" rot="0">
              <a:off x="0" y="0"/>
              <a:ext cx="22059230" cy="4506749"/>
            </a:xfrm>
            <a:custGeom>
              <a:avLst/>
              <a:gdLst/>
              <a:ahLst/>
              <a:cxnLst/>
              <a:rect r="r" b="b" t="t" l="l"/>
              <a:pathLst>
                <a:path h="4506749" w="22059230">
                  <a:moveTo>
                    <a:pt x="0" y="0"/>
                  </a:moveTo>
                  <a:lnTo>
                    <a:pt x="22059230" y="0"/>
                  </a:lnTo>
                  <a:lnTo>
                    <a:pt x="22059230" y="4506749"/>
                  </a:lnTo>
                  <a:lnTo>
                    <a:pt x="0" y="4506749"/>
                  </a:lnTo>
                  <a:close/>
                </a:path>
              </a:pathLst>
            </a:custGeom>
            <a:solidFill>
              <a:srgbClr val="000000">
                <a:alpha val="0"/>
              </a:srgbClr>
            </a:solidFill>
          </p:spPr>
        </p:sp>
        <p:sp>
          <p:nvSpPr>
            <p:cNvPr name="TextBox 14" id="14"/>
            <p:cNvSpPr txBox="true"/>
            <p:nvPr/>
          </p:nvSpPr>
          <p:spPr>
            <a:xfrm>
              <a:off x="0" y="-104775"/>
              <a:ext cx="22059230" cy="4611524"/>
            </a:xfrm>
            <a:prstGeom prst="rect">
              <a:avLst/>
            </a:prstGeom>
          </p:spPr>
          <p:txBody>
            <a:bodyPr anchor="ctr" rtlCol="false" tIns="0" lIns="0" bIns="0" rIns="0"/>
            <a:lstStyle/>
            <a:p>
              <a:pPr algn="l" marL="551584" indent="-275792" lvl="1">
                <a:lnSpc>
                  <a:spcPts val="4025"/>
                </a:lnSpc>
                <a:buFont typeface="Arial"/>
                <a:buChar char="•"/>
              </a:pPr>
              <a:r>
                <a:rPr lang="en-US" sz="3049">
                  <a:solidFill>
                    <a:srgbClr val="404040"/>
                  </a:solidFill>
                  <a:latin typeface="ITC Franklin Gothic LT"/>
                  <a:ea typeface="ITC Franklin Gothic LT"/>
                  <a:cs typeface="ITC Franklin Gothic LT"/>
                  <a:sym typeface="ITC Franklin Gothic LT"/>
                </a:rPr>
                <a:t>The tool successfully hides and retrieves secret messages from images.</a:t>
              </a:r>
            </a:p>
            <a:p>
              <a:pPr algn="l">
                <a:lnSpc>
                  <a:spcPts val="4025"/>
                </a:lnSpc>
              </a:pPr>
            </a:p>
            <a:p>
              <a:pPr algn="l" marL="551584" indent="-275792" lvl="1">
                <a:lnSpc>
                  <a:spcPts val="4025"/>
                </a:lnSpc>
                <a:buFont typeface="Arial"/>
                <a:buChar char="•"/>
              </a:pPr>
              <a:r>
                <a:rPr lang="en-US" sz="3049">
                  <a:solidFill>
                    <a:srgbClr val="404040"/>
                  </a:solidFill>
                  <a:latin typeface="ITC Franklin Gothic LT"/>
                  <a:ea typeface="ITC Franklin Gothic LT"/>
                  <a:cs typeface="ITC Franklin Gothic LT"/>
                  <a:sym typeface="ITC Franklin Gothic LT"/>
                </a:rPr>
                <a:t>Password protection ensures only authorized users can decode the message.</a:t>
              </a:r>
            </a:p>
            <a:p>
              <a:pPr algn="l">
                <a:lnSpc>
                  <a:spcPts val="4025"/>
                </a:lnSpc>
              </a:pPr>
            </a:p>
            <a:p>
              <a:pPr algn="l" marL="551584" indent="-275792" lvl="1">
                <a:lnSpc>
                  <a:spcPts val="4025"/>
                </a:lnSpc>
                <a:buFont typeface="Arial"/>
                <a:buChar char="•"/>
              </a:pPr>
              <a:r>
                <a:rPr lang="en-US" sz="3049">
                  <a:solidFill>
                    <a:srgbClr val="404040"/>
                  </a:solidFill>
                  <a:latin typeface="ITC Franklin Gothic LT"/>
                  <a:ea typeface="ITC Franklin Gothic LT"/>
                  <a:cs typeface="ITC Franklin Gothic LT"/>
                  <a:sym typeface="ITC Franklin Gothic LT"/>
                </a:rPr>
                <a:t>The output image looks visually unchanged, maintaining steganographic integrity.</a:t>
              </a:r>
            </a:p>
            <a:p>
              <a:pPr algn="l">
                <a:lnSpc>
                  <a:spcPts val="4025"/>
                </a:lnSpc>
              </a:pPr>
            </a:p>
            <a:p>
              <a:pPr algn="l" marL="605837" indent="-302919" lvl="1">
                <a:lnSpc>
                  <a:spcPts val="4421"/>
                </a:lnSpc>
                <a:buFont typeface="Arial"/>
                <a:buChar char="•"/>
              </a:pPr>
              <a:r>
                <a:rPr lang="en-US" sz="3349">
                  <a:solidFill>
                    <a:srgbClr val="404040"/>
                  </a:solidFill>
                  <a:latin typeface="ITC Franklin Gothic LT"/>
                  <a:ea typeface="ITC Franklin Gothic LT"/>
                  <a:cs typeface="ITC Franklin Gothic LT"/>
                  <a:sym typeface="ITC Franklin Gothic LT"/>
                </a:rPr>
                <a:t>Users can securely transmit hidden messages without suspicion.</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714876" y="1407058"/>
            <a:ext cx="16544424" cy="1091961"/>
            <a:chOff x="0" y="0"/>
            <a:chExt cx="22059232" cy="1455948"/>
          </a:xfrm>
        </p:grpSpPr>
        <p:sp>
          <p:nvSpPr>
            <p:cNvPr name="Freeform 10" id="10"/>
            <p:cNvSpPr/>
            <p:nvPr/>
          </p:nvSpPr>
          <p:spPr>
            <a:xfrm flipH="false" flipV="false" rot="0">
              <a:off x="0" y="0"/>
              <a:ext cx="22059232" cy="1455948"/>
            </a:xfrm>
            <a:custGeom>
              <a:avLst/>
              <a:gdLst/>
              <a:ahLst/>
              <a:cxnLst/>
              <a:rect r="r" b="b" t="t" l="l"/>
              <a:pathLst>
                <a:path h="1455948" w="22059232">
                  <a:moveTo>
                    <a:pt x="0" y="0"/>
                  </a:moveTo>
                  <a:lnTo>
                    <a:pt x="22059232" y="0"/>
                  </a:lnTo>
                  <a:lnTo>
                    <a:pt x="22059232" y="1455948"/>
                  </a:lnTo>
                  <a:lnTo>
                    <a:pt x="0" y="1455948"/>
                  </a:lnTo>
                  <a:close/>
                </a:path>
              </a:pathLst>
            </a:custGeom>
            <a:solidFill>
              <a:srgbClr val="000000">
                <a:alpha val="0"/>
              </a:srgbClr>
            </a:solidFill>
          </p:spPr>
        </p:sp>
        <p:sp>
          <p:nvSpPr>
            <p:cNvPr name="TextBox 11" id="11"/>
            <p:cNvSpPr txBox="true"/>
            <p:nvPr/>
          </p:nvSpPr>
          <p:spPr>
            <a:xfrm>
              <a:off x="0" y="-123825"/>
              <a:ext cx="22059232" cy="1579773"/>
            </a:xfrm>
            <a:prstGeom prst="rect">
              <a:avLst/>
            </a:prstGeom>
          </p:spPr>
          <p:txBody>
            <a:bodyPr anchor="b" rtlCol="false" tIns="0" lIns="0" bIns="0" rIns="0"/>
            <a:lstStyle/>
            <a:p>
              <a:pPr algn="l">
                <a:lnSpc>
                  <a:spcPts val="7128"/>
                </a:lnSpc>
              </a:pPr>
              <a:r>
                <a:rPr lang="en-US" sz="5940">
                  <a:solidFill>
                    <a:srgbClr val="1CADE4"/>
                  </a:solidFill>
                  <a:latin typeface="ITC Franklin Gothic LT"/>
                  <a:ea typeface="ITC Franklin Gothic LT"/>
                  <a:cs typeface="ITC Franklin Gothic LT"/>
                  <a:sym typeface="ITC Franklin Gothic LT"/>
                </a:rPr>
                <a:t>Conclusion</a:t>
              </a:r>
            </a:p>
          </p:txBody>
        </p:sp>
      </p:grpSp>
      <p:grpSp>
        <p:nvGrpSpPr>
          <p:cNvPr name="Group 12" id="12"/>
          <p:cNvGrpSpPr/>
          <p:nvPr/>
        </p:nvGrpSpPr>
        <p:grpSpPr>
          <a:xfrm rot="0">
            <a:off x="253023" y="3506226"/>
            <a:ext cx="17781953" cy="2781757"/>
            <a:chOff x="0" y="0"/>
            <a:chExt cx="22059230" cy="3450882"/>
          </a:xfrm>
        </p:grpSpPr>
        <p:sp>
          <p:nvSpPr>
            <p:cNvPr name="Freeform 13" id="13"/>
            <p:cNvSpPr/>
            <p:nvPr/>
          </p:nvSpPr>
          <p:spPr>
            <a:xfrm flipH="false" flipV="false" rot="0">
              <a:off x="0" y="0"/>
              <a:ext cx="22059230" cy="3450882"/>
            </a:xfrm>
            <a:custGeom>
              <a:avLst/>
              <a:gdLst/>
              <a:ahLst/>
              <a:cxnLst/>
              <a:rect r="r" b="b" t="t" l="l"/>
              <a:pathLst>
                <a:path h="3450882" w="22059230">
                  <a:moveTo>
                    <a:pt x="0" y="0"/>
                  </a:moveTo>
                  <a:lnTo>
                    <a:pt x="22059230" y="0"/>
                  </a:lnTo>
                  <a:lnTo>
                    <a:pt x="22059230" y="3450882"/>
                  </a:lnTo>
                  <a:lnTo>
                    <a:pt x="0" y="3450882"/>
                  </a:lnTo>
                  <a:close/>
                </a:path>
              </a:pathLst>
            </a:custGeom>
            <a:solidFill>
              <a:srgbClr val="000000">
                <a:alpha val="0"/>
              </a:srgbClr>
            </a:solidFill>
          </p:spPr>
        </p:sp>
        <p:sp>
          <p:nvSpPr>
            <p:cNvPr name="TextBox 14" id="14"/>
            <p:cNvSpPr txBox="true"/>
            <p:nvPr/>
          </p:nvSpPr>
          <p:spPr>
            <a:xfrm>
              <a:off x="0" y="-95250"/>
              <a:ext cx="22059230" cy="3546132"/>
            </a:xfrm>
            <a:prstGeom prst="rect">
              <a:avLst/>
            </a:prstGeom>
          </p:spPr>
          <p:txBody>
            <a:bodyPr anchor="ctr" rtlCol="false" tIns="0" lIns="0" bIns="0" rIns="0"/>
            <a:lstStyle/>
            <a:p>
              <a:pPr algn="l" marL="588166" indent="-294083" lvl="1">
                <a:lnSpc>
                  <a:spcPts val="4289"/>
                </a:lnSpc>
                <a:buFont typeface="Arial"/>
                <a:buChar char="•"/>
              </a:pPr>
              <a:r>
                <a:rPr lang="en-US" sz="3249">
                  <a:solidFill>
                    <a:srgbClr val="404040"/>
                  </a:solidFill>
                  <a:latin typeface="ITC Franklin Gothic LT"/>
                  <a:ea typeface="ITC Franklin Gothic LT"/>
                  <a:cs typeface="ITC Franklin Gothic LT"/>
                  <a:sym typeface="ITC Franklin Gothic LT"/>
                </a:rPr>
                <a:t>This project provides an efficient, secure, and user-friendly solution for steganographic message hiding. Unlike standard encryption, it allows covert communication by embedding text in images. The system enhances cybersecurity and privacy while being simple enough for general users.</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714876" y="1439284"/>
            <a:ext cx="16544424" cy="1091961"/>
            <a:chOff x="0" y="0"/>
            <a:chExt cx="22059232" cy="1455948"/>
          </a:xfrm>
        </p:grpSpPr>
        <p:sp>
          <p:nvSpPr>
            <p:cNvPr name="Freeform 10" id="10"/>
            <p:cNvSpPr/>
            <p:nvPr/>
          </p:nvSpPr>
          <p:spPr>
            <a:xfrm flipH="false" flipV="false" rot="0">
              <a:off x="0" y="0"/>
              <a:ext cx="22059232" cy="1455948"/>
            </a:xfrm>
            <a:custGeom>
              <a:avLst/>
              <a:gdLst/>
              <a:ahLst/>
              <a:cxnLst/>
              <a:rect r="r" b="b" t="t" l="l"/>
              <a:pathLst>
                <a:path h="1455948" w="22059232">
                  <a:moveTo>
                    <a:pt x="0" y="0"/>
                  </a:moveTo>
                  <a:lnTo>
                    <a:pt x="22059232" y="0"/>
                  </a:lnTo>
                  <a:lnTo>
                    <a:pt x="22059232" y="1455948"/>
                  </a:lnTo>
                  <a:lnTo>
                    <a:pt x="0" y="1455948"/>
                  </a:lnTo>
                  <a:close/>
                </a:path>
              </a:pathLst>
            </a:custGeom>
            <a:solidFill>
              <a:srgbClr val="000000">
                <a:alpha val="0"/>
              </a:srgbClr>
            </a:solidFill>
          </p:spPr>
        </p:sp>
        <p:sp>
          <p:nvSpPr>
            <p:cNvPr name="TextBox 11" id="11"/>
            <p:cNvSpPr txBox="true"/>
            <p:nvPr/>
          </p:nvSpPr>
          <p:spPr>
            <a:xfrm>
              <a:off x="0" y="-123825"/>
              <a:ext cx="22059232" cy="1579773"/>
            </a:xfrm>
            <a:prstGeom prst="rect">
              <a:avLst/>
            </a:prstGeom>
          </p:spPr>
          <p:txBody>
            <a:bodyPr anchor="b" rtlCol="false" tIns="0" lIns="0" bIns="0" rIns="0"/>
            <a:lstStyle/>
            <a:p>
              <a:pPr algn="l">
                <a:lnSpc>
                  <a:spcPts val="7128"/>
                </a:lnSpc>
              </a:pPr>
              <a:r>
                <a:rPr lang="en-US" sz="5940">
                  <a:solidFill>
                    <a:srgbClr val="1CADE4"/>
                  </a:solidFill>
                  <a:latin typeface="ITC Franklin Gothic LT"/>
                  <a:ea typeface="ITC Franklin Gothic LT"/>
                  <a:cs typeface="ITC Franklin Gothic LT"/>
                  <a:sym typeface="ITC Franklin Gothic LT"/>
                </a:rPr>
                <a:t>GitHub Link</a:t>
              </a:r>
            </a:p>
          </p:txBody>
        </p:sp>
      </p:grpSp>
      <p:grpSp>
        <p:nvGrpSpPr>
          <p:cNvPr name="Group 12" id="12"/>
          <p:cNvGrpSpPr/>
          <p:nvPr/>
        </p:nvGrpSpPr>
        <p:grpSpPr>
          <a:xfrm rot="0">
            <a:off x="1028700" y="3629915"/>
            <a:ext cx="16024170" cy="3225330"/>
            <a:chOff x="0" y="0"/>
            <a:chExt cx="11924701" cy="2400193"/>
          </a:xfrm>
        </p:grpSpPr>
        <p:sp>
          <p:nvSpPr>
            <p:cNvPr name="Freeform 13" id="13"/>
            <p:cNvSpPr/>
            <p:nvPr/>
          </p:nvSpPr>
          <p:spPr>
            <a:xfrm flipH="false" flipV="false" rot="0">
              <a:off x="0" y="0"/>
              <a:ext cx="11924702" cy="2400193"/>
            </a:xfrm>
            <a:custGeom>
              <a:avLst/>
              <a:gdLst/>
              <a:ahLst/>
              <a:cxnLst/>
              <a:rect r="r" b="b" t="t" l="l"/>
              <a:pathLst>
                <a:path h="2400193" w="11924702">
                  <a:moveTo>
                    <a:pt x="0" y="0"/>
                  </a:moveTo>
                  <a:lnTo>
                    <a:pt x="11924702" y="0"/>
                  </a:lnTo>
                  <a:lnTo>
                    <a:pt x="11924702" y="2400193"/>
                  </a:lnTo>
                  <a:lnTo>
                    <a:pt x="0" y="2400193"/>
                  </a:lnTo>
                  <a:close/>
                </a:path>
              </a:pathLst>
            </a:custGeom>
            <a:solidFill>
              <a:srgbClr val="000000">
                <a:alpha val="0"/>
              </a:srgbClr>
            </a:solidFill>
          </p:spPr>
        </p:sp>
        <p:sp>
          <p:nvSpPr>
            <p:cNvPr name="TextBox 14" id="14"/>
            <p:cNvSpPr txBox="true"/>
            <p:nvPr/>
          </p:nvSpPr>
          <p:spPr>
            <a:xfrm>
              <a:off x="0" y="-171450"/>
              <a:ext cx="11924701" cy="2571643"/>
            </a:xfrm>
            <a:prstGeom prst="rect">
              <a:avLst/>
            </a:prstGeom>
          </p:spPr>
          <p:txBody>
            <a:bodyPr anchor="ctr" rtlCol="false" tIns="0" lIns="0" bIns="0" rIns="0"/>
            <a:lstStyle/>
            <a:p>
              <a:pPr algn="ctr">
                <a:lnSpc>
                  <a:spcPts val="7061"/>
                </a:lnSpc>
              </a:pPr>
              <a:r>
                <a:rPr lang="en-US" sz="5349" u="sng">
                  <a:solidFill>
                    <a:srgbClr val="1CADE4"/>
                  </a:solidFill>
                  <a:latin typeface="ITC Franklin Gothic LT"/>
                  <a:ea typeface="ITC Franklin Gothic LT"/>
                  <a:cs typeface="ITC Franklin Gothic LT"/>
                  <a:sym typeface="ITC Franklin Gothic LT"/>
                  <a:hlinkClick r:id="rId3" tooltip="https://github.com/justt-zeref/AICTE-Steganography"/>
                </a:rPr>
                <a:t>https://github.com/justt-zeref/AICTE-Steganography</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DAGfK5qnB74</dc:identifier>
  <dcterms:modified xsi:type="dcterms:W3CDTF">2011-08-01T06:04:30Z</dcterms:modified>
  <cp:revision>1</cp:revision>
  <dc:title>AICTE PPT Template (1).pptx</dc:title>
</cp:coreProperties>
</file>