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al Bold" charset="1" panose="020B0802020202020204"/>
      <p:regular r:id="rId19"/>
    </p:embeddedFont>
    <p:embeddedFont>
      <p:font typeface="ITC Franklin Gothic LT" charset="1" panose="020B0504030503020204"/>
      <p:regular r:id="rId20"/>
    </p:embeddedFont>
    <p:embeddedFont>
      <p:font typeface="Canva Sans" charset="1" panose="020B0503030501040103"/>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justt-zeref/AICTE-Steganography"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669802" y="4649641"/>
            <a:ext cx="16948404" cy="5007198"/>
            <a:chOff x="0" y="0"/>
            <a:chExt cx="22597872" cy="6676264"/>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653871"/>
            <a:ext cx="13716000" cy="1545248"/>
            <a:chOff x="0" y="0"/>
            <a:chExt cx="18288000" cy="2060331"/>
          </a:xfrm>
        </p:grpSpPr>
        <p:sp>
          <p:nvSpPr>
            <p:cNvPr name="Freeform 13" id="13"/>
            <p:cNvSpPr/>
            <p:nvPr/>
          </p:nvSpPr>
          <p:spPr>
            <a:xfrm flipH="false" flipV="false" rot="0">
              <a:off x="0" y="0"/>
              <a:ext cx="18288000" cy="2060331"/>
            </a:xfrm>
            <a:custGeom>
              <a:avLst/>
              <a:gdLst/>
              <a:ahLst/>
              <a:cxnLst/>
              <a:rect r="r" b="b" t="t" l="l"/>
              <a:pathLst>
                <a:path h="2060331" w="18288000">
                  <a:moveTo>
                    <a:pt x="0" y="0"/>
                  </a:moveTo>
                  <a:lnTo>
                    <a:pt x="18288000" y="0"/>
                  </a:lnTo>
                  <a:lnTo>
                    <a:pt x="18288000" y="2060331"/>
                  </a:lnTo>
                  <a:lnTo>
                    <a:pt x="0" y="2060331"/>
                  </a:lnTo>
                  <a:close/>
                </a:path>
              </a:pathLst>
            </a:custGeom>
            <a:solidFill>
              <a:srgbClr val="000000">
                <a:alpha val="0"/>
              </a:srgbClr>
            </a:solidFill>
          </p:spPr>
        </p:sp>
        <p:sp>
          <p:nvSpPr>
            <p:cNvPr name="TextBox 14" id="14"/>
            <p:cNvSpPr txBox="true"/>
            <p:nvPr/>
          </p:nvSpPr>
          <p:spPr>
            <a:xfrm>
              <a:off x="0" y="-104775"/>
              <a:ext cx="18288000" cy="2165106"/>
            </a:xfrm>
            <a:prstGeom prst="rect">
              <a:avLst/>
            </a:prstGeom>
          </p:spPr>
          <p:txBody>
            <a:bodyPr anchor="b" rtlCol="false" tIns="0" lIns="0" bIns="0" rIns="0"/>
            <a:lstStyle/>
            <a:p>
              <a:pPr algn="ctr">
                <a:lnSpc>
                  <a:spcPts val="6480"/>
                </a:lnSpc>
              </a:pPr>
              <a:r>
                <a:rPr lang="en-US" sz="5400" b="true">
                  <a:solidFill>
                    <a:srgbClr val="1482AC"/>
                  </a:solidFill>
                  <a:latin typeface="Arial Bold"/>
                  <a:ea typeface="Arial Bold"/>
                  <a:cs typeface="Arial Bold"/>
                  <a:sym typeface="Arial Bold"/>
                </a:rPr>
                <a:t>Steganography</a:t>
              </a:r>
            </a:p>
          </p:txBody>
        </p:sp>
      </p:grpSp>
      <p:grpSp>
        <p:nvGrpSpPr>
          <p:cNvPr name="Group 15" id="15"/>
          <p:cNvGrpSpPr/>
          <p:nvPr/>
        </p:nvGrpSpPr>
        <p:grpSpPr>
          <a:xfrm rot="0">
            <a:off x="-494673" y="1480045"/>
            <a:ext cx="19089972" cy="948599"/>
            <a:chOff x="0" y="0"/>
            <a:chExt cx="25453296" cy="1264799"/>
          </a:xfrm>
        </p:grpSpPr>
        <p:sp>
          <p:nvSpPr>
            <p:cNvPr name="Freeform 16" id="16"/>
            <p:cNvSpPr/>
            <p:nvPr/>
          </p:nvSpPr>
          <p:spPr>
            <a:xfrm flipH="false" flipV="false" rot="0">
              <a:off x="0" y="0"/>
              <a:ext cx="25453296" cy="1264799"/>
            </a:xfrm>
            <a:custGeom>
              <a:avLst/>
              <a:gdLst/>
              <a:ahLst/>
              <a:cxnLst/>
              <a:rect r="r" b="b" t="t" l="l"/>
              <a:pathLst>
                <a:path h="1264799" w="25453296">
                  <a:moveTo>
                    <a:pt x="0" y="0"/>
                  </a:moveTo>
                  <a:lnTo>
                    <a:pt x="25453296" y="0"/>
                  </a:lnTo>
                  <a:lnTo>
                    <a:pt x="25453296" y="1264799"/>
                  </a:lnTo>
                  <a:lnTo>
                    <a:pt x="0" y="1264799"/>
                  </a:lnTo>
                  <a:close/>
                </a:path>
              </a:pathLst>
            </a:custGeom>
            <a:solidFill>
              <a:srgbClr val="000000">
                <a:alpha val="0"/>
              </a:srgbClr>
            </a:solidFill>
          </p:spPr>
        </p:sp>
        <p:sp>
          <p:nvSpPr>
            <p:cNvPr name="TextBox 17" id="17"/>
            <p:cNvSpPr txBox="true"/>
            <p:nvPr/>
          </p:nvSpPr>
          <p:spPr>
            <a:xfrm>
              <a:off x="0" y="-95250"/>
              <a:ext cx="25453296" cy="1360049"/>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8" id="18"/>
          <p:cNvGrpSpPr/>
          <p:nvPr/>
        </p:nvGrpSpPr>
        <p:grpSpPr>
          <a:xfrm rot="0">
            <a:off x="2038662" y="6042523"/>
            <a:ext cx="14744792" cy="2506883"/>
            <a:chOff x="0" y="0"/>
            <a:chExt cx="19659723" cy="3342511"/>
          </a:xfrm>
        </p:grpSpPr>
        <p:sp>
          <p:nvSpPr>
            <p:cNvPr name="Freeform 19" id="19"/>
            <p:cNvSpPr/>
            <p:nvPr/>
          </p:nvSpPr>
          <p:spPr>
            <a:xfrm flipH="false" flipV="false" rot="0">
              <a:off x="0" y="0"/>
              <a:ext cx="19659722" cy="3342511"/>
            </a:xfrm>
            <a:custGeom>
              <a:avLst/>
              <a:gdLst/>
              <a:ahLst/>
              <a:cxnLst/>
              <a:rect r="r" b="b" t="t" l="l"/>
              <a:pathLst>
                <a:path h="3342511" w="19659722">
                  <a:moveTo>
                    <a:pt x="0" y="0"/>
                  </a:moveTo>
                  <a:lnTo>
                    <a:pt x="19659722" y="0"/>
                  </a:lnTo>
                  <a:lnTo>
                    <a:pt x="19659722" y="3342511"/>
                  </a:lnTo>
                  <a:lnTo>
                    <a:pt x="0" y="3342511"/>
                  </a:lnTo>
                  <a:close/>
                </a:path>
              </a:pathLst>
            </a:custGeom>
            <a:solidFill>
              <a:srgbClr val="000000">
                <a:alpha val="0"/>
              </a:srgbClr>
            </a:solidFill>
          </p:spPr>
        </p:sp>
        <p:sp>
          <p:nvSpPr>
            <p:cNvPr name="TextBox 20" id="20"/>
            <p:cNvSpPr txBox="true"/>
            <p:nvPr/>
          </p:nvSpPr>
          <p:spPr>
            <a:xfrm>
              <a:off x="0" y="-66675"/>
              <a:ext cx="19659723" cy="3409186"/>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  GANESH KANOJIYA</a:t>
              </a:r>
            </a:p>
            <a:p>
              <a:pPr algn="l">
                <a:lnSpc>
                  <a:spcPts val="3600"/>
                </a:lnSpc>
              </a:pPr>
              <a:r>
                <a:rPr lang="en-US" sz="3000" b="true">
                  <a:solidFill>
                    <a:srgbClr val="1482AC"/>
                  </a:solidFill>
                  <a:latin typeface="Arial Bold"/>
                  <a:ea typeface="Arial Bold"/>
                  <a:cs typeface="Arial Bold"/>
                  <a:sym typeface="Arial Bold"/>
                </a:rPr>
                <a:t>Student Name : GANESH RANMAYAN KANOJIYA</a:t>
              </a:r>
            </a:p>
            <a:p>
              <a:pPr algn="l">
                <a:lnSpc>
                  <a:spcPts val="3600"/>
                </a:lnSpc>
              </a:pPr>
              <a:r>
                <a:rPr lang="en-US" sz="3000" b="true">
                  <a:solidFill>
                    <a:srgbClr val="1482AC"/>
                  </a:solidFill>
                  <a:latin typeface="Arial Bold"/>
                  <a:ea typeface="Arial Bold"/>
                  <a:cs typeface="Arial Bold"/>
                  <a:sym typeface="Arial Bold"/>
                </a:rPr>
                <a:t>College Name &amp; Department : KIET GROUP OF INSTITUTIONS &amp;  COMPUTER SCIENCE AND INFORMATION TECHNOLOGY (CSIT)</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714876" y="1314189"/>
            <a:ext cx="16544424" cy="1184830"/>
            <a:chOff x="0" y="0"/>
            <a:chExt cx="22059232" cy="1579773"/>
          </a:xfrm>
        </p:grpSpPr>
        <p:sp>
          <p:nvSpPr>
            <p:cNvPr name="Freeform 11" id="11"/>
            <p:cNvSpPr/>
            <p:nvPr/>
          </p:nvSpPr>
          <p:spPr>
            <a:xfrm flipH="false" flipV="false" rot="0">
              <a:off x="0" y="0"/>
              <a:ext cx="22059232" cy="1579773"/>
            </a:xfrm>
            <a:custGeom>
              <a:avLst/>
              <a:gdLst/>
              <a:ahLst/>
              <a:cxnLst/>
              <a:rect r="r" b="b" t="t" l="l"/>
              <a:pathLst>
                <a:path h="1579773" w="22059232">
                  <a:moveTo>
                    <a:pt x="0" y="0"/>
                  </a:moveTo>
                  <a:lnTo>
                    <a:pt x="22059232" y="0"/>
                  </a:lnTo>
                  <a:lnTo>
                    <a:pt x="22059232" y="1579773"/>
                  </a:lnTo>
                  <a:lnTo>
                    <a:pt x="0" y="1579773"/>
                  </a:lnTo>
                  <a:close/>
                </a:path>
              </a:pathLst>
            </a:custGeom>
            <a:solidFill>
              <a:srgbClr val="000000">
                <a:alpha val="0"/>
              </a:srgbClr>
            </a:solidFill>
          </p:spPr>
        </p:sp>
        <p:sp>
          <p:nvSpPr>
            <p:cNvPr name="TextBox 12" id="12"/>
            <p:cNvSpPr txBox="true"/>
            <p:nvPr/>
          </p:nvSpPr>
          <p:spPr>
            <a:xfrm>
              <a:off x="0" y="-123825"/>
              <a:ext cx="22059232" cy="1703598"/>
            </a:xfrm>
            <a:prstGeom prst="rect">
              <a:avLst/>
            </a:prstGeom>
          </p:spPr>
          <p:txBody>
            <a:bodyPr anchor="b" rtlCol="false" tIns="0" lIns="0" bIns="0" rIns="0"/>
            <a:lstStyle/>
            <a:p>
              <a:pPr algn="l">
                <a:lnSpc>
                  <a:spcPts val="7128"/>
                </a:lnSpc>
              </a:pPr>
              <a:r>
                <a:rPr lang="en-US" sz="5939">
                  <a:solidFill>
                    <a:srgbClr val="1CADE4"/>
                  </a:solidFill>
                  <a:latin typeface="ITC Franklin Gothic LT"/>
                  <a:ea typeface="ITC Franklin Gothic LT"/>
                  <a:cs typeface="ITC Franklin Gothic LT"/>
                  <a:sym typeface="ITC Franklin Gothic LT"/>
                </a:rPr>
                <a:t>Conclusion</a:t>
              </a:r>
            </a:p>
          </p:txBody>
        </p:sp>
      </p:grpSp>
      <p:grpSp>
        <p:nvGrpSpPr>
          <p:cNvPr name="Group 13" id="13"/>
          <p:cNvGrpSpPr/>
          <p:nvPr/>
        </p:nvGrpSpPr>
        <p:grpSpPr>
          <a:xfrm rot="0">
            <a:off x="253023" y="3429445"/>
            <a:ext cx="17781953" cy="2858538"/>
            <a:chOff x="0" y="0"/>
            <a:chExt cx="23709271" cy="3811384"/>
          </a:xfrm>
        </p:grpSpPr>
        <p:sp>
          <p:nvSpPr>
            <p:cNvPr name="Freeform 14" id="14"/>
            <p:cNvSpPr/>
            <p:nvPr/>
          </p:nvSpPr>
          <p:spPr>
            <a:xfrm flipH="false" flipV="false" rot="0">
              <a:off x="0" y="0"/>
              <a:ext cx="23709271" cy="3811384"/>
            </a:xfrm>
            <a:custGeom>
              <a:avLst/>
              <a:gdLst/>
              <a:ahLst/>
              <a:cxnLst/>
              <a:rect r="r" b="b" t="t" l="l"/>
              <a:pathLst>
                <a:path h="3811384" w="23709271">
                  <a:moveTo>
                    <a:pt x="0" y="0"/>
                  </a:moveTo>
                  <a:lnTo>
                    <a:pt x="23709271" y="0"/>
                  </a:lnTo>
                  <a:lnTo>
                    <a:pt x="23709271" y="3811384"/>
                  </a:lnTo>
                  <a:lnTo>
                    <a:pt x="0" y="3811384"/>
                  </a:lnTo>
                  <a:close/>
                </a:path>
              </a:pathLst>
            </a:custGeom>
            <a:solidFill>
              <a:srgbClr val="000000">
                <a:alpha val="0"/>
              </a:srgbClr>
            </a:solidFill>
          </p:spPr>
        </p:sp>
        <p:sp>
          <p:nvSpPr>
            <p:cNvPr name="TextBox 15" id="15"/>
            <p:cNvSpPr txBox="true"/>
            <p:nvPr/>
          </p:nvSpPr>
          <p:spPr>
            <a:xfrm>
              <a:off x="0" y="-95250"/>
              <a:ext cx="23709271" cy="3906634"/>
            </a:xfrm>
            <a:prstGeom prst="rect">
              <a:avLst/>
            </a:prstGeom>
          </p:spPr>
          <p:txBody>
            <a:bodyPr anchor="ctr" rtlCol="false" tIns="0" lIns="0" bIns="0" rIns="0"/>
            <a:lstStyle/>
            <a:p>
              <a:pPr algn="l" marL="686075" indent="-228692" lvl="2">
                <a:lnSpc>
                  <a:spcPts val="4289"/>
                </a:lnSpc>
                <a:buFont typeface="Arial"/>
                <a:buChar char="⚬"/>
              </a:pPr>
              <a:r>
                <a:rPr lang="en-US" sz="3249">
                  <a:solidFill>
                    <a:srgbClr val="404040"/>
                  </a:solidFill>
                  <a:latin typeface="ITC Franklin Gothic LT"/>
                  <a:ea typeface="ITC Franklin Gothic LT"/>
                  <a:cs typeface="ITC Franklin Gothic LT"/>
                  <a:sym typeface="ITC Franklin Gothic LT"/>
                </a:rPr>
                <a:t>This project provides an efficient, secure, and user-friendly solution for steganographic message hiding. Unlike standard encryption, it allows covert communication by embedding text in images. The system enhances cybersecurity and privacy while being simple enough for general users.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714876" y="1346415"/>
            <a:ext cx="16544424" cy="1184830"/>
            <a:chOff x="0" y="0"/>
            <a:chExt cx="22059232" cy="1579773"/>
          </a:xfrm>
        </p:grpSpPr>
        <p:sp>
          <p:nvSpPr>
            <p:cNvPr name="Freeform 11" id="11"/>
            <p:cNvSpPr/>
            <p:nvPr/>
          </p:nvSpPr>
          <p:spPr>
            <a:xfrm flipH="false" flipV="false" rot="0">
              <a:off x="0" y="0"/>
              <a:ext cx="22059232" cy="1579773"/>
            </a:xfrm>
            <a:custGeom>
              <a:avLst/>
              <a:gdLst/>
              <a:ahLst/>
              <a:cxnLst/>
              <a:rect r="r" b="b" t="t" l="l"/>
              <a:pathLst>
                <a:path h="1579773" w="22059232">
                  <a:moveTo>
                    <a:pt x="0" y="0"/>
                  </a:moveTo>
                  <a:lnTo>
                    <a:pt x="22059232" y="0"/>
                  </a:lnTo>
                  <a:lnTo>
                    <a:pt x="22059232" y="1579773"/>
                  </a:lnTo>
                  <a:lnTo>
                    <a:pt x="0" y="1579773"/>
                  </a:lnTo>
                  <a:close/>
                </a:path>
              </a:pathLst>
            </a:custGeom>
            <a:solidFill>
              <a:srgbClr val="000000">
                <a:alpha val="0"/>
              </a:srgbClr>
            </a:solidFill>
          </p:spPr>
        </p:sp>
        <p:sp>
          <p:nvSpPr>
            <p:cNvPr name="TextBox 12" id="12"/>
            <p:cNvSpPr txBox="true"/>
            <p:nvPr/>
          </p:nvSpPr>
          <p:spPr>
            <a:xfrm>
              <a:off x="0" y="-123825"/>
              <a:ext cx="22059232" cy="1703598"/>
            </a:xfrm>
            <a:prstGeom prst="rect">
              <a:avLst/>
            </a:prstGeom>
          </p:spPr>
          <p:txBody>
            <a:bodyPr anchor="b" rtlCol="false" tIns="0" lIns="0" bIns="0" rIns="0"/>
            <a:lstStyle/>
            <a:p>
              <a:pPr algn="l">
                <a:lnSpc>
                  <a:spcPts val="7128"/>
                </a:lnSpc>
              </a:pPr>
              <a:r>
                <a:rPr lang="en-US" sz="5939">
                  <a:solidFill>
                    <a:srgbClr val="1CADE4"/>
                  </a:solidFill>
                  <a:latin typeface="ITC Franklin Gothic LT"/>
                  <a:ea typeface="ITC Franklin Gothic LT"/>
                  <a:cs typeface="ITC Franklin Gothic LT"/>
                  <a:sym typeface="ITC Franklin Gothic LT"/>
                </a:rPr>
                <a:t>GitHub Link</a:t>
              </a:r>
            </a:p>
          </p:txBody>
        </p:sp>
      </p:grpSp>
      <p:grpSp>
        <p:nvGrpSpPr>
          <p:cNvPr name="Group 13" id="13"/>
          <p:cNvGrpSpPr/>
          <p:nvPr/>
        </p:nvGrpSpPr>
        <p:grpSpPr>
          <a:xfrm rot="0">
            <a:off x="156912" y="3381537"/>
            <a:ext cx="17259300" cy="3722085"/>
            <a:chOff x="0" y="0"/>
            <a:chExt cx="21365560" cy="4607628"/>
          </a:xfrm>
        </p:grpSpPr>
        <p:sp>
          <p:nvSpPr>
            <p:cNvPr name="Freeform 14" id="14"/>
            <p:cNvSpPr/>
            <p:nvPr/>
          </p:nvSpPr>
          <p:spPr>
            <a:xfrm flipH="false" flipV="false" rot="0">
              <a:off x="0" y="0"/>
              <a:ext cx="21365559" cy="4607628"/>
            </a:xfrm>
            <a:custGeom>
              <a:avLst/>
              <a:gdLst/>
              <a:ahLst/>
              <a:cxnLst/>
              <a:rect r="r" b="b" t="t" l="l"/>
              <a:pathLst>
                <a:path h="4607628" w="21365559">
                  <a:moveTo>
                    <a:pt x="0" y="0"/>
                  </a:moveTo>
                  <a:lnTo>
                    <a:pt x="21365559" y="0"/>
                  </a:lnTo>
                  <a:lnTo>
                    <a:pt x="21365559" y="4607628"/>
                  </a:lnTo>
                  <a:lnTo>
                    <a:pt x="0" y="4607628"/>
                  </a:lnTo>
                  <a:close/>
                </a:path>
              </a:pathLst>
            </a:custGeom>
            <a:solidFill>
              <a:srgbClr val="000000">
                <a:alpha val="0"/>
              </a:srgbClr>
            </a:solidFill>
          </p:spPr>
        </p:sp>
        <p:sp>
          <p:nvSpPr>
            <p:cNvPr name="TextBox 15" id="15"/>
            <p:cNvSpPr txBox="true"/>
            <p:nvPr/>
          </p:nvSpPr>
          <p:spPr>
            <a:xfrm>
              <a:off x="0" y="-171450"/>
              <a:ext cx="21365560" cy="4779078"/>
            </a:xfrm>
            <a:prstGeom prst="rect">
              <a:avLst/>
            </a:prstGeom>
          </p:spPr>
          <p:txBody>
            <a:bodyPr anchor="ctr" rtlCol="false" tIns="0" lIns="0" bIns="0" rIns="0"/>
            <a:lstStyle/>
            <a:p>
              <a:pPr algn="ctr">
                <a:lnSpc>
                  <a:spcPts val="7060"/>
                </a:lnSpc>
              </a:pPr>
              <a:r>
                <a:rPr lang="en-US" sz="5348" u="sng">
                  <a:solidFill>
                    <a:srgbClr val="1482AC"/>
                  </a:solidFill>
                  <a:latin typeface="ITC Franklin Gothic LT"/>
                  <a:ea typeface="ITC Franklin Gothic LT"/>
                  <a:cs typeface="ITC Franklin Gothic LT"/>
                  <a:sym typeface="ITC Franklin Gothic LT"/>
                  <a:hlinkClick r:id="rId3" tooltip="https://github.com/justt-zeref/AICTE-Steganography"/>
                </a:rPr>
                <a:t>https://github.com/justt-zeref/AICTE-Steganography</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669801" y="1182646"/>
            <a:ext cx="16544424" cy="1086802"/>
            <a:chOff x="0" y="0"/>
            <a:chExt cx="22059232" cy="1449070"/>
          </a:xfrm>
        </p:grpSpPr>
        <p:sp>
          <p:nvSpPr>
            <p:cNvPr name="Freeform 11" id="11"/>
            <p:cNvSpPr/>
            <p:nvPr/>
          </p:nvSpPr>
          <p:spPr>
            <a:xfrm flipH="false" flipV="false" rot="0">
              <a:off x="0" y="0"/>
              <a:ext cx="22059232" cy="1449070"/>
            </a:xfrm>
            <a:custGeom>
              <a:avLst/>
              <a:gdLst/>
              <a:ahLst/>
              <a:cxnLst/>
              <a:rect r="r" b="b" t="t" l="l"/>
              <a:pathLst>
                <a:path h="1449070" w="22059232">
                  <a:moveTo>
                    <a:pt x="0" y="0"/>
                  </a:moveTo>
                  <a:lnTo>
                    <a:pt x="22059232" y="0"/>
                  </a:lnTo>
                  <a:lnTo>
                    <a:pt x="22059232" y="1449070"/>
                  </a:lnTo>
                  <a:lnTo>
                    <a:pt x="0" y="1449070"/>
                  </a:lnTo>
                  <a:close/>
                </a:path>
              </a:pathLst>
            </a:custGeom>
            <a:solidFill>
              <a:srgbClr val="000000">
                <a:alpha val="0"/>
              </a:srgbClr>
            </a:solidFill>
          </p:spPr>
        </p:sp>
        <p:sp>
          <p:nvSpPr>
            <p:cNvPr name="TextBox 12" id="12"/>
            <p:cNvSpPr txBox="true"/>
            <p:nvPr/>
          </p:nvSpPr>
          <p:spPr>
            <a:xfrm>
              <a:off x="0" y="19050"/>
              <a:ext cx="22059232" cy="1430020"/>
            </a:xfrm>
            <a:prstGeom prst="rect">
              <a:avLst/>
            </a:prstGeom>
          </p:spPr>
          <p:txBody>
            <a:bodyPr anchor="b" rtlCol="false" tIns="0" lIns="0" bIns="0" rIns="0"/>
            <a:lstStyle/>
            <a:p>
              <a:pPr algn="l">
                <a:lnSpc>
                  <a:spcPts val="5702"/>
                </a:lnSpc>
              </a:pPr>
              <a:r>
                <a:rPr lang="en-US" sz="5939" b="true">
                  <a:solidFill>
                    <a:srgbClr val="1CADE4"/>
                  </a:solidFill>
                  <a:latin typeface="Arial Bold"/>
                  <a:ea typeface="Arial Bold"/>
                  <a:cs typeface="Arial Bold"/>
                  <a:sym typeface="Arial Bold"/>
                </a:rPr>
                <a:t>Future scope(optional)</a:t>
              </a:r>
            </a:p>
          </p:txBody>
        </p:sp>
      </p:grpSp>
      <p:grpSp>
        <p:nvGrpSpPr>
          <p:cNvPr name="Group 13" id="13"/>
          <p:cNvGrpSpPr/>
          <p:nvPr/>
        </p:nvGrpSpPr>
        <p:grpSpPr>
          <a:xfrm rot="0">
            <a:off x="844949" y="2542835"/>
            <a:ext cx="16571263" cy="6634310"/>
            <a:chOff x="0" y="0"/>
            <a:chExt cx="22095017" cy="8845747"/>
          </a:xfrm>
        </p:grpSpPr>
        <p:sp>
          <p:nvSpPr>
            <p:cNvPr name="Freeform 14" id="14"/>
            <p:cNvSpPr/>
            <p:nvPr/>
          </p:nvSpPr>
          <p:spPr>
            <a:xfrm flipH="false" flipV="false" rot="0">
              <a:off x="0" y="0"/>
              <a:ext cx="22095017" cy="8845747"/>
            </a:xfrm>
            <a:custGeom>
              <a:avLst/>
              <a:gdLst/>
              <a:ahLst/>
              <a:cxnLst/>
              <a:rect r="r" b="b" t="t" l="l"/>
              <a:pathLst>
                <a:path h="8845747" w="22095017">
                  <a:moveTo>
                    <a:pt x="0" y="0"/>
                  </a:moveTo>
                  <a:lnTo>
                    <a:pt x="22095017" y="0"/>
                  </a:lnTo>
                  <a:lnTo>
                    <a:pt x="22095017" y="8845747"/>
                  </a:lnTo>
                  <a:lnTo>
                    <a:pt x="0" y="8845747"/>
                  </a:lnTo>
                  <a:close/>
                </a:path>
              </a:pathLst>
            </a:custGeom>
            <a:solidFill>
              <a:srgbClr val="000000">
                <a:alpha val="0"/>
              </a:srgbClr>
            </a:solidFill>
          </p:spPr>
        </p:sp>
        <p:sp>
          <p:nvSpPr>
            <p:cNvPr name="TextBox 15" id="15"/>
            <p:cNvSpPr txBox="true"/>
            <p:nvPr/>
          </p:nvSpPr>
          <p:spPr>
            <a:xfrm>
              <a:off x="0" y="-66675"/>
              <a:ext cx="22095017" cy="8912422"/>
            </a:xfrm>
            <a:prstGeom prst="rect">
              <a:avLst/>
            </a:prstGeom>
          </p:spPr>
          <p:txBody>
            <a:bodyPr anchor="t" rtlCol="false" tIns="0" lIns="0" bIns="0" rIns="0"/>
            <a:lstStyle/>
            <a:p>
              <a:pPr algn="just">
                <a:lnSpc>
                  <a:spcPts val="4036"/>
                </a:lnSpc>
              </a:pPr>
              <a:r>
                <a:rPr lang="en-US" sz="3363">
                  <a:solidFill>
                    <a:srgbClr val="000000"/>
                  </a:solidFill>
                  <a:latin typeface="ITC Franklin Gothic LT"/>
                  <a:ea typeface="ITC Franklin Gothic LT"/>
                  <a:cs typeface="ITC Franklin Gothic LT"/>
                  <a:sym typeface="ITC Franklin Gothic LT"/>
                </a:rPr>
                <a:t>🔹 Advanced Encryption – Integrate AES/RSA for dual-layer security.</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Multi-File Support – Expand to videos, audio, and GIFs.</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Mobile &amp; Web App – Build an Android, iOS, or cloud-based version.</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AI-Based Image Selection – Optimize image quality for better concealment.</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Blockchain Integration – Secure and verify encrypted images with tamper-proof technology.</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Deep Learning for Detection Resistance – Prevent steganalysis attacks with randomized pixel selection.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479892" y="3690444"/>
            <a:ext cx="18767892" cy="2790765"/>
            <a:chOff x="0" y="0"/>
            <a:chExt cx="25023856" cy="3721020"/>
          </a:xfrm>
        </p:grpSpPr>
        <p:sp>
          <p:nvSpPr>
            <p:cNvPr name="Freeform 11" id="11"/>
            <p:cNvSpPr/>
            <p:nvPr/>
          </p:nvSpPr>
          <p:spPr>
            <a:xfrm flipH="false" flipV="false" rot="0">
              <a:off x="0" y="0"/>
              <a:ext cx="25023856" cy="3721021"/>
            </a:xfrm>
            <a:custGeom>
              <a:avLst/>
              <a:gdLst/>
              <a:ahLst/>
              <a:cxnLst/>
              <a:rect r="r" b="b" t="t" l="l"/>
              <a:pathLst>
                <a:path h="3721021" w="25023856">
                  <a:moveTo>
                    <a:pt x="0" y="0"/>
                  </a:moveTo>
                  <a:lnTo>
                    <a:pt x="25023856" y="0"/>
                  </a:lnTo>
                  <a:lnTo>
                    <a:pt x="25023856" y="3721021"/>
                  </a:lnTo>
                  <a:lnTo>
                    <a:pt x="0" y="3721021"/>
                  </a:lnTo>
                  <a:close/>
                </a:path>
              </a:pathLst>
            </a:custGeom>
            <a:solidFill>
              <a:srgbClr val="000000">
                <a:alpha val="0"/>
              </a:srgbClr>
            </a:solidFill>
          </p:spPr>
        </p:sp>
        <p:sp>
          <p:nvSpPr>
            <p:cNvPr name="TextBox 12" id="12"/>
            <p:cNvSpPr txBox="true"/>
            <p:nvPr/>
          </p:nvSpPr>
          <p:spPr>
            <a:xfrm>
              <a:off x="0" y="-114300"/>
              <a:ext cx="25023856" cy="3835320"/>
            </a:xfrm>
            <a:prstGeom prst="rect">
              <a:avLst/>
            </a:prstGeom>
          </p:spPr>
          <p:txBody>
            <a:bodyPr anchor="b" rtlCol="false" tIns="0" lIns="0" bIns="0" rIns="0"/>
            <a:lstStyle/>
            <a:p>
              <a:pPr algn="ctr">
                <a:lnSpc>
                  <a:spcPts val="7128"/>
                </a:lnSpc>
              </a:pPr>
              <a:r>
                <a:rPr lang="en-US" sz="5939"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669801" y="300851"/>
            <a:ext cx="15773400" cy="2059783"/>
            <a:chOff x="0" y="0"/>
            <a:chExt cx="21031200" cy="2746377"/>
          </a:xfrm>
        </p:grpSpPr>
        <p:sp>
          <p:nvSpPr>
            <p:cNvPr name="Freeform 11" id="11"/>
            <p:cNvSpPr/>
            <p:nvPr/>
          </p:nvSpPr>
          <p:spPr>
            <a:xfrm flipH="false" flipV="false" rot="0">
              <a:off x="0" y="0"/>
              <a:ext cx="21031200" cy="2746377"/>
            </a:xfrm>
            <a:custGeom>
              <a:avLst/>
              <a:gdLst/>
              <a:ahLst/>
              <a:cxnLst/>
              <a:rect r="r" b="b" t="t" l="l"/>
              <a:pathLst>
                <a:path h="2746377" w="21031200">
                  <a:moveTo>
                    <a:pt x="0" y="0"/>
                  </a:moveTo>
                  <a:lnTo>
                    <a:pt x="21031200" y="0"/>
                  </a:lnTo>
                  <a:lnTo>
                    <a:pt x="21031200" y="2746377"/>
                  </a:lnTo>
                  <a:lnTo>
                    <a:pt x="0" y="2746377"/>
                  </a:lnTo>
                  <a:close/>
                </a:path>
              </a:pathLst>
            </a:custGeom>
            <a:solidFill>
              <a:srgbClr val="000000">
                <a:alpha val="0"/>
              </a:srgbClr>
            </a:solidFill>
          </p:spPr>
        </p:sp>
        <p:sp>
          <p:nvSpPr>
            <p:cNvPr name="TextBox 12" id="12"/>
            <p:cNvSpPr txBox="true"/>
            <p:nvPr/>
          </p:nvSpPr>
          <p:spPr>
            <a:xfrm>
              <a:off x="0" y="-95250"/>
              <a:ext cx="21031200" cy="2841627"/>
            </a:xfrm>
            <a:prstGeom prst="rect">
              <a:avLst/>
            </a:prstGeom>
          </p:spPr>
          <p:txBody>
            <a:bodyPr anchor="b" rtlCol="false" tIns="0" lIns="0" bIns="0" rIns="0"/>
            <a:lstStyle/>
            <a:p>
              <a:pPr algn="l">
                <a:lnSpc>
                  <a:spcPts val="5759"/>
                </a:lnSpc>
              </a:pPr>
              <a:r>
                <a:rPr lang="en-US" sz="4798" b="true">
                  <a:solidFill>
                    <a:srgbClr val="002060"/>
                  </a:solidFill>
                  <a:latin typeface="Arial Bold"/>
                  <a:ea typeface="Arial Bold"/>
                  <a:cs typeface="Arial Bold"/>
                  <a:sym typeface="Arial Bold"/>
                </a:rPr>
                <a:t>OUTLINE</a:t>
              </a:r>
            </a:p>
          </p:txBody>
        </p:sp>
      </p:grpSp>
      <p:grpSp>
        <p:nvGrpSpPr>
          <p:cNvPr name="Group 13" id="13"/>
          <p:cNvGrpSpPr/>
          <p:nvPr/>
        </p:nvGrpSpPr>
        <p:grpSpPr>
          <a:xfrm rot="0">
            <a:off x="669801" y="2278948"/>
            <a:ext cx="18899423" cy="9067534"/>
            <a:chOff x="0" y="0"/>
            <a:chExt cx="25199231" cy="12090045"/>
          </a:xfrm>
        </p:grpSpPr>
        <p:sp>
          <p:nvSpPr>
            <p:cNvPr name="Freeform 14" id="14"/>
            <p:cNvSpPr/>
            <p:nvPr/>
          </p:nvSpPr>
          <p:spPr>
            <a:xfrm flipH="false" flipV="false" rot="0">
              <a:off x="0" y="0"/>
              <a:ext cx="25199231" cy="12090045"/>
            </a:xfrm>
            <a:custGeom>
              <a:avLst/>
              <a:gdLst/>
              <a:ahLst/>
              <a:cxnLst/>
              <a:rect r="r" b="b" t="t" l="l"/>
              <a:pathLst>
                <a:path h="12090045" w="25199231">
                  <a:moveTo>
                    <a:pt x="0" y="0"/>
                  </a:moveTo>
                  <a:lnTo>
                    <a:pt x="25199231" y="0"/>
                  </a:lnTo>
                  <a:lnTo>
                    <a:pt x="25199231" y="12090045"/>
                  </a:lnTo>
                  <a:lnTo>
                    <a:pt x="0" y="12090045"/>
                  </a:lnTo>
                  <a:close/>
                </a:path>
              </a:pathLst>
            </a:custGeom>
            <a:solidFill>
              <a:srgbClr val="000000">
                <a:alpha val="0"/>
              </a:srgbClr>
            </a:solidFill>
          </p:spPr>
        </p:sp>
        <p:sp>
          <p:nvSpPr>
            <p:cNvPr name="TextBox 15" id="15"/>
            <p:cNvSpPr txBox="true"/>
            <p:nvPr/>
          </p:nvSpPr>
          <p:spPr>
            <a:xfrm>
              <a:off x="0" y="-95250"/>
              <a:ext cx="25199231" cy="12185295"/>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Problem Statement </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Technology used</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Wow factor </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End users</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Result</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Conclusion</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Git-hub Link</a:t>
              </a:r>
            </a:p>
            <a:p>
              <a:pPr algn="l" marL="717745" indent="-239248" lvl="2">
                <a:lnSpc>
                  <a:spcPts val="4487"/>
                </a:lnSpc>
                <a:buFont typeface="Arial"/>
                <a:buChar char="⚬"/>
              </a:pPr>
              <a:r>
                <a:rPr lang="en-US" b="true" sz="3399">
                  <a:solidFill>
                    <a:srgbClr val="404040"/>
                  </a:solidFill>
                  <a:latin typeface="Arial Bold"/>
                  <a:ea typeface="Arial Bold"/>
                  <a:cs typeface="Arial Bold"/>
                  <a:sym typeface="Arial Bold"/>
                </a:rPr>
                <a:t>Future scope</a:t>
              </a:r>
            </a:p>
            <a:p>
              <a:pPr algn="l" marL="717745" indent="-239248" lvl="2">
                <a:lnSpc>
                  <a:spcPts val="3960"/>
                </a:lnSpc>
              </a:pPr>
            </a:p>
            <a:p>
              <a:pPr algn="l" marL="717745" indent="-239248" lvl="2">
                <a:lnSpc>
                  <a:spcPts val="3960"/>
                </a:lnSpc>
              </a:pPr>
            </a:p>
            <a:p>
              <a:pPr algn="l" marL="717745" indent="-239248" lvl="2">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669801" y="942975"/>
            <a:ext cx="16544424" cy="1186739"/>
            <a:chOff x="0" y="0"/>
            <a:chExt cx="22059232" cy="1582319"/>
          </a:xfrm>
        </p:grpSpPr>
        <p:sp>
          <p:nvSpPr>
            <p:cNvPr name="Freeform 11" id="11"/>
            <p:cNvSpPr/>
            <p:nvPr/>
          </p:nvSpPr>
          <p:spPr>
            <a:xfrm flipH="false" flipV="false" rot="0">
              <a:off x="0" y="0"/>
              <a:ext cx="22059232" cy="1582319"/>
            </a:xfrm>
            <a:custGeom>
              <a:avLst/>
              <a:gdLst/>
              <a:ahLst/>
              <a:cxnLst/>
              <a:rect r="r" b="b" t="t" l="l"/>
              <a:pathLst>
                <a:path h="1582319" w="22059232">
                  <a:moveTo>
                    <a:pt x="0" y="0"/>
                  </a:moveTo>
                  <a:lnTo>
                    <a:pt x="22059232" y="0"/>
                  </a:lnTo>
                  <a:lnTo>
                    <a:pt x="22059232" y="1582319"/>
                  </a:lnTo>
                  <a:lnTo>
                    <a:pt x="0" y="1582319"/>
                  </a:lnTo>
                  <a:close/>
                </a:path>
              </a:pathLst>
            </a:custGeom>
            <a:solidFill>
              <a:srgbClr val="000000">
                <a:alpha val="0"/>
              </a:srgbClr>
            </a:solidFill>
          </p:spPr>
        </p:sp>
        <p:sp>
          <p:nvSpPr>
            <p:cNvPr name="TextBox 12" id="12"/>
            <p:cNvSpPr txBox="true"/>
            <p:nvPr/>
          </p:nvSpPr>
          <p:spPr>
            <a:xfrm>
              <a:off x="0" y="-114300"/>
              <a:ext cx="22059232" cy="1696619"/>
            </a:xfrm>
            <a:prstGeom prst="rect">
              <a:avLst/>
            </a:prstGeom>
          </p:spPr>
          <p:txBody>
            <a:bodyPr anchor="b" rtlCol="false" tIns="0" lIns="0" bIns="0" rIns="0"/>
            <a:lstStyle/>
            <a:p>
              <a:pPr algn="l">
                <a:lnSpc>
                  <a:spcPts val="7128"/>
                </a:lnSpc>
              </a:pPr>
              <a:r>
                <a:rPr lang="en-US" sz="5939"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714878" y="1688226"/>
            <a:ext cx="16544422" cy="7447151"/>
            <a:chOff x="0" y="0"/>
            <a:chExt cx="22059229" cy="9929535"/>
          </a:xfrm>
        </p:grpSpPr>
        <p:sp>
          <p:nvSpPr>
            <p:cNvPr name="Freeform 14" id="14"/>
            <p:cNvSpPr/>
            <p:nvPr/>
          </p:nvSpPr>
          <p:spPr>
            <a:xfrm flipH="false" flipV="false" rot="0">
              <a:off x="0" y="0"/>
              <a:ext cx="22059229" cy="9929535"/>
            </a:xfrm>
            <a:custGeom>
              <a:avLst/>
              <a:gdLst/>
              <a:ahLst/>
              <a:cxnLst/>
              <a:rect r="r" b="b" t="t" l="l"/>
              <a:pathLst>
                <a:path h="9929535" w="22059229">
                  <a:moveTo>
                    <a:pt x="0" y="0"/>
                  </a:moveTo>
                  <a:lnTo>
                    <a:pt x="22059229" y="0"/>
                  </a:lnTo>
                  <a:lnTo>
                    <a:pt x="22059229" y="9929535"/>
                  </a:lnTo>
                  <a:lnTo>
                    <a:pt x="0" y="9929535"/>
                  </a:lnTo>
                  <a:close/>
                </a:path>
              </a:pathLst>
            </a:custGeom>
            <a:solidFill>
              <a:srgbClr val="000000">
                <a:alpha val="0"/>
              </a:srgbClr>
            </a:solidFill>
          </p:spPr>
        </p:sp>
        <p:sp>
          <p:nvSpPr>
            <p:cNvPr name="TextBox 15" id="15"/>
            <p:cNvSpPr txBox="true"/>
            <p:nvPr/>
          </p:nvSpPr>
          <p:spPr>
            <a:xfrm>
              <a:off x="0" y="-142875"/>
              <a:ext cx="22059229" cy="10072410"/>
            </a:xfrm>
            <a:prstGeom prst="rect">
              <a:avLst/>
            </a:prstGeom>
          </p:spPr>
          <p:txBody>
            <a:bodyPr anchor="ctr" rtlCol="false" tIns="0" lIns="0" bIns="0" rIns="0"/>
            <a:lstStyle/>
            <a:p>
              <a:pPr algn="l">
                <a:lnSpc>
                  <a:spcPts val="6072"/>
                </a:lnSpc>
              </a:pPr>
              <a:r>
                <a:rPr lang="en-US" sz="4600">
                  <a:solidFill>
                    <a:srgbClr val="0F0F0F"/>
                  </a:solidFill>
                  <a:latin typeface="ITC Franklin Gothic LT"/>
                  <a:ea typeface="ITC Franklin Gothic LT"/>
                  <a:cs typeface="ITC Franklin Gothic LT"/>
                  <a:sym typeface="ITC Franklin Gothic LT"/>
                </a:rPr>
                <a:t> </a:t>
              </a:r>
            </a:p>
            <a:p>
              <a:pPr algn="l">
                <a:lnSpc>
                  <a:spcPts val="6072"/>
                </a:lnSpc>
              </a:pPr>
              <a:r>
                <a:rPr lang="en-US" sz="4600">
                  <a:solidFill>
                    <a:srgbClr val="0F0F0F"/>
                  </a:solidFill>
                  <a:latin typeface="ITC Franklin Gothic LT"/>
                  <a:ea typeface="ITC Franklin Gothic LT"/>
                  <a:cs typeface="ITC Franklin Gothic LT"/>
                  <a:sym typeface="ITC Franklin Gothic LT"/>
                </a:rPr>
                <a:t>With the rise of cyber threats and surveillance, secure communication has become a necessity. Traditional encryption methods attract attention, whereas steganography allows users to secretly embed messages within images without raising suspicion. This project aims to develop a user-friendly, password-protected steganography tool to hide and extract confidential messages securely.</a:t>
              </a:r>
            </a:p>
            <a:p>
              <a:pPr algn="l">
                <a:lnSpc>
                  <a:spcPts val="6072"/>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669801" y="1250622"/>
            <a:ext cx="16544424" cy="1291828"/>
            <a:chOff x="0" y="0"/>
            <a:chExt cx="22059232" cy="1722437"/>
          </a:xfrm>
        </p:grpSpPr>
        <p:sp>
          <p:nvSpPr>
            <p:cNvPr name="Freeform 11" id="11"/>
            <p:cNvSpPr/>
            <p:nvPr/>
          </p:nvSpPr>
          <p:spPr>
            <a:xfrm flipH="false" flipV="false" rot="0">
              <a:off x="0" y="0"/>
              <a:ext cx="22059232" cy="1722437"/>
            </a:xfrm>
            <a:custGeom>
              <a:avLst/>
              <a:gdLst/>
              <a:ahLst/>
              <a:cxnLst/>
              <a:rect r="r" b="b" t="t" l="l"/>
              <a:pathLst>
                <a:path h="1722437" w="22059232">
                  <a:moveTo>
                    <a:pt x="0" y="0"/>
                  </a:moveTo>
                  <a:lnTo>
                    <a:pt x="22059232" y="0"/>
                  </a:lnTo>
                  <a:lnTo>
                    <a:pt x="22059232" y="1722437"/>
                  </a:lnTo>
                  <a:lnTo>
                    <a:pt x="0" y="1722437"/>
                  </a:lnTo>
                  <a:close/>
                </a:path>
              </a:pathLst>
            </a:custGeom>
            <a:solidFill>
              <a:srgbClr val="000000">
                <a:alpha val="0"/>
              </a:srgbClr>
            </a:solidFill>
          </p:spPr>
        </p:sp>
        <p:sp>
          <p:nvSpPr>
            <p:cNvPr name="TextBox 12" id="12"/>
            <p:cNvSpPr txBox="true"/>
            <p:nvPr/>
          </p:nvSpPr>
          <p:spPr>
            <a:xfrm>
              <a:off x="0" y="-114300"/>
              <a:ext cx="22059232" cy="1836737"/>
            </a:xfrm>
            <a:prstGeom prst="rect">
              <a:avLst/>
            </a:prstGeom>
          </p:spPr>
          <p:txBody>
            <a:bodyPr anchor="b" rtlCol="false" tIns="0" lIns="0" bIns="0" rIns="0"/>
            <a:lstStyle/>
            <a:p>
              <a:pPr algn="l">
                <a:lnSpc>
                  <a:spcPts val="7128"/>
                </a:lnSpc>
              </a:pPr>
              <a:r>
                <a:rPr lang="en-US" sz="5939" b="true">
                  <a:solidFill>
                    <a:srgbClr val="1CADE4"/>
                  </a:solidFill>
                  <a:latin typeface="Arial Bold"/>
                  <a:ea typeface="Arial Bold"/>
                  <a:cs typeface="Arial Bold"/>
                  <a:sym typeface="Arial Bold"/>
                </a:rPr>
                <a:t>Technology  used</a:t>
              </a:r>
            </a:p>
          </p:txBody>
        </p:sp>
      </p:grpSp>
      <p:grpSp>
        <p:nvGrpSpPr>
          <p:cNvPr name="Group 13" id="13"/>
          <p:cNvGrpSpPr/>
          <p:nvPr/>
        </p:nvGrpSpPr>
        <p:grpSpPr>
          <a:xfrm rot="0">
            <a:off x="478160" y="2709150"/>
            <a:ext cx="24859613" cy="5410993"/>
            <a:chOff x="0" y="0"/>
            <a:chExt cx="33146151" cy="7214658"/>
          </a:xfrm>
        </p:grpSpPr>
        <p:sp>
          <p:nvSpPr>
            <p:cNvPr name="Freeform 14" id="14"/>
            <p:cNvSpPr/>
            <p:nvPr/>
          </p:nvSpPr>
          <p:spPr>
            <a:xfrm flipH="false" flipV="false" rot="0">
              <a:off x="0" y="0"/>
              <a:ext cx="33146150" cy="7214658"/>
            </a:xfrm>
            <a:custGeom>
              <a:avLst/>
              <a:gdLst/>
              <a:ahLst/>
              <a:cxnLst/>
              <a:rect r="r" b="b" t="t" l="l"/>
              <a:pathLst>
                <a:path h="7214658" w="33146150">
                  <a:moveTo>
                    <a:pt x="0" y="0"/>
                  </a:moveTo>
                  <a:lnTo>
                    <a:pt x="33146150" y="0"/>
                  </a:lnTo>
                  <a:lnTo>
                    <a:pt x="33146150" y="7214658"/>
                  </a:lnTo>
                  <a:lnTo>
                    <a:pt x="0" y="7214658"/>
                  </a:lnTo>
                  <a:close/>
                </a:path>
              </a:pathLst>
            </a:custGeom>
            <a:solidFill>
              <a:srgbClr val="000000">
                <a:alpha val="0"/>
              </a:srgbClr>
            </a:solidFill>
          </p:spPr>
        </p:sp>
        <p:sp>
          <p:nvSpPr>
            <p:cNvPr name="TextBox 15" id="15"/>
            <p:cNvSpPr txBox="true"/>
            <p:nvPr/>
          </p:nvSpPr>
          <p:spPr>
            <a:xfrm>
              <a:off x="0" y="-114300"/>
              <a:ext cx="33146151" cy="7328958"/>
            </a:xfrm>
            <a:prstGeom prst="rect">
              <a:avLst/>
            </a:prstGeom>
          </p:spPr>
          <p:txBody>
            <a:bodyPr anchor="ctr" rtlCol="false" tIns="0" lIns="0" bIns="0" rIns="0"/>
            <a:lstStyle/>
            <a:p>
              <a:pPr algn="l" marL="879986" indent="-293329" lvl="2">
                <a:lnSpc>
                  <a:spcPts val="5080"/>
                </a:lnSpc>
                <a:buFont typeface="Arial"/>
                <a:buChar char="⚬"/>
              </a:pPr>
              <a:r>
                <a:rPr lang="en-US" sz="3849">
                  <a:solidFill>
                    <a:srgbClr val="404040"/>
                  </a:solidFill>
                  <a:latin typeface="ITC Franklin Gothic LT"/>
                  <a:ea typeface="ITC Franklin Gothic LT"/>
                  <a:cs typeface="ITC Franklin Gothic LT"/>
                  <a:sym typeface="ITC Franklin Gothic LT"/>
                </a:rPr>
                <a:t>Python – Core programming language</a:t>
              </a:r>
            </a:p>
            <a:p>
              <a:pPr algn="l" marL="879986" indent="-293329" lvl="2">
                <a:lnSpc>
                  <a:spcPts val="5080"/>
                </a:lnSpc>
                <a:buFont typeface="Arial"/>
                <a:buChar char="⚬"/>
              </a:pPr>
              <a:r>
                <a:rPr lang="en-US" sz="3849">
                  <a:solidFill>
                    <a:srgbClr val="404040"/>
                  </a:solidFill>
                  <a:latin typeface="ITC Franklin Gothic LT"/>
                  <a:ea typeface="ITC Franklin Gothic LT"/>
                  <a:cs typeface="ITC Franklin Gothic LT"/>
                  <a:sym typeface="ITC Franklin Gothic LT"/>
                </a:rPr>
                <a:t>Tkinter – GUI development for an interactive user experience</a:t>
              </a:r>
            </a:p>
            <a:p>
              <a:pPr algn="l" marL="879986" indent="-293329" lvl="2">
                <a:lnSpc>
                  <a:spcPts val="5080"/>
                </a:lnSpc>
                <a:buFont typeface="Arial"/>
                <a:buChar char="⚬"/>
              </a:pPr>
              <a:r>
                <a:rPr lang="en-US" sz="3849">
                  <a:solidFill>
                    <a:srgbClr val="404040"/>
                  </a:solidFill>
                  <a:latin typeface="ITC Franklin Gothic LT"/>
                  <a:ea typeface="ITC Franklin Gothic LT"/>
                  <a:cs typeface="ITC Franklin Gothic LT"/>
                  <a:sym typeface="ITC Franklin Gothic LT"/>
                </a:rPr>
                <a:t>Pillow (PIL) – Image processing library</a:t>
              </a:r>
            </a:p>
            <a:p>
              <a:pPr algn="l" marL="879986" indent="-293329" lvl="2">
                <a:lnSpc>
                  <a:spcPts val="5080"/>
                </a:lnSpc>
                <a:buFont typeface="Arial"/>
                <a:buChar char="⚬"/>
              </a:pPr>
              <a:r>
                <a:rPr lang="en-US" sz="3849">
                  <a:solidFill>
                    <a:srgbClr val="404040"/>
                  </a:solidFill>
                  <a:latin typeface="ITC Franklin Gothic LT"/>
                  <a:ea typeface="ITC Franklin Gothic LT"/>
                  <a:cs typeface="ITC Franklin Gothic LT"/>
                  <a:sym typeface="ITC Franklin Gothic LT"/>
                </a:rPr>
                <a:t>Stegano (LSB Encoding) – Hides text inside image pixels</a:t>
              </a:r>
            </a:p>
            <a:p>
              <a:pPr algn="l" marL="879986" indent="-293329" lvl="2">
                <a:lnSpc>
                  <a:spcPts val="5080"/>
                </a:lnSpc>
                <a:buFont typeface="Arial"/>
                <a:buChar char="⚬"/>
              </a:pPr>
              <a:r>
                <a:rPr lang="en-US" sz="3849">
                  <a:solidFill>
                    <a:srgbClr val="404040"/>
                  </a:solidFill>
                  <a:latin typeface="ITC Franklin Gothic LT"/>
                  <a:ea typeface="ITC Franklin Gothic LT"/>
                  <a:cs typeface="ITC Franklin Gothic LT"/>
                  <a:sym typeface="ITC Franklin Gothic LT"/>
                </a:rPr>
                <a:t>File Handling – Saving encrypted images securely</a:t>
              </a:r>
            </a:p>
            <a:p>
              <a:pPr algn="l" marL="879986" indent="-293329" lvl="2">
                <a:lnSpc>
                  <a:spcPts val="5080"/>
                </a:lnSpc>
                <a:buFont typeface="Arial"/>
                <a:buChar char="⚬"/>
              </a:pPr>
              <a:r>
                <a:rPr lang="en-US" sz="3849">
                  <a:solidFill>
                    <a:srgbClr val="404040"/>
                  </a:solidFill>
                  <a:latin typeface="ITC Franklin Gothic LT"/>
                  <a:ea typeface="ITC Franklin Gothic LT"/>
                  <a:cs typeface="ITC Franklin Gothic LT"/>
                  <a:sym typeface="ITC Franklin Gothic LT"/>
                </a:rPr>
                <a:t>Messagebox (Tkinter) – User notifications</a:t>
              </a:r>
            </a:p>
            <a:p>
              <a:pPr algn="l" marL="879986" indent="-293329" lvl="2">
                <a:lnSpc>
                  <a:spcPts val="9622"/>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669801" y="1276275"/>
            <a:ext cx="16544424" cy="1186739"/>
            <a:chOff x="0" y="0"/>
            <a:chExt cx="22059232" cy="1582319"/>
          </a:xfrm>
        </p:grpSpPr>
        <p:sp>
          <p:nvSpPr>
            <p:cNvPr name="Freeform 11" id="11"/>
            <p:cNvSpPr/>
            <p:nvPr/>
          </p:nvSpPr>
          <p:spPr>
            <a:xfrm flipH="false" flipV="false" rot="0">
              <a:off x="0" y="0"/>
              <a:ext cx="22059232" cy="1582319"/>
            </a:xfrm>
            <a:custGeom>
              <a:avLst/>
              <a:gdLst/>
              <a:ahLst/>
              <a:cxnLst/>
              <a:rect r="r" b="b" t="t" l="l"/>
              <a:pathLst>
                <a:path h="1582319" w="22059232">
                  <a:moveTo>
                    <a:pt x="0" y="0"/>
                  </a:moveTo>
                  <a:lnTo>
                    <a:pt x="22059232" y="0"/>
                  </a:lnTo>
                  <a:lnTo>
                    <a:pt x="22059232" y="1582319"/>
                  </a:lnTo>
                  <a:lnTo>
                    <a:pt x="0" y="1582319"/>
                  </a:lnTo>
                  <a:close/>
                </a:path>
              </a:pathLst>
            </a:custGeom>
            <a:solidFill>
              <a:srgbClr val="000000">
                <a:alpha val="0"/>
              </a:srgbClr>
            </a:solidFill>
          </p:spPr>
        </p:sp>
        <p:sp>
          <p:nvSpPr>
            <p:cNvPr name="TextBox 12" id="12"/>
            <p:cNvSpPr txBox="true"/>
            <p:nvPr/>
          </p:nvSpPr>
          <p:spPr>
            <a:xfrm>
              <a:off x="0" y="-114300"/>
              <a:ext cx="22059232" cy="1696619"/>
            </a:xfrm>
            <a:prstGeom prst="rect">
              <a:avLst/>
            </a:prstGeom>
          </p:spPr>
          <p:txBody>
            <a:bodyPr anchor="b" rtlCol="false" tIns="0" lIns="0" bIns="0" rIns="0"/>
            <a:lstStyle/>
            <a:p>
              <a:pPr algn="l">
                <a:lnSpc>
                  <a:spcPts val="7128"/>
                </a:lnSpc>
              </a:pPr>
              <a:r>
                <a:rPr lang="en-US" sz="5939" b="true">
                  <a:solidFill>
                    <a:srgbClr val="1CADE4"/>
                  </a:solidFill>
                  <a:latin typeface="Arial Bold"/>
                  <a:ea typeface="Arial Bold"/>
                  <a:cs typeface="Arial Bold"/>
                  <a:sym typeface="Arial Bold"/>
                </a:rPr>
                <a:t>Wow factors</a:t>
              </a:r>
            </a:p>
          </p:txBody>
        </p:sp>
      </p:grpSp>
      <p:grpSp>
        <p:nvGrpSpPr>
          <p:cNvPr name="Group 13" id="13"/>
          <p:cNvGrpSpPr/>
          <p:nvPr/>
        </p:nvGrpSpPr>
        <p:grpSpPr>
          <a:xfrm rot="0">
            <a:off x="834064" y="2606728"/>
            <a:ext cx="25897385" cy="5148700"/>
            <a:chOff x="0" y="0"/>
            <a:chExt cx="34529847" cy="6864934"/>
          </a:xfrm>
        </p:grpSpPr>
        <p:sp>
          <p:nvSpPr>
            <p:cNvPr name="Freeform 14" id="14"/>
            <p:cNvSpPr/>
            <p:nvPr/>
          </p:nvSpPr>
          <p:spPr>
            <a:xfrm flipH="false" flipV="false" rot="0">
              <a:off x="0" y="0"/>
              <a:ext cx="34529846" cy="6864934"/>
            </a:xfrm>
            <a:custGeom>
              <a:avLst/>
              <a:gdLst/>
              <a:ahLst/>
              <a:cxnLst/>
              <a:rect r="r" b="b" t="t" l="l"/>
              <a:pathLst>
                <a:path h="6864934" w="34529846">
                  <a:moveTo>
                    <a:pt x="0" y="0"/>
                  </a:moveTo>
                  <a:lnTo>
                    <a:pt x="34529846" y="0"/>
                  </a:lnTo>
                  <a:lnTo>
                    <a:pt x="34529846" y="6864934"/>
                  </a:lnTo>
                  <a:lnTo>
                    <a:pt x="0" y="6864934"/>
                  </a:lnTo>
                  <a:close/>
                </a:path>
              </a:pathLst>
            </a:custGeom>
            <a:solidFill>
              <a:srgbClr val="000000">
                <a:alpha val="0"/>
              </a:srgbClr>
            </a:solidFill>
          </p:spPr>
        </p:sp>
        <p:sp>
          <p:nvSpPr>
            <p:cNvPr name="TextBox 15" id="15"/>
            <p:cNvSpPr txBox="true"/>
            <p:nvPr/>
          </p:nvSpPr>
          <p:spPr>
            <a:xfrm>
              <a:off x="0" y="-104775"/>
              <a:ext cx="34529847" cy="6969709"/>
            </a:xfrm>
            <a:prstGeom prst="rect">
              <a:avLst/>
            </a:prstGeom>
          </p:spPr>
          <p:txBody>
            <a:bodyPr anchor="ctr" rtlCol="false" tIns="0" lIns="0" bIns="0" rIns="0"/>
            <a:lstStyle/>
            <a:p>
              <a:pPr algn="l">
                <a:lnSpc>
                  <a:spcPts val="4223"/>
                </a:lnSpc>
              </a:pPr>
              <a:r>
                <a:rPr lang="en-US" sz="3199">
                  <a:solidFill>
                    <a:srgbClr val="0F0F0F"/>
                  </a:solidFill>
                  <a:latin typeface="ITC Franklin Gothic LT"/>
                  <a:ea typeface="ITC Franklin Gothic LT"/>
                  <a:cs typeface="ITC Franklin Gothic LT"/>
                  <a:sym typeface="ITC Franklin Gothic LT"/>
                </a:rPr>
                <a:t>Password Protection – Users can manually set a password for encryption and decryption.</a:t>
              </a:r>
            </a:p>
            <a:p>
              <a:pPr algn="l">
                <a:lnSpc>
                  <a:spcPts val="4223"/>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User-Friendly GUI – No command-line complexity, easy-to-use interface.</a:t>
              </a:r>
            </a:p>
            <a:p>
              <a:pPr algn="l">
                <a:lnSpc>
                  <a:spcPts val="4223"/>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 Secret Message Embedding – Conceals text inside images without altering their appearance.</a:t>
              </a:r>
            </a:p>
            <a:p>
              <a:pPr algn="l">
                <a:lnSpc>
                  <a:spcPts val="3826"/>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 Custom Save Option – Users can choose where to save the encoded image.</a:t>
              </a:r>
            </a:p>
            <a:p>
              <a:pPr algn="l">
                <a:lnSpc>
                  <a:spcPts val="4223"/>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 Error Handling &amp; Security – Prevents unauthorized access with incorrect passwords.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871788" y="1314189"/>
            <a:ext cx="16544424" cy="1184830"/>
            <a:chOff x="0" y="0"/>
            <a:chExt cx="22059232" cy="1579773"/>
          </a:xfrm>
        </p:grpSpPr>
        <p:sp>
          <p:nvSpPr>
            <p:cNvPr name="Freeform 11" id="11"/>
            <p:cNvSpPr/>
            <p:nvPr/>
          </p:nvSpPr>
          <p:spPr>
            <a:xfrm flipH="false" flipV="false" rot="0">
              <a:off x="0" y="0"/>
              <a:ext cx="22059232" cy="1579773"/>
            </a:xfrm>
            <a:custGeom>
              <a:avLst/>
              <a:gdLst/>
              <a:ahLst/>
              <a:cxnLst/>
              <a:rect r="r" b="b" t="t" l="l"/>
              <a:pathLst>
                <a:path h="1579773" w="22059232">
                  <a:moveTo>
                    <a:pt x="0" y="0"/>
                  </a:moveTo>
                  <a:lnTo>
                    <a:pt x="22059232" y="0"/>
                  </a:lnTo>
                  <a:lnTo>
                    <a:pt x="22059232" y="1579773"/>
                  </a:lnTo>
                  <a:lnTo>
                    <a:pt x="0" y="1579773"/>
                  </a:lnTo>
                  <a:close/>
                </a:path>
              </a:pathLst>
            </a:custGeom>
            <a:solidFill>
              <a:srgbClr val="000000">
                <a:alpha val="0"/>
              </a:srgbClr>
            </a:solidFill>
          </p:spPr>
        </p:sp>
        <p:sp>
          <p:nvSpPr>
            <p:cNvPr name="TextBox 12" id="12"/>
            <p:cNvSpPr txBox="true"/>
            <p:nvPr/>
          </p:nvSpPr>
          <p:spPr>
            <a:xfrm>
              <a:off x="0" y="-123825"/>
              <a:ext cx="22059232" cy="1703598"/>
            </a:xfrm>
            <a:prstGeom prst="rect">
              <a:avLst/>
            </a:prstGeom>
          </p:spPr>
          <p:txBody>
            <a:bodyPr anchor="b" rtlCol="false" tIns="0" lIns="0" bIns="0" rIns="0"/>
            <a:lstStyle/>
            <a:p>
              <a:pPr algn="l">
                <a:lnSpc>
                  <a:spcPts val="7128"/>
                </a:lnSpc>
              </a:pPr>
              <a:r>
                <a:rPr lang="en-US" sz="5939">
                  <a:solidFill>
                    <a:srgbClr val="1CADE4"/>
                  </a:solidFill>
                  <a:latin typeface="ITC Franklin Gothic LT"/>
                  <a:ea typeface="ITC Franklin Gothic LT"/>
                  <a:cs typeface="ITC Franklin Gothic LT"/>
                  <a:sym typeface="ITC Franklin Gothic LT"/>
                </a:rPr>
                <a:t>End users</a:t>
              </a:r>
            </a:p>
          </p:txBody>
        </p:sp>
      </p:grpSp>
      <p:grpSp>
        <p:nvGrpSpPr>
          <p:cNvPr name="Group 13" id="13"/>
          <p:cNvGrpSpPr/>
          <p:nvPr/>
        </p:nvGrpSpPr>
        <p:grpSpPr>
          <a:xfrm rot="0">
            <a:off x="714877" y="2831097"/>
            <a:ext cx="16544422" cy="6041789"/>
            <a:chOff x="0" y="0"/>
            <a:chExt cx="22059229" cy="8055719"/>
          </a:xfrm>
        </p:grpSpPr>
        <p:sp>
          <p:nvSpPr>
            <p:cNvPr name="Freeform 14" id="14"/>
            <p:cNvSpPr/>
            <p:nvPr/>
          </p:nvSpPr>
          <p:spPr>
            <a:xfrm flipH="false" flipV="false" rot="0">
              <a:off x="0" y="0"/>
              <a:ext cx="22059229" cy="8055719"/>
            </a:xfrm>
            <a:custGeom>
              <a:avLst/>
              <a:gdLst/>
              <a:ahLst/>
              <a:cxnLst/>
              <a:rect r="r" b="b" t="t" l="l"/>
              <a:pathLst>
                <a:path h="8055719" w="22059229">
                  <a:moveTo>
                    <a:pt x="0" y="0"/>
                  </a:moveTo>
                  <a:lnTo>
                    <a:pt x="22059229" y="0"/>
                  </a:lnTo>
                  <a:lnTo>
                    <a:pt x="22059229" y="8055719"/>
                  </a:lnTo>
                  <a:lnTo>
                    <a:pt x="0" y="8055719"/>
                  </a:lnTo>
                  <a:close/>
                </a:path>
              </a:pathLst>
            </a:custGeom>
            <a:solidFill>
              <a:srgbClr val="000000">
                <a:alpha val="0"/>
              </a:srgbClr>
            </a:solidFill>
          </p:spPr>
        </p:sp>
        <p:sp>
          <p:nvSpPr>
            <p:cNvPr name="TextBox 15" id="15"/>
            <p:cNvSpPr txBox="true"/>
            <p:nvPr/>
          </p:nvSpPr>
          <p:spPr>
            <a:xfrm>
              <a:off x="0" y="-104775"/>
              <a:ext cx="22059229" cy="8160494"/>
            </a:xfrm>
            <a:prstGeom prst="rect">
              <a:avLst/>
            </a:prstGeom>
          </p:spPr>
          <p:txBody>
            <a:bodyPr anchor="ctr" rtlCol="false" tIns="0" lIns="0" bIns="0" rIns="0"/>
            <a:lstStyle/>
            <a:p>
              <a:pPr algn="l" marL="749190" indent="-249730" lvl="2">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Cybersecurity Enthusiasts – Learning cryptography &amp; steganography.</a:t>
              </a:r>
            </a:p>
            <a:p>
              <a:pPr algn="l" marL="749190" indent="-249730" lvl="2">
                <a:lnSpc>
                  <a:spcPts val="4685"/>
                </a:lnSpc>
              </a:pPr>
            </a:p>
            <a:p>
              <a:pPr algn="l" marL="749190" indent="-249730" lvl="2">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Journalists &amp; Activists – Securely share sensitive information.</a:t>
              </a:r>
            </a:p>
            <a:p>
              <a:pPr algn="l" marL="749190" indent="-249730" lvl="2">
                <a:lnSpc>
                  <a:spcPts val="4685"/>
                </a:lnSpc>
              </a:pPr>
            </a:p>
            <a:p>
              <a:pPr algn="l" marL="749190" indent="-249730" lvl="2">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Law Enforcement &amp; Intelligence Agencies – Secret data transmission.</a:t>
              </a:r>
            </a:p>
            <a:p>
              <a:pPr algn="l" marL="749190" indent="-249730" lvl="2">
                <a:lnSpc>
                  <a:spcPts val="4685"/>
                </a:lnSpc>
              </a:pPr>
            </a:p>
            <a:p>
              <a:pPr algn="l" marL="749190" indent="-249730" lvl="2">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Students &amp; Researchers – Educational purposes in security studies.</a:t>
              </a:r>
            </a:p>
            <a:p>
              <a:pPr algn="l" marL="749190" indent="-249730" lvl="2">
                <a:lnSpc>
                  <a:spcPts val="4685"/>
                </a:lnSpc>
              </a:pPr>
            </a:p>
            <a:p>
              <a:pPr algn="l" marL="749190" indent="-249730" lvl="2">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General Public – Protect personal information from prying eyes.</a:t>
              </a:r>
            </a:p>
            <a:p>
              <a:pPr algn="l" marL="749190" indent="-249730" lvl="2">
                <a:lnSpc>
                  <a:spcPts val="4685"/>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298715" y="888447"/>
            <a:ext cx="16544424" cy="1184830"/>
            <a:chOff x="0" y="0"/>
            <a:chExt cx="22059232" cy="1579773"/>
          </a:xfrm>
        </p:grpSpPr>
        <p:sp>
          <p:nvSpPr>
            <p:cNvPr name="Freeform 11" id="11"/>
            <p:cNvSpPr/>
            <p:nvPr/>
          </p:nvSpPr>
          <p:spPr>
            <a:xfrm flipH="false" flipV="false" rot="0">
              <a:off x="0" y="0"/>
              <a:ext cx="22059232" cy="1579773"/>
            </a:xfrm>
            <a:custGeom>
              <a:avLst/>
              <a:gdLst/>
              <a:ahLst/>
              <a:cxnLst/>
              <a:rect r="r" b="b" t="t" l="l"/>
              <a:pathLst>
                <a:path h="1579773" w="22059232">
                  <a:moveTo>
                    <a:pt x="0" y="0"/>
                  </a:moveTo>
                  <a:lnTo>
                    <a:pt x="22059232" y="0"/>
                  </a:lnTo>
                  <a:lnTo>
                    <a:pt x="22059232" y="1579773"/>
                  </a:lnTo>
                  <a:lnTo>
                    <a:pt x="0" y="1579773"/>
                  </a:lnTo>
                  <a:close/>
                </a:path>
              </a:pathLst>
            </a:custGeom>
            <a:solidFill>
              <a:srgbClr val="000000">
                <a:alpha val="0"/>
              </a:srgbClr>
            </a:solidFill>
          </p:spPr>
        </p:sp>
        <p:sp>
          <p:nvSpPr>
            <p:cNvPr name="TextBox 12" id="12"/>
            <p:cNvSpPr txBox="true"/>
            <p:nvPr/>
          </p:nvSpPr>
          <p:spPr>
            <a:xfrm>
              <a:off x="0" y="-123825"/>
              <a:ext cx="22059232" cy="1703598"/>
            </a:xfrm>
            <a:prstGeom prst="rect">
              <a:avLst/>
            </a:prstGeom>
          </p:spPr>
          <p:txBody>
            <a:bodyPr anchor="b" rtlCol="false" tIns="0" lIns="0" bIns="0" rIns="0"/>
            <a:lstStyle/>
            <a:p>
              <a:pPr algn="l">
                <a:lnSpc>
                  <a:spcPts val="7128"/>
                </a:lnSpc>
              </a:pPr>
              <a:r>
                <a:rPr lang="en-US" sz="5939">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298715" y="2073276"/>
            <a:ext cx="6387122" cy="4549152"/>
          </a:xfrm>
          <a:custGeom>
            <a:avLst/>
            <a:gdLst/>
            <a:ahLst/>
            <a:cxnLst/>
            <a:rect r="r" b="b" t="t" l="l"/>
            <a:pathLst>
              <a:path h="4549152" w="6387122">
                <a:moveTo>
                  <a:pt x="0" y="0"/>
                </a:moveTo>
                <a:lnTo>
                  <a:pt x="6387122" y="0"/>
                </a:lnTo>
                <a:lnTo>
                  <a:pt x="6387122" y="4549152"/>
                </a:lnTo>
                <a:lnTo>
                  <a:pt x="0" y="4549152"/>
                </a:lnTo>
                <a:lnTo>
                  <a:pt x="0" y="0"/>
                </a:lnTo>
                <a:close/>
              </a:path>
            </a:pathLst>
          </a:custGeom>
          <a:blipFill>
            <a:blip r:embed="rId3"/>
            <a:stretch>
              <a:fillRect l="0" t="0" r="0" b="0"/>
            </a:stretch>
          </a:blipFill>
        </p:spPr>
      </p:sp>
      <p:sp>
        <p:nvSpPr>
          <p:cNvPr name="Freeform 14" id="14"/>
          <p:cNvSpPr/>
          <p:nvPr/>
        </p:nvSpPr>
        <p:spPr>
          <a:xfrm flipH="false" flipV="false" rot="0">
            <a:off x="6919229" y="2139951"/>
            <a:ext cx="10698971" cy="3932403"/>
          </a:xfrm>
          <a:custGeom>
            <a:avLst/>
            <a:gdLst/>
            <a:ahLst/>
            <a:cxnLst/>
            <a:rect r="r" b="b" t="t" l="l"/>
            <a:pathLst>
              <a:path h="3932403" w="10698971">
                <a:moveTo>
                  <a:pt x="0" y="0"/>
                </a:moveTo>
                <a:lnTo>
                  <a:pt x="10698971" y="0"/>
                </a:lnTo>
                <a:lnTo>
                  <a:pt x="10698971" y="3932404"/>
                </a:lnTo>
                <a:lnTo>
                  <a:pt x="0" y="3932404"/>
                </a:lnTo>
                <a:lnTo>
                  <a:pt x="0" y="0"/>
                </a:lnTo>
                <a:close/>
              </a:path>
            </a:pathLst>
          </a:custGeom>
          <a:blipFill>
            <a:blip r:embed="rId4"/>
            <a:stretch>
              <a:fillRect l="0" t="0" r="0" b="0"/>
            </a:stretch>
          </a:blipFill>
        </p:spPr>
      </p:sp>
      <p:sp>
        <p:nvSpPr>
          <p:cNvPr name="TextBox 15" id="15"/>
          <p:cNvSpPr txBox="true"/>
          <p:nvPr/>
        </p:nvSpPr>
        <p:spPr>
          <a:xfrm rot="0">
            <a:off x="298715" y="6631953"/>
            <a:ext cx="6387122" cy="1049583"/>
          </a:xfrm>
          <a:prstGeom prst="rect">
            <a:avLst/>
          </a:prstGeom>
        </p:spPr>
        <p:txBody>
          <a:bodyPr anchor="t" rtlCol="false" tIns="0" lIns="0" bIns="0" rIns="0">
            <a:spAutoFit/>
          </a:bodyPr>
          <a:lstStyle/>
          <a:p>
            <a:pPr algn="ctr">
              <a:lnSpc>
                <a:spcPts val="4241"/>
              </a:lnSpc>
            </a:pPr>
            <a:r>
              <a:rPr lang="en-US" sz="3029">
                <a:solidFill>
                  <a:srgbClr val="000000"/>
                </a:solidFill>
                <a:latin typeface="Canva Sans"/>
                <a:ea typeface="Canva Sans"/>
                <a:cs typeface="Canva Sans"/>
                <a:sym typeface="Canva Sans"/>
              </a:rPr>
              <a:t>From the open image choose the image from your device </a:t>
            </a:r>
          </a:p>
        </p:txBody>
      </p:sp>
      <p:sp>
        <p:nvSpPr>
          <p:cNvPr name="TextBox 16" id="16"/>
          <p:cNvSpPr txBox="true"/>
          <p:nvPr/>
        </p:nvSpPr>
        <p:spPr>
          <a:xfrm rot="0">
            <a:off x="7535240" y="6249850"/>
            <a:ext cx="9466948" cy="3008450"/>
          </a:xfrm>
          <a:prstGeom prst="rect">
            <a:avLst/>
          </a:prstGeom>
        </p:spPr>
        <p:txBody>
          <a:bodyPr anchor="t" rtlCol="false" tIns="0" lIns="0" bIns="0" rIns="0">
            <a:spAutoFit/>
          </a:bodyPr>
          <a:lstStyle/>
          <a:p>
            <a:pPr algn="ctr">
              <a:lnSpc>
                <a:spcPts val="3436"/>
              </a:lnSpc>
            </a:pPr>
            <a:r>
              <a:rPr lang="en-US" sz="2454">
                <a:solidFill>
                  <a:srgbClr val="000000"/>
                </a:solidFill>
                <a:latin typeface="Canva Sans"/>
                <a:ea typeface="Canva Sans"/>
                <a:cs typeface="Canva Sans"/>
                <a:sym typeface="Canva Sans"/>
              </a:rPr>
              <a:t>After choosing the image and set the new password after that put the same key in your Enter secret key and Put your HIDDEN message in that then click on HIDE data and then you have to click on  Y in python IDLE because of Storage permission then it will save the message and password in your image then you have to click on the save image then save your image in your storage.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298715" y="888447"/>
            <a:ext cx="16544424" cy="1184830"/>
            <a:chOff x="0" y="0"/>
            <a:chExt cx="22059232" cy="1579773"/>
          </a:xfrm>
        </p:grpSpPr>
        <p:sp>
          <p:nvSpPr>
            <p:cNvPr name="Freeform 11" id="11"/>
            <p:cNvSpPr/>
            <p:nvPr/>
          </p:nvSpPr>
          <p:spPr>
            <a:xfrm flipH="false" flipV="false" rot="0">
              <a:off x="0" y="0"/>
              <a:ext cx="22059232" cy="1579773"/>
            </a:xfrm>
            <a:custGeom>
              <a:avLst/>
              <a:gdLst/>
              <a:ahLst/>
              <a:cxnLst/>
              <a:rect r="r" b="b" t="t" l="l"/>
              <a:pathLst>
                <a:path h="1579773" w="22059232">
                  <a:moveTo>
                    <a:pt x="0" y="0"/>
                  </a:moveTo>
                  <a:lnTo>
                    <a:pt x="22059232" y="0"/>
                  </a:lnTo>
                  <a:lnTo>
                    <a:pt x="22059232" y="1579773"/>
                  </a:lnTo>
                  <a:lnTo>
                    <a:pt x="0" y="1579773"/>
                  </a:lnTo>
                  <a:close/>
                </a:path>
              </a:pathLst>
            </a:custGeom>
            <a:solidFill>
              <a:srgbClr val="000000">
                <a:alpha val="0"/>
              </a:srgbClr>
            </a:solidFill>
          </p:spPr>
        </p:sp>
        <p:sp>
          <p:nvSpPr>
            <p:cNvPr name="TextBox 12" id="12"/>
            <p:cNvSpPr txBox="true"/>
            <p:nvPr/>
          </p:nvSpPr>
          <p:spPr>
            <a:xfrm>
              <a:off x="0" y="-123825"/>
              <a:ext cx="22059232" cy="1703598"/>
            </a:xfrm>
            <a:prstGeom prst="rect">
              <a:avLst/>
            </a:prstGeom>
          </p:spPr>
          <p:txBody>
            <a:bodyPr anchor="b" rtlCol="false" tIns="0" lIns="0" bIns="0" rIns="0"/>
            <a:lstStyle/>
            <a:p>
              <a:pPr algn="l">
                <a:lnSpc>
                  <a:spcPts val="7128"/>
                </a:lnSpc>
              </a:pPr>
              <a:r>
                <a:rPr lang="en-US" sz="5939">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10727344" y="1173101"/>
            <a:ext cx="6682420" cy="3970399"/>
          </a:xfrm>
          <a:custGeom>
            <a:avLst/>
            <a:gdLst/>
            <a:ahLst/>
            <a:cxnLst/>
            <a:rect r="r" b="b" t="t" l="l"/>
            <a:pathLst>
              <a:path h="3970399" w="6682420">
                <a:moveTo>
                  <a:pt x="0" y="0"/>
                </a:moveTo>
                <a:lnTo>
                  <a:pt x="6682420" y="0"/>
                </a:lnTo>
                <a:lnTo>
                  <a:pt x="6682420" y="3970399"/>
                </a:lnTo>
                <a:lnTo>
                  <a:pt x="0" y="3970399"/>
                </a:lnTo>
                <a:lnTo>
                  <a:pt x="0" y="0"/>
                </a:lnTo>
                <a:close/>
              </a:path>
            </a:pathLst>
          </a:custGeom>
          <a:blipFill>
            <a:blip r:embed="rId3"/>
            <a:stretch>
              <a:fillRect l="0" t="0" r="0" b="0"/>
            </a:stretch>
          </a:blipFill>
        </p:spPr>
      </p:sp>
      <p:sp>
        <p:nvSpPr>
          <p:cNvPr name="Freeform 14" id="14"/>
          <p:cNvSpPr/>
          <p:nvPr/>
        </p:nvSpPr>
        <p:spPr>
          <a:xfrm flipH="false" flipV="false" rot="0">
            <a:off x="298715" y="2073276"/>
            <a:ext cx="6369437" cy="4499166"/>
          </a:xfrm>
          <a:custGeom>
            <a:avLst/>
            <a:gdLst/>
            <a:ahLst/>
            <a:cxnLst/>
            <a:rect r="r" b="b" t="t" l="l"/>
            <a:pathLst>
              <a:path h="4499166" w="6369437">
                <a:moveTo>
                  <a:pt x="0" y="0"/>
                </a:moveTo>
                <a:lnTo>
                  <a:pt x="6369437" y="0"/>
                </a:lnTo>
                <a:lnTo>
                  <a:pt x="6369437" y="4499166"/>
                </a:lnTo>
                <a:lnTo>
                  <a:pt x="0" y="4499166"/>
                </a:lnTo>
                <a:lnTo>
                  <a:pt x="0" y="0"/>
                </a:lnTo>
                <a:close/>
              </a:path>
            </a:pathLst>
          </a:custGeom>
          <a:blipFill>
            <a:blip r:embed="rId4"/>
            <a:stretch>
              <a:fillRect l="0" t="0" r="0" b="0"/>
            </a:stretch>
          </a:blipFill>
        </p:spPr>
      </p:sp>
      <p:sp>
        <p:nvSpPr>
          <p:cNvPr name="TextBox 15" id="15"/>
          <p:cNvSpPr txBox="true"/>
          <p:nvPr/>
        </p:nvSpPr>
        <p:spPr>
          <a:xfrm rot="0">
            <a:off x="453366" y="6782453"/>
            <a:ext cx="5909379" cy="461224"/>
          </a:xfrm>
          <a:prstGeom prst="rect">
            <a:avLst/>
          </a:prstGeom>
        </p:spPr>
        <p:txBody>
          <a:bodyPr anchor="t" rtlCol="false" tIns="0" lIns="0" bIns="0" rIns="0">
            <a:spAutoFit/>
          </a:bodyPr>
          <a:lstStyle/>
          <a:p>
            <a:pPr algn="ctr">
              <a:lnSpc>
                <a:spcPts val="3744"/>
              </a:lnSpc>
            </a:pPr>
            <a:r>
              <a:rPr lang="en-US" sz="2674">
                <a:solidFill>
                  <a:srgbClr val="000000"/>
                </a:solidFill>
                <a:latin typeface="Canva Sans"/>
                <a:ea typeface="Canva Sans"/>
                <a:cs typeface="Canva Sans"/>
                <a:sym typeface="Canva Sans"/>
              </a:rPr>
              <a:t>After click y in your IDLE PYTHON </a:t>
            </a:r>
          </a:p>
        </p:txBody>
      </p:sp>
      <p:sp>
        <p:nvSpPr>
          <p:cNvPr name="TextBox 16" id="16"/>
          <p:cNvSpPr txBox="true"/>
          <p:nvPr/>
        </p:nvSpPr>
        <p:spPr>
          <a:xfrm rot="0">
            <a:off x="10727344" y="5429250"/>
            <a:ext cx="6381492" cy="529621"/>
          </a:xfrm>
          <a:prstGeom prst="rect">
            <a:avLst/>
          </a:prstGeom>
        </p:spPr>
        <p:txBody>
          <a:bodyPr anchor="t" rtlCol="false" tIns="0" lIns="0" bIns="0" rIns="0">
            <a:spAutoFit/>
          </a:bodyPr>
          <a:lstStyle/>
          <a:p>
            <a:pPr algn="ctr">
              <a:lnSpc>
                <a:spcPts val="4377"/>
              </a:lnSpc>
            </a:pPr>
            <a:r>
              <a:rPr lang="en-US" sz="3127">
                <a:solidFill>
                  <a:srgbClr val="000000"/>
                </a:solidFill>
                <a:latin typeface="Canva Sans"/>
                <a:ea typeface="Canva Sans"/>
                <a:cs typeface="Canva Sans"/>
                <a:sym typeface="Canva Sans"/>
              </a:rPr>
              <a:t>after clicking on save image </a:t>
            </a:r>
          </a:p>
        </p:txBody>
      </p:sp>
      <p:sp>
        <p:nvSpPr>
          <p:cNvPr name="TextBox 17" id="17"/>
          <p:cNvSpPr txBox="true"/>
          <p:nvPr/>
        </p:nvSpPr>
        <p:spPr>
          <a:xfrm rot="0">
            <a:off x="4610026" y="7519902"/>
            <a:ext cx="9930885"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NOW YOU HAVE ENCRYPTED IMAGE OF YOURS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4"/>
            <a:chOff x="0" y="0"/>
            <a:chExt cx="7406640" cy="189993"/>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28"/>
            <a:chOff x="0" y="0"/>
            <a:chExt cx="7406640" cy="197104"/>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09"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280" r="-1" b="-281"/>
              </a:stretch>
            </a:blipFill>
          </p:spPr>
        </p:sp>
      </p:grpSp>
      <p:grpSp>
        <p:nvGrpSpPr>
          <p:cNvPr name="Group 10" id="10"/>
          <p:cNvGrpSpPr/>
          <p:nvPr/>
        </p:nvGrpSpPr>
        <p:grpSpPr>
          <a:xfrm rot="0">
            <a:off x="298715" y="888447"/>
            <a:ext cx="16544424" cy="1184830"/>
            <a:chOff x="0" y="0"/>
            <a:chExt cx="22059232" cy="1579773"/>
          </a:xfrm>
        </p:grpSpPr>
        <p:sp>
          <p:nvSpPr>
            <p:cNvPr name="Freeform 11" id="11"/>
            <p:cNvSpPr/>
            <p:nvPr/>
          </p:nvSpPr>
          <p:spPr>
            <a:xfrm flipH="false" flipV="false" rot="0">
              <a:off x="0" y="0"/>
              <a:ext cx="22059232" cy="1579773"/>
            </a:xfrm>
            <a:custGeom>
              <a:avLst/>
              <a:gdLst/>
              <a:ahLst/>
              <a:cxnLst/>
              <a:rect r="r" b="b" t="t" l="l"/>
              <a:pathLst>
                <a:path h="1579773" w="22059232">
                  <a:moveTo>
                    <a:pt x="0" y="0"/>
                  </a:moveTo>
                  <a:lnTo>
                    <a:pt x="22059232" y="0"/>
                  </a:lnTo>
                  <a:lnTo>
                    <a:pt x="22059232" y="1579773"/>
                  </a:lnTo>
                  <a:lnTo>
                    <a:pt x="0" y="1579773"/>
                  </a:lnTo>
                  <a:close/>
                </a:path>
              </a:pathLst>
            </a:custGeom>
            <a:solidFill>
              <a:srgbClr val="000000">
                <a:alpha val="0"/>
              </a:srgbClr>
            </a:solidFill>
          </p:spPr>
        </p:sp>
        <p:sp>
          <p:nvSpPr>
            <p:cNvPr name="TextBox 12" id="12"/>
            <p:cNvSpPr txBox="true"/>
            <p:nvPr/>
          </p:nvSpPr>
          <p:spPr>
            <a:xfrm>
              <a:off x="0" y="-123825"/>
              <a:ext cx="22059232" cy="1703598"/>
            </a:xfrm>
            <a:prstGeom prst="rect">
              <a:avLst/>
            </a:prstGeom>
          </p:spPr>
          <p:txBody>
            <a:bodyPr anchor="b" rtlCol="false" tIns="0" lIns="0" bIns="0" rIns="0"/>
            <a:lstStyle/>
            <a:p>
              <a:pPr algn="l">
                <a:lnSpc>
                  <a:spcPts val="7128"/>
                </a:lnSpc>
              </a:pPr>
              <a:r>
                <a:rPr lang="en-US" sz="5939">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298715" y="2073276"/>
            <a:ext cx="5978583" cy="4258175"/>
          </a:xfrm>
          <a:custGeom>
            <a:avLst/>
            <a:gdLst/>
            <a:ahLst/>
            <a:cxnLst/>
            <a:rect r="r" b="b" t="t" l="l"/>
            <a:pathLst>
              <a:path h="4258175" w="5978583">
                <a:moveTo>
                  <a:pt x="0" y="0"/>
                </a:moveTo>
                <a:lnTo>
                  <a:pt x="5978583" y="0"/>
                </a:lnTo>
                <a:lnTo>
                  <a:pt x="5978583" y="4258176"/>
                </a:lnTo>
                <a:lnTo>
                  <a:pt x="0" y="4258176"/>
                </a:lnTo>
                <a:lnTo>
                  <a:pt x="0" y="0"/>
                </a:lnTo>
                <a:close/>
              </a:path>
            </a:pathLst>
          </a:custGeom>
          <a:blipFill>
            <a:blip r:embed="rId3"/>
            <a:stretch>
              <a:fillRect l="0" t="0" r="0" b="0"/>
            </a:stretch>
          </a:blipFill>
        </p:spPr>
      </p:sp>
      <p:sp>
        <p:nvSpPr>
          <p:cNvPr name="Freeform 14" id="14"/>
          <p:cNvSpPr/>
          <p:nvPr/>
        </p:nvSpPr>
        <p:spPr>
          <a:xfrm flipH="false" flipV="false" rot="0">
            <a:off x="6469945" y="1673142"/>
            <a:ext cx="5820962" cy="4417571"/>
          </a:xfrm>
          <a:custGeom>
            <a:avLst/>
            <a:gdLst/>
            <a:ahLst/>
            <a:cxnLst/>
            <a:rect r="r" b="b" t="t" l="l"/>
            <a:pathLst>
              <a:path h="4417571" w="5820962">
                <a:moveTo>
                  <a:pt x="0" y="0"/>
                </a:moveTo>
                <a:lnTo>
                  <a:pt x="5820963" y="0"/>
                </a:lnTo>
                <a:lnTo>
                  <a:pt x="5820963" y="4417571"/>
                </a:lnTo>
                <a:lnTo>
                  <a:pt x="0" y="4417571"/>
                </a:lnTo>
                <a:lnTo>
                  <a:pt x="0" y="0"/>
                </a:lnTo>
                <a:close/>
              </a:path>
            </a:pathLst>
          </a:custGeom>
          <a:blipFill>
            <a:blip r:embed="rId4"/>
            <a:stretch>
              <a:fillRect l="0" t="0" r="0" b="0"/>
            </a:stretch>
          </a:blipFill>
        </p:spPr>
      </p:sp>
      <p:sp>
        <p:nvSpPr>
          <p:cNvPr name="Freeform 15" id="15"/>
          <p:cNvSpPr/>
          <p:nvPr/>
        </p:nvSpPr>
        <p:spPr>
          <a:xfrm flipH="false" flipV="false" rot="0">
            <a:off x="12481408" y="2130426"/>
            <a:ext cx="5888267" cy="3873102"/>
          </a:xfrm>
          <a:custGeom>
            <a:avLst/>
            <a:gdLst/>
            <a:ahLst/>
            <a:cxnLst/>
            <a:rect r="r" b="b" t="t" l="l"/>
            <a:pathLst>
              <a:path h="3873102" w="5888267">
                <a:moveTo>
                  <a:pt x="0" y="0"/>
                </a:moveTo>
                <a:lnTo>
                  <a:pt x="5888267" y="0"/>
                </a:lnTo>
                <a:lnTo>
                  <a:pt x="5888267" y="3873103"/>
                </a:lnTo>
                <a:lnTo>
                  <a:pt x="0" y="3873103"/>
                </a:lnTo>
                <a:lnTo>
                  <a:pt x="0" y="0"/>
                </a:lnTo>
                <a:close/>
              </a:path>
            </a:pathLst>
          </a:custGeom>
          <a:blipFill>
            <a:blip r:embed="rId5"/>
            <a:stretch>
              <a:fillRect l="0" t="0" r="-26532" b="0"/>
            </a:stretch>
          </a:blipFill>
        </p:spPr>
      </p:sp>
      <p:sp>
        <p:nvSpPr>
          <p:cNvPr name="TextBox 16" id="16"/>
          <p:cNvSpPr txBox="true"/>
          <p:nvPr/>
        </p:nvSpPr>
        <p:spPr>
          <a:xfrm rot="0">
            <a:off x="298715" y="6591998"/>
            <a:ext cx="5926066" cy="907624"/>
          </a:xfrm>
          <a:prstGeom prst="rect">
            <a:avLst/>
          </a:prstGeom>
        </p:spPr>
        <p:txBody>
          <a:bodyPr anchor="t" rtlCol="false" tIns="0" lIns="0" bIns="0" rIns="0">
            <a:spAutoFit/>
          </a:bodyPr>
          <a:lstStyle/>
          <a:p>
            <a:pPr algn="ctr">
              <a:lnSpc>
                <a:spcPts val="3634"/>
              </a:lnSpc>
            </a:pPr>
            <a:r>
              <a:rPr lang="en-US" sz="2596">
                <a:solidFill>
                  <a:srgbClr val="000000"/>
                </a:solidFill>
                <a:latin typeface="Canva Sans"/>
                <a:ea typeface="Canva Sans"/>
                <a:cs typeface="Canva Sans"/>
                <a:sym typeface="Canva Sans"/>
              </a:rPr>
              <a:t>NOW CHOOSE YOUR FILE FOR DCRYPTION FILE</a:t>
            </a:r>
          </a:p>
        </p:txBody>
      </p:sp>
      <p:sp>
        <p:nvSpPr>
          <p:cNvPr name="TextBox 17" id="17"/>
          <p:cNvSpPr txBox="true"/>
          <p:nvPr/>
        </p:nvSpPr>
        <p:spPr>
          <a:xfrm rot="0">
            <a:off x="7141980" y="6264777"/>
            <a:ext cx="4775745" cy="1661942"/>
          </a:xfrm>
          <a:prstGeom prst="rect">
            <a:avLst/>
          </a:prstGeom>
        </p:spPr>
        <p:txBody>
          <a:bodyPr anchor="t" rtlCol="false" tIns="0" lIns="0" bIns="0" rIns="0">
            <a:spAutoFit/>
          </a:bodyPr>
          <a:lstStyle/>
          <a:p>
            <a:pPr algn="ctr">
              <a:lnSpc>
                <a:spcPts val="4430"/>
              </a:lnSpc>
            </a:pPr>
            <a:r>
              <a:rPr lang="en-US" sz="3164">
                <a:solidFill>
                  <a:srgbClr val="000000"/>
                </a:solidFill>
                <a:latin typeface="Canva Sans"/>
                <a:ea typeface="Canva Sans"/>
                <a:cs typeface="Canva Sans"/>
                <a:sym typeface="Canva Sans"/>
              </a:rPr>
              <a:t>AND PUT  YOUR CODE YOU WILL GET THE IMAGE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DAGfLTNS7d0</dc:identifier>
  <dcterms:modified xsi:type="dcterms:W3CDTF">2011-08-01T06:04:30Z</dcterms:modified>
  <cp:revision>1</cp:revision>
  <dc:title>AICTE PPT Template (1).pptx.pptx</dc:title>
</cp:coreProperties>
</file>