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sldIdLst>
    <p:sldId id="256" r:id="rId2"/>
    <p:sldId id="257" r:id="rId3"/>
    <p:sldId id="258" r:id="rId4"/>
    <p:sldId id="265" r:id="rId5"/>
    <p:sldId id="260" r:id="rId6"/>
    <p:sldId id="261" r:id="rId7"/>
    <p:sldId id="262" r:id="rId8"/>
    <p:sldId id="264" r:id="rId9"/>
    <p:sldId id="263" r:id="rId10"/>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5" autoAdjust="0"/>
    <p:restoredTop sz="94624" autoAdjust="0"/>
  </p:normalViewPr>
  <p:slideViewPr>
    <p:cSldViewPr>
      <p:cViewPr varScale="1">
        <p:scale>
          <a:sx n="65" d="100"/>
          <a:sy n="65" d="100"/>
        </p:scale>
        <p:origin x="-1524" y="-10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74CBEAF9-9E58-4CC8-A6FF-6DD8A58DEEA4}" type="datetimeFigureOut">
              <a:rPr lang="en-US" smtClean="0"/>
              <a:pPr/>
              <a:t>12/4/2019</a:t>
            </a:fld>
            <a:endParaRPr lang="en-US"/>
          </a:p>
        </p:txBody>
      </p:sp>
      <p:sp>
        <p:nvSpPr>
          <p:cNvPr id="2" name="Footer Placeholder 1"/>
          <p:cNvSpPr>
            <a:spLocks noGrp="1"/>
          </p:cNvSpPr>
          <p:nvPr>
            <p:ph type="ftr" sz="quarter" idx="11"/>
          </p:nvPr>
        </p:nvSpPr>
        <p:spPr/>
        <p:txBody>
          <a:bodyPr/>
          <a:lstStyle/>
          <a:p>
            <a:endParaRPr kumimoji="0" lang="en-US"/>
          </a:p>
        </p:txBody>
      </p:sp>
      <p:sp>
        <p:nvSpPr>
          <p:cNvPr id="15" name="Slide Number Placeholder 14"/>
          <p:cNvSpPr>
            <a:spLocks noGrp="1"/>
          </p:cNvSpPr>
          <p:nvPr>
            <p:ph type="sldNum" sz="quarter" idx="12"/>
          </p:nvPr>
        </p:nvSpPr>
        <p:spPr>
          <a:xfrm>
            <a:off x="8229600" y="6473952"/>
            <a:ext cx="758952" cy="246888"/>
          </a:xfrm>
        </p:spPr>
        <p:txBody>
          <a:bodyPr/>
          <a:lstStyle/>
          <a:p>
            <a:fld id="{CA15C064-DD44-4CAC-873E-2D1F54821676}" type="slidenum">
              <a:rPr kumimoji="0" lang="en-US" smtClean="0"/>
              <a:pPr/>
              <a:t>‹#›</a:t>
            </a:fld>
            <a:endParaRPr kumimoji="0" lang="en-US" dirty="0"/>
          </a:p>
        </p:txBody>
      </p:sp>
    </p:spTree>
  </p:cSld>
  <p:clrMapOvr>
    <a:masterClrMapping/>
  </p:clrMapOvr>
  <p:transition spd="slow">
    <p:pull di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AF95B9-1F05-414D-ACA8-F3AF9BEE1D49}" type="datetimeFigureOut">
              <a:rPr lang="id-ID" smtClean="0"/>
              <a:pPr/>
              <a:t>04/12/2019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2E4C0DF-7C61-4E28-960D-8F8B3C3C6967}"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AF95B9-1F05-414D-ACA8-F3AF9BEE1D49}" type="datetimeFigureOut">
              <a:rPr lang="id-ID" smtClean="0"/>
              <a:pPr/>
              <a:t>04/12/2019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2E4C0DF-7C61-4E28-960D-8F8B3C3C6967}"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74CBEAF9-9E58-4CC8-A6FF-6DD8A58DEEA4}" type="datetimeFigureOut">
              <a:rPr lang="en-US" smtClean="0"/>
              <a:pPr/>
              <a:t>12/4/2019</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kumimoji="0" lang="en-US"/>
          </a:p>
        </p:txBody>
      </p:sp>
      <p:sp>
        <p:nvSpPr>
          <p:cNvPr id="16" name="Slide Number Placeholder 15"/>
          <p:cNvSpPr>
            <a:spLocks noGrp="1"/>
          </p:cNvSpPr>
          <p:nvPr>
            <p:ph type="sldNum" sz="quarter" idx="12"/>
          </p:nvPr>
        </p:nvSpPr>
        <p:spPr>
          <a:xfrm>
            <a:off x="8229600" y="6473952"/>
            <a:ext cx="758952" cy="246888"/>
          </a:xfrm>
        </p:spPr>
        <p:txBody>
          <a:bodyPr/>
          <a:lstStyle/>
          <a:p>
            <a:fld id="{F2E4C0DF-7C61-4E28-960D-8F8B3C3C6967}" type="slidenum">
              <a:rPr lang="id-ID" smtClean="0"/>
              <a:pPr/>
              <a:t>‹#›</a:t>
            </a:fld>
            <a:endParaRPr lang="id-ID"/>
          </a:p>
        </p:txBody>
      </p:sp>
    </p:spTree>
  </p:cSld>
  <p:clrMapOvr>
    <a:masterClrMapping/>
  </p:clrMapOvr>
  <p:transition spd="slow">
    <p:pull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74CBEAF9-9E58-4CC8-A6FF-6DD8A58DEEA4}" type="datetimeFigureOut">
              <a:rPr lang="en-US" smtClean="0"/>
              <a:pPr/>
              <a:t>12/4/2019</a:t>
            </a:fld>
            <a:endParaRPr lang="en-US"/>
          </a:p>
        </p:txBody>
      </p:sp>
      <p:sp>
        <p:nvSpPr>
          <p:cNvPr id="11" name="Footer Placeholder 10"/>
          <p:cNvSpPr>
            <a:spLocks noGrp="1"/>
          </p:cNvSpPr>
          <p:nvPr>
            <p:ph type="ftr" sz="quarter" idx="11"/>
          </p:nvPr>
        </p:nvSpPr>
        <p:spPr/>
        <p:txBody>
          <a:bodyPr/>
          <a:lstStyle/>
          <a:p>
            <a:endParaRPr kumimoji="0" lang="en-US"/>
          </a:p>
        </p:txBody>
      </p:sp>
      <p:sp>
        <p:nvSpPr>
          <p:cNvPr id="16" name="Slide Number Placeholder 15"/>
          <p:cNvSpPr>
            <a:spLocks noGrp="1"/>
          </p:cNvSpPr>
          <p:nvPr>
            <p:ph type="sldNum" sz="quarter" idx="12"/>
          </p:nvPr>
        </p:nvSpPr>
        <p:spPr/>
        <p:txBody>
          <a:bodyPr/>
          <a:lstStyle/>
          <a:p>
            <a:fld id="{F2E4C0DF-7C61-4E28-960D-8F8B3C3C6967}" type="slidenum">
              <a:rPr lang="id-ID" smtClean="0"/>
              <a:pPr/>
              <a:t>‹#›</a:t>
            </a:fld>
            <a:endParaRPr lang="id-ID"/>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pull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74CBEAF9-9E58-4CC8-A6FF-6DD8A58DEEA4}" type="datetimeFigureOut">
              <a:rPr lang="en-US" smtClean="0"/>
              <a:pPr/>
              <a:t>12/4/2019</a:t>
            </a:fld>
            <a:endParaRPr lang="en-US"/>
          </a:p>
        </p:txBody>
      </p:sp>
      <p:sp>
        <p:nvSpPr>
          <p:cNvPr id="10" name="Footer Placeholder 9"/>
          <p:cNvSpPr>
            <a:spLocks noGrp="1"/>
          </p:cNvSpPr>
          <p:nvPr>
            <p:ph type="ftr" sz="quarter" idx="11"/>
          </p:nvPr>
        </p:nvSpPr>
        <p:spPr/>
        <p:txBody>
          <a:bodyPr/>
          <a:lstStyle/>
          <a:p>
            <a:endParaRPr kumimoji="0" lang="en-US"/>
          </a:p>
        </p:txBody>
      </p:sp>
      <p:sp>
        <p:nvSpPr>
          <p:cNvPr id="31" name="Slide Number Placeholder 30"/>
          <p:cNvSpPr>
            <a:spLocks noGrp="1"/>
          </p:cNvSpPr>
          <p:nvPr>
            <p:ph type="sldNum" sz="quarter" idx="12"/>
          </p:nvPr>
        </p:nvSpPr>
        <p:spPr/>
        <p:txBody>
          <a:bodyPr/>
          <a:lstStyle/>
          <a:p>
            <a:fld id="{F2E4C0DF-7C61-4E28-960D-8F8B3C3C6967}" type="slidenum">
              <a:rPr lang="id-ID" smtClean="0"/>
              <a:pPr/>
              <a:t>‹#›</a:t>
            </a:fld>
            <a:endParaRPr lang="id-ID"/>
          </a:p>
        </p:txBody>
      </p:sp>
    </p:spTree>
  </p:cSld>
  <p:clrMapOvr>
    <a:masterClrMapping/>
  </p:clrMapOvr>
  <p:transition spd="slow">
    <p:pull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74CBEAF9-9E58-4CC8-A6FF-6DD8A58DEEA4}" type="datetimeFigureOut">
              <a:rPr lang="en-US" smtClean="0"/>
              <a:pPr/>
              <a:t>12/4/2019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229600" y="6477000"/>
            <a:ext cx="762000" cy="246888"/>
          </a:xfrm>
        </p:spPr>
        <p:txBody>
          <a:bodyPr/>
          <a:lstStyle/>
          <a:p>
            <a:fld id="{F2E4C0DF-7C61-4E28-960D-8F8B3C3C6967}" type="slidenum">
              <a:rPr lang="id-ID" smtClean="0"/>
              <a:pPr/>
              <a:t>‹#›</a:t>
            </a:fld>
            <a:endParaRPr lang="id-ID"/>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spd="slow">
    <p:pull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74CBEAF9-9E58-4CC8-A6FF-6DD8A58DEEA4}" type="datetimeFigureOut">
              <a:rPr lang="en-US" smtClean="0"/>
              <a:pPr/>
              <a:t>12/4/2019</a:t>
            </a:fld>
            <a:endParaRPr lang="en-US"/>
          </a:p>
        </p:txBody>
      </p:sp>
      <p:sp>
        <p:nvSpPr>
          <p:cNvPr id="21" name="Footer Placeholder 20"/>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2E4C0DF-7C61-4E28-960D-8F8B3C3C6967}" type="slidenum">
              <a:rPr lang="id-ID" smtClean="0"/>
              <a:pPr/>
              <a:t>‹#›</a:t>
            </a:fld>
            <a:endParaRPr lang="id-ID"/>
          </a:p>
        </p:txBody>
      </p:sp>
    </p:spTree>
  </p:cSld>
  <p:clrMapOvr>
    <a:masterClrMapping/>
  </p:clrMapOvr>
  <p:transition spd="slow">
    <p:pull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4CBEAF9-9E58-4CC8-A6FF-6DD8A58DEEA4}" type="datetimeFigureOut">
              <a:rPr lang="en-US" smtClean="0"/>
              <a:pPr/>
              <a:t>12/4/2019</a:t>
            </a:fld>
            <a:endParaRPr lang="en-US"/>
          </a:p>
        </p:txBody>
      </p:sp>
      <p:sp>
        <p:nvSpPr>
          <p:cNvPr id="24" name="Footer Placeholder 23"/>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F2E4C0DF-7C61-4E28-960D-8F8B3C3C6967}" type="slidenum">
              <a:rPr lang="id-ID" smtClean="0"/>
              <a:pPr/>
              <a:t>‹#›</a:t>
            </a:fld>
            <a:endParaRPr lang="id-ID"/>
          </a:p>
        </p:txBody>
      </p:sp>
    </p:spTree>
  </p:cSld>
  <p:clrMapOvr>
    <a:masterClrMapping/>
  </p:clrMapOvr>
  <p:transition spd="slow">
    <p:pull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74CBEAF9-9E58-4CC8-A6FF-6DD8A58DEEA4}" type="datetimeFigureOut">
              <a:rPr lang="en-US" smtClean="0"/>
              <a:pPr/>
              <a:t>12/4/2019</a:t>
            </a:fld>
            <a:endParaRPr lang="en-US"/>
          </a:p>
        </p:txBody>
      </p:sp>
      <p:sp>
        <p:nvSpPr>
          <p:cNvPr id="29" name="Footer Placeholder 28"/>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F2E4C0DF-7C61-4E28-960D-8F8B3C3C6967}" type="slidenum">
              <a:rPr lang="id-ID" smtClean="0"/>
              <a:pPr/>
              <a:t>‹#›</a:t>
            </a:fld>
            <a:endParaRPr lang="id-ID"/>
          </a:p>
        </p:txBody>
      </p:sp>
    </p:spTree>
  </p:cSld>
  <p:clrMapOvr>
    <a:masterClrMapping/>
  </p:clrMapOvr>
  <p:transition spd="slow">
    <p:pull di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74CBEAF9-9E58-4CC8-A6FF-6DD8A58DEEA4}"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31" name="Slide Number Placeholder 30"/>
          <p:cNvSpPr>
            <a:spLocks noGrp="1"/>
          </p:cNvSpPr>
          <p:nvPr>
            <p:ph type="sldNum" sz="quarter" idx="12"/>
          </p:nvPr>
        </p:nvSpPr>
        <p:spPr/>
        <p:txBody>
          <a:bodyPr/>
          <a:lstStyle/>
          <a:p>
            <a:fld id="{F2E4C0DF-7C61-4E28-960D-8F8B3C3C6967}" type="slidenum">
              <a:rPr lang="id-ID" smtClean="0"/>
              <a:pPr/>
              <a:t>‹#›</a:t>
            </a:fld>
            <a:endParaRPr lang="id-ID"/>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transition spd="slow">
    <p:pull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A0AF95B9-1F05-414D-ACA8-F3AF9BEE1D49}" type="datetimeFigureOut">
              <a:rPr lang="id-ID" smtClean="0"/>
              <a:pPr/>
              <a:t>04/12/2019</a:t>
            </a:fld>
            <a:endParaRPr lang="id-ID"/>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id-ID"/>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F2E4C0DF-7C61-4E28-960D-8F8B3C3C6967}" type="slidenum">
              <a:rPr lang="id-ID" smtClean="0"/>
              <a:pPr/>
              <a:t>‹#›</a:t>
            </a:fld>
            <a:endParaRPr lang="id-ID"/>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ransition spd="slow">
    <p:pull dir="d"/>
  </p:transition>
  <p:timing>
    <p:tnLst>
      <p:par>
        <p:cTn id="1" dur="indefinite" restart="never" nodeType="tmRoot"/>
      </p:par>
    </p:tnLst>
  </p:timing>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500042"/>
            <a:ext cx="7772400" cy="1470025"/>
          </a:xfrm>
        </p:spPr>
        <p:txBody>
          <a:bodyPr/>
          <a:lstStyle/>
          <a:p>
            <a:r>
              <a:rPr lang="id-ID" sz="3600" dirty="0" smtClean="0">
                <a:latin typeface="Times New Roman" pitchFamily="18" charset="0"/>
                <a:cs typeface="Times New Roman" pitchFamily="18" charset="0"/>
              </a:rPr>
              <a:t>BAHAN </a:t>
            </a:r>
            <a:r>
              <a:rPr lang="id-ID" sz="3600" dirty="0" smtClean="0">
                <a:latin typeface="Times New Roman" pitchFamily="18" charset="0"/>
                <a:cs typeface="Times New Roman" pitchFamily="18" charset="0"/>
              </a:rPr>
              <a:t>SUMBER KONDUKTOR</a:t>
            </a:r>
            <a:endParaRPr lang="id-ID" sz="3600" dirty="0">
              <a:latin typeface="Times New Roman" pitchFamily="18" charset="0"/>
              <a:cs typeface="Times New Roman" pitchFamily="18" charset="0"/>
            </a:endParaRPr>
          </a:p>
        </p:txBody>
      </p:sp>
      <p:sp>
        <p:nvSpPr>
          <p:cNvPr id="3" name="Subtitle 2"/>
          <p:cNvSpPr>
            <a:spLocks noGrp="1"/>
          </p:cNvSpPr>
          <p:nvPr>
            <p:ph type="subTitle" idx="1"/>
          </p:nvPr>
        </p:nvSpPr>
        <p:spPr>
          <a:xfrm>
            <a:off x="1357290" y="1928802"/>
            <a:ext cx="6400800" cy="4000528"/>
          </a:xfrm>
        </p:spPr>
        <p:txBody>
          <a:bodyPr>
            <a:normAutofit fontScale="47500" lnSpcReduction="20000"/>
          </a:bodyPr>
          <a:lstStyle/>
          <a:p>
            <a:r>
              <a:rPr lang="id-ID" sz="5000" dirty="0" smtClean="0">
                <a:latin typeface="Times New Roman" pitchFamily="18" charset="0"/>
                <a:cs typeface="Times New Roman" pitchFamily="18" charset="0"/>
              </a:rPr>
              <a:t>DOSEN PENGAJAR : MISBAHUL JANNAH ST., MT.</a:t>
            </a:r>
          </a:p>
          <a:p>
            <a:endParaRPr lang="id-ID" dirty="0" smtClean="0">
              <a:latin typeface="Times New Roman" pitchFamily="18" charset="0"/>
              <a:cs typeface="Times New Roman" pitchFamily="18" charset="0"/>
            </a:endParaRPr>
          </a:p>
          <a:p>
            <a:endParaRPr lang="id-ID" dirty="0" smtClean="0">
              <a:latin typeface="Times New Roman" pitchFamily="18" charset="0"/>
              <a:cs typeface="Times New Roman" pitchFamily="18" charset="0"/>
            </a:endParaRPr>
          </a:p>
          <a:p>
            <a:endParaRPr lang="id-ID" dirty="0" smtClean="0">
              <a:latin typeface="Times New Roman" pitchFamily="18" charset="0"/>
              <a:cs typeface="Times New Roman" pitchFamily="18" charset="0"/>
            </a:endParaRPr>
          </a:p>
          <a:p>
            <a:endParaRPr lang="id-ID" dirty="0" smtClean="0">
              <a:latin typeface="Times New Roman" pitchFamily="18" charset="0"/>
              <a:cs typeface="Times New Roman" pitchFamily="18" charset="0"/>
            </a:endParaRPr>
          </a:p>
          <a:p>
            <a:endParaRPr lang="id-ID" dirty="0">
              <a:latin typeface="Times New Roman" pitchFamily="18" charset="0"/>
              <a:cs typeface="Times New Roman" pitchFamily="18" charset="0"/>
            </a:endParaRPr>
          </a:p>
          <a:p>
            <a:r>
              <a:rPr lang="id-ID" dirty="0" smtClean="0">
                <a:latin typeface="Times New Roman" pitchFamily="18" charset="0"/>
                <a:cs typeface="Times New Roman" pitchFamily="18" charset="0"/>
              </a:rPr>
              <a:t>DI SUSUN OLEH :</a:t>
            </a:r>
          </a:p>
          <a:p>
            <a:endParaRPr lang="id-ID" dirty="0" smtClean="0">
              <a:latin typeface="Times New Roman" pitchFamily="18" charset="0"/>
              <a:cs typeface="Times New Roman" pitchFamily="18" charset="0"/>
            </a:endParaRPr>
          </a:p>
          <a:p>
            <a:r>
              <a:rPr lang="id-ID" sz="4400" u="sng" dirty="0" smtClean="0">
                <a:latin typeface="Times New Roman" pitchFamily="18" charset="0"/>
                <a:cs typeface="Times New Roman" pitchFamily="18" charset="0"/>
              </a:rPr>
              <a:t>KELOMPOK </a:t>
            </a:r>
            <a:r>
              <a:rPr lang="id-ID" sz="4400" u="sng" dirty="0" smtClean="0">
                <a:latin typeface="Times New Roman" pitchFamily="18" charset="0"/>
                <a:cs typeface="Times New Roman" pitchFamily="18" charset="0"/>
              </a:rPr>
              <a:t> 2</a:t>
            </a:r>
            <a:endParaRPr lang="id-ID" sz="4400" u="sng" dirty="0" smtClean="0">
              <a:latin typeface="Times New Roman" pitchFamily="18" charset="0"/>
              <a:cs typeface="Times New Roman" pitchFamily="18" charset="0"/>
            </a:endParaRPr>
          </a:p>
          <a:p>
            <a:pPr lvl="0" algn="l"/>
            <a:r>
              <a:rPr lang="id-ID" sz="4400" dirty="0" smtClean="0">
                <a:latin typeface="Times New Roman" pitchFamily="18" charset="0"/>
                <a:cs typeface="Times New Roman" pitchFamily="18" charset="0"/>
              </a:rPr>
              <a:t>MUHAMMAD HARRIS MUNANDAR</a:t>
            </a:r>
            <a:r>
              <a:rPr lang="id-ID" sz="4400" dirty="0" smtClean="0">
                <a:latin typeface="Times New Roman" pitchFamily="18" charset="0"/>
                <a:cs typeface="Times New Roman" pitchFamily="18" charset="0"/>
              </a:rPr>
              <a:t>  (190150078)</a:t>
            </a:r>
            <a:endParaRPr lang="id-ID" sz="4400" dirty="0">
              <a:latin typeface="Times New Roman" pitchFamily="18" charset="0"/>
              <a:cs typeface="Times New Roman" pitchFamily="18" charset="0"/>
            </a:endParaRPr>
          </a:p>
          <a:p>
            <a:pPr lvl="0" algn="l"/>
            <a:r>
              <a:rPr lang="id-ID" sz="4400" dirty="0" smtClean="0">
                <a:latin typeface="Times New Roman" pitchFamily="18" charset="0"/>
                <a:cs typeface="Times New Roman" pitchFamily="18" charset="0"/>
              </a:rPr>
              <a:t>MUHAMMAD HAIKAL AKBAR</a:t>
            </a:r>
            <a:r>
              <a:rPr lang="id-ID" sz="4400" dirty="0" smtClean="0">
                <a:latin typeface="Times New Roman" pitchFamily="18" charset="0"/>
                <a:cs typeface="Times New Roman" pitchFamily="18" charset="0"/>
              </a:rPr>
              <a:t>  ( )</a:t>
            </a:r>
            <a:endParaRPr lang="id-ID" sz="4400" dirty="0">
              <a:latin typeface="Times New Roman" pitchFamily="18" charset="0"/>
              <a:cs typeface="Times New Roman" pitchFamily="18" charset="0"/>
            </a:endParaRPr>
          </a:p>
          <a:p>
            <a:pPr lvl="0" algn="l"/>
            <a:r>
              <a:rPr lang="id-ID" sz="4400" dirty="0" smtClean="0">
                <a:latin typeface="Times New Roman" pitchFamily="18" charset="0"/>
                <a:cs typeface="Times New Roman" pitchFamily="18" charset="0"/>
              </a:rPr>
              <a:t>MUHAMMAD FADLILLAH </a:t>
            </a:r>
            <a:r>
              <a:rPr lang="id-ID" sz="4400" dirty="0" smtClean="0">
                <a:latin typeface="Times New Roman" pitchFamily="18" charset="0"/>
                <a:cs typeface="Times New Roman" pitchFamily="18" charset="0"/>
              </a:rPr>
              <a:t>( )</a:t>
            </a:r>
            <a:endParaRPr lang="id-ID" sz="4400" dirty="0">
              <a:latin typeface="Times New Roman" pitchFamily="18" charset="0"/>
              <a:cs typeface="Times New Roman" pitchFamily="18" charset="0"/>
            </a:endParaRPr>
          </a:p>
          <a:p>
            <a:pPr lvl="0" algn="l"/>
            <a:r>
              <a:rPr lang="id-ID" sz="4400" dirty="0" smtClean="0">
                <a:latin typeface="Times New Roman" pitchFamily="18" charset="0"/>
                <a:cs typeface="Times New Roman" pitchFamily="18" charset="0"/>
              </a:rPr>
              <a:t>NURUL AKMAL </a:t>
            </a:r>
            <a:r>
              <a:rPr lang="id-ID" sz="4400" dirty="0" smtClean="0">
                <a:latin typeface="Times New Roman" pitchFamily="18" charset="0"/>
                <a:cs typeface="Times New Roman" pitchFamily="18" charset="0"/>
              </a:rPr>
              <a:t>()</a:t>
            </a:r>
            <a:endParaRPr lang="id-ID" sz="4400" dirty="0">
              <a:latin typeface="Times New Roman" pitchFamily="18" charset="0"/>
              <a:cs typeface="Times New Roman" pitchFamily="18" charset="0"/>
            </a:endParaRPr>
          </a:p>
          <a:p>
            <a:pPr algn="l"/>
            <a:endParaRPr lang="id-ID" dirty="0" smtClean="0">
              <a:latin typeface="Times New Roman" pitchFamily="18" charset="0"/>
              <a:cs typeface="Times New Roman" pitchFamily="18" charset="0"/>
            </a:endParaRPr>
          </a:p>
        </p:txBody>
      </p:sp>
    </p:spTree>
  </p:cSld>
  <p:clrMapOvr>
    <a:masterClrMapping/>
  </p:clrMapOvr>
  <p:transition spd="slow">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7516" y="1142984"/>
            <a:ext cx="7923574" cy="3732469"/>
          </a:xfrm>
        </p:spPr>
        <p:txBody>
          <a:bodyPr/>
          <a:lstStyle/>
          <a:p>
            <a:r>
              <a:rPr lang="id-ID" dirty="0" smtClean="0">
                <a:latin typeface="Times New Roman" pitchFamily="18" charset="0"/>
                <a:cs typeface="Times New Roman" pitchFamily="18" charset="0"/>
              </a:rPr>
              <a:t>   Bahan </a:t>
            </a:r>
            <a:r>
              <a:rPr lang="id-ID" dirty="0" smtClean="0">
                <a:latin typeface="Times New Roman" pitchFamily="18" charset="0"/>
                <a:cs typeface="Times New Roman" pitchFamily="18" charset="0"/>
              </a:rPr>
              <a:t>Sumber Konduktor </a:t>
            </a:r>
            <a:r>
              <a:rPr lang="id-ID" dirty="0" smtClean="0">
                <a:latin typeface="Times New Roman" pitchFamily="18" charset="0"/>
                <a:cs typeface="Times New Roman" pitchFamily="18" charset="0"/>
              </a:rPr>
              <a:t>adalah suatu bahan yang dapat mengalirkan arus listrik tanpa tahanan listrik sedikitpun (R = 0). Bahan ini terdiri dari campuran unsur-unsur tertentu yang dapat mengalirkan arus listrik tanpa adanya tahanan pada suhu yang sangat rendah. Arus yang mengalir pada rangkaian tertutup dari bahan </a:t>
            </a:r>
            <a:r>
              <a:rPr lang="id-ID" dirty="0" smtClean="0">
                <a:latin typeface="Times New Roman" pitchFamily="18" charset="0"/>
                <a:cs typeface="Times New Roman" pitchFamily="18" charset="0"/>
              </a:rPr>
              <a:t>Sumber Konduktor </a:t>
            </a:r>
            <a:r>
              <a:rPr lang="id-ID" dirty="0" smtClean="0">
                <a:latin typeface="Times New Roman" pitchFamily="18" charset="0"/>
                <a:cs typeface="Times New Roman" pitchFamily="18" charset="0"/>
              </a:rPr>
              <a:t>akan terus mengalir selamanya.</a:t>
            </a:r>
          </a:p>
          <a:p>
            <a:endParaRPr lang="id-ID" dirty="0">
              <a:latin typeface="Times New Roman" pitchFamily="18" charset="0"/>
              <a:cs typeface="Times New Roman" pitchFamily="18" charset="0"/>
            </a:endParaRPr>
          </a:p>
        </p:txBody>
      </p:sp>
    </p:spTree>
  </p:cSld>
  <p:clrMapOvr>
    <a:masterClrMapping/>
  </p:clrMapOvr>
  <p:transition spd="slow">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7516" y="714356"/>
            <a:ext cx="8066450" cy="5429287"/>
          </a:xfrm>
        </p:spPr>
        <p:txBody>
          <a:bodyPr>
            <a:normAutofit fontScale="92500"/>
          </a:bodyPr>
          <a:lstStyle/>
          <a:p>
            <a:pPr lvl="0"/>
            <a:r>
              <a:rPr lang="id-ID" sz="2000" b="1" dirty="0" smtClean="0">
                <a:latin typeface="Times New Roman" pitchFamily="18" charset="0"/>
                <a:cs typeface="Times New Roman" pitchFamily="18" charset="0"/>
              </a:rPr>
              <a:t>Jenis Bahan dan Tipe </a:t>
            </a:r>
            <a:r>
              <a:rPr lang="id-ID" sz="2000" b="1" dirty="0" smtClean="0">
                <a:latin typeface="Times New Roman" pitchFamily="18" charset="0"/>
                <a:cs typeface="Times New Roman" pitchFamily="18" charset="0"/>
              </a:rPr>
              <a:t>Sumber Konduktor</a:t>
            </a:r>
            <a:endParaRPr lang="id-ID" sz="2000" dirty="0" smtClean="0">
              <a:latin typeface="Times New Roman" pitchFamily="18" charset="0"/>
              <a:cs typeface="Times New Roman" pitchFamily="18" charset="0"/>
            </a:endParaRPr>
          </a:p>
          <a:p>
            <a:r>
              <a:rPr lang="id-ID" sz="2000" b="1" dirty="0" smtClean="0">
                <a:latin typeface="Times New Roman" pitchFamily="18" charset="0"/>
                <a:cs typeface="Times New Roman" pitchFamily="18" charset="0"/>
              </a:rPr>
              <a:t>a)</a:t>
            </a:r>
            <a:r>
              <a:rPr lang="id-ID" sz="2000" dirty="0" smtClean="0">
                <a:latin typeface="Times New Roman" pitchFamily="18" charset="0"/>
                <a:cs typeface="Times New Roman" pitchFamily="18" charset="0"/>
              </a:rPr>
              <a:t> </a:t>
            </a:r>
            <a:r>
              <a:rPr lang="id-ID" sz="2000" b="1" dirty="0" smtClean="0">
                <a:latin typeface="Times New Roman" pitchFamily="18" charset="0"/>
                <a:cs typeface="Times New Roman" pitchFamily="18" charset="0"/>
              </a:rPr>
              <a:t>Penemuan Bahan </a:t>
            </a:r>
            <a:r>
              <a:rPr lang="id-ID" sz="2000" b="1" dirty="0" smtClean="0">
                <a:latin typeface="Times New Roman" pitchFamily="18" charset="0"/>
                <a:cs typeface="Times New Roman" pitchFamily="18" charset="0"/>
              </a:rPr>
              <a:t>Sumber Konduktor</a:t>
            </a:r>
            <a:endParaRPr lang="id-ID" sz="2000" dirty="0" smtClean="0">
              <a:latin typeface="Times New Roman" pitchFamily="18" charset="0"/>
              <a:cs typeface="Times New Roman" pitchFamily="18" charset="0"/>
            </a:endParaRPr>
          </a:p>
          <a:p>
            <a:r>
              <a:rPr lang="id-ID" sz="2000" dirty="0" smtClean="0">
                <a:latin typeface="Times New Roman" pitchFamily="18" charset="0"/>
                <a:cs typeface="Times New Roman" pitchFamily="18" charset="0"/>
              </a:rPr>
              <a:t>Dalam beberapa  tahun terakhir para ilmuwan telah menemukan berbagai macam bahan yang dapat menjadi </a:t>
            </a:r>
            <a:r>
              <a:rPr lang="id-ID" sz="2000" dirty="0" smtClean="0">
                <a:latin typeface="Times New Roman" pitchFamily="18" charset="0"/>
                <a:cs typeface="Times New Roman" pitchFamily="18" charset="0"/>
              </a:rPr>
              <a:t>Sumber Konduktor. </a:t>
            </a:r>
            <a:r>
              <a:rPr lang="id-ID" sz="2000" dirty="0" smtClean="0">
                <a:latin typeface="Times New Roman" pitchFamily="18" charset="0"/>
                <a:cs typeface="Times New Roman" pitchFamily="18" charset="0"/>
              </a:rPr>
              <a:t>Bahan-bahan tersebut antara lain:</a:t>
            </a:r>
          </a:p>
          <a:p>
            <a:r>
              <a:rPr lang="id-ID" sz="2000" dirty="0" smtClean="0">
                <a:latin typeface="Times New Roman" pitchFamily="18" charset="0"/>
                <a:cs typeface="Times New Roman" pitchFamily="18" charset="0"/>
              </a:rPr>
              <a:t>a.       Mercury (1911): </a:t>
            </a:r>
            <a:r>
              <a:rPr lang="id-ID" sz="2000" dirty="0" smtClean="0">
                <a:latin typeface="Times New Roman" pitchFamily="18" charset="0"/>
                <a:cs typeface="Times New Roman" pitchFamily="18" charset="0"/>
              </a:rPr>
              <a:t>Sumber Konduktor </a:t>
            </a:r>
            <a:r>
              <a:rPr lang="id-ID" sz="2000" dirty="0" smtClean="0">
                <a:latin typeface="Times New Roman" pitchFamily="18" charset="0"/>
                <a:cs typeface="Times New Roman" pitchFamily="18" charset="0"/>
              </a:rPr>
              <a:t>pertama ditemukan oleh Heike Kamerlingh Onnes. Ia menggunakan helium cair untuk mendinginkan mercury di bawah suhu transisi </a:t>
            </a:r>
            <a:r>
              <a:rPr lang="id-ID" sz="2000" dirty="0" smtClean="0">
                <a:latin typeface="Times New Roman" pitchFamily="18" charset="0"/>
                <a:cs typeface="Times New Roman" pitchFamily="18" charset="0"/>
              </a:rPr>
              <a:t>Sumber Konduktor </a:t>
            </a:r>
            <a:r>
              <a:rPr lang="id-ID" sz="2000" dirty="0" smtClean="0">
                <a:latin typeface="Times New Roman" pitchFamily="18" charset="0"/>
                <a:cs typeface="Times New Roman" pitchFamily="18" charset="0"/>
              </a:rPr>
              <a:t>yaitu 4,2 Kelvin.</a:t>
            </a:r>
          </a:p>
          <a:p>
            <a:r>
              <a:rPr lang="id-ID" sz="2000" dirty="0" smtClean="0">
                <a:latin typeface="Times New Roman" pitchFamily="18" charset="0"/>
                <a:cs typeface="Times New Roman" pitchFamily="18" charset="0"/>
              </a:rPr>
              <a:t>b.      Niobium Alloy (1941): Penggunaan </a:t>
            </a:r>
            <a:r>
              <a:rPr lang="id-ID" sz="2000" dirty="0" smtClean="0">
                <a:latin typeface="Times New Roman" pitchFamily="18" charset="0"/>
                <a:cs typeface="Times New Roman" pitchFamily="18" charset="0"/>
              </a:rPr>
              <a:t>Sumber Konduktor </a:t>
            </a:r>
            <a:r>
              <a:rPr lang="id-ID" sz="2000" dirty="0" smtClean="0">
                <a:latin typeface="Times New Roman" pitchFamily="18" charset="0"/>
                <a:cs typeface="Times New Roman" pitchFamily="18" charset="0"/>
              </a:rPr>
              <a:t>dalam industri terjadi setelah tahun 1961. Saat itu, para ilmuwan menemukan bahwa niobium tin (Nb3Sn), yang menjadi </a:t>
            </a:r>
            <a:r>
              <a:rPr lang="id-ID" sz="2000" dirty="0" smtClean="0">
                <a:latin typeface="Times New Roman" pitchFamily="18" charset="0"/>
                <a:cs typeface="Times New Roman" pitchFamily="18" charset="0"/>
              </a:rPr>
              <a:t>Sumber Konduktor </a:t>
            </a:r>
            <a:r>
              <a:rPr lang="id-ID" sz="2000" dirty="0" smtClean="0">
                <a:latin typeface="Times New Roman" pitchFamily="18" charset="0"/>
                <a:cs typeface="Times New Roman" pitchFamily="18" charset="0"/>
              </a:rPr>
              <a:t>pada suhu 18,3 Kelvin, dapat membawa arus yang tinggi dan tahan terhadap medan magnet besar.</a:t>
            </a:r>
          </a:p>
          <a:p>
            <a:r>
              <a:rPr lang="id-ID" sz="2000" dirty="0" smtClean="0">
                <a:latin typeface="Times New Roman" pitchFamily="18" charset="0"/>
                <a:cs typeface="Times New Roman" pitchFamily="18" charset="0"/>
              </a:rPr>
              <a:t>c.       Niobium germanium (1971): Bahan ini (Nb3Ge) memegang rekor temperatur transisi tertinggi antara tahun 1971 hingga tahun 1986.</a:t>
            </a:r>
          </a:p>
          <a:p>
            <a:r>
              <a:rPr lang="id-ID" sz="2000" dirty="0" smtClean="0">
                <a:latin typeface="Times New Roman" pitchFamily="18" charset="0"/>
                <a:cs typeface="Times New Roman" pitchFamily="18" charset="0"/>
              </a:rPr>
              <a:t>d.      Heavy Fermion (1979): </a:t>
            </a:r>
            <a:r>
              <a:rPr lang="id-ID" sz="2000" dirty="0" smtClean="0">
                <a:latin typeface="Times New Roman" pitchFamily="18" charset="0"/>
                <a:cs typeface="Times New Roman" pitchFamily="18" charset="0"/>
              </a:rPr>
              <a:t>Sumber Konduktor </a:t>
            </a:r>
            <a:r>
              <a:rPr lang="id-ID" sz="2000" dirty="0" smtClean="0">
                <a:latin typeface="Times New Roman" pitchFamily="18" charset="0"/>
                <a:cs typeface="Times New Roman" pitchFamily="18" charset="0"/>
              </a:rPr>
              <a:t>Heavy Fermion seperti uranium platina (UPt3) sangat luar biasa karena memiliki secara efektif memiliki electron ratusan kali massa biasa mereka. Teori konvensional tidak dapat menjelaskan sifat superconductivity materi ini.</a:t>
            </a:r>
          </a:p>
          <a:p>
            <a:endParaRPr lang="id-ID" sz="2000" dirty="0">
              <a:latin typeface="Times New Roman" pitchFamily="18" charset="0"/>
              <a:cs typeface="Times New Roman" pitchFamily="18" charset="0"/>
            </a:endParaRPr>
          </a:p>
        </p:txBody>
      </p:sp>
    </p:spTree>
  </p:cSld>
  <p:clrMapOvr>
    <a:masterClrMapping/>
  </p:clrMapOvr>
  <p:transition spd="slow">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7516" y="642919"/>
            <a:ext cx="7567715" cy="4232534"/>
          </a:xfrm>
        </p:spPr>
        <p:txBody>
          <a:bodyPr>
            <a:normAutofit fontScale="77500" lnSpcReduction="20000"/>
          </a:bodyPr>
          <a:lstStyle/>
          <a:p>
            <a:r>
              <a:rPr lang="id-ID" sz="2400" dirty="0" smtClean="0">
                <a:latin typeface="Times New Roman" pitchFamily="18" charset="0"/>
                <a:cs typeface="Times New Roman" pitchFamily="18" charset="0"/>
              </a:rPr>
              <a:t>e.       Cuprates (1986): Cuprates merupakan </a:t>
            </a:r>
            <a:r>
              <a:rPr lang="id-ID" sz="2400" dirty="0" smtClean="0">
                <a:latin typeface="Times New Roman" pitchFamily="18" charset="0"/>
                <a:cs typeface="Times New Roman" pitchFamily="18" charset="0"/>
              </a:rPr>
              <a:t>Sumber Konduktor </a:t>
            </a:r>
            <a:r>
              <a:rPr lang="id-ID" sz="2400" dirty="0" smtClean="0">
                <a:latin typeface="Times New Roman" pitchFamily="18" charset="0"/>
                <a:cs typeface="Times New Roman" pitchFamily="18" charset="0"/>
              </a:rPr>
              <a:t>suhu tinggi yang pertama. Bahan-bahan keramik ini dapat didinginkan dengan nitrogen cair, yang mendidih pada suhu 77 Kelvin.</a:t>
            </a:r>
          </a:p>
          <a:p>
            <a:r>
              <a:rPr lang="id-ID" sz="2400" dirty="0" smtClean="0">
                <a:latin typeface="Times New Roman" pitchFamily="18" charset="0"/>
                <a:cs typeface="Times New Roman" pitchFamily="18" charset="0"/>
              </a:rPr>
              <a:t>f.       Fullerenes (1991): Solid kristal terbuat dari buckyballs (C60) yang menjadi </a:t>
            </a:r>
            <a:r>
              <a:rPr lang="id-ID" sz="2400" dirty="0" smtClean="0">
                <a:latin typeface="Times New Roman" pitchFamily="18" charset="0"/>
                <a:cs typeface="Times New Roman" pitchFamily="18" charset="0"/>
              </a:rPr>
              <a:t>Sumber Konduktor </a:t>
            </a:r>
            <a:r>
              <a:rPr lang="id-ID" sz="2400" dirty="0" smtClean="0">
                <a:latin typeface="Times New Roman" pitchFamily="18" charset="0"/>
                <a:cs typeface="Times New Roman" pitchFamily="18" charset="0"/>
              </a:rPr>
              <a:t>ketika didoping dengan atom logam alkali seperti kalium, rubidium dan cesium.</a:t>
            </a:r>
          </a:p>
          <a:p>
            <a:r>
              <a:rPr lang="id-ID" sz="2400" dirty="0" smtClean="0">
                <a:latin typeface="Times New Roman" pitchFamily="18" charset="0"/>
                <a:cs typeface="Times New Roman" pitchFamily="18" charset="0"/>
              </a:rPr>
              <a:t>g.      HgBa2Ca2Cu3O8 (1995 ): Didoping dengan talium, cuprate ini memiliki paling suhu transisi tertinggi pada tekanan atmosfer. Pada tekanan tinggi bahan ini menjadi </a:t>
            </a:r>
            <a:r>
              <a:rPr lang="id-ID" sz="2400" dirty="0" smtClean="0">
                <a:latin typeface="Times New Roman" pitchFamily="18" charset="0"/>
                <a:cs typeface="Times New Roman" pitchFamily="18" charset="0"/>
              </a:rPr>
              <a:t>Sumber Konduktor </a:t>
            </a:r>
            <a:r>
              <a:rPr lang="id-ID" sz="2400" dirty="0" smtClean="0">
                <a:latin typeface="Times New Roman" pitchFamily="18" charset="0"/>
                <a:cs typeface="Times New Roman" pitchFamily="18" charset="0"/>
              </a:rPr>
              <a:t>pada suhu 164 Kelvin.</a:t>
            </a:r>
          </a:p>
          <a:p>
            <a:r>
              <a:rPr lang="id-ID" sz="2400" dirty="0" smtClean="0">
                <a:latin typeface="Times New Roman" pitchFamily="18" charset="0"/>
                <a:cs typeface="Times New Roman" pitchFamily="18" charset="0"/>
              </a:rPr>
              <a:t>h.      Magnesium diboride (2001): Suhu transisi yang luar biasa tinggi dari magnesium diboride merupakan kasus luar biasa dari </a:t>
            </a:r>
            <a:r>
              <a:rPr lang="id-ID" sz="2400" dirty="0" smtClean="0">
                <a:latin typeface="Times New Roman" pitchFamily="18" charset="0"/>
                <a:cs typeface="Times New Roman" pitchFamily="18" charset="0"/>
              </a:rPr>
              <a:t>Sumber Konduktor </a:t>
            </a:r>
            <a:r>
              <a:rPr lang="id-ID" sz="2400" dirty="0" smtClean="0">
                <a:latin typeface="Times New Roman" pitchFamily="18" charset="0"/>
                <a:cs typeface="Times New Roman" pitchFamily="18" charset="0"/>
              </a:rPr>
              <a:t>konvensional.</a:t>
            </a:r>
          </a:p>
          <a:p>
            <a:r>
              <a:rPr lang="id-ID" sz="2400" dirty="0" smtClean="0">
                <a:latin typeface="Times New Roman" pitchFamily="18" charset="0"/>
                <a:cs typeface="Times New Roman" pitchFamily="18" charset="0"/>
              </a:rPr>
              <a:t>i.        Iron pnictides (2006): Hideo Hosono merupakan penemu senyawa ini. Senyawa ini merupakan jenis kedua </a:t>
            </a:r>
            <a:r>
              <a:rPr lang="id-ID" sz="2400" dirty="0" smtClean="0">
                <a:latin typeface="Times New Roman" pitchFamily="18" charset="0"/>
                <a:cs typeface="Times New Roman" pitchFamily="18" charset="0"/>
              </a:rPr>
              <a:t>Sumber Konduktor </a:t>
            </a:r>
            <a:r>
              <a:rPr lang="id-ID" sz="2400" dirty="0" smtClean="0">
                <a:latin typeface="Times New Roman" pitchFamily="18" charset="0"/>
                <a:cs typeface="Times New Roman" pitchFamily="18" charset="0"/>
              </a:rPr>
              <a:t>suhu tinggi.</a:t>
            </a:r>
          </a:p>
          <a:p>
            <a:r>
              <a:rPr lang="id-ID" sz="2400" dirty="0" smtClean="0">
                <a:latin typeface="Times New Roman" pitchFamily="18" charset="0"/>
                <a:cs typeface="Times New Roman" pitchFamily="18" charset="0"/>
              </a:rPr>
              <a:t> </a:t>
            </a:r>
          </a:p>
          <a:p>
            <a:r>
              <a:rPr lang="id-ID" sz="2400" b="1" dirty="0" smtClean="0">
                <a:latin typeface="Times New Roman" pitchFamily="18" charset="0"/>
                <a:cs typeface="Times New Roman" pitchFamily="18" charset="0"/>
              </a:rPr>
              <a:t> </a:t>
            </a:r>
            <a:endParaRPr lang="id-ID" sz="2400" dirty="0" smtClean="0">
              <a:latin typeface="Times New Roman" pitchFamily="18" charset="0"/>
              <a:cs typeface="Times New Roman" pitchFamily="18" charset="0"/>
            </a:endParaRPr>
          </a:p>
          <a:p>
            <a:endParaRPr lang="id-ID" sz="2400" dirty="0" smtClean="0">
              <a:latin typeface="Times New Roman" pitchFamily="18" charset="0"/>
              <a:cs typeface="Times New Roman" pitchFamily="18" charset="0"/>
            </a:endParaRPr>
          </a:p>
          <a:p>
            <a:endParaRPr lang="id-ID" sz="2400" dirty="0"/>
          </a:p>
        </p:txBody>
      </p:sp>
    </p:spTree>
  </p:cSld>
  <p:clrMapOvr>
    <a:masterClrMapping/>
  </p:clrMapOvr>
  <p:transition spd="slow">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7516" y="500043"/>
            <a:ext cx="7923574" cy="4375410"/>
          </a:xfrm>
        </p:spPr>
        <p:txBody>
          <a:bodyPr>
            <a:normAutofit fontScale="85000" lnSpcReduction="10000"/>
          </a:bodyPr>
          <a:lstStyle/>
          <a:p>
            <a:r>
              <a:rPr lang="id-ID" sz="2400" b="1" dirty="0" smtClean="0">
                <a:latin typeface="Times New Roman" pitchFamily="18" charset="0"/>
                <a:cs typeface="Times New Roman" pitchFamily="18" charset="0"/>
              </a:rPr>
              <a:t>Tipe-tipe </a:t>
            </a:r>
            <a:r>
              <a:rPr lang="id-ID" sz="2400" b="1" dirty="0" smtClean="0">
                <a:latin typeface="Times New Roman" pitchFamily="18" charset="0"/>
                <a:cs typeface="Times New Roman" pitchFamily="18" charset="0"/>
              </a:rPr>
              <a:t>Sumber Konduktor</a:t>
            </a:r>
            <a:endParaRPr lang="id-ID" sz="2400" dirty="0" smtClean="0">
              <a:latin typeface="Times New Roman" pitchFamily="18" charset="0"/>
              <a:cs typeface="Times New Roman" pitchFamily="18" charset="0"/>
            </a:endParaRPr>
          </a:p>
          <a:p>
            <a:r>
              <a:rPr lang="id-ID" sz="2400" dirty="0" smtClean="0">
                <a:latin typeface="Times New Roman" pitchFamily="18" charset="0"/>
                <a:cs typeface="Times New Roman" pitchFamily="18" charset="0"/>
              </a:rPr>
              <a:t>Berdasarkan interaksi dengan medan magnetnya, maka </a:t>
            </a:r>
            <a:r>
              <a:rPr lang="id-ID" sz="2400" dirty="0" smtClean="0">
                <a:latin typeface="Times New Roman" pitchFamily="18" charset="0"/>
                <a:cs typeface="Times New Roman" pitchFamily="18" charset="0"/>
              </a:rPr>
              <a:t>Sumber Konduktor </a:t>
            </a:r>
            <a:r>
              <a:rPr lang="id-ID" sz="2400" dirty="0" smtClean="0">
                <a:latin typeface="Times New Roman" pitchFamily="18" charset="0"/>
                <a:cs typeface="Times New Roman" pitchFamily="18" charset="0"/>
              </a:rPr>
              <a:t>dapat dibagi menjadi dua tipe yaitu </a:t>
            </a:r>
            <a:r>
              <a:rPr lang="id-ID" sz="2400" dirty="0" smtClean="0">
                <a:latin typeface="Times New Roman" pitchFamily="18" charset="0"/>
                <a:cs typeface="Times New Roman" pitchFamily="18" charset="0"/>
              </a:rPr>
              <a:t>Sumber Konduktor </a:t>
            </a:r>
            <a:r>
              <a:rPr lang="id-ID" sz="2400" dirty="0" smtClean="0">
                <a:latin typeface="Times New Roman" pitchFamily="18" charset="0"/>
                <a:cs typeface="Times New Roman" pitchFamily="18" charset="0"/>
              </a:rPr>
              <a:t>Tipe I dan </a:t>
            </a:r>
            <a:r>
              <a:rPr lang="id-ID" sz="2400" dirty="0" smtClean="0">
                <a:latin typeface="Times New Roman" pitchFamily="18" charset="0"/>
                <a:cs typeface="Times New Roman" pitchFamily="18" charset="0"/>
              </a:rPr>
              <a:t>Sumber Konduktor </a:t>
            </a:r>
            <a:r>
              <a:rPr lang="id-ID" sz="2400" dirty="0" smtClean="0">
                <a:latin typeface="Times New Roman" pitchFamily="18" charset="0"/>
                <a:cs typeface="Times New Roman" pitchFamily="18" charset="0"/>
              </a:rPr>
              <a:t>Tipe II. </a:t>
            </a:r>
          </a:p>
          <a:p>
            <a:r>
              <a:rPr lang="id-ID" sz="2400" b="1" dirty="0" smtClean="0">
                <a:latin typeface="Times New Roman" pitchFamily="18" charset="0"/>
                <a:cs typeface="Times New Roman" pitchFamily="18" charset="0"/>
              </a:rPr>
              <a:t>   </a:t>
            </a:r>
            <a:r>
              <a:rPr lang="id-ID" sz="2400" b="1" dirty="0" smtClean="0">
                <a:latin typeface="Times New Roman" pitchFamily="18" charset="0"/>
                <a:cs typeface="Times New Roman" pitchFamily="18" charset="0"/>
              </a:rPr>
              <a:t>Sumber Konduktor </a:t>
            </a:r>
            <a:r>
              <a:rPr lang="id-ID" sz="2400" b="1" dirty="0" smtClean="0">
                <a:latin typeface="Times New Roman" pitchFamily="18" charset="0"/>
                <a:cs typeface="Times New Roman" pitchFamily="18" charset="0"/>
              </a:rPr>
              <a:t>tipe I</a:t>
            </a:r>
            <a:r>
              <a:rPr lang="id-ID" sz="2400" dirty="0" smtClean="0">
                <a:latin typeface="Times New Roman" pitchFamily="18" charset="0"/>
                <a:cs typeface="Times New Roman" pitchFamily="18" charset="0"/>
              </a:rPr>
              <a:t> menurut teori BCS (Bardeen, Cooper, dan Schrieffer) dijelaskan dengan menggunakan pasangan elektron (yang sering disebut pasangan Cooper). Pasangan elektron bergerak sepanjang terowongan penarik yang dibentuk ion-ion logam yang bermuatan positif. Akibat dari adanya pembentukan pasangan dan tarikan ini arus listrik akan bergerak dengan merata dan superkonduktivitas akan terjadi.  </a:t>
            </a:r>
            <a:r>
              <a:rPr lang="id-ID" sz="2400" dirty="0" smtClean="0">
                <a:latin typeface="Times New Roman" pitchFamily="18" charset="0"/>
                <a:cs typeface="Times New Roman" pitchFamily="18" charset="0"/>
              </a:rPr>
              <a:t>Sumber Konduktor </a:t>
            </a:r>
            <a:r>
              <a:rPr lang="id-ID" sz="2400" dirty="0" smtClean="0">
                <a:latin typeface="Times New Roman" pitchFamily="18" charset="0"/>
                <a:cs typeface="Times New Roman" pitchFamily="18" charset="0"/>
              </a:rPr>
              <a:t>yang berkelakuan seperti ini disebut </a:t>
            </a:r>
            <a:r>
              <a:rPr lang="id-ID" sz="2400" dirty="0" smtClean="0">
                <a:latin typeface="Times New Roman" pitchFamily="18" charset="0"/>
                <a:cs typeface="Times New Roman" pitchFamily="18" charset="0"/>
              </a:rPr>
              <a:t>Sumber Konduktor </a:t>
            </a:r>
            <a:r>
              <a:rPr lang="id-ID" sz="2400" dirty="0" smtClean="0">
                <a:latin typeface="Times New Roman" pitchFamily="18" charset="0"/>
                <a:cs typeface="Times New Roman" pitchFamily="18" charset="0"/>
              </a:rPr>
              <a:t>jenis pertama yang secara fisik ditandai dengan efek Meissner, yakni gejala penolakan medan magnet luar (asalkan kuat medannya tidak terlalu tinggi) oleh </a:t>
            </a:r>
            <a:r>
              <a:rPr lang="id-ID" sz="2400" dirty="0" smtClean="0">
                <a:latin typeface="Times New Roman" pitchFamily="18" charset="0"/>
                <a:cs typeface="Times New Roman" pitchFamily="18" charset="0"/>
              </a:rPr>
              <a:t>Sumber Konduktor. </a:t>
            </a:r>
            <a:r>
              <a:rPr lang="id-ID" sz="2400" dirty="0" smtClean="0">
                <a:latin typeface="Times New Roman" pitchFamily="18" charset="0"/>
                <a:cs typeface="Times New Roman" pitchFamily="18" charset="0"/>
              </a:rPr>
              <a:t>Bila kuat medannya melebihi batas kritis, gejala superkonduktivitasnya akan menghilang. </a:t>
            </a:r>
            <a:endParaRPr lang="id-ID" sz="2400" dirty="0">
              <a:latin typeface="Times New Roman" pitchFamily="18" charset="0"/>
              <a:cs typeface="Times New Roman" pitchFamily="18" charset="0"/>
            </a:endParaRPr>
          </a:p>
        </p:txBody>
      </p:sp>
    </p:spTree>
  </p:cSld>
  <p:clrMapOvr>
    <a:masterClrMapping/>
  </p:clrMapOvr>
  <p:transition spd="slow">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7516" y="571480"/>
            <a:ext cx="7567715" cy="5500725"/>
          </a:xfrm>
        </p:spPr>
        <p:txBody>
          <a:bodyPr>
            <a:normAutofit fontScale="92500"/>
          </a:bodyPr>
          <a:lstStyle/>
          <a:p>
            <a:r>
              <a:rPr lang="id-ID" sz="2500" b="1" dirty="0" smtClean="0">
                <a:latin typeface="Times New Roman" pitchFamily="18" charset="0"/>
                <a:cs typeface="Times New Roman" pitchFamily="18" charset="0"/>
              </a:rPr>
              <a:t>   </a:t>
            </a:r>
            <a:r>
              <a:rPr lang="id-ID" sz="2500" b="1" dirty="0" smtClean="0">
                <a:latin typeface="Times New Roman" pitchFamily="18" charset="0"/>
                <a:cs typeface="Times New Roman" pitchFamily="18" charset="0"/>
              </a:rPr>
              <a:t>Sumber Konduktor </a:t>
            </a:r>
            <a:r>
              <a:rPr lang="id-ID" sz="2500" b="1" dirty="0" smtClean="0">
                <a:latin typeface="Times New Roman" pitchFamily="18" charset="0"/>
                <a:cs typeface="Times New Roman" pitchFamily="18" charset="0"/>
              </a:rPr>
              <a:t>tipe II</a:t>
            </a:r>
            <a:r>
              <a:rPr lang="id-ID" sz="2500" dirty="0" smtClean="0">
                <a:latin typeface="Times New Roman" pitchFamily="18" charset="0"/>
                <a:cs typeface="Times New Roman" pitchFamily="18" charset="0"/>
              </a:rPr>
              <a:t> ini tidak dapat dijelaskan dengan teori BCS karena apabila </a:t>
            </a:r>
            <a:r>
              <a:rPr lang="id-ID" sz="2500" dirty="0" smtClean="0">
                <a:latin typeface="Times New Roman" pitchFamily="18" charset="0"/>
                <a:cs typeface="Times New Roman" pitchFamily="18" charset="0"/>
              </a:rPr>
              <a:t>Sumber Konduktor </a:t>
            </a:r>
            <a:r>
              <a:rPr lang="id-ID" sz="2500" dirty="0" smtClean="0">
                <a:latin typeface="Times New Roman" pitchFamily="18" charset="0"/>
                <a:cs typeface="Times New Roman" pitchFamily="18" charset="0"/>
              </a:rPr>
              <a:t>jenis II ini dijelaskan dengan teori BCS, efek Meissner nya tidak terjadi. Abrisokov berhasil memformulasikan teori baru untuk menjelaskan </a:t>
            </a:r>
            <a:r>
              <a:rPr lang="id-ID" sz="2500" dirty="0" smtClean="0">
                <a:latin typeface="Times New Roman" pitchFamily="18" charset="0"/>
                <a:cs typeface="Times New Roman" pitchFamily="18" charset="0"/>
              </a:rPr>
              <a:t>Sumber Konduktor </a:t>
            </a:r>
            <a:r>
              <a:rPr lang="id-ID" sz="2500" dirty="0" smtClean="0">
                <a:latin typeface="Times New Roman" pitchFamily="18" charset="0"/>
                <a:cs typeface="Times New Roman" pitchFamily="18" charset="0"/>
              </a:rPr>
              <a:t>jenis II ini. Ia mendasarkan teorinya pada kerapatan pasangan elektron yang dinyatakan dalam parameter keteraturan fungsi gelombang. Abrisokov dapat menunjukkan bahwa parameter tersebut dapat mendeskripsikan pusaran (vortices) dan bagaimana medan magnet dapat memenetrasi bahan sepanjang terowongan dalam pusaran-pusaran ini. Lebih lanjut ia pun dengan secara mendetail dapat memprediksikan jumlah pusaran yang tumbuh seiring meningkatnya medan magnet. Teori ini merupakan terobosan dan masih digunakan dalam pengembangan dan analisis </a:t>
            </a:r>
            <a:r>
              <a:rPr lang="id-ID" sz="2500" dirty="0" smtClean="0">
                <a:latin typeface="Times New Roman" pitchFamily="18" charset="0"/>
                <a:cs typeface="Times New Roman" pitchFamily="18" charset="0"/>
              </a:rPr>
              <a:t>Sumber Konduktor </a:t>
            </a:r>
            <a:r>
              <a:rPr lang="id-ID" sz="2500" dirty="0" smtClean="0">
                <a:latin typeface="Times New Roman" pitchFamily="18" charset="0"/>
                <a:cs typeface="Times New Roman" pitchFamily="18" charset="0"/>
              </a:rPr>
              <a:t>dan magnet.</a:t>
            </a:r>
            <a:endParaRPr lang="id-ID" sz="2500" dirty="0">
              <a:latin typeface="Times New Roman" pitchFamily="18" charset="0"/>
              <a:cs typeface="Times New Roman" pitchFamily="18" charset="0"/>
            </a:endParaRPr>
          </a:p>
        </p:txBody>
      </p:sp>
    </p:spTree>
  </p:cSld>
  <p:clrMapOvr>
    <a:masterClrMapping/>
  </p:clrMapOvr>
  <p:transition spd="slow">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7516" y="428605"/>
            <a:ext cx="8066450" cy="4446848"/>
          </a:xfrm>
        </p:spPr>
        <p:txBody>
          <a:bodyPr>
            <a:normAutofit fontScale="92500" lnSpcReduction="20000"/>
          </a:bodyPr>
          <a:lstStyle/>
          <a:p>
            <a:r>
              <a:rPr lang="id-ID" sz="2400" b="1" dirty="0" smtClean="0">
                <a:latin typeface="Times New Roman" pitchFamily="18" charset="0"/>
                <a:cs typeface="Times New Roman" pitchFamily="18" charset="0"/>
              </a:rPr>
              <a:t>Karakteristik dan Sifat Pada Bahan </a:t>
            </a:r>
            <a:r>
              <a:rPr lang="id-ID" sz="2400" b="1" dirty="0" smtClean="0">
                <a:latin typeface="Times New Roman" pitchFamily="18" charset="0"/>
                <a:cs typeface="Times New Roman" pitchFamily="18" charset="0"/>
              </a:rPr>
              <a:t>Sumber Konduktor</a:t>
            </a:r>
            <a:endParaRPr lang="id-ID" sz="2400" b="1" dirty="0" smtClean="0">
              <a:latin typeface="Times New Roman" pitchFamily="18" charset="0"/>
              <a:cs typeface="Times New Roman" pitchFamily="18" charset="0"/>
            </a:endParaRPr>
          </a:p>
          <a:p>
            <a:r>
              <a:rPr lang="id-ID" sz="2400" dirty="0" smtClean="0">
                <a:latin typeface="Times New Roman" pitchFamily="18" charset="0"/>
                <a:cs typeface="Times New Roman" pitchFamily="18" charset="0"/>
              </a:rPr>
              <a:t>  Karakteristik dari bahan </a:t>
            </a:r>
            <a:r>
              <a:rPr lang="id-ID" sz="2400" dirty="0" smtClean="0">
                <a:latin typeface="Times New Roman" pitchFamily="18" charset="0"/>
                <a:cs typeface="Times New Roman" pitchFamily="18" charset="0"/>
              </a:rPr>
              <a:t>Sumber Konduktor </a:t>
            </a:r>
            <a:r>
              <a:rPr lang="id-ID" sz="2400" dirty="0" smtClean="0">
                <a:latin typeface="Times New Roman" pitchFamily="18" charset="0"/>
                <a:cs typeface="Times New Roman" pitchFamily="18" charset="0"/>
              </a:rPr>
              <a:t>adalah medan magnet dalam </a:t>
            </a:r>
            <a:r>
              <a:rPr lang="id-ID" sz="2400" dirty="0" smtClean="0">
                <a:latin typeface="Times New Roman" pitchFamily="18" charset="0"/>
                <a:cs typeface="Times New Roman" pitchFamily="18" charset="0"/>
              </a:rPr>
              <a:t>Sumber Konduktor </a:t>
            </a:r>
            <a:r>
              <a:rPr lang="id-ID" sz="2400" dirty="0" smtClean="0">
                <a:latin typeface="Times New Roman" pitchFamily="18" charset="0"/>
                <a:cs typeface="Times New Roman" pitchFamily="18" charset="0"/>
              </a:rPr>
              <a:t>bernilai nol dan mengalami efek meissner. Resistivitas suatu bahan bernilai nol jika dibawah suhu kritisnya. Adapun sifat dari bahan </a:t>
            </a:r>
            <a:r>
              <a:rPr lang="id-ID" sz="2400" dirty="0" smtClean="0">
                <a:latin typeface="Times New Roman" pitchFamily="18" charset="0"/>
                <a:cs typeface="Times New Roman" pitchFamily="18" charset="0"/>
              </a:rPr>
              <a:t>Sumber Konduktor </a:t>
            </a:r>
            <a:r>
              <a:rPr lang="id-ID" sz="2400" dirty="0" smtClean="0">
                <a:latin typeface="Times New Roman" pitchFamily="18" charset="0"/>
                <a:cs typeface="Times New Roman" pitchFamily="18" charset="0"/>
              </a:rPr>
              <a:t>adalah sebagai berikut :</a:t>
            </a:r>
          </a:p>
          <a:p>
            <a:endParaRPr lang="id-ID" sz="2400" dirty="0" smtClean="0">
              <a:latin typeface="Times New Roman" pitchFamily="18" charset="0"/>
              <a:cs typeface="Times New Roman" pitchFamily="18" charset="0"/>
            </a:endParaRPr>
          </a:p>
          <a:p>
            <a:r>
              <a:rPr lang="id-ID" sz="2400" b="1" dirty="0" smtClean="0">
                <a:latin typeface="Times New Roman" pitchFamily="18" charset="0"/>
                <a:cs typeface="Times New Roman" pitchFamily="18" charset="0"/>
              </a:rPr>
              <a:t>a) Sifat Kelistrikan </a:t>
            </a:r>
            <a:r>
              <a:rPr lang="id-ID" sz="2400" b="1" dirty="0" smtClean="0">
                <a:latin typeface="Times New Roman" pitchFamily="18" charset="0"/>
                <a:cs typeface="Times New Roman" pitchFamily="18" charset="0"/>
              </a:rPr>
              <a:t>Sumber Konduktor</a:t>
            </a:r>
            <a:endParaRPr lang="id-ID" sz="2400" dirty="0" smtClean="0">
              <a:latin typeface="Times New Roman" pitchFamily="18" charset="0"/>
              <a:cs typeface="Times New Roman" pitchFamily="18" charset="0"/>
            </a:endParaRPr>
          </a:p>
          <a:p>
            <a:r>
              <a:rPr lang="id-ID" sz="2400" dirty="0" smtClean="0">
                <a:latin typeface="Times New Roman" pitchFamily="18" charset="0"/>
                <a:cs typeface="Times New Roman" pitchFamily="18" charset="0"/>
              </a:rPr>
              <a:t>   Ketika medan listrik diberikan pada bahan logam,elektron akan mendapat percepatan, medan listrik akan menghamburkan elektron ke segala arah dan menumbuk atom-atom pada kisi hal ini menyebabkan adanya hambatan listrik pada logam konduktor. Pada bahan </a:t>
            </a:r>
            <a:r>
              <a:rPr lang="id-ID" sz="2400" dirty="0" smtClean="0">
                <a:latin typeface="Times New Roman" pitchFamily="18" charset="0"/>
                <a:cs typeface="Times New Roman" pitchFamily="18" charset="0"/>
              </a:rPr>
              <a:t>Sumber Konduktor</a:t>
            </a:r>
            <a:r>
              <a:rPr lang="id-ID" sz="2400" dirty="0" smtClean="0">
                <a:latin typeface="Times New Roman" pitchFamily="18" charset="0"/>
                <a:cs typeface="Times New Roman" pitchFamily="18" charset="0"/>
              </a:rPr>
              <a:t>  terjadi  juga interaksi  antara  elektron dengan inti atom namun elektron dapat melewati inti tanpa mengalami hambatan  dari  atom  kisi,efek  ini  dapat  dijelaskan  oleh  Teori  BCS.</a:t>
            </a:r>
          </a:p>
          <a:p>
            <a:endParaRPr lang="id-ID" sz="2400" dirty="0" smtClean="0">
              <a:latin typeface="Times New Roman" pitchFamily="18" charset="0"/>
              <a:cs typeface="Times New Roman" pitchFamily="18" charset="0"/>
            </a:endParaRPr>
          </a:p>
          <a:p>
            <a:endParaRPr lang="id-ID" sz="2400" dirty="0">
              <a:latin typeface="Times New Roman" pitchFamily="18" charset="0"/>
              <a:cs typeface="Times New Roman" pitchFamily="18" charset="0"/>
            </a:endParaRPr>
          </a:p>
        </p:txBody>
      </p:sp>
    </p:spTree>
  </p:cSld>
  <p:clrMapOvr>
    <a:masterClrMapping/>
  </p:clrMapOvr>
  <p:transition spd="slow">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7516" y="500043"/>
            <a:ext cx="7567715" cy="4375410"/>
          </a:xfrm>
        </p:spPr>
        <p:txBody>
          <a:bodyPr>
            <a:normAutofit fontScale="92500" lnSpcReduction="20000"/>
          </a:bodyPr>
          <a:lstStyle/>
          <a:p>
            <a:r>
              <a:rPr lang="id-ID" sz="2300" b="1" dirty="0" smtClean="0">
                <a:latin typeface="Times New Roman" pitchFamily="18" charset="0"/>
                <a:cs typeface="Times New Roman" pitchFamily="18" charset="0"/>
              </a:rPr>
              <a:t>b) Sifat Kemagnetan </a:t>
            </a:r>
            <a:r>
              <a:rPr lang="id-ID" sz="2300" b="1" dirty="0" smtClean="0">
                <a:latin typeface="Times New Roman" pitchFamily="18" charset="0"/>
                <a:cs typeface="Times New Roman" pitchFamily="18" charset="0"/>
              </a:rPr>
              <a:t>Sumber Konduktor</a:t>
            </a:r>
            <a:endParaRPr lang="id-ID" sz="2300" dirty="0" smtClean="0">
              <a:latin typeface="Times New Roman" pitchFamily="18" charset="0"/>
              <a:cs typeface="Times New Roman" pitchFamily="18" charset="0"/>
            </a:endParaRPr>
          </a:p>
          <a:p>
            <a:r>
              <a:rPr lang="id-ID" sz="2300" dirty="0" smtClean="0">
                <a:latin typeface="Times New Roman" pitchFamily="18" charset="0"/>
                <a:cs typeface="Times New Roman" pitchFamily="18" charset="0"/>
              </a:rPr>
              <a:t>   Jika sebuah </a:t>
            </a:r>
            <a:r>
              <a:rPr lang="id-ID" sz="2300" dirty="0" smtClean="0">
                <a:latin typeface="Times New Roman" pitchFamily="18" charset="0"/>
                <a:cs typeface="Times New Roman" pitchFamily="18" charset="0"/>
              </a:rPr>
              <a:t>Sumber Konduktor </a:t>
            </a:r>
            <a:r>
              <a:rPr lang="id-ID" sz="2300" dirty="0" smtClean="0">
                <a:latin typeface="Times New Roman" pitchFamily="18" charset="0"/>
                <a:cs typeface="Times New Roman" pitchFamily="18" charset="0"/>
              </a:rPr>
              <a:t>ditempatkan pada medan magnet, maka  tidak  akan  ada  medan  magnet  dalam  </a:t>
            </a:r>
            <a:r>
              <a:rPr lang="id-ID" sz="2300" dirty="0" smtClean="0">
                <a:latin typeface="Times New Roman" pitchFamily="18" charset="0"/>
                <a:cs typeface="Times New Roman" pitchFamily="18" charset="0"/>
              </a:rPr>
              <a:t>Sumber Konduktor, </a:t>
            </a:r>
            <a:r>
              <a:rPr lang="id-ID" sz="2300" dirty="0" smtClean="0">
                <a:latin typeface="Times New Roman" pitchFamily="18" charset="0"/>
                <a:cs typeface="Times New Roman" pitchFamily="18" charset="0"/>
              </a:rPr>
              <a:t>hal  ini terjadi karena </a:t>
            </a:r>
            <a:r>
              <a:rPr lang="id-ID" sz="2300" dirty="0" smtClean="0">
                <a:latin typeface="Times New Roman" pitchFamily="18" charset="0"/>
                <a:cs typeface="Times New Roman" pitchFamily="18" charset="0"/>
              </a:rPr>
              <a:t>Sumber Konduktor </a:t>
            </a:r>
            <a:r>
              <a:rPr lang="id-ID" sz="2300" dirty="0" smtClean="0">
                <a:latin typeface="Times New Roman" pitchFamily="18" charset="0"/>
                <a:cs typeface="Times New Roman" pitchFamily="18" charset="0"/>
              </a:rPr>
              <a:t>menghasilkan medan magnet dalam, bahan yang berlawanan arah dengan medan magnet luar yang diberikan. Efek ini dinamakan efek meissner</a:t>
            </a:r>
          </a:p>
          <a:p>
            <a:r>
              <a:rPr lang="id-ID" sz="2300" dirty="0" smtClean="0">
                <a:latin typeface="Times New Roman" pitchFamily="18" charset="0"/>
                <a:cs typeface="Times New Roman" pitchFamily="18" charset="0"/>
              </a:rPr>
              <a:t> </a:t>
            </a:r>
          </a:p>
          <a:p>
            <a:r>
              <a:rPr lang="id-ID" sz="2300" b="1" dirty="0" smtClean="0">
                <a:latin typeface="Times New Roman" pitchFamily="18" charset="0"/>
                <a:cs typeface="Times New Roman" pitchFamily="18" charset="0"/>
              </a:rPr>
              <a:t>c) Sifat Quantum </a:t>
            </a:r>
            <a:r>
              <a:rPr lang="id-ID" sz="2300" b="1" dirty="0" smtClean="0">
                <a:latin typeface="Times New Roman" pitchFamily="18" charset="0"/>
                <a:cs typeface="Times New Roman" pitchFamily="18" charset="0"/>
              </a:rPr>
              <a:t>Sumber Konduktor</a:t>
            </a:r>
            <a:endParaRPr lang="id-ID" sz="2300" dirty="0" smtClean="0">
              <a:latin typeface="Times New Roman" pitchFamily="18" charset="0"/>
              <a:cs typeface="Times New Roman" pitchFamily="18" charset="0"/>
            </a:endParaRPr>
          </a:p>
          <a:p>
            <a:r>
              <a:rPr lang="id-ID" sz="2300" dirty="0" smtClean="0">
                <a:latin typeface="Times New Roman" pitchFamily="18" charset="0"/>
                <a:cs typeface="Times New Roman" pitchFamily="18" charset="0"/>
              </a:rPr>
              <a:t>   Teori dasar kuantum untuk </a:t>
            </a:r>
            <a:r>
              <a:rPr lang="id-ID" sz="2300" dirty="0" smtClean="0">
                <a:latin typeface="Times New Roman" pitchFamily="18" charset="0"/>
                <a:cs typeface="Times New Roman" pitchFamily="18" charset="0"/>
              </a:rPr>
              <a:t>Sumber Konduktor </a:t>
            </a:r>
            <a:r>
              <a:rPr lang="id-ID" sz="2300" dirty="0" smtClean="0">
                <a:latin typeface="Times New Roman" pitchFamily="18" charset="0"/>
                <a:cs typeface="Times New Roman" pitchFamily="18" charset="0"/>
              </a:rPr>
              <a:t>adalah teori BCS (1957). Teori BCS menjelaskan bahwa elektron tunggal pada bahan superkoduktor tidak dapat menghantarkan listrik melainkan harus berpasangan dan seluruhnya berada dalam keadaan kuantum yang sama, yang dikenal dgn pasangan Cooper (Cooper pairs).</a:t>
            </a:r>
          </a:p>
          <a:p>
            <a:r>
              <a:rPr lang="id-ID" sz="2300" dirty="0" smtClean="0">
                <a:latin typeface="Times New Roman" pitchFamily="18" charset="0"/>
                <a:cs typeface="Times New Roman" pitchFamily="18" charset="0"/>
              </a:rPr>
              <a:t> </a:t>
            </a:r>
          </a:p>
          <a:p>
            <a:endParaRPr lang="id-ID" sz="2300" dirty="0"/>
          </a:p>
        </p:txBody>
      </p:sp>
    </p:spTree>
  </p:cSld>
  <p:clrMapOvr>
    <a:masterClrMapping/>
  </p:clrMapOvr>
  <p:transition spd="slow">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7516" y="571481"/>
            <a:ext cx="7567715" cy="4303972"/>
          </a:xfrm>
        </p:spPr>
        <p:txBody>
          <a:bodyPr>
            <a:normAutofit fontScale="85000" lnSpcReduction="20000"/>
          </a:bodyPr>
          <a:lstStyle/>
          <a:p>
            <a:pPr lvl="0"/>
            <a:r>
              <a:rPr lang="id-ID" sz="2800" b="1" dirty="0" smtClean="0">
                <a:latin typeface="Times New Roman" pitchFamily="18" charset="0"/>
                <a:cs typeface="Times New Roman" pitchFamily="18" charset="0"/>
              </a:rPr>
              <a:t>Pemanfaatan </a:t>
            </a:r>
            <a:r>
              <a:rPr lang="id-ID" sz="2800" b="1" dirty="0" smtClean="0">
                <a:latin typeface="Times New Roman" pitchFamily="18" charset="0"/>
                <a:cs typeface="Times New Roman" pitchFamily="18" charset="0"/>
              </a:rPr>
              <a:t>Sumber Konduktor</a:t>
            </a:r>
            <a:endParaRPr lang="id-ID" sz="2800" dirty="0" smtClean="0">
              <a:latin typeface="Times New Roman" pitchFamily="18" charset="0"/>
              <a:cs typeface="Times New Roman" pitchFamily="18" charset="0"/>
            </a:endParaRPr>
          </a:p>
          <a:p>
            <a:r>
              <a:rPr lang="id-ID" sz="2800" dirty="0" smtClean="0">
                <a:latin typeface="Times New Roman" pitchFamily="18" charset="0"/>
                <a:cs typeface="Times New Roman" pitchFamily="18" charset="0"/>
              </a:rPr>
              <a:t>   Dasar penggunaan semikonduktor adalah terbentuknya sambungan p-n (p-n juncktion), dimana semikonduktor tipe-p dan tipe-n digabungkan yang merupakan dasar terjadinya terjadinya revolusi industri akibat ditemukan transisistor oleh wiliam Shocklye, John Barden dan Walter Brattain di laboratorium Bell pada tahun 1948. Pemanfaatan </a:t>
            </a:r>
            <a:r>
              <a:rPr lang="id-ID" sz="2800" dirty="0" smtClean="0">
                <a:latin typeface="Times New Roman" pitchFamily="18" charset="0"/>
                <a:cs typeface="Times New Roman" pitchFamily="18" charset="0"/>
              </a:rPr>
              <a:t>Sumber Konduktor </a:t>
            </a:r>
            <a:r>
              <a:rPr lang="id-ID" sz="2800" dirty="0" smtClean="0">
                <a:latin typeface="Times New Roman" pitchFamily="18" charset="0"/>
                <a:cs typeface="Times New Roman" pitchFamily="18" charset="0"/>
              </a:rPr>
              <a:t>antara lain :</a:t>
            </a:r>
          </a:p>
          <a:p>
            <a:r>
              <a:rPr lang="id-ID" sz="2800" dirty="0" smtClean="0">
                <a:latin typeface="Times New Roman" pitchFamily="18" charset="0"/>
                <a:cs typeface="Times New Roman" pitchFamily="18" charset="0"/>
              </a:rPr>
              <a:t> </a:t>
            </a:r>
          </a:p>
          <a:p>
            <a:r>
              <a:rPr lang="id-ID" sz="2800" b="1" dirty="0" smtClean="0">
                <a:latin typeface="Times New Roman" pitchFamily="18" charset="0"/>
                <a:cs typeface="Times New Roman" pitchFamily="18" charset="0"/>
              </a:rPr>
              <a:t>a)</a:t>
            </a:r>
            <a:r>
              <a:rPr lang="id-ID" sz="2800" dirty="0" smtClean="0">
                <a:latin typeface="Times New Roman" pitchFamily="18" charset="0"/>
                <a:cs typeface="Times New Roman" pitchFamily="18" charset="0"/>
              </a:rPr>
              <a:t> </a:t>
            </a:r>
            <a:r>
              <a:rPr lang="id-ID" sz="2800" b="1" dirty="0" smtClean="0">
                <a:latin typeface="Times New Roman" pitchFamily="18" charset="0"/>
                <a:cs typeface="Times New Roman" pitchFamily="18" charset="0"/>
              </a:rPr>
              <a:t>Kabel Listrik</a:t>
            </a:r>
            <a:endParaRPr lang="id-ID" sz="2800" dirty="0" smtClean="0">
              <a:latin typeface="Times New Roman" pitchFamily="18" charset="0"/>
              <a:cs typeface="Times New Roman" pitchFamily="18" charset="0"/>
            </a:endParaRPr>
          </a:p>
          <a:p>
            <a:r>
              <a:rPr lang="id-ID" sz="2800" b="1" dirty="0" smtClean="0">
                <a:latin typeface="Times New Roman" pitchFamily="18" charset="0"/>
                <a:cs typeface="Times New Roman" pitchFamily="18" charset="0"/>
              </a:rPr>
              <a:t>b) Kereta Maglev (Magnet Levitation)</a:t>
            </a:r>
            <a:endParaRPr lang="id-ID" sz="2800" dirty="0" smtClean="0">
              <a:latin typeface="Times New Roman" pitchFamily="18" charset="0"/>
              <a:cs typeface="Times New Roman" pitchFamily="18" charset="0"/>
            </a:endParaRPr>
          </a:p>
          <a:p>
            <a:r>
              <a:rPr lang="id-ID" sz="2800" b="1" dirty="0" smtClean="0">
                <a:latin typeface="Times New Roman" pitchFamily="18" charset="0"/>
                <a:cs typeface="Times New Roman" pitchFamily="18" charset="0"/>
              </a:rPr>
              <a:t>c) Magnetic Resonance Imaging</a:t>
            </a:r>
            <a:endParaRPr lang="id-ID" sz="2800" dirty="0" smtClean="0">
              <a:latin typeface="Times New Roman" pitchFamily="18" charset="0"/>
              <a:cs typeface="Times New Roman" pitchFamily="18" charset="0"/>
            </a:endParaRPr>
          </a:p>
          <a:p>
            <a:endParaRPr lang="id-ID" sz="2800" dirty="0">
              <a:latin typeface="Times New Roman" pitchFamily="18" charset="0"/>
              <a:cs typeface="Times New Roman" pitchFamily="18" charset="0"/>
            </a:endParaRPr>
          </a:p>
        </p:txBody>
      </p:sp>
    </p:spTree>
  </p:cSld>
  <p:clrMapOvr>
    <a:masterClrMapping/>
  </p:clrMapOvr>
  <p:transition spd="slow">
    <p:pull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53</TotalTime>
  <Words>90</Words>
  <Application>Microsoft Office PowerPoint</Application>
  <PresentationFormat>On-screen Show (4:3)</PresentationFormat>
  <Paragraphs>50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Trek</vt:lpstr>
      <vt:lpstr>BAHAN SUMBER KONDUKTOR</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BAHAN SUPERKONDUKTOR</dc:title>
  <dc:creator>User</dc:creator>
  <cp:lastModifiedBy>USER</cp:lastModifiedBy>
  <cp:revision>11</cp:revision>
  <dcterms:created xsi:type="dcterms:W3CDTF">2019-12-03T09:57:08Z</dcterms:created>
  <dcterms:modified xsi:type="dcterms:W3CDTF">2019-12-04T02:32:24Z</dcterms:modified>
</cp:coreProperties>
</file>