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95" r:id="rId2"/>
    <p:sldId id="256" r:id="rId3"/>
    <p:sldId id="265" r:id="rId4"/>
    <p:sldId id="266" r:id="rId5"/>
    <p:sldId id="267" r:id="rId6"/>
    <p:sldId id="268" r:id="rId7"/>
    <p:sldId id="269" r:id="rId8"/>
    <p:sldId id="270" r:id="rId9"/>
    <p:sldId id="289" r:id="rId10"/>
    <p:sldId id="272" r:id="rId11"/>
    <p:sldId id="271" r:id="rId12"/>
    <p:sldId id="273" r:id="rId13"/>
    <p:sldId id="274" r:id="rId14"/>
    <p:sldId id="275" r:id="rId15"/>
    <p:sldId id="276" r:id="rId16"/>
    <p:sldId id="277" r:id="rId17"/>
    <p:sldId id="278" r:id="rId18"/>
    <p:sldId id="279" r:id="rId19"/>
    <p:sldId id="280" r:id="rId20"/>
    <p:sldId id="291" r:id="rId21"/>
    <p:sldId id="290" r:id="rId22"/>
    <p:sldId id="281" r:id="rId23"/>
    <p:sldId id="282" r:id="rId24"/>
    <p:sldId id="283" r:id="rId25"/>
    <p:sldId id="293" r:id="rId26"/>
    <p:sldId id="292" r:id="rId27"/>
    <p:sldId id="284" r:id="rId28"/>
    <p:sldId id="285" r:id="rId29"/>
    <p:sldId id="286" r:id="rId30"/>
    <p:sldId id="287" r:id="rId31"/>
    <p:sldId id="288"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05" d="100"/>
          <a:sy n="105"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52874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3703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4511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87748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470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74357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55920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73050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97447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65053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04101E-AF47-432D-AFD7-8E25F071F89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7369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04101E-AF47-432D-AFD7-8E25F071F89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0055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4101E-AF47-432D-AFD7-8E25F071F89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360704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4101E-AF47-432D-AFD7-8E25F071F89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48448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04101E-AF47-432D-AFD7-8E25F071F89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8551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
        <p:nvSpPr>
          <p:cNvPr id="5" name="Date Placeholder 4"/>
          <p:cNvSpPr>
            <a:spLocks noGrp="1"/>
          </p:cNvSpPr>
          <p:nvPr>
            <p:ph type="dt" sz="half" idx="10"/>
          </p:nvPr>
        </p:nvSpPr>
        <p:spPr/>
        <p:txBody>
          <a:bodyPr/>
          <a:lstStyle/>
          <a:p>
            <a:fld id="{1304101E-AF47-432D-AFD7-8E25F071F894}" type="datetimeFigureOut">
              <a:rPr lang="en-US" smtClean="0"/>
              <a:t>1/24/2024</a:t>
            </a:fld>
            <a:endParaRPr lang="en-US"/>
          </a:p>
        </p:txBody>
      </p:sp>
    </p:spTree>
    <p:extLst>
      <p:ext uri="{BB962C8B-B14F-4D97-AF65-F5344CB8AC3E}">
        <p14:creationId xmlns:p14="http://schemas.microsoft.com/office/powerpoint/2010/main" val="361620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04101E-AF47-432D-AFD7-8E25F071F894}" type="datetimeFigureOut">
              <a:rPr lang="en-US" smtClean="0"/>
              <a:t>1/24/2024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7F1683-A07E-4CF5-8767-C0311F34AD57}" type="slidenum">
              <a:rPr lang="en-US" smtClean="0"/>
              <a:t>‹#›</a:t>
            </a:fld>
            <a:endParaRPr lang="en-US"/>
          </a:p>
        </p:txBody>
      </p:sp>
    </p:spTree>
    <p:extLst>
      <p:ext uri="{BB962C8B-B14F-4D97-AF65-F5344CB8AC3E}">
        <p14:creationId xmlns:p14="http://schemas.microsoft.com/office/powerpoint/2010/main" val="12323887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white mug with black text&#10;&#10;Description automatically generated">
            <a:extLst>
              <a:ext uri="{FF2B5EF4-FFF2-40B4-BE49-F238E27FC236}">
                <a16:creationId xmlns:a16="http://schemas.microsoft.com/office/drawing/2014/main" id="{B975FD69-95FC-7004-A45D-B9040C3F9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054" y="1010054"/>
            <a:ext cx="5167009" cy="5167009"/>
          </a:xfrm>
          <a:prstGeom prst="rect">
            <a:avLst/>
          </a:prstGeom>
        </p:spPr>
      </p:pic>
    </p:spTree>
    <p:extLst>
      <p:ext uri="{BB962C8B-B14F-4D97-AF65-F5344CB8AC3E}">
        <p14:creationId xmlns:p14="http://schemas.microsoft.com/office/powerpoint/2010/main" val="163342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7EE9A-19CE-DA04-4FDE-80DE63A46F56}"/>
              </a:ext>
            </a:extLst>
          </p:cNvPr>
          <p:cNvSpPr>
            <a:spLocks noGrp="1"/>
          </p:cNvSpPr>
          <p:nvPr>
            <p:ph type="title"/>
          </p:nvPr>
        </p:nvSpPr>
        <p:spPr/>
        <p:txBody>
          <a:bodyPr/>
          <a:lstStyle/>
          <a:p>
            <a:r>
              <a:rPr lang="en-US" dirty="0"/>
              <a:t>Images</a:t>
            </a:r>
          </a:p>
        </p:txBody>
      </p:sp>
      <p:sp>
        <p:nvSpPr>
          <p:cNvPr id="5" name="Text Placeholder 4">
            <a:extLst>
              <a:ext uri="{FF2B5EF4-FFF2-40B4-BE49-F238E27FC236}">
                <a16:creationId xmlns:a16="http://schemas.microsoft.com/office/drawing/2014/main" id="{0053BC71-FFC5-A59B-EDD7-202B2F676B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0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F896-6B96-6F23-5E35-809F2A183C06}"/>
              </a:ext>
            </a:extLst>
          </p:cNvPr>
          <p:cNvSpPr>
            <a:spLocks noGrp="1"/>
          </p:cNvSpPr>
          <p:nvPr>
            <p:ph type="title"/>
          </p:nvPr>
        </p:nvSpPr>
        <p:spPr/>
        <p:txBody>
          <a:bodyPr/>
          <a:lstStyle/>
          <a:p>
            <a:r>
              <a:rPr lang="en-US" dirty="0"/>
              <a:t>Project 1 – Image Processor</a:t>
            </a:r>
          </a:p>
        </p:txBody>
      </p:sp>
      <p:sp>
        <p:nvSpPr>
          <p:cNvPr id="3" name="Content Placeholder 2">
            <a:extLst>
              <a:ext uri="{FF2B5EF4-FFF2-40B4-BE49-F238E27FC236}">
                <a16:creationId xmlns:a16="http://schemas.microsoft.com/office/drawing/2014/main" id="{EBE95716-56AF-250A-19D8-6D2F3DC49CFA}"/>
              </a:ext>
            </a:extLst>
          </p:cNvPr>
          <p:cNvSpPr>
            <a:spLocks noGrp="1"/>
          </p:cNvSpPr>
          <p:nvPr>
            <p:ph idx="1"/>
          </p:nvPr>
        </p:nvSpPr>
        <p:spPr/>
        <p:txBody>
          <a:bodyPr/>
          <a:lstStyle/>
          <a:p>
            <a:r>
              <a:rPr lang="en-US" dirty="0"/>
              <a:t>For your first project in this class, you'll be writing a small program that reads in images, manipulates them, and then writes out the resulting image.</a:t>
            </a:r>
          </a:p>
          <a:p>
            <a:r>
              <a:rPr lang="en-US" dirty="0"/>
              <a:t>Several of the next labs, along with Homework 2, focus on developing some of the functionality you will need to complete the project.</a:t>
            </a:r>
          </a:p>
          <a:p>
            <a:r>
              <a:rPr lang="en-US" dirty="0"/>
              <a:t>You will need the </a:t>
            </a:r>
            <a:r>
              <a:rPr lang="en-US" dirty="0" err="1"/>
              <a:t>byuimage</a:t>
            </a:r>
            <a:r>
              <a:rPr lang="en-US" dirty="0"/>
              <a:t> library for these assignments and will install it (if you haven't already) during your next lab session</a:t>
            </a:r>
          </a:p>
          <a:p>
            <a:r>
              <a:rPr lang="en-US" dirty="0"/>
              <a:t>Since you will be working </a:t>
            </a:r>
            <a:r>
              <a:rPr lang="en-US"/>
              <a:t>with images, let's </a:t>
            </a:r>
            <a:r>
              <a:rPr lang="en-US" dirty="0"/>
              <a:t>talk a bit about them, how they are represented, and how we work with them</a:t>
            </a:r>
          </a:p>
        </p:txBody>
      </p:sp>
    </p:spTree>
    <p:extLst>
      <p:ext uri="{BB962C8B-B14F-4D97-AF65-F5344CB8AC3E}">
        <p14:creationId xmlns:p14="http://schemas.microsoft.com/office/powerpoint/2010/main" val="359675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EDF3-9361-EBD7-2D02-B739B72DF9A2}"/>
              </a:ext>
            </a:extLst>
          </p:cNvPr>
          <p:cNvSpPr>
            <a:spLocks noGrp="1"/>
          </p:cNvSpPr>
          <p:nvPr>
            <p:ph type="title"/>
          </p:nvPr>
        </p:nvSpPr>
        <p:spPr/>
        <p:txBody>
          <a:bodyPr/>
          <a:lstStyle/>
          <a:p>
            <a:r>
              <a:rPr lang="en-US" dirty="0"/>
              <a:t>Understanding Images</a:t>
            </a:r>
          </a:p>
        </p:txBody>
      </p:sp>
      <p:sp>
        <p:nvSpPr>
          <p:cNvPr id="3" name="Content Placeholder 2">
            <a:extLst>
              <a:ext uri="{FF2B5EF4-FFF2-40B4-BE49-F238E27FC236}">
                <a16:creationId xmlns:a16="http://schemas.microsoft.com/office/drawing/2014/main" id="{4670E4E2-809B-FB1B-755A-FD7D7575848F}"/>
              </a:ext>
            </a:extLst>
          </p:cNvPr>
          <p:cNvSpPr>
            <a:spLocks noGrp="1"/>
          </p:cNvSpPr>
          <p:nvPr>
            <p:ph idx="1"/>
          </p:nvPr>
        </p:nvSpPr>
        <p:spPr>
          <a:xfrm>
            <a:off x="677334" y="1930400"/>
            <a:ext cx="9030084" cy="4765963"/>
          </a:xfrm>
        </p:spPr>
        <p:txBody>
          <a:bodyPr>
            <a:normAutofit/>
          </a:bodyPr>
          <a:lstStyle/>
          <a:p>
            <a:r>
              <a:rPr lang="en-US" dirty="0"/>
              <a:t>Images consist of </a:t>
            </a:r>
            <a:r>
              <a:rPr lang="en-US" b="1" dirty="0"/>
              <a:t>pixels</a:t>
            </a:r>
          </a:p>
          <a:p>
            <a:pPr lvl="1"/>
            <a:r>
              <a:rPr lang="en-US" dirty="0"/>
              <a:t>A pixel is just a tiny square showing a single color</a:t>
            </a:r>
          </a:p>
          <a:p>
            <a:pPr lvl="1"/>
            <a:r>
              <a:rPr lang="en-US" dirty="0"/>
              <a:t>They are arranged in a rectangular grid</a:t>
            </a:r>
          </a:p>
          <a:p>
            <a:r>
              <a:rPr lang="en-US" dirty="0"/>
              <a:t>Colors are represented by a number of different systems – RGB, HSV, LCH, CMYK, etc.</a:t>
            </a:r>
          </a:p>
          <a:p>
            <a:pPr lvl="1"/>
            <a:r>
              <a:rPr lang="en-US" dirty="0"/>
              <a:t>Each of these use different values to represent the colors</a:t>
            </a:r>
          </a:p>
          <a:p>
            <a:pPr lvl="1"/>
            <a:r>
              <a:rPr lang="en-US" dirty="0"/>
              <a:t>We'll be using the RGB system - RGB stands for Red-Green-Blue</a:t>
            </a:r>
          </a:p>
          <a:p>
            <a:r>
              <a:rPr lang="en-US" dirty="0"/>
              <a:t>The pixel color is controlled by varying the values in each of those three color channels</a:t>
            </a:r>
          </a:p>
          <a:p>
            <a:pPr lvl="1"/>
            <a:r>
              <a:rPr lang="en-US" dirty="0"/>
              <a:t>Values can range from 0-255</a:t>
            </a:r>
          </a:p>
          <a:p>
            <a:pPr lvl="1"/>
            <a:r>
              <a:rPr lang="en-US" dirty="0"/>
              <a:t>The colors mix to form the final color of the pixel</a:t>
            </a:r>
          </a:p>
          <a:p>
            <a:pPr lvl="1"/>
            <a:r>
              <a:rPr lang="en-US" dirty="0"/>
              <a:t>With 256 values in each color channel there are 16.7 million colors possible.</a:t>
            </a:r>
          </a:p>
        </p:txBody>
      </p:sp>
      <p:pic>
        <p:nvPicPr>
          <p:cNvPr id="5" name="Picture 4" descr="A picture containing pebble, gravel, ground, outdoor&#10;&#10;Description automatically generated">
            <a:extLst>
              <a:ext uri="{FF2B5EF4-FFF2-40B4-BE49-F238E27FC236}">
                <a16:creationId xmlns:a16="http://schemas.microsoft.com/office/drawing/2014/main" id="{DCF65039-5B7C-916B-645B-CE460D13F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815" y="-73891"/>
            <a:ext cx="4553185" cy="3048000"/>
          </a:xfrm>
          <a:prstGeom prst="rect">
            <a:avLst/>
          </a:prstGeom>
        </p:spPr>
      </p:pic>
    </p:spTree>
    <p:extLst>
      <p:ext uri="{BB962C8B-B14F-4D97-AF65-F5344CB8AC3E}">
        <p14:creationId xmlns:p14="http://schemas.microsoft.com/office/powerpoint/2010/main" val="3372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4676-9EA3-8B65-F5F6-293244E415A4}"/>
              </a:ext>
            </a:extLst>
          </p:cNvPr>
          <p:cNvSpPr>
            <a:spLocks noGrp="1"/>
          </p:cNvSpPr>
          <p:nvPr>
            <p:ph type="title"/>
          </p:nvPr>
        </p:nvSpPr>
        <p:spPr/>
        <p:txBody>
          <a:bodyPr/>
          <a:lstStyle/>
          <a:p>
            <a:r>
              <a:rPr lang="en-US" dirty="0"/>
              <a:t>Reading in an image</a:t>
            </a:r>
          </a:p>
        </p:txBody>
      </p:sp>
      <p:sp>
        <p:nvSpPr>
          <p:cNvPr id="3" name="Content Placeholder 2">
            <a:extLst>
              <a:ext uri="{FF2B5EF4-FFF2-40B4-BE49-F238E27FC236}">
                <a16:creationId xmlns:a16="http://schemas.microsoft.com/office/drawing/2014/main" id="{361C9C9F-9304-0E9E-F668-4594A2DB09D1}"/>
              </a:ext>
            </a:extLst>
          </p:cNvPr>
          <p:cNvSpPr>
            <a:spLocks noGrp="1"/>
          </p:cNvSpPr>
          <p:nvPr>
            <p:ph idx="1"/>
          </p:nvPr>
        </p:nvSpPr>
        <p:spPr/>
        <p:txBody>
          <a:bodyPr/>
          <a:lstStyle/>
          <a:p>
            <a:r>
              <a:rPr lang="en-US" dirty="0"/>
              <a:t>Using the </a:t>
            </a:r>
            <a:r>
              <a:rPr lang="en-US" dirty="0" err="1"/>
              <a:t>byuimage</a:t>
            </a:r>
            <a:r>
              <a:rPr lang="en-US" dirty="0"/>
              <a:t> library, reading in an image is simple</a:t>
            </a:r>
          </a:p>
          <a:p>
            <a:endParaRPr lang="en-US" dirty="0"/>
          </a:p>
          <a:p>
            <a:endParaRPr lang="en-US" dirty="0"/>
          </a:p>
          <a:p>
            <a:endParaRPr lang="en-US" dirty="0"/>
          </a:p>
          <a:p>
            <a:r>
              <a:rPr lang="en-US" dirty="0"/>
              <a:t>The pixels in the image are a </a:t>
            </a:r>
            <a:r>
              <a:rPr lang="en-US" b="1" dirty="0"/>
              <a:t>collection</a:t>
            </a:r>
            <a:r>
              <a:rPr lang="en-US" dirty="0"/>
              <a:t>, sort of like a list</a:t>
            </a:r>
          </a:p>
          <a:p>
            <a:pPr lvl="1"/>
            <a:r>
              <a:rPr lang="en-US" dirty="0"/>
              <a:t>The collection is ordered</a:t>
            </a:r>
          </a:p>
          <a:p>
            <a:pPr lvl="2"/>
            <a:r>
              <a:rPr lang="en-US" dirty="0"/>
              <a:t>they go from left to right and top to bottom</a:t>
            </a:r>
          </a:p>
          <a:p>
            <a:pPr lvl="2"/>
            <a:r>
              <a:rPr lang="en-US" dirty="0"/>
              <a:t>(0,0) </a:t>
            </a:r>
            <a:r>
              <a:rPr lang="en-US" dirty="0">
                <a:sym typeface="Wingdings" panose="05000000000000000000" pitchFamily="2" charset="2"/>
              </a:rPr>
              <a:t> (1,0)  (2,0) …</a:t>
            </a:r>
          </a:p>
          <a:p>
            <a:pPr lvl="2"/>
            <a:r>
              <a:rPr lang="en-US" dirty="0">
                <a:sym typeface="Wingdings" panose="05000000000000000000" pitchFamily="2" charset="2"/>
              </a:rPr>
              <a:t>(0,1)  (1,1)  (2,1) …</a:t>
            </a:r>
          </a:p>
          <a:p>
            <a:pPr lvl="1"/>
            <a:r>
              <a:rPr lang="en-US" dirty="0">
                <a:sym typeface="Wingdings" panose="05000000000000000000" pitchFamily="2" charset="2"/>
              </a:rPr>
              <a:t>The collection is </a:t>
            </a:r>
            <a:r>
              <a:rPr lang="en-US" dirty="0" err="1">
                <a:sym typeface="Wingdings" panose="05000000000000000000" pitchFamily="2" charset="2"/>
              </a:rPr>
              <a:t>iterable</a:t>
            </a:r>
            <a:endParaRPr lang="en-US" dirty="0"/>
          </a:p>
        </p:txBody>
      </p:sp>
      <p:sp>
        <p:nvSpPr>
          <p:cNvPr id="4" name="TextBox 3">
            <a:extLst>
              <a:ext uri="{FF2B5EF4-FFF2-40B4-BE49-F238E27FC236}">
                <a16:creationId xmlns:a16="http://schemas.microsoft.com/office/drawing/2014/main" id="{5691CED5-878D-0727-95AF-75040B045AB8}"/>
              </a:ext>
            </a:extLst>
          </p:cNvPr>
          <p:cNvSpPr txBox="1"/>
          <p:nvPr/>
        </p:nvSpPr>
        <p:spPr>
          <a:xfrm>
            <a:off x="1077118" y="2309091"/>
            <a:ext cx="6631709" cy="1200329"/>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byuimage</a:t>
            </a:r>
            <a:r>
              <a:rPr lang="en-US" b="1" dirty="0">
                <a:latin typeface="Courier New" panose="02070309020205020404" pitchFamily="49" charset="0"/>
                <a:cs typeface="Courier New" panose="02070309020205020404" pitchFamily="49" charset="0"/>
              </a:rPr>
              <a:t> import Image</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myImage</a:t>
            </a:r>
            <a:r>
              <a:rPr lang="en-US" b="1" dirty="0">
                <a:latin typeface="Courier New" panose="02070309020205020404" pitchFamily="49" charset="0"/>
                <a:cs typeface="Courier New" panose="02070309020205020404" pitchFamily="49" charset="0"/>
              </a:rPr>
              <a:t> = Image("pebbles.jpg")</a:t>
            </a:r>
          </a:p>
          <a:p>
            <a:r>
              <a:rPr lang="en-US" b="1" dirty="0" err="1">
                <a:latin typeface="Courier New" panose="02070309020205020404" pitchFamily="49" charset="0"/>
                <a:cs typeface="Courier New" panose="02070309020205020404" pitchFamily="49" charset="0"/>
              </a:rPr>
              <a:t>myImage.show</a:t>
            </a:r>
            <a:r>
              <a:rPr lang="en-US" b="1" dirty="0">
                <a:latin typeface="Courier New" panose="02070309020205020404" pitchFamily="49" charset="0"/>
                <a:cs typeface="Courier New" panose="02070309020205020404" pitchFamily="49" charset="0"/>
              </a:rPr>
              <a:t>()</a:t>
            </a:r>
          </a:p>
        </p:txBody>
      </p:sp>
      <p:pic>
        <p:nvPicPr>
          <p:cNvPr id="6" name="Picture 5" descr="A picture containing text, diagram, line, screenshot&#10;&#10;Description automatically generated">
            <a:extLst>
              <a:ext uri="{FF2B5EF4-FFF2-40B4-BE49-F238E27FC236}">
                <a16:creationId xmlns:a16="http://schemas.microsoft.com/office/drawing/2014/main" id="{7B138797-D55F-1A2F-F547-ED278F76B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111" y="4124325"/>
            <a:ext cx="5572125" cy="2733675"/>
          </a:xfrm>
          <a:prstGeom prst="rect">
            <a:avLst/>
          </a:prstGeom>
        </p:spPr>
      </p:pic>
    </p:spTree>
    <p:extLst>
      <p:ext uri="{BB962C8B-B14F-4D97-AF65-F5344CB8AC3E}">
        <p14:creationId xmlns:p14="http://schemas.microsoft.com/office/powerpoint/2010/main" val="196739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E643-6A58-E5D8-247D-9378DEBF42BC}"/>
              </a:ext>
            </a:extLst>
          </p:cNvPr>
          <p:cNvSpPr>
            <a:spLocks noGrp="1"/>
          </p:cNvSpPr>
          <p:nvPr>
            <p:ph type="title"/>
          </p:nvPr>
        </p:nvSpPr>
        <p:spPr/>
        <p:txBody>
          <a:bodyPr/>
          <a:lstStyle/>
          <a:p>
            <a:r>
              <a:rPr lang="en-US" dirty="0"/>
              <a:t>Looping over an image</a:t>
            </a:r>
          </a:p>
        </p:txBody>
      </p:sp>
      <p:sp>
        <p:nvSpPr>
          <p:cNvPr id="3" name="Content Placeholder 2">
            <a:extLst>
              <a:ext uri="{FF2B5EF4-FFF2-40B4-BE49-F238E27FC236}">
                <a16:creationId xmlns:a16="http://schemas.microsoft.com/office/drawing/2014/main" id="{8E821B63-EC4A-6D08-9438-916C2A75E285}"/>
              </a:ext>
            </a:extLst>
          </p:cNvPr>
          <p:cNvSpPr>
            <a:spLocks noGrp="1"/>
          </p:cNvSpPr>
          <p:nvPr>
            <p:ph idx="1"/>
          </p:nvPr>
        </p:nvSpPr>
        <p:spPr/>
        <p:txBody>
          <a:bodyPr/>
          <a:lstStyle/>
          <a:p>
            <a:r>
              <a:rPr lang="en-US" dirty="0"/>
              <a:t>Since the Image object is </a:t>
            </a:r>
            <a:r>
              <a:rPr lang="en-US" dirty="0" err="1"/>
              <a:t>iterable</a:t>
            </a:r>
            <a:r>
              <a:rPr lang="en-US" dirty="0"/>
              <a:t>, we can loop over all the pixels and manipulate them if we wanted to</a:t>
            </a:r>
          </a:p>
          <a:p>
            <a:r>
              <a:rPr lang="en-US" dirty="0"/>
              <a:t>To see only the red values in the image, we might do something like this</a:t>
            </a:r>
          </a:p>
          <a:p>
            <a:endParaRPr lang="en-US" sz="1400" dirty="0"/>
          </a:p>
          <a:p>
            <a:endParaRPr lang="en-US" sz="1200" dirty="0"/>
          </a:p>
          <a:p>
            <a:endParaRPr lang="en-US" sz="1400" dirty="0"/>
          </a:p>
          <a:p>
            <a:endParaRPr lang="en-US" dirty="0"/>
          </a:p>
          <a:p>
            <a:r>
              <a:rPr lang="en-US" dirty="0"/>
              <a:t>This processes each pixel in the image, one by one, setting the blue and green values to zero.</a:t>
            </a:r>
          </a:p>
        </p:txBody>
      </p:sp>
      <p:sp>
        <p:nvSpPr>
          <p:cNvPr id="6" name="TextBox 5">
            <a:extLst>
              <a:ext uri="{FF2B5EF4-FFF2-40B4-BE49-F238E27FC236}">
                <a16:creationId xmlns:a16="http://schemas.microsoft.com/office/drawing/2014/main" id="{71566D1F-29A7-1F53-E6C3-365979438625}"/>
              </a:ext>
            </a:extLst>
          </p:cNvPr>
          <p:cNvSpPr txBox="1"/>
          <p:nvPr/>
        </p:nvSpPr>
        <p:spPr>
          <a:xfrm>
            <a:off x="998460" y="3349681"/>
            <a:ext cx="6631709" cy="1477328"/>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image = Image("pebbles.jpg")</a:t>
            </a:r>
          </a:p>
          <a:p>
            <a:r>
              <a:rPr lang="en-US" b="1" dirty="0">
                <a:latin typeface="Courier New" panose="02070309020205020404" pitchFamily="49" charset="0"/>
                <a:cs typeface="Courier New" panose="02070309020205020404" pitchFamily="49" charset="0"/>
              </a:rPr>
              <a:t>for pixel in image: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pixel.green</a:t>
            </a:r>
            <a:r>
              <a:rPr lang="en-US" b="1" dirty="0">
                <a:latin typeface="Courier New" panose="02070309020205020404" pitchFamily="49" charset="0"/>
                <a:cs typeface="Courier New" panose="02070309020205020404" pitchFamily="49" charset="0"/>
              </a:rPr>
              <a:t> = 0</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pixel.blue</a:t>
            </a:r>
            <a:r>
              <a:rPr lang="en-US" b="1" dirty="0">
                <a:latin typeface="Courier New" panose="02070309020205020404" pitchFamily="49" charset="0"/>
                <a:cs typeface="Courier New" panose="02070309020205020404" pitchFamily="49" charset="0"/>
              </a:rPr>
              <a:t> = 0</a:t>
            </a:r>
          </a:p>
          <a:p>
            <a:r>
              <a:rPr lang="en-US" b="1" dirty="0" err="1">
                <a:latin typeface="Courier New" panose="02070309020205020404" pitchFamily="49" charset="0"/>
                <a:cs typeface="Courier New" panose="02070309020205020404" pitchFamily="49" charset="0"/>
              </a:rPr>
              <a:t>image.show</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896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AE7D-0DDE-4E78-F97F-BF36C5538D46}"/>
              </a:ext>
            </a:extLst>
          </p:cNvPr>
          <p:cNvSpPr>
            <a:spLocks noGrp="1"/>
          </p:cNvSpPr>
          <p:nvPr>
            <p:ph type="title"/>
          </p:nvPr>
        </p:nvSpPr>
        <p:spPr/>
        <p:txBody>
          <a:bodyPr/>
          <a:lstStyle/>
          <a:p>
            <a:r>
              <a:rPr lang="en-US" dirty="0"/>
              <a:t>Returning an Image from a function</a:t>
            </a:r>
          </a:p>
        </p:txBody>
      </p:sp>
      <p:sp>
        <p:nvSpPr>
          <p:cNvPr id="3" name="Content Placeholder 2">
            <a:extLst>
              <a:ext uri="{FF2B5EF4-FFF2-40B4-BE49-F238E27FC236}">
                <a16:creationId xmlns:a16="http://schemas.microsoft.com/office/drawing/2014/main" id="{001847A6-6BF4-3DAB-F020-9D12EE2474A1}"/>
              </a:ext>
            </a:extLst>
          </p:cNvPr>
          <p:cNvSpPr>
            <a:spLocks noGrp="1"/>
          </p:cNvSpPr>
          <p:nvPr>
            <p:ph idx="1"/>
          </p:nvPr>
        </p:nvSpPr>
        <p:spPr/>
        <p:txBody>
          <a:bodyPr/>
          <a:lstStyle/>
          <a:p>
            <a:r>
              <a:rPr lang="en-US" dirty="0"/>
              <a:t>The Images created by the </a:t>
            </a:r>
            <a:r>
              <a:rPr lang="en-US" dirty="0" err="1"/>
              <a:t>byuimage</a:t>
            </a:r>
            <a:r>
              <a:rPr lang="en-US" dirty="0"/>
              <a:t> library are just object like anything else (list, strings, numbers, etc.) and so can be passed to and returned from functions.</a:t>
            </a:r>
          </a:p>
          <a:p>
            <a:r>
              <a:rPr lang="en-US" dirty="0"/>
              <a:t>What does this function do?</a:t>
            </a:r>
          </a:p>
        </p:txBody>
      </p:sp>
      <p:sp>
        <p:nvSpPr>
          <p:cNvPr id="4" name="TextBox 3">
            <a:extLst>
              <a:ext uri="{FF2B5EF4-FFF2-40B4-BE49-F238E27FC236}">
                <a16:creationId xmlns:a16="http://schemas.microsoft.com/office/drawing/2014/main" id="{C2BB9F24-7E46-6C5F-6D7A-4BC3EADAA707}"/>
              </a:ext>
            </a:extLst>
          </p:cNvPr>
          <p:cNvSpPr txBox="1"/>
          <p:nvPr/>
        </p:nvSpPr>
        <p:spPr>
          <a:xfrm>
            <a:off x="1008293" y="3320184"/>
            <a:ext cx="6631709" cy="1754326"/>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def darken(image):</a:t>
            </a:r>
          </a:p>
          <a:p>
            <a:r>
              <a:rPr lang="en-US" b="1" dirty="0">
                <a:latin typeface="Courier New" panose="02070309020205020404" pitchFamily="49" charset="0"/>
                <a:cs typeface="Courier New" panose="02070309020205020404" pitchFamily="49" charset="0"/>
              </a:rPr>
              <a:t>    for pixel in image: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pixel.red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pixel.red</a:t>
            </a:r>
            <a:r>
              <a:rPr lang="en-US" b="1" dirty="0">
                <a:latin typeface="Courier New" panose="02070309020205020404" pitchFamily="49" charset="0"/>
                <a:cs typeface="Courier New" panose="02070309020205020404" pitchFamily="49" charset="0"/>
              </a:rPr>
              <a:t> * 0.5</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pixel.green</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pixel.green</a:t>
            </a:r>
            <a:r>
              <a:rPr lang="en-US" b="1" dirty="0">
                <a:latin typeface="Courier New" panose="02070309020205020404" pitchFamily="49" charset="0"/>
                <a:cs typeface="Courier New" panose="02070309020205020404" pitchFamily="49" charset="0"/>
              </a:rPr>
              <a:t> * 0.5</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pixel.blue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pixel.blue</a:t>
            </a:r>
            <a:r>
              <a:rPr lang="en-US" b="1" dirty="0">
                <a:latin typeface="Courier New" panose="02070309020205020404" pitchFamily="49" charset="0"/>
                <a:cs typeface="Courier New" panose="02070309020205020404" pitchFamily="49" charset="0"/>
              </a:rPr>
              <a:t> * 0.5</a:t>
            </a:r>
          </a:p>
          <a:p>
            <a:r>
              <a:rPr lang="en-US" b="1" dirty="0">
                <a:latin typeface="Courier New" panose="02070309020205020404" pitchFamily="49" charset="0"/>
                <a:cs typeface="Courier New" panose="02070309020205020404" pitchFamily="49" charset="0"/>
              </a:rPr>
              <a:t>    return image</a:t>
            </a:r>
          </a:p>
        </p:txBody>
      </p:sp>
    </p:spTree>
    <p:extLst>
      <p:ext uri="{BB962C8B-B14F-4D97-AF65-F5344CB8AC3E}">
        <p14:creationId xmlns:p14="http://schemas.microsoft.com/office/powerpoint/2010/main" val="234415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A977-9BFF-1CB0-B82F-D022E29C049E}"/>
              </a:ext>
            </a:extLst>
          </p:cNvPr>
          <p:cNvSpPr>
            <a:spLocks noGrp="1"/>
          </p:cNvSpPr>
          <p:nvPr>
            <p:ph type="title"/>
          </p:nvPr>
        </p:nvSpPr>
        <p:spPr/>
        <p:txBody>
          <a:bodyPr/>
          <a:lstStyle/>
          <a:p>
            <a:r>
              <a:rPr lang="en-US" dirty="0"/>
              <a:t>Accessing specific pixels</a:t>
            </a:r>
          </a:p>
        </p:txBody>
      </p:sp>
      <p:sp>
        <p:nvSpPr>
          <p:cNvPr id="3" name="Content Placeholder 2">
            <a:extLst>
              <a:ext uri="{FF2B5EF4-FFF2-40B4-BE49-F238E27FC236}">
                <a16:creationId xmlns:a16="http://schemas.microsoft.com/office/drawing/2014/main" id="{7DC006CB-CFE2-294A-965F-4DD9BE423B22}"/>
              </a:ext>
            </a:extLst>
          </p:cNvPr>
          <p:cNvSpPr>
            <a:spLocks noGrp="1"/>
          </p:cNvSpPr>
          <p:nvPr>
            <p:ph idx="1"/>
          </p:nvPr>
        </p:nvSpPr>
        <p:spPr/>
        <p:txBody>
          <a:bodyPr/>
          <a:lstStyle/>
          <a:p>
            <a:r>
              <a:rPr lang="en-US" dirty="0"/>
              <a:t>So far, we've been accessing every pixel in the image using the for loop.</a:t>
            </a:r>
          </a:p>
          <a:p>
            <a:r>
              <a:rPr lang="en-US" dirty="0"/>
              <a:t>What if we want to just access a specific pixel (or range of pixels) in the image?</a:t>
            </a:r>
          </a:p>
          <a:p>
            <a:r>
              <a:rPr lang="en-US" dirty="0"/>
              <a:t>Remember that our image is just a grid</a:t>
            </a:r>
          </a:p>
          <a:p>
            <a:r>
              <a:rPr lang="en-US" dirty="0"/>
              <a:t>The Image object has some additional functions and attributes that will be useful</a:t>
            </a:r>
          </a:p>
          <a:p>
            <a:pPr lvl="1"/>
            <a:r>
              <a:rPr lang="en-US" b="1" dirty="0"/>
              <a:t>.height </a:t>
            </a:r>
            <a:r>
              <a:rPr lang="en-US" dirty="0"/>
              <a:t>= the height of the image in pixels</a:t>
            </a:r>
          </a:p>
          <a:p>
            <a:pPr lvl="1"/>
            <a:r>
              <a:rPr lang="en-US" b="1" dirty="0"/>
              <a:t>.width </a:t>
            </a:r>
            <a:r>
              <a:rPr lang="en-US" dirty="0"/>
              <a:t>= the width of the image in pixels</a:t>
            </a:r>
          </a:p>
          <a:p>
            <a:pPr lvl="1"/>
            <a:r>
              <a:rPr lang="en-US" b="1" dirty="0"/>
              <a:t>.</a:t>
            </a:r>
            <a:r>
              <a:rPr lang="en-US" b="1" dirty="0" err="1"/>
              <a:t>get_pixel</a:t>
            </a:r>
            <a:r>
              <a:rPr lang="en-US" b="1" dirty="0"/>
              <a:t>() </a:t>
            </a:r>
            <a:r>
              <a:rPr lang="en-US" dirty="0"/>
              <a:t>– A function that returns the pixel at the specified coordinates</a:t>
            </a:r>
          </a:p>
        </p:txBody>
      </p:sp>
    </p:spTree>
    <p:extLst>
      <p:ext uri="{BB962C8B-B14F-4D97-AF65-F5344CB8AC3E}">
        <p14:creationId xmlns:p14="http://schemas.microsoft.com/office/powerpoint/2010/main" val="15506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2566-298D-E190-2EEE-C7FD53E6C7AC}"/>
              </a:ext>
            </a:extLst>
          </p:cNvPr>
          <p:cNvSpPr>
            <a:spLocks noGrp="1"/>
          </p:cNvSpPr>
          <p:nvPr>
            <p:ph type="title"/>
          </p:nvPr>
        </p:nvSpPr>
        <p:spPr/>
        <p:txBody>
          <a:bodyPr/>
          <a:lstStyle/>
          <a:p>
            <a:r>
              <a:rPr lang="en-US" dirty="0"/>
              <a:t>Accessing specific pixels (cont.)</a:t>
            </a:r>
          </a:p>
        </p:txBody>
      </p:sp>
      <p:sp>
        <p:nvSpPr>
          <p:cNvPr id="3" name="Content Placeholder 2">
            <a:extLst>
              <a:ext uri="{FF2B5EF4-FFF2-40B4-BE49-F238E27FC236}">
                <a16:creationId xmlns:a16="http://schemas.microsoft.com/office/drawing/2014/main" id="{39891A56-ED7A-34A6-0F5C-B22D80554130}"/>
              </a:ext>
            </a:extLst>
          </p:cNvPr>
          <p:cNvSpPr>
            <a:spLocks noGrp="1"/>
          </p:cNvSpPr>
          <p:nvPr>
            <p:ph idx="1"/>
          </p:nvPr>
        </p:nvSpPr>
        <p:spPr>
          <a:xfrm>
            <a:off x="677334" y="1930401"/>
            <a:ext cx="8596668" cy="4701308"/>
          </a:xfrm>
        </p:spPr>
        <p:txBody>
          <a:bodyPr>
            <a:normAutofit/>
          </a:bodyPr>
          <a:lstStyle/>
          <a:p>
            <a:r>
              <a:rPr lang="en-US" dirty="0"/>
              <a:t>This gives us a different way to loop over all the pixels</a:t>
            </a:r>
          </a:p>
          <a:p>
            <a:r>
              <a:rPr lang="en-US" dirty="0"/>
              <a:t>Here's a slightly different version of the darken() function</a:t>
            </a:r>
          </a:p>
          <a:p>
            <a:endParaRPr lang="en-US" dirty="0"/>
          </a:p>
          <a:p>
            <a:endParaRPr lang="en-US" dirty="0"/>
          </a:p>
          <a:p>
            <a:endParaRPr lang="en-US" dirty="0"/>
          </a:p>
          <a:p>
            <a:endParaRPr lang="en-US" sz="2800" dirty="0"/>
          </a:p>
          <a:p>
            <a:endParaRPr lang="en-US" dirty="0"/>
          </a:p>
          <a:p>
            <a:r>
              <a:rPr lang="en-US" dirty="0"/>
              <a:t>What if we wanted to only darken the top half of the image?</a:t>
            </a:r>
          </a:p>
          <a:p>
            <a:r>
              <a:rPr lang="en-US" dirty="0"/>
              <a:t>Or the right half?</a:t>
            </a:r>
          </a:p>
        </p:txBody>
      </p:sp>
      <p:sp>
        <p:nvSpPr>
          <p:cNvPr id="4" name="TextBox 3">
            <a:extLst>
              <a:ext uri="{FF2B5EF4-FFF2-40B4-BE49-F238E27FC236}">
                <a16:creationId xmlns:a16="http://schemas.microsoft.com/office/drawing/2014/main" id="{0A1FEE56-359E-2AE8-B0C6-5313DF6FBD25}"/>
              </a:ext>
            </a:extLst>
          </p:cNvPr>
          <p:cNvSpPr txBox="1"/>
          <p:nvPr/>
        </p:nvSpPr>
        <p:spPr>
          <a:xfrm>
            <a:off x="1011970" y="2745724"/>
            <a:ext cx="8197377" cy="2308324"/>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def darken(image):</a:t>
            </a:r>
          </a:p>
          <a:p>
            <a:r>
              <a:rPr lang="en-US" b="1" dirty="0">
                <a:latin typeface="Courier New" panose="02070309020205020404" pitchFamily="49" charset="0"/>
                <a:cs typeface="Courier New" panose="02070309020205020404" pitchFamily="49" charset="0"/>
              </a:rPr>
              <a:t>    """ Pass in an image, modify it """</a:t>
            </a:r>
          </a:p>
          <a:p>
            <a:r>
              <a:rPr lang="en-US" b="1" dirty="0">
                <a:latin typeface="Courier New" panose="02070309020205020404" pitchFamily="49" charset="0"/>
                <a:cs typeface="Courier New" panose="02070309020205020404" pitchFamily="49" charset="0"/>
              </a:rPr>
              <a:t>    for y in range(</a:t>
            </a:r>
            <a:r>
              <a:rPr lang="en-US" b="1" dirty="0" err="1">
                <a:latin typeface="Courier New" panose="02070309020205020404" pitchFamily="49" charset="0"/>
                <a:cs typeface="Courier New" panose="02070309020205020404" pitchFamily="49" charset="0"/>
              </a:rPr>
              <a:t>image.height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for x in range(</a:t>
            </a:r>
            <a:r>
              <a:rPr lang="en-US" b="1" dirty="0" err="1">
                <a:latin typeface="Courier New" panose="02070309020205020404" pitchFamily="49" charset="0"/>
                <a:cs typeface="Courier New" panose="02070309020205020404" pitchFamily="49" charset="0"/>
              </a:rPr>
              <a:t>image.width</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pixel = </a:t>
            </a:r>
            <a:r>
              <a:rPr lang="en-US" b="1" dirty="0" err="1">
                <a:latin typeface="Courier New" panose="02070309020205020404" pitchFamily="49" charset="0"/>
                <a:cs typeface="Courier New" panose="02070309020205020404" pitchFamily="49" charset="0"/>
              </a:rPr>
              <a:t>image.get_pixel</a:t>
            </a:r>
            <a:r>
              <a:rPr lang="en-US" b="1" dirty="0">
                <a:latin typeface="Courier New" panose="02070309020205020404" pitchFamily="49" charset="0"/>
                <a:cs typeface="Courier New" panose="02070309020205020404" pitchFamily="49" charset="0"/>
              </a:rPr>
              <a:t>(x, 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pixel.red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pixel.red</a:t>
            </a:r>
            <a:r>
              <a:rPr lang="en-US" b="1" dirty="0">
                <a:latin typeface="Courier New" panose="02070309020205020404" pitchFamily="49" charset="0"/>
                <a:cs typeface="Courier New" panose="02070309020205020404" pitchFamily="49" charset="0"/>
              </a:rPr>
              <a:t> * 0.5</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pixel.green</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pixel.green</a:t>
            </a:r>
            <a:r>
              <a:rPr lang="en-US" b="1" dirty="0">
                <a:latin typeface="Courier New" panose="02070309020205020404" pitchFamily="49" charset="0"/>
                <a:cs typeface="Courier New" panose="02070309020205020404" pitchFamily="49" charset="0"/>
              </a:rPr>
              <a:t> * 0.5</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pixel.blue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pixel.blue</a:t>
            </a:r>
            <a:r>
              <a:rPr lang="en-US" b="1" dirty="0">
                <a:latin typeface="Courier New" panose="02070309020205020404" pitchFamily="49" charset="0"/>
                <a:cs typeface="Courier New" panose="02070309020205020404" pitchFamily="49" charset="0"/>
              </a:rPr>
              <a:t> * 0.5</a:t>
            </a:r>
          </a:p>
        </p:txBody>
      </p:sp>
    </p:spTree>
    <p:extLst>
      <p:ext uri="{BB962C8B-B14F-4D97-AF65-F5344CB8AC3E}">
        <p14:creationId xmlns:p14="http://schemas.microsoft.com/office/powerpoint/2010/main" val="18601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6FEF-5649-807F-878B-5AD2E67EC3B2}"/>
              </a:ext>
            </a:extLst>
          </p:cNvPr>
          <p:cNvSpPr>
            <a:spLocks noGrp="1"/>
          </p:cNvSpPr>
          <p:nvPr>
            <p:ph type="title"/>
          </p:nvPr>
        </p:nvSpPr>
        <p:spPr/>
        <p:txBody>
          <a:bodyPr/>
          <a:lstStyle/>
          <a:p>
            <a:r>
              <a:rPr lang="en-US" dirty="0"/>
              <a:t>Copying pixels</a:t>
            </a:r>
          </a:p>
        </p:txBody>
      </p:sp>
      <p:sp>
        <p:nvSpPr>
          <p:cNvPr id="3" name="Content Placeholder 2">
            <a:extLst>
              <a:ext uri="{FF2B5EF4-FFF2-40B4-BE49-F238E27FC236}">
                <a16:creationId xmlns:a16="http://schemas.microsoft.com/office/drawing/2014/main" id="{6026E5CD-2B19-4C25-1B0C-03CCEE0E5ACD}"/>
              </a:ext>
            </a:extLst>
          </p:cNvPr>
          <p:cNvSpPr>
            <a:spLocks noGrp="1"/>
          </p:cNvSpPr>
          <p:nvPr>
            <p:ph idx="1"/>
          </p:nvPr>
        </p:nvSpPr>
        <p:spPr/>
        <p:txBody>
          <a:bodyPr/>
          <a:lstStyle/>
          <a:p>
            <a:r>
              <a:rPr lang="en-US" dirty="0"/>
              <a:t>If we have two different pixels, how do we copy one into the other?</a:t>
            </a:r>
          </a:p>
          <a:p>
            <a:pPr lvl="1"/>
            <a:r>
              <a:rPr lang="en-US" dirty="0"/>
              <a:t>We just copy the color values</a:t>
            </a:r>
          </a:p>
          <a:p>
            <a:pPr lvl="1"/>
            <a:endParaRPr lang="en-US" dirty="0"/>
          </a:p>
          <a:p>
            <a:pPr lvl="1"/>
            <a:endParaRPr lang="en-US" dirty="0"/>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122FB1F1-AE01-CC7A-A9A1-BD391A84BDDE}"/>
              </a:ext>
            </a:extLst>
          </p:cNvPr>
          <p:cNvSpPr txBox="1"/>
          <p:nvPr/>
        </p:nvSpPr>
        <p:spPr>
          <a:xfrm>
            <a:off x="1420541" y="2782669"/>
            <a:ext cx="8197377" cy="1477328"/>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a = </a:t>
            </a:r>
            <a:r>
              <a:rPr lang="en-US" b="1" dirty="0" err="1">
                <a:latin typeface="Courier New" panose="02070309020205020404" pitchFamily="49" charset="0"/>
                <a:cs typeface="Courier New" panose="02070309020205020404" pitchFamily="49" charset="0"/>
              </a:rPr>
              <a:t>image.get_pixel</a:t>
            </a:r>
            <a:r>
              <a:rPr lang="en-US" b="1" dirty="0">
                <a:latin typeface="Courier New" panose="02070309020205020404" pitchFamily="49" charset="0"/>
                <a:cs typeface="Courier New" panose="02070309020205020404" pitchFamily="49" charset="0"/>
              </a:rPr>
              <a:t>(1,7)</a:t>
            </a:r>
            <a:endParaRPr lang="en-US" b="1" dirty="0">
              <a:solidFill>
                <a:schemeClr val="accent2"/>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b = </a:t>
            </a:r>
            <a:r>
              <a:rPr lang="en-US" b="1" dirty="0" err="1">
                <a:latin typeface="Courier New" panose="02070309020205020404" pitchFamily="49" charset="0"/>
                <a:cs typeface="Courier New" panose="02070309020205020404" pitchFamily="49" charset="0"/>
              </a:rPr>
              <a:t>image.get_pixel</a:t>
            </a:r>
            <a:r>
              <a:rPr lang="en-US" b="1" dirty="0">
                <a:latin typeface="Courier New" panose="02070309020205020404" pitchFamily="49" charset="0"/>
                <a:cs typeface="Courier New" panose="02070309020205020404" pitchFamily="49" charset="0"/>
              </a:rPr>
              <a:t>(3,10)</a:t>
            </a:r>
          </a:p>
          <a:p>
            <a:r>
              <a:rPr lang="en-US" b="1" dirty="0" err="1">
                <a:latin typeface="Courier New" panose="02070309020205020404" pitchFamily="49" charset="0"/>
                <a:cs typeface="Courier New" panose="02070309020205020404" pitchFamily="49" charset="0"/>
              </a:rPr>
              <a:t>a.red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b.red</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a.green</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b.green</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a.blue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b.blue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56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2721-C8F0-0477-CCD5-D32BBAE97BA5}"/>
              </a:ext>
            </a:extLst>
          </p:cNvPr>
          <p:cNvSpPr>
            <a:spLocks noGrp="1"/>
          </p:cNvSpPr>
          <p:nvPr>
            <p:ph type="title"/>
          </p:nvPr>
        </p:nvSpPr>
        <p:spPr/>
        <p:txBody>
          <a:bodyPr/>
          <a:lstStyle/>
          <a:p>
            <a:r>
              <a:rPr lang="en-US" dirty="0"/>
              <a:t>Copying images</a:t>
            </a:r>
          </a:p>
        </p:txBody>
      </p:sp>
      <p:sp>
        <p:nvSpPr>
          <p:cNvPr id="3" name="Content Placeholder 2">
            <a:extLst>
              <a:ext uri="{FF2B5EF4-FFF2-40B4-BE49-F238E27FC236}">
                <a16:creationId xmlns:a16="http://schemas.microsoft.com/office/drawing/2014/main" id="{77F2C0F5-6CEA-C0ED-1646-5459E30113DF}"/>
              </a:ext>
            </a:extLst>
          </p:cNvPr>
          <p:cNvSpPr>
            <a:spLocks noGrp="1"/>
          </p:cNvSpPr>
          <p:nvPr>
            <p:ph idx="1"/>
          </p:nvPr>
        </p:nvSpPr>
        <p:spPr/>
        <p:txBody>
          <a:bodyPr/>
          <a:lstStyle/>
          <a:p>
            <a:r>
              <a:rPr lang="en-US" dirty="0"/>
              <a:t>What if we wanted to copy an entire image into a new one?</a:t>
            </a:r>
          </a:p>
          <a:p>
            <a:r>
              <a:rPr lang="en-US" dirty="0"/>
              <a:t>The Image object has a function called blank() that takes a width and height as parameters and returns an empty (white) image of that size.</a:t>
            </a:r>
          </a:p>
          <a:p>
            <a:r>
              <a:rPr lang="en-US" dirty="0"/>
              <a:t>Then we can just copy the pixel from the old image to the new one</a:t>
            </a:r>
          </a:p>
        </p:txBody>
      </p:sp>
      <p:sp>
        <p:nvSpPr>
          <p:cNvPr id="4" name="TextBox 3">
            <a:extLst>
              <a:ext uri="{FF2B5EF4-FFF2-40B4-BE49-F238E27FC236}">
                <a16:creationId xmlns:a16="http://schemas.microsoft.com/office/drawing/2014/main" id="{FC1C332D-8829-BEA6-2DE1-9F29679AC004}"/>
              </a:ext>
            </a:extLst>
          </p:cNvPr>
          <p:cNvSpPr txBox="1"/>
          <p:nvPr/>
        </p:nvSpPr>
        <p:spPr>
          <a:xfrm>
            <a:off x="977195" y="3502888"/>
            <a:ext cx="8197377" cy="286232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def copy(image):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new_image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Image.blank</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image.width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image.height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for y in range(</a:t>
            </a:r>
            <a:r>
              <a:rPr lang="en-US" b="1" dirty="0" err="1">
                <a:latin typeface="Courier New" panose="02070309020205020404" pitchFamily="49" charset="0"/>
                <a:cs typeface="Courier New" panose="02070309020205020404" pitchFamily="49" charset="0"/>
              </a:rPr>
              <a:t>image.height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for x in range(</a:t>
            </a:r>
            <a:r>
              <a:rPr lang="en-US" b="1" dirty="0" err="1">
                <a:latin typeface="Courier New" panose="02070309020205020404" pitchFamily="49" charset="0"/>
                <a:cs typeface="Courier New" panose="02070309020205020404" pitchFamily="49" charset="0"/>
              </a:rPr>
              <a:t>image.width</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pixel = </a:t>
            </a:r>
            <a:r>
              <a:rPr lang="en-US" b="1" dirty="0" err="1">
                <a:latin typeface="Courier New" panose="02070309020205020404" pitchFamily="49" charset="0"/>
                <a:cs typeface="Courier New" panose="02070309020205020404" pitchFamily="49" charset="0"/>
              </a:rPr>
              <a:t>image.get_pixel</a:t>
            </a:r>
            <a:r>
              <a:rPr lang="en-US" b="1" dirty="0">
                <a:latin typeface="Courier New" panose="02070309020205020404" pitchFamily="49" charset="0"/>
                <a:cs typeface="Courier New" panose="02070309020205020404" pitchFamily="49" charset="0"/>
              </a:rPr>
              <a:t>(x, 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pixel_new</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new_image.get_pixel</a:t>
            </a:r>
            <a:r>
              <a:rPr lang="en-US" b="1" dirty="0">
                <a:latin typeface="Courier New" panose="02070309020205020404" pitchFamily="49" charset="0"/>
                <a:cs typeface="Courier New" panose="02070309020205020404" pitchFamily="49" charset="0"/>
              </a:rPr>
              <a:t>(x, 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pixel_new.red</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pixel.red</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pixel_new.green</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pixel.green</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pixel_new.blue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pixel.blue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new_image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16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CB0C-B1F0-84C2-69C4-5E14111E3589}"/>
              </a:ext>
            </a:extLst>
          </p:cNvPr>
          <p:cNvSpPr>
            <a:spLocks noGrp="1"/>
          </p:cNvSpPr>
          <p:nvPr>
            <p:ph type="ctrTitle"/>
          </p:nvPr>
        </p:nvSpPr>
        <p:spPr/>
        <p:txBody>
          <a:bodyPr/>
          <a:lstStyle/>
          <a:p>
            <a:r>
              <a:rPr lang="en-US" dirty="0"/>
              <a:t>Libraries &amp; Images</a:t>
            </a:r>
          </a:p>
        </p:txBody>
      </p:sp>
      <p:sp>
        <p:nvSpPr>
          <p:cNvPr id="3" name="Subtitle 2">
            <a:extLst>
              <a:ext uri="{FF2B5EF4-FFF2-40B4-BE49-F238E27FC236}">
                <a16:creationId xmlns:a16="http://schemas.microsoft.com/office/drawing/2014/main" id="{9EFD59BC-C82B-9350-7716-F96F9C6993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380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E3E-986B-181B-B2F7-A5BDCCC657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6CA24-D275-1F4E-202C-4411E674D8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796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B222A-3CD1-3A32-99C2-E857121FBA9F}"/>
              </a:ext>
            </a:extLst>
          </p:cNvPr>
          <p:cNvSpPr>
            <a:spLocks noGrp="1"/>
          </p:cNvSpPr>
          <p:nvPr>
            <p:ph type="title"/>
          </p:nvPr>
        </p:nvSpPr>
        <p:spPr/>
        <p:txBody>
          <a:bodyPr/>
          <a:lstStyle/>
          <a:p>
            <a:r>
              <a:rPr lang="en-US" dirty="0"/>
              <a:t>Manipulating Images</a:t>
            </a:r>
          </a:p>
        </p:txBody>
      </p:sp>
      <p:sp>
        <p:nvSpPr>
          <p:cNvPr id="5" name="Text Placeholder 4">
            <a:extLst>
              <a:ext uri="{FF2B5EF4-FFF2-40B4-BE49-F238E27FC236}">
                <a16:creationId xmlns:a16="http://schemas.microsoft.com/office/drawing/2014/main" id="{F81C4A4D-BBAC-BA55-34E0-47F1EE0BBC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81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1100-317E-FD10-C33D-F1163FA384DF}"/>
              </a:ext>
            </a:extLst>
          </p:cNvPr>
          <p:cNvSpPr>
            <a:spLocks noGrp="1"/>
          </p:cNvSpPr>
          <p:nvPr>
            <p:ph type="title"/>
          </p:nvPr>
        </p:nvSpPr>
        <p:spPr/>
        <p:txBody>
          <a:bodyPr/>
          <a:lstStyle/>
          <a:p>
            <a:r>
              <a:rPr lang="en-US" dirty="0"/>
              <a:t>Manipulating the images</a:t>
            </a:r>
          </a:p>
        </p:txBody>
      </p:sp>
      <p:sp>
        <p:nvSpPr>
          <p:cNvPr id="3" name="Content Placeholder 2">
            <a:extLst>
              <a:ext uri="{FF2B5EF4-FFF2-40B4-BE49-F238E27FC236}">
                <a16:creationId xmlns:a16="http://schemas.microsoft.com/office/drawing/2014/main" id="{C02B622C-268A-E0B0-0B17-0C2DE2B65AC8}"/>
              </a:ext>
            </a:extLst>
          </p:cNvPr>
          <p:cNvSpPr>
            <a:spLocks noGrp="1"/>
          </p:cNvSpPr>
          <p:nvPr>
            <p:ph idx="1"/>
          </p:nvPr>
        </p:nvSpPr>
        <p:spPr/>
        <p:txBody>
          <a:bodyPr/>
          <a:lstStyle/>
          <a:p>
            <a:r>
              <a:rPr lang="en-US" dirty="0"/>
              <a:t>We can write functions to manipulate the image in any way we want.</a:t>
            </a:r>
          </a:p>
          <a:p>
            <a:r>
              <a:rPr lang="en-US" dirty="0"/>
              <a:t>This one makes a copy of the image and then darkens only the pixels in the top half that have an average color value greater than 220</a:t>
            </a:r>
          </a:p>
        </p:txBody>
      </p:sp>
      <p:sp>
        <p:nvSpPr>
          <p:cNvPr id="4" name="TextBox 3">
            <a:extLst>
              <a:ext uri="{FF2B5EF4-FFF2-40B4-BE49-F238E27FC236}">
                <a16:creationId xmlns:a16="http://schemas.microsoft.com/office/drawing/2014/main" id="{B5FEA273-B94D-D42C-65BE-F5DCC04A78C5}"/>
              </a:ext>
            </a:extLst>
          </p:cNvPr>
          <p:cNvSpPr txBox="1"/>
          <p:nvPr/>
        </p:nvSpPr>
        <p:spPr>
          <a:xfrm>
            <a:off x="977195" y="3050306"/>
            <a:ext cx="10734514" cy="3293209"/>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mute_top</a:t>
            </a:r>
            <a:r>
              <a:rPr lang="en-US" sz="1600" b="1" dirty="0">
                <a:latin typeface="Courier New" panose="02070309020205020404" pitchFamily="49" charset="0"/>
                <a:cs typeface="Courier New" panose="02070309020205020404" pitchFamily="49" charset="0"/>
              </a:rPr>
              <a:t>(image):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new_image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Image.blank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image.width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image.height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for y in range(</a:t>
            </a:r>
            <a:r>
              <a:rPr lang="en-US" sz="1600" b="1" dirty="0" err="1">
                <a:latin typeface="Courier New" panose="02070309020205020404" pitchFamily="49" charset="0"/>
                <a:cs typeface="Courier New" panose="02070309020205020404" pitchFamily="49" charset="0"/>
              </a:rPr>
              <a:t>image.height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for x in range(</a:t>
            </a:r>
            <a:r>
              <a:rPr lang="en-US" sz="1600" b="1" dirty="0" err="1">
                <a:latin typeface="Courier New" panose="02070309020205020404" pitchFamily="49" charset="0"/>
                <a:cs typeface="Courier New" panose="02070309020205020404" pitchFamily="49" charset="0"/>
              </a:rPr>
              <a:t>image.width</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pixel = </a:t>
            </a:r>
            <a:r>
              <a:rPr lang="en-US" sz="1600" b="1" dirty="0" err="1">
                <a:latin typeface="Courier New" panose="02070309020205020404" pitchFamily="49" charset="0"/>
                <a:cs typeface="Courier New" panose="02070309020205020404" pitchFamily="49" charset="0"/>
              </a:rPr>
              <a:t>image.get_pixel</a:t>
            </a:r>
            <a:r>
              <a:rPr lang="en-US" sz="1600" b="1" dirty="0">
                <a:latin typeface="Courier New" panose="02070309020205020404" pitchFamily="49" charset="0"/>
                <a:cs typeface="Courier New" panose="02070309020205020404" pitchFamily="49" charset="0"/>
              </a:rPr>
              <a:t>(x, 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new_image.get_pixel</a:t>
            </a:r>
            <a:r>
              <a:rPr lang="en-US" sz="1600" b="1" dirty="0">
                <a:latin typeface="Courier New" panose="02070309020205020404" pitchFamily="49" charset="0"/>
                <a:cs typeface="Courier New" panose="02070309020205020404" pitchFamily="49" charset="0"/>
              </a:rPr>
              <a:t>(x, y)</a:t>
            </a:r>
          </a:p>
          <a:p>
            <a:r>
              <a:rPr lang="en-US" sz="1600" b="1" dirty="0">
                <a:latin typeface="Courier New" panose="02070309020205020404" pitchFamily="49" charset="0"/>
                <a:cs typeface="Courier New" panose="02070309020205020404" pitchFamily="49" charset="0"/>
              </a:rPr>
              <a:t>            factor = 1.0</a:t>
            </a:r>
          </a:p>
          <a:p>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pixel.red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pixel.blue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pixel.green</a:t>
            </a:r>
            <a:r>
              <a:rPr lang="en-US" sz="1600" b="1" dirty="0">
                <a:latin typeface="Courier New" panose="02070309020205020404" pitchFamily="49" charset="0"/>
                <a:cs typeface="Courier New" panose="02070309020205020404" pitchFamily="49" charset="0"/>
              </a:rPr>
              <a:t>)/3 &gt; 220 and y &lt; </a:t>
            </a:r>
            <a:r>
              <a:rPr lang="en-US" sz="1600" b="1" dirty="0" err="1">
                <a:latin typeface="Courier New" panose="02070309020205020404" pitchFamily="49" charset="0"/>
                <a:cs typeface="Courier New" panose="02070309020205020404" pitchFamily="49" charset="0"/>
              </a:rPr>
              <a:t>image.height</a:t>
            </a:r>
            <a:r>
              <a:rPr lang="en-US" sz="1600" b="1" dirty="0">
                <a:latin typeface="Courier New" panose="02070309020205020404" pitchFamily="49" charset="0"/>
                <a:cs typeface="Courier New" panose="02070309020205020404" pitchFamily="49" charset="0"/>
              </a:rPr>
              <a:t>//2:</a:t>
            </a:r>
          </a:p>
          <a:p>
            <a:r>
              <a:rPr lang="en-US" sz="1600" b="1" dirty="0">
                <a:latin typeface="Courier New" panose="02070309020205020404" pitchFamily="49" charset="0"/>
                <a:cs typeface="Courier New" panose="02070309020205020404" pitchFamily="49" charset="0"/>
              </a:rPr>
              <a:t>                factor = 0.5</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pixel_new.red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pixel.red</a:t>
            </a:r>
            <a:r>
              <a:rPr lang="en-US" sz="1600" b="1" dirty="0">
                <a:latin typeface="Courier New" panose="02070309020205020404" pitchFamily="49" charset="0"/>
                <a:cs typeface="Courier New" panose="02070309020205020404" pitchFamily="49" charset="0"/>
              </a:rPr>
              <a:t> * factor</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pixel_new.green</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pixel.green</a:t>
            </a:r>
            <a:r>
              <a:rPr lang="en-US" sz="1600" b="1" dirty="0">
                <a:latin typeface="Courier New" panose="02070309020205020404" pitchFamily="49" charset="0"/>
                <a:cs typeface="Courier New" panose="02070309020205020404" pitchFamily="49" charset="0"/>
              </a:rPr>
              <a:t> * factor</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pixel_new.blue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pixel.blue</a:t>
            </a:r>
            <a:r>
              <a:rPr lang="en-US" sz="1600" b="1" dirty="0">
                <a:latin typeface="Courier New" panose="02070309020205020404" pitchFamily="49" charset="0"/>
                <a:cs typeface="Courier New" panose="02070309020205020404" pitchFamily="49" charset="0"/>
              </a:rPr>
              <a:t> * factor</a:t>
            </a: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new_image</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48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9EB1-13FD-148D-220D-31F644166F9E}"/>
              </a:ext>
            </a:extLst>
          </p:cNvPr>
          <p:cNvSpPr>
            <a:spLocks noGrp="1"/>
          </p:cNvSpPr>
          <p:nvPr>
            <p:ph type="title"/>
          </p:nvPr>
        </p:nvSpPr>
        <p:spPr/>
        <p:txBody>
          <a:bodyPr/>
          <a:lstStyle/>
          <a:p>
            <a:r>
              <a:rPr lang="en-US" dirty="0"/>
              <a:t>Let's add a border</a:t>
            </a:r>
          </a:p>
        </p:txBody>
      </p:sp>
      <p:sp>
        <p:nvSpPr>
          <p:cNvPr id="3" name="Content Placeholder 2">
            <a:extLst>
              <a:ext uri="{FF2B5EF4-FFF2-40B4-BE49-F238E27FC236}">
                <a16:creationId xmlns:a16="http://schemas.microsoft.com/office/drawing/2014/main" id="{854DDB9A-09FB-96EF-725A-AB16D5232A36}"/>
              </a:ext>
            </a:extLst>
          </p:cNvPr>
          <p:cNvSpPr>
            <a:spLocks noGrp="1"/>
          </p:cNvSpPr>
          <p:nvPr>
            <p:ph idx="1"/>
          </p:nvPr>
        </p:nvSpPr>
        <p:spPr/>
        <p:txBody>
          <a:bodyPr/>
          <a:lstStyle/>
          <a:p>
            <a:r>
              <a:rPr lang="en-US" dirty="0"/>
              <a:t>Let's write a function that takes an image and adds a 50-pixel wide, black border at the bottom.</a:t>
            </a:r>
          </a:p>
        </p:txBody>
      </p:sp>
      <p:sp>
        <p:nvSpPr>
          <p:cNvPr id="4" name="TextBox 3">
            <a:extLst>
              <a:ext uri="{FF2B5EF4-FFF2-40B4-BE49-F238E27FC236}">
                <a16:creationId xmlns:a16="http://schemas.microsoft.com/office/drawing/2014/main" id="{1DE7B066-BFE2-2764-8C34-ED988F6F7A36}"/>
              </a:ext>
            </a:extLst>
          </p:cNvPr>
          <p:cNvSpPr txBox="1"/>
          <p:nvPr/>
        </p:nvSpPr>
        <p:spPr>
          <a:xfrm>
            <a:off x="995668" y="2588705"/>
            <a:ext cx="8197377" cy="1754326"/>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bottom_black_border</a:t>
            </a:r>
            <a:r>
              <a:rPr lang="en-US" b="1" dirty="0">
                <a:latin typeface="Courier New" panose="02070309020205020404" pitchFamily="49" charset="0"/>
                <a:cs typeface="Courier New" panose="02070309020205020404" pitchFamily="49" charset="0"/>
              </a:rPr>
              <a:t>(image):</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This function take an Image object and returns a new</a:t>
            </a:r>
          </a:p>
          <a:p>
            <a:r>
              <a:rPr lang="en-US" b="1" dirty="0">
                <a:latin typeface="Courier New" panose="02070309020205020404" pitchFamily="49" charset="0"/>
                <a:cs typeface="Courier New" panose="02070309020205020404" pitchFamily="49" charset="0"/>
              </a:rPr>
              <a:t>    Image that is 50 pixels larger with a black stripe at</a:t>
            </a:r>
          </a:p>
          <a:p>
            <a:r>
              <a:rPr lang="en-US" b="1" dirty="0">
                <a:latin typeface="Courier New" panose="02070309020205020404" pitchFamily="49" charset="0"/>
                <a:cs typeface="Courier New" panose="02070309020205020404" pitchFamily="49" charset="0"/>
              </a:rPr>
              <a:t>    the bottom</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88873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32DB-301B-02D6-43B3-D6B87F73901C}"/>
              </a:ext>
            </a:extLst>
          </p:cNvPr>
          <p:cNvSpPr>
            <a:spLocks noGrp="1"/>
          </p:cNvSpPr>
          <p:nvPr>
            <p:ph type="title"/>
          </p:nvPr>
        </p:nvSpPr>
        <p:spPr/>
        <p:txBody>
          <a:bodyPr/>
          <a:lstStyle/>
          <a:p>
            <a:r>
              <a:rPr lang="en-US" dirty="0"/>
              <a:t>Add a border (solution)</a:t>
            </a:r>
          </a:p>
        </p:txBody>
      </p:sp>
      <p:sp>
        <p:nvSpPr>
          <p:cNvPr id="4" name="TextBox 3">
            <a:extLst>
              <a:ext uri="{FF2B5EF4-FFF2-40B4-BE49-F238E27FC236}">
                <a16:creationId xmlns:a16="http://schemas.microsoft.com/office/drawing/2014/main" id="{57D4991E-D223-615E-AB4C-3E3A30CDD23F}"/>
              </a:ext>
            </a:extLst>
          </p:cNvPr>
          <p:cNvSpPr txBox="1"/>
          <p:nvPr/>
        </p:nvSpPr>
        <p:spPr>
          <a:xfrm>
            <a:off x="677334" y="1930400"/>
            <a:ext cx="10734514" cy="4431983"/>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bottom_black_border</a:t>
            </a:r>
            <a:r>
              <a:rPr lang="en-US" sz="1600" b="1" dirty="0">
                <a:latin typeface="Courier New" panose="02070309020205020404" pitchFamily="49" charset="0"/>
                <a:cs typeface="Courier New" panose="02070309020205020404" pitchFamily="49" charset="0"/>
              </a:rPr>
              <a:t>(image):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new_image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Image.blank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image.width</a:t>
            </a:r>
            <a:r>
              <a:rPr lang="en-US" sz="1600" b="1" dirty="0">
                <a:latin typeface="Courier New" panose="02070309020205020404" pitchFamily="49" charset="0"/>
                <a:cs typeface="Courier New" panose="02070309020205020404" pitchFamily="49" charset="0"/>
              </a:rPr>
              <a:t>, image.height+50)  # Create the larger image.</a:t>
            </a:r>
          </a:p>
          <a:p>
            <a:r>
              <a:rPr lang="en-US" sz="1600" b="1" dirty="0">
                <a:latin typeface="Courier New" panose="02070309020205020404" pitchFamily="49" charset="0"/>
                <a:cs typeface="Courier New" panose="02070309020205020404" pitchFamily="49" charset="0"/>
              </a:rPr>
              <a:t>    for y in range(</a:t>
            </a:r>
            <a:r>
              <a:rPr lang="en-US" sz="1600" b="1" dirty="0" err="1">
                <a:latin typeface="Courier New" panose="02070309020205020404" pitchFamily="49" charset="0"/>
                <a:cs typeface="Courier New" panose="02070309020205020404" pitchFamily="49" charset="0"/>
              </a:rPr>
              <a:t>image.height</a:t>
            </a:r>
            <a:r>
              <a:rPr lang="en-US" sz="1600" b="1" dirty="0">
                <a:latin typeface="Courier New" panose="02070309020205020404" pitchFamily="49" charset="0"/>
                <a:cs typeface="Courier New" panose="02070309020205020404" pitchFamily="49" charset="0"/>
              </a:rPr>
              <a:t>):                          # Copy the original image</a:t>
            </a:r>
          </a:p>
          <a:p>
            <a:r>
              <a:rPr lang="en-US" sz="1600" b="1" dirty="0">
                <a:latin typeface="Courier New" panose="02070309020205020404" pitchFamily="49" charset="0"/>
                <a:cs typeface="Courier New" panose="02070309020205020404" pitchFamily="49" charset="0"/>
              </a:rPr>
              <a:t>        for x in range(</a:t>
            </a:r>
            <a:r>
              <a:rPr lang="en-US" sz="1600" b="1" dirty="0" err="1">
                <a:latin typeface="Courier New" panose="02070309020205020404" pitchFamily="49" charset="0"/>
                <a:cs typeface="Courier New" panose="02070309020205020404" pitchFamily="49" charset="0"/>
              </a:rPr>
              <a:t>image.width</a:t>
            </a:r>
            <a:r>
              <a:rPr lang="en-US" sz="1600" b="1" dirty="0">
                <a:latin typeface="Courier New" panose="02070309020205020404" pitchFamily="49" charset="0"/>
                <a:cs typeface="Courier New" panose="02070309020205020404" pitchFamily="49" charset="0"/>
              </a:rPr>
              <a:t>):                       #  into the top of the new</a:t>
            </a:r>
          </a:p>
          <a:p>
            <a:r>
              <a:rPr lang="en-US" sz="1600" b="1" dirty="0">
                <a:latin typeface="Courier New" panose="02070309020205020404" pitchFamily="49" charset="0"/>
                <a:cs typeface="Courier New" panose="02070309020205020404" pitchFamily="49" charset="0"/>
              </a:rPr>
              <a:t>            pixel = </a:t>
            </a:r>
            <a:r>
              <a:rPr lang="en-US" sz="1600" b="1" dirty="0" err="1">
                <a:latin typeface="Courier New" panose="02070309020205020404" pitchFamily="49" charset="0"/>
                <a:cs typeface="Courier New" panose="02070309020205020404" pitchFamily="49" charset="0"/>
              </a:rPr>
              <a:t>image.get_pixel</a:t>
            </a:r>
            <a:r>
              <a:rPr lang="en-US" sz="1600" b="1" dirty="0">
                <a:latin typeface="Courier New" panose="02070309020205020404" pitchFamily="49" charset="0"/>
                <a:cs typeface="Courier New" panose="02070309020205020404" pitchFamily="49" charset="0"/>
              </a:rPr>
              <a:t>(x, y)                  #  one.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new_image.get_pixel</a:t>
            </a:r>
            <a:r>
              <a:rPr lang="en-US" sz="1600" b="1" dirty="0">
                <a:latin typeface="Courier New" panose="02070309020205020404" pitchFamily="49" charset="0"/>
                <a:cs typeface="Courier New" panose="02070309020205020404" pitchFamily="49" charset="0"/>
              </a:rPr>
              <a:t>(x, 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pixel_new.red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pixel.red</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pixel_new.green</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pixel.green</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pixel_new.blue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pixel.blue</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for y in range(image.height,image.height+50):          # Make the pixels in the</a:t>
            </a:r>
          </a:p>
          <a:p>
            <a:r>
              <a:rPr lang="en-US" sz="1600" b="1" dirty="0">
                <a:latin typeface="Courier New" panose="02070309020205020404" pitchFamily="49" charset="0"/>
                <a:cs typeface="Courier New" panose="02070309020205020404" pitchFamily="49" charset="0"/>
              </a:rPr>
              <a:t>        for x in range(</a:t>
            </a:r>
            <a:r>
              <a:rPr lang="en-US" sz="1600" b="1" dirty="0" err="1">
                <a:latin typeface="Courier New" panose="02070309020205020404" pitchFamily="49" charset="0"/>
                <a:cs typeface="Courier New" panose="02070309020205020404" pitchFamily="49" charset="0"/>
              </a:rPr>
              <a:t>image.width</a:t>
            </a:r>
            <a:r>
              <a:rPr lang="en-US" sz="1600" b="1" dirty="0">
                <a:latin typeface="Courier New" panose="02070309020205020404" pitchFamily="49" charset="0"/>
                <a:cs typeface="Courier New" panose="02070309020205020404" pitchFamily="49" charset="0"/>
              </a:rPr>
              <a:t>):                       #  bottom black. RGB for</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new_image.get_pixel</a:t>
            </a:r>
            <a:r>
              <a:rPr lang="en-US" sz="1600" b="1" dirty="0">
                <a:latin typeface="Courier New" panose="02070309020205020404" pitchFamily="49" charset="0"/>
                <a:cs typeface="Courier New" panose="02070309020205020404" pitchFamily="49" charset="0"/>
              </a:rPr>
              <a:t>(x, y)          #  black is (0,0,0).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pixel_new.red</a:t>
            </a:r>
            <a:r>
              <a:rPr lang="en-US" sz="1600" b="1" dirty="0">
                <a:latin typeface="Courier New" panose="02070309020205020404" pitchFamily="49" charset="0"/>
                <a:cs typeface="Courier New" panose="02070309020205020404" pitchFamily="49" charset="0"/>
              </a:rPr>
              <a:t> = 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pixel_new.green</a:t>
            </a:r>
            <a:r>
              <a:rPr lang="en-US" sz="1600" b="1" dirty="0">
                <a:latin typeface="Courier New" panose="02070309020205020404" pitchFamily="49" charset="0"/>
                <a:cs typeface="Courier New" panose="02070309020205020404" pitchFamily="49" charset="0"/>
              </a:rPr>
              <a:t> = 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pixel_new.blue</a:t>
            </a:r>
            <a:r>
              <a:rPr lang="en-US" sz="1600" b="1" dirty="0">
                <a:latin typeface="Courier New" panose="02070309020205020404" pitchFamily="49" charset="0"/>
                <a:cs typeface="Courier New" panose="02070309020205020404" pitchFamily="49" charset="0"/>
              </a:rPr>
              <a: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new_image</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26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1C03-AC2F-22A8-2254-0F6B51638E2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8945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579B50-E673-D8A9-77F2-877AA7F6B5F1}"/>
              </a:ext>
            </a:extLst>
          </p:cNvPr>
          <p:cNvSpPr>
            <a:spLocks noGrp="1"/>
          </p:cNvSpPr>
          <p:nvPr>
            <p:ph type="title"/>
          </p:nvPr>
        </p:nvSpPr>
        <p:spPr/>
        <p:txBody>
          <a:bodyPr/>
          <a:lstStyle/>
          <a:p>
            <a:r>
              <a:rPr lang="en-US" dirty="0"/>
              <a:t>Green Screen</a:t>
            </a:r>
          </a:p>
        </p:txBody>
      </p:sp>
      <p:sp>
        <p:nvSpPr>
          <p:cNvPr id="4" name="Text Placeholder 3">
            <a:extLst>
              <a:ext uri="{FF2B5EF4-FFF2-40B4-BE49-F238E27FC236}">
                <a16:creationId xmlns:a16="http://schemas.microsoft.com/office/drawing/2014/main" id="{DD148D5C-E8D5-F51A-DC87-6708447155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2029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04F4-3105-BD92-1D6D-EC616C524A72}"/>
              </a:ext>
            </a:extLst>
          </p:cNvPr>
          <p:cNvSpPr>
            <a:spLocks noGrp="1"/>
          </p:cNvSpPr>
          <p:nvPr>
            <p:ph type="title"/>
          </p:nvPr>
        </p:nvSpPr>
        <p:spPr/>
        <p:txBody>
          <a:bodyPr/>
          <a:lstStyle/>
          <a:p>
            <a:r>
              <a:rPr lang="en-US" dirty="0"/>
              <a:t>Chroma key compositing (AKA green screening)</a:t>
            </a:r>
          </a:p>
        </p:txBody>
      </p:sp>
      <p:sp>
        <p:nvSpPr>
          <p:cNvPr id="3" name="Content Placeholder 2">
            <a:extLst>
              <a:ext uri="{FF2B5EF4-FFF2-40B4-BE49-F238E27FC236}">
                <a16:creationId xmlns:a16="http://schemas.microsoft.com/office/drawing/2014/main" id="{02A54495-A3FC-9F29-874D-7FB6A0E2B16D}"/>
              </a:ext>
            </a:extLst>
          </p:cNvPr>
          <p:cNvSpPr>
            <a:spLocks noGrp="1"/>
          </p:cNvSpPr>
          <p:nvPr>
            <p:ph idx="1"/>
          </p:nvPr>
        </p:nvSpPr>
        <p:spPr/>
        <p:txBody>
          <a:bodyPr/>
          <a:lstStyle/>
          <a:p>
            <a:r>
              <a:rPr lang="en-US" dirty="0"/>
              <a:t>Let's try something a little more challenging – a simple green screen effect</a:t>
            </a:r>
          </a:p>
          <a:p>
            <a:r>
              <a:rPr lang="en-US" dirty="0"/>
              <a:t>For this we need two images</a:t>
            </a:r>
          </a:p>
          <a:p>
            <a:pPr lvl="1"/>
            <a:r>
              <a:rPr lang="en-US" dirty="0"/>
              <a:t>The background</a:t>
            </a:r>
          </a:p>
          <a:p>
            <a:pPr lvl="1"/>
            <a:r>
              <a:rPr lang="en-US" dirty="0"/>
              <a:t>The foreground image with the green screen</a:t>
            </a:r>
          </a:p>
          <a:p>
            <a:r>
              <a:rPr lang="en-US" dirty="0"/>
              <a:t>What do we need to do?</a:t>
            </a:r>
          </a:p>
          <a:p>
            <a:pPr lvl="1"/>
            <a:r>
              <a:rPr lang="en-US" dirty="0"/>
              <a:t>Create a copy of the background</a:t>
            </a:r>
          </a:p>
          <a:p>
            <a:pPr lvl="1"/>
            <a:r>
              <a:rPr lang="en-US" dirty="0"/>
              <a:t>Copy the pixels from the foreground image that aren't green into the new image</a:t>
            </a:r>
          </a:p>
          <a:p>
            <a:pPr lvl="2"/>
            <a:r>
              <a:rPr lang="en-US" dirty="0"/>
              <a:t>How do we determine that?</a:t>
            </a:r>
          </a:p>
          <a:p>
            <a:endParaRPr lang="en-US" dirty="0"/>
          </a:p>
        </p:txBody>
      </p:sp>
    </p:spTree>
    <p:extLst>
      <p:ext uri="{BB962C8B-B14F-4D97-AF65-F5344CB8AC3E}">
        <p14:creationId xmlns:p14="http://schemas.microsoft.com/office/powerpoint/2010/main" val="310312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BA38-B538-7265-3B7E-9C2EA1944395}"/>
              </a:ext>
            </a:extLst>
          </p:cNvPr>
          <p:cNvSpPr>
            <a:spLocks noGrp="1"/>
          </p:cNvSpPr>
          <p:nvPr>
            <p:ph type="title"/>
          </p:nvPr>
        </p:nvSpPr>
        <p:spPr/>
        <p:txBody>
          <a:bodyPr/>
          <a:lstStyle/>
          <a:p>
            <a:r>
              <a:rPr lang="en-US" dirty="0"/>
              <a:t>Determining Green</a:t>
            </a:r>
          </a:p>
        </p:txBody>
      </p:sp>
      <p:sp>
        <p:nvSpPr>
          <p:cNvPr id="3" name="Content Placeholder 2">
            <a:extLst>
              <a:ext uri="{FF2B5EF4-FFF2-40B4-BE49-F238E27FC236}">
                <a16:creationId xmlns:a16="http://schemas.microsoft.com/office/drawing/2014/main" id="{4CDB69AE-F0ED-8C4D-9085-9C82008C714E}"/>
              </a:ext>
            </a:extLst>
          </p:cNvPr>
          <p:cNvSpPr>
            <a:spLocks noGrp="1"/>
          </p:cNvSpPr>
          <p:nvPr>
            <p:ph idx="1"/>
          </p:nvPr>
        </p:nvSpPr>
        <p:spPr/>
        <p:txBody>
          <a:bodyPr/>
          <a:lstStyle/>
          <a:p>
            <a:r>
              <a:rPr lang="en-US" dirty="0"/>
              <a:t>How do we tell if a pixel is green or not?</a:t>
            </a:r>
          </a:p>
          <a:p>
            <a:r>
              <a:rPr lang="en-US" dirty="0"/>
              <a:t>We could check the green pixels to see if it is above some threshold</a:t>
            </a:r>
          </a:p>
          <a:p>
            <a:endParaRPr lang="en-US" dirty="0"/>
          </a:p>
          <a:p>
            <a:endParaRPr lang="en-US" dirty="0"/>
          </a:p>
          <a:p>
            <a:endParaRPr lang="en-US" dirty="0"/>
          </a:p>
          <a:p>
            <a:r>
              <a:rPr lang="en-US" dirty="0"/>
              <a:t>Let's see what that does if we change everything detected as green to red:</a:t>
            </a:r>
          </a:p>
        </p:txBody>
      </p:sp>
      <p:sp>
        <p:nvSpPr>
          <p:cNvPr id="4" name="TextBox 3">
            <a:extLst>
              <a:ext uri="{FF2B5EF4-FFF2-40B4-BE49-F238E27FC236}">
                <a16:creationId xmlns:a16="http://schemas.microsoft.com/office/drawing/2014/main" id="{2D91AD6A-96EC-150C-B63B-046F829A12A4}"/>
              </a:ext>
            </a:extLst>
          </p:cNvPr>
          <p:cNvSpPr txBox="1"/>
          <p:nvPr/>
        </p:nvSpPr>
        <p:spPr>
          <a:xfrm>
            <a:off x="1076625" y="2743341"/>
            <a:ext cx="8197377" cy="1384995"/>
          </a:xfrm>
          <a:prstGeom prst="rect">
            <a:avLst/>
          </a:prstGeom>
          <a:solidFill>
            <a:schemeClr val="bg1">
              <a:lumMod val="95000"/>
            </a:schemeClr>
          </a:solidFill>
        </p:spPr>
        <p:txBody>
          <a:bodyPr wrap="square" rtlCol="0">
            <a:spAutoFit/>
          </a:bodyPr>
          <a:lstStyle/>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detect_green</a:t>
            </a:r>
            <a:r>
              <a:rPr lang="en-US" sz="1400" b="1" dirty="0">
                <a:latin typeface="Courier New" panose="02070309020205020404" pitchFamily="49" charset="0"/>
                <a:cs typeface="Courier New" panose="02070309020205020404" pitchFamily="49" charset="0"/>
              </a:rPr>
              <a:t>(pixel):</a:t>
            </a:r>
          </a:p>
          <a:p>
            <a:r>
              <a:rPr lang="en-US" sz="1400" b="1" dirty="0">
                <a:latin typeface="Courier New" panose="02070309020205020404" pitchFamily="49" charset="0"/>
                <a:cs typeface="Courier New" panose="02070309020205020404" pitchFamily="49" charset="0"/>
              </a:rPr>
              <a:t>    threshold = 100</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pixel.green</a:t>
            </a:r>
            <a:r>
              <a:rPr lang="en-US" sz="1400" b="1" dirty="0">
                <a:latin typeface="Courier New" panose="02070309020205020404" pitchFamily="49" charset="0"/>
                <a:cs typeface="Courier New" panose="02070309020205020404" pitchFamily="49" charset="0"/>
              </a:rPr>
              <a:t> &gt; threshold:</a:t>
            </a:r>
          </a:p>
          <a:p>
            <a:r>
              <a:rPr lang="en-US" sz="1400" b="1" dirty="0">
                <a:latin typeface="Courier New" panose="02070309020205020404" pitchFamily="49" charset="0"/>
                <a:cs typeface="Courier New" panose="02070309020205020404" pitchFamily="49" charset="0"/>
              </a:rPr>
              <a:t>        return True</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return False</a:t>
            </a:r>
          </a:p>
        </p:txBody>
      </p:sp>
      <p:sp>
        <p:nvSpPr>
          <p:cNvPr id="5" name="TextBox 4">
            <a:extLst>
              <a:ext uri="{FF2B5EF4-FFF2-40B4-BE49-F238E27FC236}">
                <a16:creationId xmlns:a16="http://schemas.microsoft.com/office/drawing/2014/main" id="{2A31266B-C50B-EAAA-8344-9B3EBD290E14}"/>
              </a:ext>
            </a:extLst>
          </p:cNvPr>
          <p:cNvSpPr txBox="1"/>
          <p:nvPr/>
        </p:nvSpPr>
        <p:spPr>
          <a:xfrm>
            <a:off x="1076624" y="4810239"/>
            <a:ext cx="8197377" cy="1815882"/>
          </a:xfrm>
          <a:prstGeom prst="rect">
            <a:avLst/>
          </a:prstGeom>
          <a:solidFill>
            <a:schemeClr val="bg1">
              <a:lumMod val="95000"/>
            </a:schemeClr>
          </a:solidFill>
        </p:spPr>
        <p:txBody>
          <a:bodyPr wrap="square" rtlCol="0">
            <a:spAutoFit/>
          </a:bodyPr>
          <a:lstStyle/>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change_to_red</a:t>
            </a:r>
            <a:r>
              <a:rPr lang="en-US" sz="1400" b="1" dirty="0">
                <a:latin typeface="Courier New" panose="02070309020205020404" pitchFamily="49" charset="0"/>
                <a:cs typeface="Courier New" panose="02070309020205020404" pitchFamily="49" charset="0"/>
              </a:rPr>
              <a:t>(image):</a:t>
            </a:r>
          </a:p>
          <a:p>
            <a:r>
              <a:rPr lang="en-US" sz="1400" b="1" dirty="0">
                <a:latin typeface="Courier New" panose="02070309020205020404" pitchFamily="49" charset="0"/>
                <a:cs typeface="Courier New" panose="02070309020205020404" pitchFamily="49" charset="0"/>
              </a:rPr>
              <a:t>    for y in range(</a:t>
            </a:r>
            <a:r>
              <a:rPr lang="en-US" sz="1400" b="1" dirty="0" err="1">
                <a:latin typeface="Courier New" panose="02070309020205020404" pitchFamily="49" charset="0"/>
                <a:cs typeface="Courier New" panose="02070309020205020404" pitchFamily="49" charset="0"/>
              </a:rPr>
              <a:t>image.height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for x in range(</a:t>
            </a:r>
            <a:r>
              <a:rPr lang="en-US" sz="1400" b="1" dirty="0" err="1">
                <a:latin typeface="Courier New" panose="02070309020205020404" pitchFamily="49" charset="0"/>
                <a:cs typeface="Courier New" panose="02070309020205020404" pitchFamily="49" charset="0"/>
              </a:rPr>
              <a:t>image.width</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pixel = </a:t>
            </a:r>
            <a:r>
              <a:rPr lang="en-US" sz="1400" b="1" dirty="0" err="1">
                <a:latin typeface="Courier New" panose="02070309020205020404" pitchFamily="49" charset="0"/>
                <a:cs typeface="Courier New" panose="02070309020205020404" pitchFamily="49" charset="0"/>
              </a:rPr>
              <a:t>image.get_pixel</a:t>
            </a:r>
            <a:r>
              <a:rPr lang="en-US" sz="1400" b="1" dirty="0">
                <a:latin typeface="Courier New" panose="02070309020205020404" pitchFamily="49" charset="0"/>
                <a:cs typeface="Courier New" panose="02070309020205020404" pitchFamily="49" charset="0"/>
              </a:rPr>
              <a:t>(x, y)</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detect_green</a:t>
            </a:r>
            <a:r>
              <a:rPr lang="en-US" sz="1400" b="1" dirty="0">
                <a:latin typeface="Courier New" panose="02070309020205020404" pitchFamily="49" charset="0"/>
                <a:cs typeface="Courier New" panose="02070309020205020404" pitchFamily="49" charset="0"/>
              </a:rPr>
              <a:t>(pixel):</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pixel.red</a:t>
            </a:r>
            <a:r>
              <a:rPr lang="en-US" sz="1400" b="1" dirty="0">
                <a:latin typeface="Courier New" panose="02070309020205020404" pitchFamily="49" charset="0"/>
                <a:cs typeface="Courier New" panose="02070309020205020404" pitchFamily="49" charset="0"/>
              </a:rPr>
              <a:t> = 255</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pixel.green</a:t>
            </a:r>
            <a:r>
              <a:rPr lang="en-US" sz="1400" b="1" dirty="0">
                <a:latin typeface="Courier New" panose="02070309020205020404" pitchFamily="49" charset="0"/>
                <a:cs typeface="Courier New" panose="02070309020205020404" pitchFamily="49" charset="0"/>
              </a:rPr>
              <a:t> = 0</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pixel.blue</a:t>
            </a:r>
            <a:r>
              <a:rPr lang="en-US" sz="1400" b="1"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42468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B051-AB72-FAAF-02C1-623C31128446}"/>
              </a:ext>
            </a:extLst>
          </p:cNvPr>
          <p:cNvSpPr>
            <a:spLocks noGrp="1"/>
          </p:cNvSpPr>
          <p:nvPr>
            <p:ph type="title"/>
          </p:nvPr>
        </p:nvSpPr>
        <p:spPr/>
        <p:txBody>
          <a:bodyPr/>
          <a:lstStyle/>
          <a:p>
            <a:r>
              <a:rPr lang="en-US" dirty="0"/>
              <a:t>Determining green II</a:t>
            </a:r>
          </a:p>
        </p:txBody>
      </p:sp>
      <p:sp>
        <p:nvSpPr>
          <p:cNvPr id="3" name="Content Placeholder 2">
            <a:extLst>
              <a:ext uri="{FF2B5EF4-FFF2-40B4-BE49-F238E27FC236}">
                <a16:creationId xmlns:a16="http://schemas.microsoft.com/office/drawing/2014/main" id="{D8F74688-28C2-2B2B-53BF-D892ECE3F8A6}"/>
              </a:ext>
            </a:extLst>
          </p:cNvPr>
          <p:cNvSpPr>
            <a:spLocks noGrp="1"/>
          </p:cNvSpPr>
          <p:nvPr>
            <p:ph idx="1"/>
          </p:nvPr>
        </p:nvSpPr>
        <p:spPr>
          <a:xfrm>
            <a:off x="677334" y="1930400"/>
            <a:ext cx="8596668" cy="4558889"/>
          </a:xfrm>
        </p:spPr>
        <p:txBody>
          <a:bodyPr>
            <a:normAutofit/>
          </a:bodyPr>
          <a:lstStyle/>
          <a:p>
            <a:r>
              <a:rPr lang="en-US" dirty="0"/>
              <a:t>That didn't work</a:t>
            </a:r>
          </a:p>
          <a:p>
            <a:r>
              <a:rPr lang="en-US" dirty="0"/>
              <a:t>What about looking at the average color of the pixel</a:t>
            </a:r>
          </a:p>
          <a:p>
            <a:r>
              <a:rPr lang="en-US" dirty="0"/>
              <a:t>And then checking to see if the green value is higher than that by some factor?</a:t>
            </a:r>
          </a:p>
          <a:p>
            <a:endParaRPr lang="en-US" dirty="0"/>
          </a:p>
          <a:p>
            <a:endParaRPr lang="en-US" dirty="0"/>
          </a:p>
          <a:p>
            <a:endParaRPr lang="en-US" dirty="0"/>
          </a:p>
          <a:p>
            <a:endParaRPr lang="en-US" dirty="0"/>
          </a:p>
          <a:p>
            <a:endParaRPr lang="en-US" dirty="0"/>
          </a:p>
          <a:p>
            <a:r>
              <a:rPr lang="en-US" dirty="0"/>
              <a:t>We can play with the value of factor to get it to be a better fit</a:t>
            </a:r>
          </a:p>
        </p:txBody>
      </p:sp>
      <p:pic>
        <p:nvPicPr>
          <p:cNvPr id="5" name="Picture 4" descr="A picture containing text, diagram, screenshot, colorfulness&#10;&#10;Description automatically generated">
            <a:extLst>
              <a:ext uri="{FF2B5EF4-FFF2-40B4-BE49-F238E27FC236}">
                <a16:creationId xmlns:a16="http://schemas.microsoft.com/office/drawing/2014/main" id="{8E17C957-6BDA-CBAC-8294-DDC5F8177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381" y="870944"/>
            <a:ext cx="5004619" cy="1828610"/>
          </a:xfrm>
          <a:prstGeom prst="rect">
            <a:avLst/>
          </a:prstGeom>
        </p:spPr>
      </p:pic>
      <p:sp>
        <p:nvSpPr>
          <p:cNvPr id="6" name="TextBox 5">
            <a:extLst>
              <a:ext uri="{FF2B5EF4-FFF2-40B4-BE49-F238E27FC236}">
                <a16:creationId xmlns:a16="http://schemas.microsoft.com/office/drawing/2014/main" id="{11B9CAAA-A43A-1225-501C-FCFF1967C6A5}"/>
              </a:ext>
            </a:extLst>
          </p:cNvPr>
          <p:cNvSpPr txBox="1"/>
          <p:nvPr/>
        </p:nvSpPr>
        <p:spPr>
          <a:xfrm>
            <a:off x="1076625" y="3493295"/>
            <a:ext cx="8197377" cy="2031325"/>
          </a:xfrm>
          <a:prstGeom prst="rect">
            <a:avLst/>
          </a:prstGeom>
          <a:solidFill>
            <a:schemeClr val="bg1">
              <a:lumMod val="95000"/>
            </a:schemeClr>
          </a:solidFill>
        </p:spPr>
        <p:txBody>
          <a:bodyPr wrap="square" rtlCol="0">
            <a:spAutoFit/>
          </a:bodyPr>
          <a:lstStyle/>
          <a:p>
            <a:r>
              <a:rPr lang="pt-BR" b="1" dirty="0">
                <a:latin typeface="Courier New" panose="02070309020205020404" pitchFamily="49" charset="0"/>
                <a:cs typeface="Courier New" panose="02070309020205020404" pitchFamily="49" charset="0"/>
              </a:rPr>
              <a:t>def detect_green(pixel):</a:t>
            </a:r>
          </a:p>
          <a:p>
            <a:r>
              <a:rPr lang="pt-BR" b="1" dirty="0">
                <a:latin typeface="Courier New" panose="02070309020205020404" pitchFamily="49" charset="0"/>
                <a:cs typeface="Courier New" panose="02070309020205020404" pitchFamily="49" charset="0"/>
              </a:rPr>
              <a:t>    factor = 1.7</a:t>
            </a:r>
          </a:p>
          <a:p>
            <a:r>
              <a:rPr lang="pt-BR" b="1" dirty="0">
                <a:latin typeface="Courier New" panose="02070309020205020404" pitchFamily="49" charset="0"/>
                <a:cs typeface="Courier New" panose="02070309020205020404" pitchFamily="49" charset="0"/>
              </a:rPr>
              <a:t>    average = (pixel.red + pixel.green + pixel.blue) / 3</a:t>
            </a:r>
          </a:p>
          <a:p>
            <a:r>
              <a:rPr lang="pt-BR" b="1" dirty="0">
                <a:latin typeface="Courier New" panose="02070309020205020404" pitchFamily="49" charset="0"/>
                <a:cs typeface="Courier New" panose="02070309020205020404" pitchFamily="49" charset="0"/>
              </a:rPr>
              <a:t>    if pixel.green &gt;= factor * average:</a:t>
            </a:r>
          </a:p>
          <a:p>
            <a:r>
              <a:rPr lang="pt-BR" b="1" dirty="0">
                <a:latin typeface="Courier New" panose="02070309020205020404" pitchFamily="49" charset="0"/>
                <a:cs typeface="Courier New" panose="02070309020205020404" pitchFamily="49" charset="0"/>
              </a:rPr>
              <a:t>        return True</a:t>
            </a:r>
          </a:p>
          <a:p>
            <a:r>
              <a:rPr lang="pt-BR" b="1" dirty="0">
                <a:latin typeface="Courier New" panose="02070309020205020404" pitchFamily="49" charset="0"/>
                <a:cs typeface="Courier New" panose="02070309020205020404" pitchFamily="49" charset="0"/>
              </a:rPr>
              <a:t>    else:</a:t>
            </a:r>
          </a:p>
          <a:p>
            <a:r>
              <a:rPr lang="pt-BR" b="1" dirty="0">
                <a:latin typeface="Courier New" panose="02070309020205020404" pitchFamily="49" charset="0"/>
                <a:cs typeface="Courier New" panose="02070309020205020404" pitchFamily="49" charset="0"/>
              </a:rPr>
              <a:t>        return False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811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92ECF5-54A3-EE9F-EEB9-CBBB40F06BEB}"/>
              </a:ext>
            </a:extLst>
          </p:cNvPr>
          <p:cNvSpPr>
            <a:spLocks noGrp="1"/>
          </p:cNvSpPr>
          <p:nvPr>
            <p:ph type="title"/>
          </p:nvPr>
        </p:nvSpPr>
        <p:spPr/>
        <p:txBody>
          <a:bodyPr/>
          <a:lstStyle/>
          <a:p>
            <a:r>
              <a:rPr lang="en-US" dirty="0"/>
              <a:t>Libraries</a:t>
            </a:r>
          </a:p>
        </p:txBody>
      </p:sp>
      <p:sp>
        <p:nvSpPr>
          <p:cNvPr id="5" name="Text Placeholder 4">
            <a:extLst>
              <a:ext uri="{FF2B5EF4-FFF2-40B4-BE49-F238E27FC236}">
                <a16:creationId xmlns:a16="http://schemas.microsoft.com/office/drawing/2014/main" id="{40325A20-EDB6-99BE-5645-8672FD56FC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356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font, diagram&#10;&#10;Description automatically generated">
            <a:extLst>
              <a:ext uri="{FF2B5EF4-FFF2-40B4-BE49-F238E27FC236}">
                <a16:creationId xmlns:a16="http://schemas.microsoft.com/office/drawing/2014/main" id="{48EEE237-0724-9E39-E1B7-F61420722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327" y="1654277"/>
            <a:ext cx="4275550" cy="2122228"/>
          </a:xfrm>
          <a:prstGeom prst="rect">
            <a:avLst/>
          </a:prstGeom>
        </p:spPr>
      </p:pic>
      <p:sp>
        <p:nvSpPr>
          <p:cNvPr id="2" name="Title 1">
            <a:extLst>
              <a:ext uri="{FF2B5EF4-FFF2-40B4-BE49-F238E27FC236}">
                <a16:creationId xmlns:a16="http://schemas.microsoft.com/office/drawing/2014/main" id="{CC4E31AE-89C0-07CE-C6A3-869F9D9FE5EA}"/>
              </a:ext>
            </a:extLst>
          </p:cNvPr>
          <p:cNvSpPr>
            <a:spLocks noGrp="1"/>
          </p:cNvSpPr>
          <p:nvPr>
            <p:ph type="title"/>
          </p:nvPr>
        </p:nvSpPr>
        <p:spPr/>
        <p:txBody>
          <a:bodyPr/>
          <a:lstStyle/>
          <a:p>
            <a:r>
              <a:rPr lang="en-US" dirty="0"/>
              <a:t>Determining green III</a:t>
            </a:r>
          </a:p>
        </p:txBody>
      </p:sp>
      <p:sp>
        <p:nvSpPr>
          <p:cNvPr id="3" name="Content Placeholder 2">
            <a:extLst>
              <a:ext uri="{FF2B5EF4-FFF2-40B4-BE49-F238E27FC236}">
                <a16:creationId xmlns:a16="http://schemas.microsoft.com/office/drawing/2014/main" id="{ABD78FAF-876E-7CB3-6777-F50D052A07FA}"/>
              </a:ext>
            </a:extLst>
          </p:cNvPr>
          <p:cNvSpPr>
            <a:spLocks noGrp="1"/>
          </p:cNvSpPr>
          <p:nvPr>
            <p:ph idx="1"/>
          </p:nvPr>
        </p:nvSpPr>
        <p:spPr/>
        <p:txBody>
          <a:bodyPr/>
          <a:lstStyle/>
          <a:p>
            <a:r>
              <a:rPr lang="en-US" dirty="0"/>
              <a:t>But there is still an issue</a:t>
            </a:r>
          </a:p>
          <a:p>
            <a:pPr lvl="1"/>
            <a:r>
              <a:rPr lang="en-US" dirty="0"/>
              <a:t>Look at his hair and his belt</a:t>
            </a:r>
          </a:p>
          <a:p>
            <a:pPr lvl="1"/>
            <a:r>
              <a:rPr lang="en-US" dirty="0"/>
              <a:t>These pixels are dark, almost black, but are still getting changed.</a:t>
            </a:r>
          </a:p>
          <a:p>
            <a:pPr lvl="1"/>
            <a:r>
              <a:rPr lang="en-US" dirty="0"/>
              <a:t>They have values something like this image</a:t>
            </a:r>
          </a:p>
          <a:p>
            <a:r>
              <a:rPr lang="en-US" dirty="0"/>
              <a:t>Let's combine the two techniques</a:t>
            </a:r>
          </a:p>
        </p:txBody>
      </p:sp>
      <p:sp>
        <p:nvSpPr>
          <p:cNvPr id="6" name="TextBox 5">
            <a:extLst>
              <a:ext uri="{FF2B5EF4-FFF2-40B4-BE49-F238E27FC236}">
                <a16:creationId xmlns:a16="http://schemas.microsoft.com/office/drawing/2014/main" id="{349A9BA5-8515-8959-6224-D351C6AC28E0}"/>
              </a:ext>
            </a:extLst>
          </p:cNvPr>
          <p:cNvSpPr txBox="1"/>
          <p:nvPr/>
        </p:nvSpPr>
        <p:spPr>
          <a:xfrm>
            <a:off x="1076625" y="4010038"/>
            <a:ext cx="9434059" cy="2308324"/>
          </a:xfrm>
          <a:prstGeom prst="rect">
            <a:avLst/>
          </a:prstGeom>
          <a:solidFill>
            <a:schemeClr val="bg1">
              <a:lumMod val="95000"/>
            </a:schemeClr>
          </a:solidFill>
        </p:spPr>
        <p:txBody>
          <a:bodyPr wrap="square" rtlCol="0">
            <a:spAutoFit/>
          </a:bodyPr>
          <a:lstStyle/>
          <a:p>
            <a:r>
              <a:rPr lang="pt-BR" b="1" dirty="0">
                <a:latin typeface="Courier New" panose="02070309020205020404" pitchFamily="49" charset="0"/>
                <a:cs typeface="Courier New" panose="02070309020205020404" pitchFamily="49" charset="0"/>
              </a:rPr>
              <a:t>def detect_green(pixel):</a:t>
            </a:r>
          </a:p>
          <a:p>
            <a:r>
              <a:rPr lang="pt-BR" b="1" dirty="0">
                <a:latin typeface="Courier New" panose="02070309020205020404" pitchFamily="49" charset="0"/>
                <a:cs typeface="Courier New" panose="02070309020205020404" pitchFamily="49" charset="0"/>
              </a:rPr>
              <a:t>    factor = 1.3</a:t>
            </a:r>
          </a:p>
          <a:p>
            <a:r>
              <a:rPr lang="pt-BR" b="1" dirty="0">
                <a:latin typeface="Courier New" panose="02070309020205020404" pitchFamily="49" charset="0"/>
                <a:cs typeface="Courier New" panose="02070309020205020404" pitchFamily="49" charset="0"/>
              </a:rPr>
              <a:t>    threshold = 100</a:t>
            </a:r>
          </a:p>
          <a:p>
            <a:r>
              <a:rPr lang="pt-BR" b="1" dirty="0">
                <a:latin typeface="Courier New" panose="02070309020205020404" pitchFamily="49" charset="0"/>
                <a:cs typeface="Courier New" panose="02070309020205020404" pitchFamily="49" charset="0"/>
              </a:rPr>
              <a:t>    average = (pixel.red + pixel.green + pixel.blue) / 3</a:t>
            </a:r>
          </a:p>
          <a:p>
            <a:r>
              <a:rPr lang="pt-BR" b="1" dirty="0">
                <a:latin typeface="Courier New" panose="02070309020205020404" pitchFamily="49" charset="0"/>
                <a:cs typeface="Courier New" panose="02070309020205020404" pitchFamily="49" charset="0"/>
              </a:rPr>
              <a:t>    if pixel.green &gt;= factor * average and pixel.green &gt; threshold:</a:t>
            </a:r>
          </a:p>
          <a:p>
            <a:r>
              <a:rPr lang="pt-BR" b="1" dirty="0">
                <a:latin typeface="Courier New" panose="02070309020205020404" pitchFamily="49" charset="0"/>
                <a:cs typeface="Courier New" panose="02070309020205020404" pitchFamily="49" charset="0"/>
              </a:rPr>
              <a:t>        return True</a:t>
            </a:r>
          </a:p>
          <a:p>
            <a:r>
              <a:rPr lang="pt-BR" b="1" dirty="0">
                <a:latin typeface="Courier New" panose="02070309020205020404" pitchFamily="49" charset="0"/>
                <a:cs typeface="Courier New" panose="02070309020205020404" pitchFamily="49" charset="0"/>
              </a:rPr>
              <a:t>    else:</a:t>
            </a:r>
          </a:p>
          <a:p>
            <a:r>
              <a:rPr lang="pt-BR" b="1" dirty="0">
                <a:latin typeface="Courier New" panose="02070309020205020404" pitchFamily="49" charset="0"/>
                <a:cs typeface="Courier New" panose="02070309020205020404" pitchFamily="49" charset="0"/>
              </a:rPr>
              <a:t>        return False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1DCB-AAB5-C995-9478-B9768BB1A1D6}"/>
              </a:ext>
            </a:extLst>
          </p:cNvPr>
          <p:cNvSpPr>
            <a:spLocks noGrp="1"/>
          </p:cNvSpPr>
          <p:nvPr>
            <p:ph type="title"/>
          </p:nvPr>
        </p:nvSpPr>
        <p:spPr/>
        <p:txBody>
          <a:bodyPr/>
          <a:lstStyle/>
          <a:p>
            <a:r>
              <a:rPr lang="en-US" dirty="0"/>
              <a:t>Putting it all together</a:t>
            </a:r>
          </a:p>
        </p:txBody>
      </p:sp>
      <p:sp>
        <p:nvSpPr>
          <p:cNvPr id="4" name="TextBox 3">
            <a:extLst>
              <a:ext uri="{FF2B5EF4-FFF2-40B4-BE49-F238E27FC236}">
                <a16:creationId xmlns:a16="http://schemas.microsoft.com/office/drawing/2014/main" id="{6B0BEA28-8C30-770B-A009-09D2D4F427E2}"/>
              </a:ext>
            </a:extLst>
          </p:cNvPr>
          <p:cNvSpPr txBox="1"/>
          <p:nvPr/>
        </p:nvSpPr>
        <p:spPr>
          <a:xfrm>
            <a:off x="677334" y="1681018"/>
            <a:ext cx="8197377" cy="4862870"/>
          </a:xfrm>
          <a:prstGeom prst="rect">
            <a:avLst/>
          </a:prstGeom>
          <a:solidFill>
            <a:schemeClr val="bg1">
              <a:lumMod val="95000"/>
            </a:schemeClr>
          </a:solidFill>
        </p:spPr>
        <p:txBody>
          <a:bodyPr wrap="square" rtlCol="0">
            <a:spAutoFit/>
          </a:bodyPr>
          <a:lstStyle/>
          <a:p>
            <a:r>
              <a:rPr lang="pt-BR" sz="1600" b="1" dirty="0">
                <a:latin typeface="Courier New" panose="02070309020205020404" pitchFamily="49" charset="0"/>
                <a:cs typeface="Courier New" panose="02070309020205020404" pitchFamily="49" charset="0"/>
              </a:rPr>
              <a:t>def green_screen(foreground,background):</a:t>
            </a:r>
          </a:p>
          <a:p>
            <a:r>
              <a:rPr lang="pt-BR" sz="1600" b="1" dirty="0">
                <a:latin typeface="Courier New" panose="02070309020205020404" pitchFamily="49" charset="0"/>
                <a:cs typeface="Courier New" panose="02070309020205020404" pitchFamily="49" charset="0"/>
              </a:rPr>
              <a:t>    final = Image.blank(background.width,background.height)</a:t>
            </a:r>
          </a:p>
          <a:p>
            <a:r>
              <a:rPr lang="pt-BR" sz="1600" b="1" dirty="0">
                <a:latin typeface="Courier New" panose="02070309020205020404" pitchFamily="49" charset="0"/>
                <a:cs typeface="Courier New" panose="02070309020205020404" pitchFamily="49" charset="0"/>
              </a:rPr>
              <a:t>    for y in range(background.height):</a:t>
            </a:r>
          </a:p>
          <a:p>
            <a:r>
              <a:rPr lang="pt-BR" sz="1600" b="1" dirty="0">
                <a:latin typeface="Courier New" panose="02070309020205020404" pitchFamily="49" charset="0"/>
                <a:cs typeface="Courier New" panose="02070309020205020404" pitchFamily="49" charset="0"/>
              </a:rPr>
              <a:t>        for x in range(background.width):</a:t>
            </a:r>
          </a:p>
          <a:p>
            <a:r>
              <a:rPr lang="pt-BR" sz="1600" b="1" dirty="0">
                <a:latin typeface="Courier New" panose="02070309020205020404" pitchFamily="49" charset="0"/>
                <a:cs typeface="Courier New" panose="02070309020205020404" pitchFamily="49" charset="0"/>
              </a:rPr>
              <a:t>            fp = final.get_pixel(x,y)</a:t>
            </a:r>
          </a:p>
          <a:p>
            <a:r>
              <a:rPr lang="pt-BR" sz="1600" b="1" dirty="0">
                <a:latin typeface="Courier New" panose="02070309020205020404" pitchFamily="49" charset="0"/>
                <a:cs typeface="Courier New" panose="02070309020205020404" pitchFamily="49" charset="0"/>
              </a:rPr>
              <a:t>            bp = background.get_pixel(x,y)</a:t>
            </a:r>
          </a:p>
          <a:p>
            <a:r>
              <a:rPr lang="pt-BR" sz="1600" b="1" dirty="0">
                <a:latin typeface="Courier New" panose="02070309020205020404" pitchFamily="49" charset="0"/>
                <a:cs typeface="Courier New" panose="02070309020205020404" pitchFamily="49" charset="0"/>
              </a:rPr>
              <a:t>            fp.red = bp.red</a:t>
            </a:r>
          </a:p>
          <a:p>
            <a:r>
              <a:rPr lang="pt-BR" sz="1600" b="1" dirty="0">
                <a:latin typeface="Courier New" panose="02070309020205020404" pitchFamily="49" charset="0"/>
                <a:cs typeface="Courier New" panose="02070309020205020404" pitchFamily="49" charset="0"/>
              </a:rPr>
              <a:t>            fp.green = bp.green</a:t>
            </a:r>
          </a:p>
          <a:p>
            <a:r>
              <a:rPr lang="pt-BR" sz="1600" b="1" dirty="0">
                <a:latin typeface="Courier New" panose="02070309020205020404" pitchFamily="49" charset="0"/>
                <a:cs typeface="Courier New" panose="02070309020205020404" pitchFamily="49" charset="0"/>
              </a:rPr>
              <a:t>            fp.blue = bp.blue</a:t>
            </a:r>
          </a:p>
          <a:p>
            <a:endParaRPr lang="pt-BR" sz="1600" b="1" dirty="0">
              <a:latin typeface="Courier New" panose="02070309020205020404" pitchFamily="49" charset="0"/>
              <a:cs typeface="Courier New" panose="02070309020205020404" pitchFamily="49" charset="0"/>
            </a:endParaRPr>
          </a:p>
          <a:p>
            <a:r>
              <a:rPr lang="pt-BR" sz="1600" b="1" dirty="0">
                <a:latin typeface="Courier New" panose="02070309020205020404" pitchFamily="49" charset="0"/>
                <a:cs typeface="Courier New" panose="02070309020205020404" pitchFamily="49" charset="0"/>
              </a:rPr>
              <a:t>    for y in range(foreground.height):</a:t>
            </a:r>
          </a:p>
          <a:p>
            <a:r>
              <a:rPr lang="pt-BR" sz="1600" b="1" dirty="0">
                <a:latin typeface="Courier New" panose="02070309020205020404" pitchFamily="49" charset="0"/>
                <a:cs typeface="Courier New" panose="02070309020205020404" pitchFamily="49" charset="0"/>
              </a:rPr>
              <a:t>        for x in range(foreground.width):</a:t>
            </a:r>
          </a:p>
          <a:p>
            <a:r>
              <a:rPr lang="pt-BR" sz="1600" b="1" dirty="0">
                <a:latin typeface="Courier New" panose="02070309020205020404" pitchFamily="49" charset="0"/>
                <a:cs typeface="Courier New" panose="02070309020205020404" pitchFamily="49" charset="0"/>
              </a:rPr>
              <a:t>            fp = foreground.get_pixel(x, y)</a:t>
            </a:r>
          </a:p>
          <a:p>
            <a:r>
              <a:rPr lang="pt-BR" sz="1600" b="1" dirty="0">
                <a:latin typeface="Courier New" panose="02070309020205020404" pitchFamily="49" charset="0"/>
                <a:cs typeface="Courier New" panose="02070309020205020404" pitchFamily="49" charset="0"/>
              </a:rPr>
              <a:t>            if not detect_green(fp):</a:t>
            </a:r>
          </a:p>
          <a:p>
            <a:r>
              <a:rPr lang="pt-BR" sz="1600" b="1" dirty="0">
                <a:latin typeface="Courier New" panose="02070309020205020404" pitchFamily="49" charset="0"/>
                <a:cs typeface="Courier New" panose="02070309020205020404" pitchFamily="49" charset="0"/>
              </a:rPr>
              <a:t>                np = final.get_pixel(x,y)</a:t>
            </a:r>
          </a:p>
          <a:p>
            <a:r>
              <a:rPr lang="pt-BR" sz="1600" b="1" dirty="0">
                <a:latin typeface="Courier New" panose="02070309020205020404" pitchFamily="49" charset="0"/>
                <a:cs typeface="Courier New" panose="02070309020205020404" pitchFamily="49" charset="0"/>
              </a:rPr>
              <a:t>                np.red = fp.red</a:t>
            </a:r>
          </a:p>
          <a:p>
            <a:r>
              <a:rPr lang="pt-BR" sz="1600" b="1" dirty="0">
                <a:latin typeface="Courier New" panose="02070309020205020404" pitchFamily="49" charset="0"/>
                <a:cs typeface="Courier New" panose="02070309020205020404" pitchFamily="49" charset="0"/>
              </a:rPr>
              <a:t>                np.green = fp.green</a:t>
            </a:r>
          </a:p>
          <a:p>
            <a:r>
              <a:rPr lang="pt-BR" sz="1600" b="1" dirty="0">
                <a:latin typeface="Courier New" panose="02070309020205020404" pitchFamily="49" charset="0"/>
                <a:cs typeface="Courier New" panose="02070309020205020404" pitchFamily="49" charset="0"/>
              </a:rPr>
              <a:t>                np.blue =fp.blue</a:t>
            </a:r>
          </a:p>
          <a:p>
            <a:r>
              <a:rPr lang="pt-BR" sz="1600" b="1" dirty="0">
                <a:latin typeface="Courier New" panose="02070309020205020404" pitchFamily="49" charset="0"/>
                <a:cs typeface="Courier New" panose="02070309020205020404" pitchFamily="49" charset="0"/>
              </a:rPr>
              <a:t>    return final</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D47552A-E9E8-C13A-714A-BF42C51EABB8}"/>
              </a:ext>
            </a:extLst>
          </p:cNvPr>
          <p:cNvSpPr txBox="1"/>
          <p:nvPr/>
        </p:nvSpPr>
        <p:spPr>
          <a:xfrm>
            <a:off x="9186454" y="1681018"/>
            <a:ext cx="2742507" cy="1015663"/>
          </a:xfrm>
          <a:prstGeom prst="rect">
            <a:avLst/>
          </a:prstGeom>
          <a:solidFill>
            <a:schemeClr val="bg1"/>
          </a:solidFill>
        </p:spPr>
        <p:txBody>
          <a:bodyPr wrap="square" rtlCol="0">
            <a:spAutoFit/>
          </a:bodyPr>
          <a:lstStyle/>
          <a:p>
            <a:r>
              <a:rPr lang="en-US" sz="2000" dirty="0"/>
              <a:t>What problems might we have with this code?</a:t>
            </a:r>
          </a:p>
        </p:txBody>
      </p:sp>
    </p:spTree>
    <p:extLst>
      <p:ext uri="{BB962C8B-B14F-4D97-AF65-F5344CB8AC3E}">
        <p14:creationId xmlns:p14="http://schemas.microsoft.com/office/powerpoint/2010/main" val="25928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4F30-1DCF-D25E-5938-B85BDB2AE50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01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8BA811-06BF-660E-7B26-F50CD39A93DE}"/>
              </a:ext>
            </a:extLst>
          </p:cNvPr>
          <p:cNvSpPr>
            <a:spLocks noGrp="1"/>
          </p:cNvSpPr>
          <p:nvPr>
            <p:ph type="title"/>
          </p:nvPr>
        </p:nvSpPr>
        <p:spPr/>
        <p:txBody>
          <a:bodyPr/>
          <a:lstStyle/>
          <a:p>
            <a:r>
              <a:rPr lang="en-US" dirty="0"/>
              <a:t>Libraries</a:t>
            </a:r>
          </a:p>
        </p:txBody>
      </p:sp>
      <p:sp>
        <p:nvSpPr>
          <p:cNvPr id="5" name="Content Placeholder 4">
            <a:extLst>
              <a:ext uri="{FF2B5EF4-FFF2-40B4-BE49-F238E27FC236}">
                <a16:creationId xmlns:a16="http://schemas.microsoft.com/office/drawing/2014/main" id="{372AB846-9EDA-9438-9111-4CFCFD10417C}"/>
              </a:ext>
            </a:extLst>
          </p:cNvPr>
          <p:cNvSpPr>
            <a:spLocks noGrp="1"/>
          </p:cNvSpPr>
          <p:nvPr>
            <p:ph idx="1"/>
          </p:nvPr>
        </p:nvSpPr>
        <p:spPr/>
        <p:txBody>
          <a:bodyPr/>
          <a:lstStyle/>
          <a:p>
            <a:r>
              <a:rPr lang="en-US" dirty="0"/>
              <a:t>At the simplest level, libraries are just code that is external to your program that you want to use</a:t>
            </a:r>
          </a:p>
          <a:p>
            <a:pPr lvl="1"/>
            <a:r>
              <a:rPr lang="en-US" dirty="0"/>
              <a:t>Code someone else wrote that does what you need</a:t>
            </a:r>
          </a:p>
          <a:p>
            <a:pPr lvl="1"/>
            <a:r>
              <a:rPr lang="en-US" dirty="0"/>
              <a:t>Code you wrote at another time that you want to reuse</a:t>
            </a:r>
          </a:p>
          <a:p>
            <a:pPr lvl="1"/>
            <a:r>
              <a:rPr lang="en-US" dirty="0"/>
              <a:t>Code you're writing now but it's too much to usably fit in a single file</a:t>
            </a:r>
          </a:p>
          <a:p>
            <a:r>
              <a:rPr lang="en-US" dirty="0"/>
              <a:t>By putting code into libraries, you only need to include the parts that you are going to use instead of having all the code in a single file.</a:t>
            </a:r>
          </a:p>
          <a:p>
            <a:r>
              <a:rPr lang="en-US" dirty="0"/>
              <a:t>In order to use the code in a library, we need to </a:t>
            </a:r>
            <a:r>
              <a:rPr lang="en-US" b="1" i="1" dirty="0"/>
              <a:t>import</a:t>
            </a:r>
            <a:r>
              <a:rPr lang="en-US" dirty="0"/>
              <a:t> it.</a:t>
            </a:r>
          </a:p>
          <a:p>
            <a:r>
              <a:rPr lang="en-US" dirty="0"/>
              <a:t>There are three different ways to import code from a library</a:t>
            </a:r>
          </a:p>
          <a:p>
            <a:pPr marL="0" indent="0">
              <a:buNone/>
            </a:pPr>
            <a:endParaRPr lang="en-US" dirty="0"/>
          </a:p>
        </p:txBody>
      </p:sp>
    </p:spTree>
    <p:extLst>
      <p:ext uri="{BB962C8B-B14F-4D97-AF65-F5344CB8AC3E}">
        <p14:creationId xmlns:p14="http://schemas.microsoft.com/office/powerpoint/2010/main" val="428265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BB2-45CE-DEAD-F1BC-D5E061991417}"/>
              </a:ext>
            </a:extLst>
          </p:cNvPr>
          <p:cNvSpPr>
            <a:spLocks noGrp="1"/>
          </p:cNvSpPr>
          <p:nvPr>
            <p:ph type="title"/>
          </p:nvPr>
        </p:nvSpPr>
        <p:spPr/>
        <p:txBody>
          <a:bodyPr/>
          <a:lstStyle/>
          <a:p>
            <a:r>
              <a:rPr lang="en-US" dirty="0"/>
              <a:t>Import the entire library</a:t>
            </a:r>
          </a:p>
        </p:txBody>
      </p:sp>
      <p:sp>
        <p:nvSpPr>
          <p:cNvPr id="3" name="Content Placeholder 2">
            <a:extLst>
              <a:ext uri="{FF2B5EF4-FFF2-40B4-BE49-F238E27FC236}">
                <a16:creationId xmlns:a16="http://schemas.microsoft.com/office/drawing/2014/main" id="{AE82ED8A-75A6-063B-39C3-7A733399B84A}"/>
              </a:ext>
            </a:extLst>
          </p:cNvPr>
          <p:cNvSpPr>
            <a:spLocks noGrp="1"/>
          </p:cNvSpPr>
          <p:nvPr>
            <p:ph idx="1"/>
          </p:nvPr>
        </p:nvSpPr>
        <p:spPr>
          <a:xfrm>
            <a:off x="677334" y="1930401"/>
            <a:ext cx="8596668" cy="4756726"/>
          </a:xfrm>
        </p:spPr>
        <p:txBody>
          <a:bodyPr>
            <a:normAutofit/>
          </a:bodyPr>
          <a:lstStyle/>
          <a:p>
            <a:r>
              <a:rPr lang="en-US" dirty="0"/>
              <a:t>Import the entire library</a:t>
            </a:r>
          </a:p>
          <a:p>
            <a:endParaRPr lang="en-US" dirty="0"/>
          </a:p>
          <a:p>
            <a:r>
              <a:rPr lang="en-US" dirty="0"/>
              <a:t>To use functions and object that are imported like this, we reference them using the name of the library, a period, and the name of the thing we want to use:</a:t>
            </a:r>
          </a:p>
          <a:p>
            <a:endParaRPr lang="en-US" dirty="0"/>
          </a:p>
          <a:p>
            <a:r>
              <a:rPr lang="en-US" dirty="0"/>
              <a:t>You can bind the library name to something else if you want</a:t>
            </a:r>
          </a:p>
          <a:p>
            <a:endParaRPr lang="en-US" dirty="0"/>
          </a:p>
          <a:p>
            <a:endParaRPr lang="en-US" sz="1200" dirty="0"/>
          </a:p>
          <a:p>
            <a:pPr lvl="1"/>
            <a:r>
              <a:rPr lang="en-US" dirty="0"/>
              <a:t>This is often done if the library name is long to save on typing</a:t>
            </a:r>
          </a:p>
          <a:p>
            <a:pPr lvl="1"/>
            <a:r>
              <a:rPr lang="en-US" dirty="0"/>
              <a:t>Just be sure your short name makes sense and is easy to understand</a:t>
            </a:r>
          </a:p>
          <a:p>
            <a:pPr lvl="1"/>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77405FD8-EE3D-1D21-4AA0-C0D1D9CE7DF4}"/>
              </a:ext>
            </a:extLst>
          </p:cNvPr>
          <p:cNvSpPr txBox="1"/>
          <p:nvPr/>
        </p:nvSpPr>
        <p:spPr>
          <a:xfrm>
            <a:off x="1077118" y="2364509"/>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import operator</a:t>
            </a:r>
          </a:p>
        </p:txBody>
      </p:sp>
      <p:sp>
        <p:nvSpPr>
          <p:cNvPr id="6" name="TextBox 5">
            <a:extLst>
              <a:ext uri="{FF2B5EF4-FFF2-40B4-BE49-F238E27FC236}">
                <a16:creationId xmlns:a16="http://schemas.microsoft.com/office/drawing/2014/main" id="{B16C11A2-D792-242E-6CFB-41A8B1EFCB4C}"/>
              </a:ext>
            </a:extLst>
          </p:cNvPr>
          <p:cNvSpPr txBox="1"/>
          <p:nvPr/>
        </p:nvSpPr>
        <p:spPr>
          <a:xfrm>
            <a:off x="1077117" y="3801216"/>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sum = </a:t>
            </a:r>
            <a:r>
              <a:rPr lang="en-US" b="1" dirty="0" err="1">
                <a:latin typeface="Courier New" panose="02070309020205020404" pitchFamily="49" charset="0"/>
                <a:cs typeface="Courier New" panose="02070309020205020404" pitchFamily="49" charset="0"/>
              </a:rPr>
              <a:t>operator.add</a:t>
            </a:r>
            <a:r>
              <a:rPr lang="en-US" b="1" dirty="0">
                <a:latin typeface="Courier New" panose="02070309020205020404" pitchFamily="49" charset="0"/>
                <a:cs typeface="Courier New" panose="02070309020205020404" pitchFamily="49" charset="0"/>
              </a:rPr>
              <a:t>(3,7)</a:t>
            </a:r>
          </a:p>
        </p:txBody>
      </p:sp>
      <p:sp>
        <p:nvSpPr>
          <p:cNvPr id="7" name="TextBox 6">
            <a:extLst>
              <a:ext uri="{FF2B5EF4-FFF2-40B4-BE49-F238E27FC236}">
                <a16:creationId xmlns:a16="http://schemas.microsoft.com/office/drawing/2014/main" id="{D5CF30CF-24B2-9212-7584-4136CD503DED}"/>
              </a:ext>
            </a:extLst>
          </p:cNvPr>
          <p:cNvSpPr txBox="1"/>
          <p:nvPr/>
        </p:nvSpPr>
        <p:spPr>
          <a:xfrm>
            <a:off x="1077117" y="4736623"/>
            <a:ext cx="6631709" cy="646331"/>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import operator as op</a:t>
            </a:r>
          </a:p>
          <a:p>
            <a:r>
              <a:rPr lang="en-US" b="1" dirty="0">
                <a:latin typeface="Courier New" panose="02070309020205020404" pitchFamily="49" charset="0"/>
                <a:cs typeface="Courier New" panose="02070309020205020404" pitchFamily="49" charset="0"/>
              </a:rPr>
              <a:t>sum = </a:t>
            </a:r>
            <a:r>
              <a:rPr lang="en-US" b="1" dirty="0" err="1">
                <a:latin typeface="Courier New" panose="02070309020205020404" pitchFamily="49" charset="0"/>
                <a:cs typeface="Courier New" panose="02070309020205020404" pitchFamily="49" charset="0"/>
              </a:rPr>
              <a:t>op.add</a:t>
            </a:r>
            <a:r>
              <a:rPr lang="en-US" b="1" dirty="0">
                <a:latin typeface="Courier New" panose="02070309020205020404" pitchFamily="49" charset="0"/>
                <a:cs typeface="Courier New" panose="02070309020205020404" pitchFamily="49" charset="0"/>
              </a:rPr>
              <a:t>(3,7)</a:t>
            </a:r>
          </a:p>
        </p:txBody>
      </p:sp>
    </p:spTree>
    <p:extLst>
      <p:ext uri="{BB962C8B-B14F-4D97-AF65-F5344CB8AC3E}">
        <p14:creationId xmlns:p14="http://schemas.microsoft.com/office/powerpoint/2010/main" val="271696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CE68-9A76-AAC9-0401-B96B44DE08A1}"/>
              </a:ext>
            </a:extLst>
          </p:cNvPr>
          <p:cNvSpPr>
            <a:spLocks noGrp="1"/>
          </p:cNvSpPr>
          <p:nvPr>
            <p:ph type="title"/>
          </p:nvPr>
        </p:nvSpPr>
        <p:spPr/>
        <p:txBody>
          <a:bodyPr/>
          <a:lstStyle/>
          <a:p>
            <a:r>
              <a:rPr lang="en-US" dirty="0"/>
              <a:t>Import all the names from a library</a:t>
            </a:r>
          </a:p>
        </p:txBody>
      </p:sp>
      <p:sp>
        <p:nvSpPr>
          <p:cNvPr id="3" name="Content Placeholder 2">
            <a:extLst>
              <a:ext uri="{FF2B5EF4-FFF2-40B4-BE49-F238E27FC236}">
                <a16:creationId xmlns:a16="http://schemas.microsoft.com/office/drawing/2014/main" id="{82235220-4B7A-D520-8E48-85D4ACA38E34}"/>
              </a:ext>
            </a:extLst>
          </p:cNvPr>
          <p:cNvSpPr>
            <a:spLocks noGrp="1"/>
          </p:cNvSpPr>
          <p:nvPr>
            <p:ph idx="1"/>
          </p:nvPr>
        </p:nvSpPr>
        <p:spPr/>
        <p:txBody>
          <a:bodyPr/>
          <a:lstStyle/>
          <a:p>
            <a:r>
              <a:rPr lang="en-US" dirty="0"/>
              <a:t>The previous import method grabbed the entire library but kept the names separate from any names you defined in your program by requiring you to use the library name (or alias) when calling the functions</a:t>
            </a:r>
          </a:p>
          <a:p>
            <a:r>
              <a:rPr lang="en-US" dirty="0"/>
              <a:t>If you don't want to have to use the library name each time, you can import this way</a:t>
            </a:r>
          </a:p>
          <a:p>
            <a:endParaRPr lang="en-US" sz="1200" dirty="0"/>
          </a:p>
          <a:p>
            <a:endParaRPr lang="en-US" sz="1400" dirty="0"/>
          </a:p>
          <a:p>
            <a:r>
              <a:rPr lang="en-US" dirty="0"/>
              <a:t>This is only recommended for small libraries where you know all the names.  If you import something this way, and it has the same name as something you created in your code, there will problems and the code might not do what you expect</a:t>
            </a:r>
          </a:p>
          <a:p>
            <a:endParaRPr lang="en-US" dirty="0"/>
          </a:p>
          <a:p>
            <a:endParaRPr lang="en-US" dirty="0"/>
          </a:p>
        </p:txBody>
      </p:sp>
      <p:sp>
        <p:nvSpPr>
          <p:cNvPr id="4" name="TextBox 3">
            <a:extLst>
              <a:ext uri="{FF2B5EF4-FFF2-40B4-BE49-F238E27FC236}">
                <a16:creationId xmlns:a16="http://schemas.microsoft.com/office/drawing/2014/main" id="{52FDD995-B015-6BCA-F4FF-043FE8F5495B}"/>
              </a:ext>
            </a:extLst>
          </p:cNvPr>
          <p:cNvSpPr txBox="1"/>
          <p:nvPr/>
        </p:nvSpPr>
        <p:spPr>
          <a:xfrm>
            <a:off x="1086354" y="3985882"/>
            <a:ext cx="6631709" cy="646331"/>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from operator import *</a:t>
            </a:r>
          </a:p>
          <a:p>
            <a:r>
              <a:rPr lang="en-US" b="1" dirty="0">
                <a:latin typeface="Courier New" panose="02070309020205020404" pitchFamily="49" charset="0"/>
                <a:cs typeface="Courier New" panose="02070309020205020404" pitchFamily="49" charset="0"/>
              </a:rPr>
              <a:t>sum = add(3,7)</a:t>
            </a:r>
          </a:p>
        </p:txBody>
      </p:sp>
    </p:spTree>
    <p:extLst>
      <p:ext uri="{BB962C8B-B14F-4D97-AF65-F5344CB8AC3E}">
        <p14:creationId xmlns:p14="http://schemas.microsoft.com/office/powerpoint/2010/main" val="385494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4991-1D7D-0060-D5ED-A36A8125C53D}"/>
              </a:ext>
            </a:extLst>
          </p:cNvPr>
          <p:cNvSpPr>
            <a:spLocks noGrp="1"/>
          </p:cNvSpPr>
          <p:nvPr>
            <p:ph type="title"/>
          </p:nvPr>
        </p:nvSpPr>
        <p:spPr/>
        <p:txBody>
          <a:bodyPr/>
          <a:lstStyle/>
          <a:p>
            <a:r>
              <a:rPr lang="en-US" dirty="0"/>
              <a:t>Import specific items from a library</a:t>
            </a:r>
          </a:p>
        </p:txBody>
      </p:sp>
      <p:sp>
        <p:nvSpPr>
          <p:cNvPr id="3" name="Content Placeholder 2">
            <a:extLst>
              <a:ext uri="{FF2B5EF4-FFF2-40B4-BE49-F238E27FC236}">
                <a16:creationId xmlns:a16="http://schemas.microsoft.com/office/drawing/2014/main" id="{0DA41376-AA77-B543-137F-03653357B129}"/>
              </a:ext>
            </a:extLst>
          </p:cNvPr>
          <p:cNvSpPr>
            <a:spLocks noGrp="1"/>
          </p:cNvSpPr>
          <p:nvPr>
            <p:ph idx="1"/>
          </p:nvPr>
        </p:nvSpPr>
        <p:spPr/>
        <p:txBody>
          <a:bodyPr/>
          <a:lstStyle/>
          <a:p>
            <a:r>
              <a:rPr lang="en-US" dirty="0"/>
              <a:t>When you only need a few items from the library, you can just import the specific items you need</a:t>
            </a:r>
          </a:p>
          <a:p>
            <a:endParaRPr lang="en-US" dirty="0"/>
          </a:p>
          <a:p>
            <a:r>
              <a:rPr lang="en-US" dirty="0"/>
              <a:t>The items are listed in a comma separated list and are added to your code without the library name at the beginning</a:t>
            </a:r>
          </a:p>
          <a:p>
            <a:endParaRPr lang="en-US" dirty="0"/>
          </a:p>
          <a:p>
            <a:endParaRPr lang="en-US" dirty="0"/>
          </a:p>
          <a:p>
            <a:r>
              <a:rPr lang="en-US" dirty="0"/>
              <a:t>This is probably the most common way to import functions or objects into your code</a:t>
            </a:r>
          </a:p>
        </p:txBody>
      </p:sp>
      <p:sp>
        <p:nvSpPr>
          <p:cNvPr id="4" name="TextBox 3">
            <a:extLst>
              <a:ext uri="{FF2B5EF4-FFF2-40B4-BE49-F238E27FC236}">
                <a16:creationId xmlns:a16="http://schemas.microsoft.com/office/drawing/2014/main" id="{133D059A-62A3-D035-04F9-4C556EFA625B}"/>
              </a:ext>
            </a:extLst>
          </p:cNvPr>
          <p:cNvSpPr txBox="1"/>
          <p:nvPr/>
        </p:nvSpPr>
        <p:spPr>
          <a:xfrm>
            <a:off x="1021699" y="2669309"/>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from operator import add, </a:t>
            </a:r>
            <a:r>
              <a:rPr lang="en-US" b="1" dirty="0" err="1">
                <a:latin typeface="Courier New" panose="02070309020205020404" pitchFamily="49" charset="0"/>
                <a:cs typeface="Courier New" panose="02070309020205020404" pitchFamily="49" charset="0"/>
              </a:rPr>
              <a:t>mul</a:t>
            </a:r>
            <a:r>
              <a:rPr lang="en-US" b="1" dirty="0">
                <a:latin typeface="Courier New" panose="02070309020205020404" pitchFamily="49" charset="0"/>
                <a:cs typeface="Courier New" panose="02070309020205020404" pitchFamily="49" charset="0"/>
              </a:rPr>
              <a:t>, sub</a:t>
            </a:r>
          </a:p>
        </p:txBody>
      </p:sp>
      <p:sp>
        <p:nvSpPr>
          <p:cNvPr id="5" name="TextBox 4">
            <a:extLst>
              <a:ext uri="{FF2B5EF4-FFF2-40B4-BE49-F238E27FC236}">
                <a16:creationId xmlns:a16="http://schemas.microsoft.com/office/drawing/2014/main" id="{2F0333E8-C2D0-C1AB-AB01-613987F443E4}"/>
              </a:ext>
            </a:extLst>
          </p:cNvPr>
          <p:cNvSpPr txBox="1"/>
          <p:nvPr/>
        </p:nvSpPr>
        <p:spPr>
          <a:xfrm>
            <a:off x="1021699" y="3791652"/>
            <a:ext cx="6631709" cy="923330"/>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sum = add(3, 7)</a:t>
            </a:r>
          </a:p>
          <a:p>
            <a:r>
              <a:rPr lang="en-US" b="1" dirty="0">
                <a:latin typeface="Courier New" panose="02070309020205020404" pitchFamily="49" charset="0"/>
                <a:cs typeface="Courier New" panose="02070309020205020404" pitchFamily="49" charset="0"/>
              </a:rPr>
              <a:t>product = </a:t>
            </a:r>
            <a:r>
              <a:rPr lang="en-US" b="1" dirty="0" err="1">
                <a:latin typeface="Courier New" panose="02070309020205020404" pitchFamily="49" charset="0"/>
                <a:cs typeface="Courier New" panose="02070309020205020404" pitchFamily="49" charset="0"/>
              </a:rPr>
              <a:t>mul</a:t>
            </a:r>
            <a:r>
              <a:rPr lang="en-US" b="1" dirty="0">
                <a:latin typeface="Courier New" panose="02070309020205020404" pitchFamily="49" charset="0"/>
                <a:cs typeface="Courier New" panose="02070309020205020404" pitchFamily="49" charset="0"/>
              </a:rPr>
              <a:t>(2, 5)</a:t>
            </a:r>
          </a:p>
          <a:p>
            <a:r>
              <a:rPr lang="en-US" b="1" dirty="0">
                <a:latin typeface="Courier New" panose="02070309020205020404" pitchFamily="49" charset="0"/>
                <a:cs typeface="Courier New" panose="02070309020205020404" pitchFamily="49" charset="0"/>
              </a:rPr>
              <a:t>difference = diff(15, 2)</a:t>
            </a:r>
          </a:p>
        </p:txBody>
      </p:sp>
    </p:spTree>
    <p:extLst>
      <p:ext uri="{BB962C8B-B14F-4D97-AF65-F5344CB8AC3E}">
        <p14:creationId xmlns:p14="http://schemas.microsoft.com/office/powerpoint/2010/main" val="89598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AE36-730A-C96C-3F30-C55C865B6CE5}"/>
              </a:ext>
            </a:extLst>
          </p:cNvPr>
          <p:cNvSpPr>
            <a:spLocks noGrp="1"/>
          </p:cNvSpPr>
          <p:nvPr>
            <p:ph type="title"/>
          </p:nvPr>
        </p:nvSpPr>
        <p:spPr/>
        <p:txBody>
          <a:bodyPr/>
          <a:lstStyle/>
          <a:p>
            <a:r>
              <a:rPr lang="en-US" dirty="0"/>
              <a:t>Installing libraries</a:t>
            </a:r>
          </a:p>
        </p:txBody>
      </p:sp>
      <p:sp>
        <p:nvSpPr>
          <p:cNvPr id="3" name="Content Placeholder 2">
            <a:extLst>
              <a:ext uri="{FF2B5EF4-FFF2-40B4-BE49-F238E27FC236}">
                <a16:creationId xmlns:a16="http://schemas.microsoft.com/office/drawing/2014/main" id="{CE212BA7-0EA6-0BF7-4E13-C50E6B4C952B}"/>
              </a:ext>
            </a:extLst>
          </p:cNvPr>
          <p:cNvSpPr>
            <a:spLocks noGrp="1"/>
          </p:cNvSpPr>
          <p:nvPr>
            <p:ph idx="1"/>
          </p:nvPr>
        </p:nvSpPr>
        <p:spPr/>
        <p:txBody>
          <a:bodyPr/>
          <a:lstStyle/>
          <a:p>
            <a:r>
              <a:rPr lang="en-US" dirty="0"/>
              <a:t>Python comes with a lot of useful libraries, but most libraries are not part of the standard Python distribution.</a:t>
            </a:r>
          </a:p>
          <a:p>
            <a:r>
              <a:rPr lang="en-US" dirty="0"/>
              <a:t>We'll be using several libraries this semester that you will need to install as you work through the labs, </a:t>
            </a:r>
            <a:r>
              <a:rPr lang="en-US" dirty="0" err="1"/>
              <a:t>homeworks</a:t>
            </a:r>
            <a:r>
              <a:rPr lang="en-US" dirty="0"/>
              <a:t>, and projects</a:t>
            </a:r>
          </a:p>
          <a:p>
            <a:r>
              <a:rPr lang="en-US" dirty="0"/>
              <a:t>When you want to install new libraries, you use the </a:t>
            </a:r>
            <a:r>
              <a:rPr lang="en-US" b="1" i="1" dirty="0"/>
              <a:t>pip</a:t>
            </a:r>
            <a:r>
              <a:rPr lang="en-US" dirty="0"/>
              <a:t> common in a terminal window</a:t>
            </a:r>
          </a:p>
          <a:p>
            <a:endParaRPr lang="en-US" dirty="0"/>
          </a:p>
          <a:p>
            <a:r>
              <a:rPr lang="en-US" dirty="0"/>
              <a:t>Sometimes this doesn't work, and you need to use the longer form:</a:t>
            </a:r>
          </a:p>
          <a:p>
            <a:endParaRPr lang="en-US" dirty="0"/>
          </a:p>
          <a:p>
            <a:r>
              <a:rPr lang="en-US" dirty="0"/>
              <a:t>This installs the library and then you can import it in your Python code</a:t>
            </a:r>
          </a:p>
        </p:txBody>
      </p:sp>
      <p:sp>
        <p:nvSpPr>
          <p:cNvPr id="4" name="TextBox 3">
            <a:extLst>
              <a:ext uri="{FF2B5EF4-FFF2-40B4-BE49-F238E27FC236}">
                <a16:creationId xmlns:a16="http://schemas.microsoft.com/office/drawing/2014/main" id="{DD6A5391-4A1E-66E6-F8DB-103F0668F120}"/>
              </a:ext>
            </a:extLst>
          </p:cNvPr>
          <p:cNvSpPr txBox="1"/>
          <p:nvPr/>
        </p:nvSpPr>
        <p:spPr>
          <a:xfrm>
            <a:off x="1021700" y="4152052"/>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pip install </a:t>
            </a:r>
            <a:r>
              <a:rPr lang="en-US" b="1" dirty="0" err="1">
                <a:latin typeface="Courier New" panose="02070309020205020404" pitchFamily="49" charset="0"/>
                <a:cs typeface="Courier New" panose="02070309020205020404" pitchFamily="49" charset="0"/>
              </a:rPr>
              <a:t>byuimage</a:t>
            </a:r>
            <a:endParaRPr lang="en-US"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C644B92-D5FC-1801-4AA4-2C1B6E81143C}"/>
              </a:ext>
            </a:extLst>
          </p:cNvPr>
          <p:cNvSpPr txBox="1"/>
          <p:nvPr/>
        </p:nvSpPr>
        <p:spPr>
          <a:xfrm>
            <a:off x="1021700" y="4997179"/>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python –m pip install </a:t>
            </a:r>
            <a:r>
              <a:rPr lang="en-US" b="1" dirty="0" err="1">
                <a:latin typeface="Courier New" panose="02070309020205020404" pitchFamily="49" charset="0"/>
                <a:cs typeface="Courier New" panose="02070309020205020404" pitchFamily="49" charset="0"/>
              </a:rPr>
              <a:t>byuimage</a:t>
            </a:r>
            <a:endParaRPr lang="en-US"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37FBB42-D523-3D43-0910-762FF5B04A00}"/>
              </a:ext>
            </a:extLst>
          </p:cNvPr>
          <p:cNvSpPr txBox="1"/>
          <p:nvPr/>
        </p:nvSpPr>
        <p:spPr>
          <a:xfrm>
            <a:off x="1021700" y="5856697"/>
            <a:ext cx="6631709"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import </a:t>
            </a:r>
            <a:r>
              <a:rPr lang="en-US" b="1" dirty="0" err="1">
                <a:latin typeface="Courier New" panose="02070309020205020404" pitchFamily="49" charset="0"/>
                <a:cs typeface="Courier New" panose="02070309020205020404" pitchFamily="49" charset="0"/>
              </a:rPr>
              <a:t>byuimage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DC62-D072-A5D4-0DF2-B3362987ED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BC80B9-2440-79F5-391E-DDADBDD1EC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825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3" id="{4BEDF641-2F32-4D7C-9695-E5F8E71B145A}" vid="{F20241CA-4DDE-438A-8FCF-1E19560B6D05}"/>
    </a:ext>
  </a:extLst>
</a:theme>
</file>

<file path=docProps/app.xml><?xml version="1.0" encoding="utf-8"?>
<Properties xmlns="http://schemas.openxmlformats.org/officeDocument/2006/extended-properties" xmlns:vt="http://schemas.openxmlformats.org/officeDocument/2006/docPropsVTypes">
  <Template/>
  <TotalTime>753</TotalTime>
  <Words>2560</Words>
  <Application>Microsoft Office PowerPoint</Application>
  <PresentationFormat>Widescreen</PresentationFormat>
  <Paragraphs>286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Trebuchet MS</vt:lpstr>
      <vt:lpstr>Wingdings</vt:lpstr>
      <vt:lpstr>Wingdings 3</vt:lpstr>
      <vt:lpstr>Facet</vt:lpstr>
      <vt:lpstr>PowerPoint Presentation</vt:lpstr>
      <vt:lpstr>Libraries &amp; Images</vt:lpstr>
      <vt:lpstr>Libraries</vt:lpstr>
      <vt:lpstr>Libraries</vt:lpstr>
      <vt:lpstr>Import the entire library</vt:lpstr>
      <vt:lpstr>Import all the names from a library</vt:lpstr>
      <vt:lpstr>Import specific items from a library</vt:lpstr>
      <vt:lpstr>Installing libraries</vt:lpstr>
      <vt:lpstr>PowerPoint Presentation</vt:lpstr>
      <vt:lpstr>Images</vt:lpstr>
      <vt:lpstr>Project 1 – Image Processor</vt:lpstr>
      <vt:lpstr>Understanding Images</vt:lpstr>
      <vt:lpstr>Reading in an image</vt:lpstr>
      <vt:lpstr>Looping over an image</vt:lpstr>
      <vt:lpstr>Returning an Image from a function</vt:lpstr>
      <vt:lpstr>Accessing specific pixels</vt:lpstr>
      <vt:lpstr>Accessing specific pixels (cont.)</vt:lpstr>
      <vt:lpstr>Copying pixels</vt:lpstr>
      <vt:lpstr>Copying images</vt:lpstr>
      <vt:lpstr>PowerPoint Presentation</vt:lpstr>
      <vt:lpstr>Manipulating Images</vt:lpstr>
      <vt:lpstr>Manipulating the images</vt:lpstr>
      <vt:lpstr>Let's add a border</vt:lpstr>
      <vt:lpstr>Add a border (solution)</vt:lpstr>
      <vt:lpstr>PowerPoint Presentation</vt:lpstr>
      <vt:lpstr>Green Screen</vt:lpstr>
      <vt:lpstr>Chroma key compositing (AKA green screening)</vt:lpstr>
      <vt:lpstr>Determining Green</vt:lpstr>
      <vt:lpstr>Determining green II</vt:lpstr>
      <vt:lpstr>Determining green III</vt:lpstr>
      <vt:lpstr>Putting it all 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Stephens</dc:creator>
  <cp:lastModifiedBy>Tom Stephens</cp:lastModifiedBy>
  <cp:revision>8</cp:revision>
  <dcterms:created xsi:type="dcterms:W3CDTF">2023-06-20T18:23:17Z</dcterms:created>
  <dcterms:modified xsi:type="dcterms:W3CDTF">2024-01-24T22:35:55Z</dcterms:modified>
</cp:coreProperties>
</file>