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85" r:id="rId2"/>
    <p:sldId id="256" r:id="rId3"/>
    <p:sldId id="257" r:id="rId4"/>
    <p:sldId id="258" r:id="rId5"/>
    <p:sldId id="259" r:id="rId6"/>
    <p:sldId id="260" r:id="rId7"/>
    <p:sldId id="261" r:id="rId8"/>
    <p:sldId id="277" r:id="rId9"/>
    <p:sldId id="262" r:id="rId10"/>
    <p:sldId id="263" r:id="rId11"/>
    <p:sldId id="264" r:id="rId12"/>
    <p:sldId id="278" r:id="rId13"/>
    <p:sldId id="279" r:id="rId14"/>
    <p:sldId id="265" r:id="rId15"/>
    <p:sldId id="266" r:id="rId16"/>
    <p:sldId id="267" r:id="rId17"/>
    <p:sldId id="280" r:id="rId18"/>
    <p:sldId id="281" r:id="rId19"/>
    <p:sldId id="268" r:id="rId20"/>
    <p:sldId id="269" r:id="rId21"/>
    <p:sldId id="270" r:id="rId22"/>
    <p:sldId id="271" r:id="rId23"/>
    <p:sldId id="272" r:id="rId24"/>
    <p:sldId id="282" r:id="rId25"/>
    <p:sldId id="283" r:id="rId26"/>
    <p:sldId id="273" r:id="rId27"/>
    <p:sldId id="274" r:id="rId28"/>
    <p:sldId id="275" r:id="rId29"/>
    <p:sldId id="276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01E-AF47-432D-AFD7-8E25F071F89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1683-A07E-4CF5-8767-C0311F34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4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01E-AF47-432D-AFD7-8E25F071F89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1683-A07E-4CF5-8767-C0311F34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01E-AF47-432D-AFD7-8E25F071F89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1683-A07E-4CF5-8767-C0311F34AD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4511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01E-AF47-432D-AFD7-8E25F071F89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1683-A07E-4CF5-8767-C0311F34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48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01E-AF47-432D-AFD7-8E25F071F89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1683-A07E-4CF5-8767-C0311F34AD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470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01E-AF47-432D-AFD7-8E25F071F89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1683-A07E-4CF5-8767-C0311F34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79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01E-AF47-432D-AFD7-8E25F071F89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1683-A07E-4CF5-8767-C0311F34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06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01E-AF47-432D-AFD7-8E25F071F89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1683-A07E-4CF5-8767-C0311F34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0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01E-AF47-432D-AFD7-8E25F071F89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1683-A07E-4CF5-8767-C0311F34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7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01E-AF47-432D-AFD7-8E25F071F89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1683-A07E-4CF5-8767-C0311F34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3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01E-AF47-432D-AFD7-8E25F071F89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1683-A07E-4CF5-8767-C0311F34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9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01E-AF47-432D-AFD7-8E25F071F89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1683-A07E-4CF5-8767-C0311F34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1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01E-AF47-432D-AFD7-8E25F071F89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1683-A07E-4CF5-8767-C0311F34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01E-AF47-432D-AFD7-8E25F071F89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1683-A07E-4CF5-8767-C0311F34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8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01E-AF47-432D-AFD7-8E25F071F89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1683-A07E-4CF5-8767-C0311F34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1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1683-A07E-4CF5-8767-C0311F34AD5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01E-AF47-432D-AFD7-8E25F071F894}" type="datetimeFigureOut">
              <a:rPr lang="en-US" smtClean="0"/>
              <a:t>1/29/2024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0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930401"/>
            <a:ext cx="8596668" cy="411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101E-AF47-432D-AFD7-8E25F071F89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7F1683-A07E-4CF5-8767-C0311F34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8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black background with white text&#10;&#10;Description automatically generated">
            <a:extLst>
              <a:ext uri="{FF2B5EF4-FFF2-40B4-BE49-F238E27FC236}">
                <a16:creationId xmlns:a16="http://schemas.microsoft.com/office/drawing/2014/main" id="{B92E77B3-2E70-B21E-C54E-5956165D1A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" t="1000" r="1277"/>
          <a:stretch/>
        </p:blipFill>
        <p:spPr>
          <a:xfrm>
            <a:off x="541274" y="260604"/>
            <a:ext cx="11109452" cy="633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1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4A99-B332-CA0F-4771-E06C3B89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356F-8556-B543-98A3-8D80DE00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are common to all programming languages</a:t>
            </a:r>
          </a:p>
          <a:p>
            <a:r>
              <a:rPr lang="en-US" dirty="0"/>
              <a:t>They fall into three main types</a:t>
            </a:r>
          </a:p>
          <a:p>
            <a:pPr lvl="1"/>
            <a:r>
              <a:rPr lang="en-US" dirty="0"/>
              <a:t>Logic errors</a:t>
            </a:r>
          </a:p>
          <a:p>
            <a:pPr lvl="1"/>
            <a:r>
              <a:rPr lang="en-US" dirty="0"/>
              <a:t>Syntax errors</a:t>
            </a:r>
          </a:p>
          <a:p>
            <a:pPr lvl="1"/>
            <a:r>
              <a:rPr lang="en-US" dirty="0"/>
              <a:t>Runtime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0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1AA6-D0FF-D967-B315-FBF26DCB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0975-E62E-4F42-0629-76160C7FB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 logic error if it does not behave as expected. Typically discovered via failing tests or bug reports from users.</a:t>
            </a:r>
          </a:p>
          <a:p>
            <a:r>
              <a:rPr lang="en-US" dirty="0"/>
              <a:t>Spot the logic error: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avoid the wrath of angry users, write tests.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AB231-3C29-94E3-BB73-043924944198}"/>
              </a:ext>
            </a:extLst>
          </p:cNvPr>
          <p:cNvSpPr txBox="1"/>
          <p:nvPr/>
        </p:nvSpPr>
        <p:spPr>
          <a:xfrm>
            <a:off x="1004907" y="3062552"/>
            <a:ext cx="826909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Sum up the numbers from 1 to 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x &lt; 10: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</p:txBody>
      </p:sp>
    </p:spTree>
    <p:extLst>
      <p:ext uri="{BB962C8B-B14F-4D97-AF65-F5344CB8AC3E}">
        <p14:creationId xmlns:p14="http://schemas.microsoft.com/office/powerpoint/2010/main" val="185503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4C3F-AE1D-7B82-70D8-1AF5B65F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8CF18-3004-51E9-13B6-2223A8F22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1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4F6D84-CE24-0232-0E99-DF2DAE00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8BE49-EA7D-C7B3-8376-6C6314276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33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D71A-510F-911D-0880-E075F695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BA537-A03F-93A8-CF60-CE73CAE72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821381"/>
          </a:xfrm>
        </p:spPr>
        <p:txBody>
          <a:bodyPr/>
          <a:lstStyle/>
          <a:p>
            <a:r>
              <a:rPr lang="en-US" dirty="0"/>
              <a:t>Each programming language has syntactic rules. If the rules aren't followed, the program cannot be parsed and will not be executed at all.</a:t>
            </a:r>
          </a:p>
          <a:p>
            <a:r>
              <a:rPr lang="en-US" dirty="0"/>
              <a:t>Spot the syntax errors: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r>
              <a:rPr lang="en-US" dirty="0"/>
              <a:t>To fix a syntax error, read the message carefully and go through your code with a critical eye. 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1AC06-DD25-57DB-16EC-1E9E547CDBC9}"/>
              </a:ext>
            </a:extLst>
          </p:cNvPr>
          <p:cNvSpPr txBox="1"/>
          <p:nvPr/>
        </p:nvSpPr>
        <p:spPr>
          <a:xfrm>
            <a:off x="1004907" y="3429000"/>
            <a:ext cx="826909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x &gt; 5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x +=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F0E60-13D9-3620-D29B-4E7322E70581}"/>
              </a:ext>
            </a:extLst>
          </p:cNvPr>
          <p:cNvSpPr txBox="1"/>
          <p:nvPr/>
        </p:nvSpPr>
        <p:spPr>
          <a:xfrm>
            <a:off x="1004907" y="4209473"/>
            <a:ext cx="826909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x &lt; 10: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+ = x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x +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94B70-4168-2DF8-55FF-5AC2DF7BC861}"/>
              </a:ext>
            </a:extLst>
          </p:cNvPr>
          <p:cNvSpPr txBox="1"/>
          <p:nvPr/>
        </p:nvSpPr>
        <p:spPr>
          <a:xfrm>
            <a:off x="2431926" y="3428999"/>
            <a:ext cx="26203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Missing colon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6CFFE-7574-F721-7848-7EA7F4686486}"/>
              </a:ext>
            </a:extLst>
          </p:cNvPr>
          <p:cNvSpPr txBox="1"/>
          <p:nvPr/>
        </p:nvSpPr>
        <p:spPr>
          <a:xfrm>
            <a:off x="3240107" y="5031261"/>
            <a:ext cx="48971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 space needed between + and =</a:t>
            </a:r>
          </a:p>
        </p:txBody>
      </p:sp>
    </p:spTree>
    <p:extLst>
      <p:ext uri="{BB962C8B-B14F-4D97-AF65-F5344CB8AC3E}">
        <p14:creationId xmlns:p14="http://schemas.microsoft.com/office/powerpoint/2010/main" val="318811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68E3-1098-2F96-BBAA-6C8FB04C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SyntaxError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4E99B-C882-D59D-BAA7-F09113ACF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What it technically means:</a:t>
            </a:r>
          </a:p>
          <a:p>
            <a:pPr lvl="1"/>
            <a:r>
              <a:rPr lang="en-US" dirty="0"/>
              <a:t>The file you ran isn’t valid Python syntax</a:t>
            </a:r>
          </a:p>
          <a:p>
            <a:r>
              <a:rPr lang="en-US" i="1" dirty="0"/>
              <a:t>What it practically means:</a:t>
            </a:r>
          </a:p>
          <a:p>
            <a:pPr lvl="1"/>
            <a:r>
              <a:rPr lang="en-US" dirty="0"/>
              <a:t>You made a typo</a:t>
            </a:r>
          </a:p>
          <a:p>
            <a:r>
              <a:rPr lang="en-US" i="1" dirty="0"/>
              <a:t>What you should look for:</a:t>
            </a:r>
          </a:p>
          <a:p>
            <a:pPr lvl="1"/>
            <a:r>
              <a:rPr lang="en-US" dirty="0"/>
              <a:t>Extra or missing parenthesis</a:t>
            </a:r>
          </a:p>
          <a:p>
            <a:pPr lvl="1"/>
            <a:r>
              <a:rPr lang="en-US" dirty="0"/>
              <a:t>Missing colon at the end of an if, while, def statements, etc.</a:t>
            </a:r>
          </a:p>
          <a:p>
            <a:pPr lvl="1"/>
            <a:r>
              <a:rPr lang="en-US" dirty="0"/>
              <a:t>You started writing a statement but forgot to put any clauses inside </a:t>
            </a:r>
          </a:p>
          <a:p>
            <a:r>
              <a:rPr lang="en-US" i="1" dirty="0"/>
              <a:t>Examples: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EA0E7-0364-2D0D-DB16-FB0B37C2D049}"/>
              </a:ext>
            </a:extLst>
          </p:cNvPr>
          <p:cNvSpPr txBox="1"/>
          <p:nvPr/>
        </p:nvSpPr>
        <p:spPr>
          <a:xfrm>
            <a:off x="1004907" y="5585905"/>
            <a:ext cx="82690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print("just testing here"))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5F11E-971D-3121-1C9F-226EFEEA4D14}"/>
              </a:ext>
            </a:extLst>
          </p:cNvPr>
          <p:cNvSpPr txBox="1"/>
          <p:nvPr/>
        </p:nvSpPr>
        <p:spPr>
          <a:xfrm>
            <a:off x="1004907" y="6041363"/>
            <a:ext cx="82690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 = 'Hello, ' + name ', how are you?'</a:t>
            </a:r>
          </a:p>
        </p:txBody>
      </p:sp>
    </p:spTree>
    <p:extLst>
      <p:ext uri="{BB962C8B-B14F-4D97-AF65-F5344CB8AC3E}">
        <p14:creationId xmlns:p14="http://schemas.microsoft.com/office/powerpoint/2010/main" val="211115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CB9F-369D-2A1B-D69E-15FA5C31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IndentationError</a:t>
            </a:r>
            <a:r>
              <a:rPr lang="en-US" dirty="0"/>
              <a:t>/</a:t>
            </a:r>
            <a:r>
              <a:rPr lang="en-US" i="1" dirty="0" err="1"/>
              <a:t>TabError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3A7CB-EEB5-D343-7222-22CAC9747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What it technically means:</a:t>
            </a:r>
          </a:p>
          <a:p>
            <a:pPr lvl="1"/>
            <a:r>
              <a:rPr lang="en-US" dirty="0"/>
              <a:t>The file you ran isn't valid Python syntax, due to indentation inconsistency.</a:t>
            </a:r>
          </a:p>
          <a:p>
            <a:r>
              <a:rPr lang="en-US" i="1" dirty="0"/>
              <a:t>What it sometimes means:</a:t>
            </a:r>
          </a:p>
          <a:p>
            <a:pPr lvl="1"/>
            <a:r>
              <a:rPr lang="en-US" dirty="0"/>
              <a:t>You used the wrong text editor (or one with different settings)</a:t>
            </a:r>
          </a:p>
          <a:p>
            <a:r>
              <a:rPr lang="en-US" i="1" dirty="0"/>
              <a:t>What you should look for:</a:t>
            </a:r>
          </a:p>
          <a:p>
            <a:pPr lvl="1"/>
            <a:r>
              <a:rPr lang="en-US" dirty="0"/>
              <a:t>A typo or misaligned block of statements</a:t>
            </a:r>
          </a:p>
          <a:p>
            <a:pPr lvl="1"/>
            <a:r>
              <a:rPr lang="en-US" dirty="0"/>
              <a:t>A mix of tabs and spaces</a:t>
            </a:r>
          </a:p>
          <a:p>
            <a:pPr lvl="2"/>
            <a:r>
              <a:rPr lang="en-US" dirty="0"/>
              <a:t>Open your file in an editor that shows them</a:t>
            </a:r>
          </a:p>
          <a:p>
            <a:pPr lvl="2"/>
            <a:r>
              <a:rPr lang="en-US" dirty="0"/>
              <a:t>cat -A filename.py will show them </a:t>
            </a:r>
          </a:p>
          <a:p>
            <a:r>
              <a:rPr lang="en-US" i="1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C2D9F-6C43-B168-79F1-365155ECFC1C}"/>
              </a:ext>
            </a:extLst>
          </p:cNvPr>
          <p:cNvSpPr txBox="1"/>
          <p:nvPr/>
        </p:nvSpPr>
        <p:spPr>
          <a:xfrm>
            <a:off x="1004907" y="5879068"/>
            <a:ext cx="826909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sum(a, b):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total = a + b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total</a:t>
            </a:r>
          </a:p>
        </p:txBody>
      </p:sp>
    </p:spTree>
    <p:extLst>
      <p:ext uri="{BB962C8B-B14F-4D97-AF65-F5344CB8AC3E}">
        <p14:creationId xmlns:p14="http://schemas.microsoft.com/office/powerpoint/2010/main" val="1620752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FEBC-A5B6-42B6-621A-121F714F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69D0E-70EC-8F26-CD98-802CD207C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99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E16C2-CD92-F9B0-B77D-4024A28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Errors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BC299-DFD3-7351-C296-99BF8065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10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7800-54F0-9CD1-8044-971167CC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8303-D6CB-0DB7-71C5-828FFA57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599708"/>
          </a:xfrm>
        </p:spPr>
        <p:txBody>
          <a:bodyPr>
            <a:normAutofit/>
          </a:bodyPr>
          <a:lstStyle/>
          <a:p>
            <a:r>
              <a:rPr lang="en-US" dirty="0"/>
              <a:t>A runtime error happens while a program is running, often halting the execution of the program. Each programming language defines its own runtime errors.</a:t>
            </a:r>
          </a:p>
          <a:p>
            <a:r>
              <a:rPr lang="en-US" dirty="0"/>
              <a:t>Spot the runtime error: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prevent runtime errors, code defensively and write tests for all edge cases.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BFE20-DED6-E0F8-1326-8A36A329E292}"/>
              </a:ext>
            </a:extLst>
          </p:cNvPr>
          <p:cNvSpPr txBox="1"/>
          <p:nvPr/>
        </p:nvSpPr>
        <p:spPr>
          <a:xfrm>
            <a:off x="1004907" y="3373584"/>
            <a:ext cx="826909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def div_numbers(dividend, divisor):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return dividend/divisor</a:t>
            </a:r>
          </a:p>
          <a:p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quot1 = div_numbers(10, 2)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quot2 = div_numbers(10, 1)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quot3 = div_numbers(10, 0) 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quot4 = div_numbers(10, -1)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D4E97-D82B-E16B-7259-CBE0055AD037}"/>
              </a:ext>
            </a:extLst>
          </p:cNvPr>
          <p:cNvSpPr txBox="1"/>
          <p:nvPr/>
        </p:nvSpPr>
        <p:spPr>
          <a:xfrm>
            <a:off x="4819525" y="4742935"/>
            <a:ext cx="392731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Cannot divide by 0!</a:t>
            </a:r>
          </a:p>
        </p:txBody>
      </p:sp>
    </p:spTree>
    <p:extLst>
      <p:ext uri="{BB962C8B-B14F-4D97-AF65-F5344CB8AC3E}">
        <p14:creationId xmlns:p14="http://schemas.microsoft.com/office/powerpoint/2010/main" val="177772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CB0C-B1F0-84C2-69C4-5E14111E3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Command-line Arguments &amp; Errors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D59BC-C82B-9350-7716-F96F9C699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03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829D-9D22-0D7C-52DB-79D31AE5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TypeError</a:t>
            </a:r>
            <a:r>
              <a:rPr lang="en-US" i="1" dirty="0"/>
              <a:t>:'X' object is not callable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30AB-5789-7A02-2277-9F70C984F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What it technically means:</a:t>
            </a:r>
          </a:p>
          <a:p>
            <a:pPr lvl="1"/>
            <a:r>
              <a:rPr lang="en-US" dirty="0"/>
              <a:t>Objects of type X cannot be treated as functions</a:t>
            </a:r>
          </a:p>
          <a:p>
            <a:r>
              <a:rPr lang="en-US" i="1" dirty="0"/>
              <a:t>What it practically means:</a:t>
            </a:r>
          </a:p>
          <a:p>
            <a:pPr lvl="1"/>
            <a:r>
              <a:rPr lang="en-US" dirty="0"/>
              <a:t>You accidentally called a non-function as if it were a function</a:t>
            </a:r>
          </a:p>
          <a:p>
            <a:r>
              <a:rPr lang="en-US" i="1" dirty="0"/>
              <a:t>What you should look for:</a:t>
            </a:r>
          </a:p>
          <a:p>
            <a:pPr lvl="1"/>
            <a:r>
              <a:rPr lang="en-US" dirty="0"/>
              <a:t>Parentheses after variables that aren't functions </a:t>
            </a:r>
          </a:p>
          <a:p>
            <a:r>
              <a:rPr lang="en-US" i="1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1322B-A816-9FB7-0199-78D9980E4B1A}"/>
              </a:ext>
            </a:extLst>
          </p:cNvPr>
          <p:cNvSpPr txBox="1"/>
          <p:nvPr/>
        </p:nvSpPr>
        <p:spPr>
          <a:xfrm>
            <a:off x="1004907" y="4771072"/>
            <a:ext cx="826909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2 + 2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sum(3, 5)</a:t>
            </a:r>
          </a:p>
        </p:txBody>
      </p:sp>
    </p:spTree>
    <p:extLst>
      <p:ext uri="{BB962C8B-B14F-4D97-AF65-F5344CB8AC3E}">
        <p14:creationId xmlns:p14="http://schemas.microsoft.com/office/powerpoint/2010/main" val="2857232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CC35-08A1-FEB7-C030-1B76D9D9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...</a:t>
            </a:r>
            <a:r>
              <a:rPr lang="en-US" i="1" dirty="0" err="1"/>
              <a:t>NoneType</a:t>
            </a:r>
            <a:r>
              <a:rPr lang="en-US" i="1" dirty="0"/>
              <a:t>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0850-9554-820C-E069-185842E2F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What it technically means:</a:t>
            </a:r>
          </a:p>
          <a:p>
            <a:pPr lvl="1"/>
            <a:r>
              <a:rPr lang="en-US" dirty="0"/>
              <a:t>You used None in some operation it wasn't meant for</a:t>
            </a:r>
          </a:p>
          <a:p>
            <a:r>
              <a:rPr lang="en-US" i="1" dirty="0"/>
              <a:t>What it practically means:</a:t>
            </a:r>
          </a:p>
          <a:p>
            <a:pPr lvl="1"/>
            <a:r>
              <a:rPr lang="en-US" dirty="0"/>
              <a:t>You forgot a return statement in a function</a:t>
            </a:r>
          </a:p>
          <a:p>
            <a:r>
              <a:rPr lang="en-US" i="1" dirty="0"/>
              <a:t>What you should look for:</a:t>
            </a:r>
          </a:p>
          <a:p>
            <a:pPr lvl="1"/>
            <a:r>
              <a:rPr lang="en-US" dirty="0"/>
              <a:t>Functions missing return statements</a:t>
            </a:r>
          </a:p>
          <a:p>
            <a:pPr lvl="1"/>
            <a:r>
              <a:rPr lang="en-US" dirty="0"/>
              <a:t>Printing instead of returning a value </a:t>
            </a:r>
          </a:p>
          <a:p>
            <a:r>
              <a:rPr lang="en-US" i="1" dirty="0"/>
              <a:t>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B655F-3BA4-2303-10E8-24A321003CF5}"/>
              </a:ext>
            </a:extLst>
          </p:cNvPr>
          <p:cNvSpPr txBox="1"/>
          <p:nvPr/>
        </p:nvSpPr>
        <p:spPr>
          <a:xfrm>
            <a:off x="1004907" y="5214418"/>
            <a:ext cx="826909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sum(a, b):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print(a + b)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total = sum( sum(30, 45), sum(10, 15) )</a:t>
            </a:r>
          </a:p>
        </p:txBody>
      </p:sp>
    </p:spTree>
    <p:extLst>
      <p:ext uri="{BB962C8B-B14F-4D97-AF65-F5344CB8AC3E}">
        <p14:creationId xmlns:p14="http://schemas.microsoft.com/office/powerpoint/2010/main" val="1160133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C82D-1931-F6FC-35CC-309779F2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NameError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E717-8F40-C1B8-93F0-581B018DF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What it technically means:</a:t>
            </a:r>
          </a:p>
          <a:p>
            <a:pPr lvl="1"/>
            <a:r>
              <a:rPr lang="en-US" dirty="0"/>
              <a:t>Python looked up a name but couldn't find it</a:t>
            </a:r>
          </a:p>
          <a:p>
            <a:r>
              <a:rPr lang="en-US" i="1" dirty="0"/>
              <a:t>What it practically means:</a:t>
            </a:r>
          </a:p>
          <a:p>
            <a:pPr lvl="1"/>
            <a:r>
              <a:rPr lang="en-US" dirty="0"/>
              <a:t>You made a typo</a:t>
            </a:r>
          </a:p>
          <a:p>
            <a:pPr lvl="1"/>
            <a:r>
              <a:rPr lang="en-US" dirty="0"/>
              <a:t>You are trying to access variables from the wrong frame </a:t>
            </a:r>
          </a:p>
          <a:p>
            <a:r>
              <a:rPr lang="en-US" i="1" dirty="0"/>
              <a:t>What you should look for:</a:t>
            </a:r>
          </a:p>
          <a:p>
            <a:pPr lvl="1"/>
            <a:r>
              <a:rPr lang="en-US" dirty="0"/>
              <a:t>A typo in the name</a:t>
            </a:r>
          </a:p>
          <a:p>
            <a:pPr lvl="1"/>
            <a:r>
              <a:rPr lang="en-US" dirty="0"/>
              <a:t>The variable being defined in a different frame than expected </a:t>
            </a:r>
          </a:p>
          <a:p>
            <a:r>
              <a:rPr lang="en-US" i="1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50CC0-CAE5-12A7-DC56-32BF85E2C74E}"/>
              </a:ext>
            </a:extLst>
          </p:cNvPr>
          <p:cNvSpPr txBox="1"/>
          <p:nvPr/>
        </p:nvSpPr>
        <p:spPr>
          <a:xfrm>
            <a:off x="986432" y="5574635"/>
            <a:ext cx="826909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fav_nut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'pistachio'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best_chip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'chocolate'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trail_mix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Fav_Nut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best__chip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99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B6F2-B0F7-7806-1AFC-7194786A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UnboundLocalError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060AC-6D70-3EA0-11E9-97F12D9EF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What it technically means:</a:t>
            </a:r>
          </a:p>
          <a:p>
            <a:pPr lvl="1"/>
            <a:r>
              <a:rPr lang="en-US" dirty="0"/>
              <a:t>A variable that's local to a frame was used before it was assigned</a:t>
            </a:r>
          </a:p>
          <a:p>
            <a:r>
              <a:rPr lang="en-US" i="1" dirty="0"/>
              <a:t>What it practically means:</a:t>
            </a:r>
          </a:p>
          <a:p>
            <a:pPr lvl="1"/>
            <a:r>
              <a:rPr lang="en-US" dirty="0"/>
              <a:t>You are trying to both use a variable from a parent frame, and have the same variable be a local variable in the current frame</a:t>
            </a:r>
          </a:p>
          <a:p>
            <a:r>
              <a:rPr lang="en-US" i="1" dirty="0"/>
              <a:t>What you should look for:</a:t>
            </a:r>
          </a:p>
          <a:p>
            <a:pPr lvl="1"/>
            <a:r>
              <a:rPr lang="en-US" dirty="0"/>
              <a:t>Assignments statements after the variable name</a:t>
            </a:r>
          </a:p>
          <a:p>
            <a:r>
              <a:rPr lang="en-US" i="1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71A01-0D30-7DAF-01AF-16BA1162012C}"/>
              </a:ext>
            </a:extLst>
          </p:cNvPr>
          <p:cNvSpPr txBox="1"/>
          <p:nvPr/>
        </p:nvSpPr>
        <p:spPr>
          <a:xfrm>
            <a:off x="1004907" y="5057399"/>
            <a:ext cx="826909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sum_nums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x + 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sum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sum_nums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(4, 5)</a:t>
            </a:r>
          </a:p>
        </p:txBody>
      </p:sp>
    </p:spTree>
    <p:extLst>
      <p:ext uri="{BB962C8B-B14F-4D97-AF65-F5344CB8AC3E}">
        <p14:creationId xmlns:p14="http://schemas.microsoft.com/office/powerpoint/2010/main" val="2350921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BC16-9752-310F-BC2F-B9AE47AC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D184B-DB6B-3C67-E173-5774165F6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76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74FCEC-3440-E873-6F66-04A3A443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Tracebacks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5442E-B682-4DE3-7FF8-74678DDA4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28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2394-2097-9989-2C4F-9D840879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 traceback?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692F-B3A2-4CAB-2EF3-994C16C3B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there's a runtime error in your code, you'll see a </a:t>
            </a:r>
            <a:r>
              <a:rPr lang="en-US" b="1" dirty="0"/>
              <a:t>traceback</a:t>
            </a:r>
            <a:r>
              <a:rPr lang="en-US" dirty="0"/>
              <a:t> in the console.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EC971-016C-608A-60CF-FD5B74DF4530}"/>
              </a:ext>
            </a:extLst>
          </p:cNvPr>
          <p:cNvSpPr txBox="1"/>
          <p:nvPr/>
        </p:nvSpPr>
        <p:spPr>
          <a:xfrm>
            <a:off x="1004907" y="2653147"/>
            <a:ext cx="826909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div_numbers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(dividend, divisor):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dividend/divisor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quot1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div_numbers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(10, 2)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quot2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div_numbers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(10, 1)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quot3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div_numbers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(10, 0)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quot4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div_numbers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(10, -1)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7DA8D-3463-04C0-2604-CDFE4CC60990}"/>
              </a:ext>
            </a:extLst>
          </p:cNvPr>
          <p:cNvSpPr txBox="1"/>
          <p:nvPr/>
        </p:nvSpPr>
        <p:spPr>
          <a:xfrm>
            <a:off x="1004906" y="4826675"/>
            <a:ext cx="826909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"main.py", line 14, in &lt;module&gt;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quot3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div_numbers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(10, 0)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"main.py", line 10,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div_numbers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dividend/divisor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17446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3776-DDC0-906B-8381-036280CC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Traceback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BFC7A-BECA-9088-9D39-02666F2C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error message itself</a:t>
            </a:r>
          </a:p>
          <a:p>
            <a:r>
              <a:rPr lang="en-US" dirty="0">
                <a:solidFill>
                  <a:schemeClr val="accent4"/>
                </a:solidFill>
              </a:rPr>
              <a:t>Lines #s on the way to the error</a:t>
            </a:r>
          </a:p>
          <a:p>
            <a:r>
              <a:rPr lang="en-US" dirty="0">
                <a:solidFill>
                  <a:schemeClr val="accent2"/>
                </a:solidFill>
              </a:rPr>
              <a:t>What’s on those lines </a:t>
            </a:r>
          </a:p>
          <a:p>
            <a:endParaRPr lang="en-US" dirty="0"/>
          </a:p>
          <a:p>
            <a:r>
              <a:rPr lang="en-US" dirty="0"/>
              <a:t>The most recent line of code is always last (right before the error message).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F4CCD-ACB7-EEF8-D79C-E64478940747}"/>
              </a:ext>
            </a:extLst>
          </p:cNvPr>
          <p:cNvSpPr txBox="1"/>
          <p:nvPr/>
        </p:nvSpPr>
        <p:spPr>
          <a:xfrm>
            <a:off x="1004907" y="4494074"/>
            <a:ext cx="826909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"main.py", </a:t>
            </a:r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14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 &lt;module&gt;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quot3 =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div_numbers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(10, 0)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"main.py", </a:t>
            </a:r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div_numbers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dividend/divisor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1509733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62AF-31B9-7A7F-79B8-6674C613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Traceback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9B046-E217-314F-470C-9478F4E3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error message (remember what common error messages mean!)</a:t>
            </a:r>
          </a:p>
          <a:p>
            <a:r>
              <a:rPr lang="en-US" dirty="0"/>
              <a:t>Look at </a:t>
            </a:r>
            <a:r>
              <a:rPr lang="en-US" dirty="0">
                <a:solidFill>
                  <a:schemeClr val="accent2"/>
                </a:solidFill>
              </a:rPr>
              <a:t>each line</a:t>
            </a:r>
            <a:r>
              <a:rPr lang="en-US" dirty="0"/>
              <a:t>, bottom to top, and see if you can find the error.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8ED7D-7001-F025-3BFC-E23F2370A29B}"/>
              </a:ext>
            </a:extLst>
          </p:cNvPr>
          <p:cNvSpPr txBox="1"/>
          <p:nvPr/>
        </p:nvSpPr>
        <p:spPr>
          <a:xfrm>
            <a:off x="1004907" y="3265638"/>
            <a:ext cx="826909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"main.py", </a:t>
            </a:r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14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 &lt;module&gt;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quot3 =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div_numbers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(10, 0)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"main.py", </a:t>
            </a:r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div_numbers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dividend/divisor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4015231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953F-9EF1-F2B8-270A-3237B731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this code!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C638C-41D3-0708-F528-1A229AC739AB}"/>
              </a:ext>
            </a:extLst>
          </p:cNvPr>
          <p:cNvSpPr txBox="1"/>
          <p:nvPr/>
        </p:nvSpPr>
        <p:spPr>
          <a:xfrm>
            <a:off x="677334" y="1930400"/>
            <a:ext cx="8269095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f(x):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g(x - 1)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g(y):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abs(h(y) - h(1 /&amp; y)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h(z):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 * z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print(f(12))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00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00835-3E6D-E394-CD36-FD8C5CD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Command-line Arguments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DEEB6F-AE0D-9D60-3A55-0EBBFAC09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42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71EC-6AC7-3AEA-56B3-A0C56FF2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F7003-700F-B7A8-84C6-82E7B697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555B54-03DA-D672-448C-55C11B8C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by parameterization at the program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CB04E-B289-B3DF-E03D-99E41CE8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we will often add parameters to a function so that we can call it with different values and not have to edit code, we can do the same with our entire scripts</a:t>
            </a:r>
          </a:p>
          <a:p>
            <a:r>
              <a:rPr lang="en-US" dirty="0"/>
              <a:t>This allows the user of our program to give it parameters for execution without having to edit the code.</a:t>
            </a:r>
          </a:p>
          <a:p>
            <a:pPr lvl="1"/>
            <a:r>
              <a:rPr lang="en-US" dirty="0"/>
              <a:t>Values to use for certain program parameters</a:t>
            </a:r>
          </a:p>
          <a:p>
            <a:pPr lvl="1"/>
            <a:r>
              <a:rPr lang="en-US" dirty="0"/>
              <a:t>Command for which part of the program to run</a:t>
            </a:r>
          </a:p>
          <a:p>
            <a:pPr lvl="1"/>
            <a:r>
              <a:rPr lang="en-US" dirty="0"/>
              <a:t>Input and output file names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When we give parameters to a program at run time these are call command-line arguments</a:t>
            </a:r>
          </a:p>
        </p:txBody>
      </p:sp>
    </p:spTree>
    <p:extLst>
      <p:ext uri="{BB962C8B-B14F-4D97-AF65-F5344CB8AC3E}">
        <p14:creationId xmlns:p14="http://schemas.microsoft.com/office/powerpoint/2010/main" val="338104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38D3-C206-F306-D586-DA5347E7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Command-line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73B8B-2143-277B-D3B5-4B7B3745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pass command-line arguments when we run a Python script, we simply add the arguments after the name of the script</a:t>
            </a:r>
          </a:p>
          <a:p>
            <a:endParaRPr lang="en-US" dirty="0"/>
          </a:p>
          <a:p>
            <a:r>
              <a:rPr lang="en-US" dirty="0"/>
              <a:t>This runs myScript.py and passes the values "add", "2", and </a:t>
            </a:r>
            <a:r>
              <a:rPr lang="en-US"/>
              <a:t>"3.2" </a:t>
            </a:r>
            <a:r>
              <a:rPr lang="en-US" dirty="0"/>
              <a:t>to the script.</a:t>
            </a:r>
          </a:p>
          <a:p>
            <a:r>
              <a:rPr lang="en-US" dirty="0"/>
              <a:t>They are delimited by whitespace</a:t>
            </a:r>
          </a:p>
          <a:p>
            <a:pPr lvl="1"/>
            <a:r>
              <a:rPr lang="en-US" dirty="0"/>
              <a:t>If you want to pass in a string that contains whitespace, you need to enclose it in quotations marks (")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180B2-4DBA-C0F2-5EE8-E4A52766659E}"/>
              </a:ext>
            </a:extLst>
          </p:cNvPr>
          <p:cNvSpPr txBox="1"/>
          <p:nvPr/>
        </p:nvSpPr>
        <p:spPr>
          <a:xfrm>
            <a:off x="1004907" y="2597568"/>
            <a:ext cx="82690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myScript.py add 2 3.2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63E93-183E-C750-C5C4-78354A0FDC47}"/>
              </a:ext>
            </a:extLst>
          </p:cNvPr>
          <p:cNvSpPr txBox="1"/>
          <p:nvPr/>
        </p:nvSpPr>
        <p:spPr>
          <a:xfrm>
            <a:off x="1489001" y="4925405"/>
            <a:ext cx="82690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myScript.py "This is a single argument"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28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A665-50A8-1035-AE8D-50853B2B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command-line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026C-3FA0-659F-F307-558FF6A4B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802093"/>
          </a:xfrm>
        </p:spPr>
        <p:txBody>
          <a:bodyPr>
            <a:normAutofit/>
          </a:bodyPr>
          <a:lstStyle/>
          <a:p>
            <a:r>
              <a:rPr lang="en-US" dirty="0"/>
              <a:t>Access to the command-line arguments passed to a script is provided by the </a:t>
            </a:r>
            <a:r>
              <a:rPr lang="en-US" b="1" i="1" dirty="0"/>
              <a:t>sys</a:t>
            </a:r>
            <a:r>
              <a:rPr lang="en-US" dirty="0"/>
              <a:t> (system) library.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sys.argv</a:t>
            </a:r>
            <a:r>
              <a:rPr lang="en-US" dirty="0"/>
              <a:t> (</a:t>
            </a:r>
            <a:r>
              <a:rPr lang="en-US" b="1" dirty="0"/>
              <a:t>arg</a:t>
            </a:r>
            <a:r>
              <a:rPr lang="en-US" dirty="0"/>
              <a:t>ument </a:t>
            </a:r>
            <a:r>
              <a:rPr lang="en-US" b="1" dirty="0"/>
              <a:t>v</a:t>
            </a:r>
            <a:r>
              <a:rPr lang="en-US" dirty="0"/>
              <a:t>alues) is a Python list containing all of the command-line arguments passed to the program.</a:t>
            </a:r>
          </a:p>
          <a:p>
            <a:r>
              <a:rPr lang="en-US" dirty="0"/>
              <a:t>If we called our script like this:</a:t>
            </a:r>
          </a:p>
          <a:p>
            <a:endParaRPr lang="en-US" sz="1400" dirty="0"/>
          </a:p>
          <a:p>
            <a:r>
              <a:rPr lang="en-US" dirty="0" err="1"/>
              <a:t>sys.argv</a:t>
            </a:r>
            <a:r>
              <a:rPr lang="en-US" dirty="0"/>
              <a:t> would contain:</a:t>
            </a:r>
          </a:p>
          <a:p>
            <a:endParaRPr lang="en-US" sz="1600" dirty="0"/>
          </a:p>
          <a:p>
            <a:r>
              <a:rPr lang="en-US" dirty="0" err="1"/>
              <a:t>sys.argv</a:t>
            </a:r>
            <a:r>
              <a:rPr lang="en-US" dirty="0"/>
              <a:t>[0] is always the name of the script that was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14DA-B2C7-F4DB-D0E7-34C57B8058C6}"/>
              </a:ext>
            </a:extLst>
          </p:cNvPr>
          <p:cNvSpPr txBox="1"/>
          <p:nvPr/>
        </p:nvSpPr>
        <p:spPr>
          <a:xfrm>
            <a:off x="1004907" y="2597568"/>
            <a:ext cx="826909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args = sys.argv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B01A0-9255-A39F-5B33-15711B30B5C2}"/>
              </a:ext>
            </a:extLst>
          </p:cNvPr>
          <p:cNvSpPr txBox="1"/>
          <p:nvPr/>
        </p:nvSpPr>
        <p:spPr>
          <a:xfrm>
            <a:off x="1004907" y="4668415"/>
            <a:ext cx="82690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myScript.py add 2 3.2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92BD4-4FA7-579C-162C-83A966A1556C}"/>
              </a:ext>
            </a:extLst>
          </p:cNvPr>
          <p:cNvSpPr txBox="1"/>
          <p:nvPr/>
        </p:nvSpPr>
        <p:spPr>
          <a:xfrm>
            <a:off x="1004907" y="5466273"/>
            <a:ext cx="82690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['myScript.py', 'add', '2', '3.2']</a:t>
            </a:r>
          </a:p>
        </p:txBody>
      </p:sp>
    </p:spTree>
    <p:extLst>
      <p:ext uri="{BB962C8B-B14F-4D97-AF65-F5344CB8AC3E}">
        <p14:creationId xmlns:p14="http://schemas.microsoft.com/office/powerpoint/2010/main" val="130416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1D92-EBFC-8D01-8779-97F22227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command-line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217D4-FEDA-0F5B-4BEB-0E64435F1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6765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individual elements of </a:t>
            </a:r>
            <a:r>
              <a:rPr lang="en-US" dirty="0" err="1"/>
              <a:t>sys.argv</a:t>
            </a:r>
            <a:r>
              <a:rPr lang="en-US" dirty="0"/>
              <a:t> are just values and we can use them in any way we normally would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all elements of </a:t>
            </a:r>
            <a:r>
              <a:rPr lang="en-US" dirty="0" err="1"/>
              <a:t>sys.argv</a:t>
            </a:r>
            <a:r>
              <a:rPr lang="en-US" dirty="0"/>
              <a:t> are read in as strings</a:t>
            </a:r>
          </a:p>
          <a:p>
            <a:r>
              <a:rPr lang="en-US" dirty="0"/>
              <a:t>If we know they should be numbers, we need to convert them using the </a:t>
            </a:r>
            <a:r>
              <a:rPr lang="en-US" i="1" dirty="0"/>
              <a:t>int() </a:t>
            </a:r>
            <a:r>
              <a:rPr lang="en-US" dirty="0"/>
              <a:t>and </a:t>
            </a:r>
            <a:r>
              <a:rPr lang="en-US" i="1" dirty="0"/>
              <a:t>float() </a:t>
            </a:r>
            <a:r>
              <a:rPr lang="en-US" dirty="0"/>
              <a:t>functions</a:t>
            </a:r>
          </a:p>
          <a:p>
            <a:endParaRPr lang="en-US" sz="2800" dirty="0"/>
          </a:p>
          <a:p>
            <a:r>
              <a:rPr lang="en-US" dirty="0"/>
              <a:t>Note: if you try to call int() on a string representing a floating-point number, you will get an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50AE0-4D7A-72C1-12FB-BE27A0C2E22C}"/>
              </a:ext>
            </a:extLst>
          </p:cNvPr>
          <p:cNvSpPr txBox="1"/>
          <p:nvPr/>
        </p:nvSpPr>
        <p:spPr>
          <a:xfrm>
            <a:off x="1004907" y="3059668"/>
            <a:ext cx="82690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 = sys.argv[1]      # 'add'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415D1-876B-EC71-768B-9EFCD5EDD0F7}"/>
              </a:ext>
            </a:extLst>
          </p:cNvPr>
          <p:cNvSpPr txBox="1"/>
          <p:nvPr/>
        </p:nvSpPr>
        <p:spPr>
          <a:xfrm>
            <a:off x="1004907" y="3560399"/>
            <a:ext cx="82690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have_good_args = validate_arguments(sys.argv[1:])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9296A-DE6A-BDE4-C7B0-0C3B5CC30F43}"/>
              </a:ext>
            </a:extLst>
          </p:cNvPr>
          <p:cNvSpPr txBox="1"/>
          <p:nvPr/>
        </p:nvSpPr>
        <p:spPr>
          <a:xfrm>
            <a:off x="1004907" y="1941037"/>
            <a:ext cx="82690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['myScript.py', 'add', '2', '3.2']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5D86-D961-0C29-87F8-844DE94A5C49}"/>
              </a:ext>
            </a:extLst>
          </p:cNvPr>
          <p:cNvSpPr txBox="1"/>
          <p:nvPr/>
        </p:nvSpPr>
        <p:spPr>
          <a:xfrm>
            <a:off x="1004907" y="5085691"/>
            <a:ext cx="826909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integer_value = int(sys.argv[2]) # convert '2' to 2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float_value = float(sys.argv[3]) # convert '3.2' to 3.2</a:t>
            </a:r>
          </a:p>
        </p:txBody>
      </p:sp>
    </p:spTree>
    <p:extLst>
      <p:ext uri="{BB962C8B-B14F-4D97-AF65-F5344CB8AC3E}">
        <p14:creationId xmlns:p14="http://schemas.microsoft.com/office/powerpoint/2010/main" val="8332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12DD-7787-BEA4-71EA-CC02C6C4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8423-7BC0-B819-FD88-FB6E7CADE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5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2885-197D-94DC-0560-FB1A888A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AC44B-B005-1BD4-31DC-4B4889BDE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err is human, to really foul things up requires a computer.</a:t>
            </a:r>
          </a:p>
        </p:txBody>
      </p:sp>
    </p:spTree>
    <p:extLst>
      <p:ext uri="{BB962C8B-B14F-4D97-AF65-F5344CB8AC3E}">
        <p14:creationId xmlns:p14="http://schemas.microsoft.com/office/powerpoint/2010/main" val="31527358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111-Template.potx" id="{1E66F11C-A0E4-44E4-A623-DB2458591B38}" vid="{4951662D-0F24-4DA5-9818-8BA1C4EF18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1632</Words>
  <Application>Microsoft Office PowerPoint</Application>
  <PresentationFormat>Widescreen</PresentationFormat>
  <Paragraphs>230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Courier New</vt:lpstr>
      <vt:lpstr>Trebuchet MS</vt:lpstr>
      <vt:lpstr>Wingdings 3</vt:lpstr>
      <vt:lpstr>Facet</vt:lpstr>
      <vt:lpstr>PowerPoint Presentation</vt:lpstr>
      <vt:lpstr>Command-line Arguments &amp; Errors</vt:lpstr>
      <vt:lpstr>Command-line Arguments</vt:lpstr>
      <vt:lpstr>Abstraction by parameterization at the program level</vt:lpstr>
      <vt:lpstr>Command-line arguments</vt:lpstr>
      <vt:lpstr>Accessing command-line arguments</vt:lpstr>
      <vt:lpstr>Using command-line arguments</vt:lpstr>
      <vt:lpstr>PowerPoint Presentation</vt:lpstr>
      <vt:lpstr>Errors</vt:lpstr>
      <vt:lpstr>Types of errors</vt:lpstr>
      <vt:lpstr>Logic errors</vt:lpstr>
      <vt:lpstr>PowerPoint Presentation</vt:lpstr>
      <vt:lpstr>Syntax Errors</vt:lpstr>
      <vt:lpstr>Syntax errors</vt:lpstr>
      <vt:lpstr>SyntaxError</vt:lpstr>
      <vt:lpstr>IndentationError/TabError</vt:lpstr>
      <vt:lpstr>PowerPoint Presentation</vt:lpstr>
      <vt:lpstr>Runtime Errors</vt:lpstr>
      <vt:lpstr>Runtime errors</vt:lpstr>
      <vt:lpstr>TypeError:'X' object is not callable</vt:lpstr>
      <vt:lpstr>...NoneType...</vt:lpstr>
      <vt:lpstr>NameError</vt:lpstr>
      <vt:lpstr>UnboundLocalError</vt:lpstr>
      <vt:lpstr>PowerPoint Presentation</vt:lpstr>
      <vt:lpstr>Tracebacks</vt:lpstr>
      <vt:lpstr>What's a traceback?</vt:lpstr>
      <vt:lpstr>Parts of a Traceback</vt:lpstr>
      <vt:lpstr>Reading a Traceback</vt:lpstr>
      <vt:lpstr>Fix this code!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Stephens</dc:creator>
  <cp:lastModifiedBy>Tom Stephens</cp:lastModifiedBy>
  <cp:revision>17</cp:revision>
  <dcterms:created xsi:type="dcterms:W3CDTF">2023-06-20T18:23:17Z</dcterms:created>
  <dcterms:modified xsi:type="dcterms:W3CDTF">2024-01-29T19:53:56Z</dcterms:modified>
</cp:coreProperties>
</file>