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5"/>
  </p:notesMasterIdLst>
  <p:sldIdLst>
    <p:sldId id="312" r:id="rId2"/>
    <p:sldId id="256" r:id="rId3"/>
    <p:sldId id="257" r:id="rId4"/>
    <p:sldId id="258" r:id="rId5"/>
    <p:sldId id="259" r:id="rId6"/>
    <p:sldId id="260" r:id="rId7"/>
    <p:sldId id="261" r:id="rId8"/>
    <p:sldId id="263" r:id="rId9"/>
    <p:sldId id="264" r:id="rId10"/>
    <p:sldId id="305" r:id="rId11"/>
    <p:sldId id="287" r:id="rId12"/>
    <p:sldId id="288" r:id="rId13"/>
    <p:sldId id="289" r:id="rId14"/>
    <p:sldId id="309" r:id="rId15"/>
    <p:sldId id="290" r:id="rId16"/>
    <p:sldId id="311" r:id="rId17"/>
    <p:sldId id="265" r:id="rId18"/>
    <p:sldId id="266" r:id="rId19"/>
    <p:sldId id="267" r:id="rId20"/>
    <p:sldId id="268" r:id="rId21"/>
    <p:sldId id="306" r:id="rId22"/>
    <p:sldId id="320" r:id="rId23"/>
    <p:sldId id="322" r:id="rId24"/>
    <p:sldId id="347" r:id="rId25"/>
    <p:sldId id="323" r:id="rId26"/>
    <p:sldId id="321" r:id="rId27"/>
    <p:sldId id="280" r:id="rId28"/>
    <p:sldId id="282" r:id="rId29"/>
    <p:sldId id="283" r:id="rId30"/>
    <p:sldId id="284" r:id="rId31"/>
    <p:sldId id="285" r:id="rId32"/>
    <p:sldId id="308" r:id="rId33"/>
    <p:sldId id="313" r:id="rId34"/>
    <p:sldId id="314" r:id="rId35"/>
    <p:sldId id="315" r:id="rId36"/>
    <p:sldId id="316" r:id="rId37"/>
    <p:sldId id="317" r:id="rId38"/>
    <p:sldId id="295" r:id="rId39"/>
    <p:sldId id="319" r:id="rId40"/>
    <p:sldId id="348" r:id="rId41"/>
    <p:sldId id="349" r:id="rId42"/>
    <p:sldId id="351" r:id="rId43"/>
    <p:sldId id="350"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05" d="100"/>
          <a:sy n="105" d="100"/>
        </p:scale>
        <p:origin x="14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9057B0-9360-4540-A355-8F75921E5A1B}" type="datetimeFigureOut">
              <a:rPr lang="en-US" smtClean="0"/>
              <a:t>6/5/2024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C2424-03FE-4CD6-9FE5-F7925F6B9B1A}" type="slidenum">
              <a:rPr lang="en-US" smtClean="0"/>
              <a:t>‹#›</a:t>
            </a:fld>
            <a:endParaRPr lang="en-US"/>
          </a:p>
        </p:txBody>
      </p:sp>
    </p:spTree>
    <p:extLst>
      <p:ext uri="{BB962C8B-B14F-4D97-AF65-F5344CB8AC3E}">
        <p14:creationId xmlns:p14="http://schemas.microsoft.com/office/powerpoint/2010/main" val="280709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04101E-AF47-432D-AFD7-8E25F071F894}"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7F1683-A07E-4CF5-8767-C0311F34AD57}" type="slidenum">
              <a:rPr lang="en-US" smtClean="0"/>
              <a:t>‹#›</a:t>
            </a:fld>
            <a:endParaRPr lang="en-US"/>
          </a:p>
        </p:txBody>
      </p:sp>
    </p:spTree>
    <p:extLst>
      <p:ext uri="{BB962C8B-B14F-4D97-AF65-F5344CB8AC3E}">
        <p14:creationId xmlns:p14="http://schemas.microsoft.com/office/powerpoint/2010/main" val="528747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04101E-AF47-432D-AFD7-8E25F071F894}"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7F1683-A07E-4CF5-8767-C0311F34AD57}" type="slidenum">
              <a:rPr lang="en-US" smtClean="0"/>
              <a:t>‹#›</a:t>
            </a:fld>
            <a:endParaRPr lang="en-US"/>
          </a:p>
        </p:txBody>
      </p:sp>
    </p:spTree>
    <p:extLst>
      <p:ext uri="{BB962C8B-B14F-4D97-AF65-F5344CB8AC3E}">
        <p14:creationId xmlns:p14="http://schemas.microsoft.com/office/powerpoint/2010/main" val="370397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04101E-AF47-432D-AFD7-8E25F071F894}"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7F1683-A07E-4CF5-8767-C0311F34AD5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4511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04101E-AF47-432D-AFD7-8E25F071F894}"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7F1683-A07E-4CF5-8767-C0311F34AD57}" type="slidenum">
              <a:rPr lang="en-US" smtClean="0"/>
              <a:t>‹#›</a:t>
            </a:fld>
            <a:endParaRPr lang="en-US"/>
          </a:p>
        </p:txBody>
      </p:sp>
    </p:spTree>
    <p:extLst>
      <p:ext uri="{BB962C8B-B14F-4D97-AF65-F5344CB8AC3E}">
        <p14:creationId xmlns:p14="http://schemas.microsoft.com/office/powerpoint/2010/main" val="2987748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04101E-AF47-432D-AFD7-8E25F071F894}"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7F1683-A07E-4CF5-8767-C0311F34AD5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07470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04101E-AF47-432D-AFD7-8E25F071F894}"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7F1683-A07E-4CF5-8767-C0311F34AD57}" type="slidenum">
              <a:rPr lang="en-US" smtClean="0"/>
              <a:t>‹#›</a:t>
            </a:fld>
            <a:endParaRPr lang="en-US"/>
          </a:p>
        </p:txBody>
      </p:sp>
    </p:spTree>
    <p:extLst>
      <p:ext uri="{BB962C8B-B14F-4D97-AF65-F5344CB8AC3E}">
        <p14:creationId xmlns:p14="http://schemas.microsoft.com/office/powerpoint/2010/main" val="743579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04101E-AF47-432D-AFD7-8E25F071F894}"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7F1683-A07E-4CF5-8767-C0311F34AD57}" type="slidenum">
              <a:rPr lang="en-US" smtClean="0"/>
              <a:t>‹#›</a:t>
            </a:fld>
            <a:endParaRPr lang="en-US"/>
          </a:p>
        </p:txBody>
      </p:sp>
    </p:spTree>
    <p:extLst>
      <p:ext uri="{BB962C8B-B14F-4D97-AF65-F5344CB8AC3E}">
        <p14:creationId xmlns:p14="http://schemas.microsoft.com/office/powerpoint/2010/main" val="2559206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04101E-AF47-432D-AFD7-8E25F071F894}"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7F1683-A07E-4CF5-8767-C0311F34AD57}" type="slidenum">
              <a:rPr lang="en-US" smtClean="0"/>
              <a:t>‹#›</a:t>
            </a:fld>
            <a:endParaRPr lang="en-US"/>
          </a:p>
        </p:txBody>
      </p:sp>
    </p:spTree>
    <p:extLst>
      <p:ext uri="{BB962C8B-B14F-4D97-AF65-F5344CB8AC3E}">
        <p14:creationId xmlns:p14="http://schemas.microsoft.com/office/powerpoint/2010/main" val="173050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77334" y="1930401"/>
            <a:ext cx="8596668" cy="4110962"/>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304101E-AF47-432D-AFD7-8E25F071F894}"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7F1683-A07E-4CF5-8767-C0311F34AD57}" type="slidenum">
              <a:rPr lang="en-US" smtClean="0"/>
              <a:t>‹#›</a:t>
            </a:fld>
            <a:endParaRPr lang="en-US"/>
          </a:p>
        </p:txBody>
      </p:sp>
    </p:spTree>
    <p:extLst>
      <p:ext uri="{BB962C8B-B14F-4D97-AF65-F5344CB8AC3E}">
        <p14:creationId xmlns:p14="http://schemas.microsoft.com/office/powerpoint/2010/main" val="974474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04101E-AF47-432D-AFD7-8E25F071F894}"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7F1683-A07E-4CF5-8767-C0311F34AD57}" type="slidenum">
              <a:rPr lang="en-US" smtClean="0"/>
              <a:t>‹#›</a:t>
            </a:fld>
            <a:endParaRPr lang="en-US"/>
          </a:p>
        </p:txBody>
      </p:sp>
    </p:spTree>
    <p:extLst>
      <p:ext uri="{BB962C8B-B14F-4D97-AF65-F5344CB8AC3E}">
        <p14:creationId xmlns:p14="http://schemas.microsoft.com/office/powerpoint/2010/main" val="650534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04101E-AF47-432D-AFD7-8E25F071F894}"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7F1683-A07E-4CF5-8767-C0311F34AD57}" type="slidenum">
              <a:rPr lang="en-US" smtClean="0"/>
              <a:t>‹#›</a:t>
            </a:fld>
            <a:endParaRPr lang="en-US"/>
          </a:p>
        </p:txBody>
      </p:sp>
    </p:spTree>
    <p:extLst>
      <p:ext uri="{BB962C8B-B14F-4D97-AF65-F5344CB8AC3E}">
        <p14:creationId xmlns:p14="http://schemas.microsoft.com/office/powerpoint/2010/main" val="2973695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04101E-AF47-432D-AFD7-8E25F071F894}" type="datetimeFigureOut">
              <a:rPr lang="en-US" smtClean="0"/>
              <a:t>6/5/2024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7F1683-A07E-4CF5-8767-C0311F34AD57}" type="slidenum">
              <a:rPr lang="en-US" smtClean="0"/>
              <a:t>‹#›</a:t>
            </a:fld>
            <a:endParaRPr lang="en-US"/>
          </a:p>
        </p:txBody>
      </p:sp>
    </p:spTree>
    <p:extLst>
      <p:ext uri="{BB962C8B-B14F-4D97-AF65-F5344CB8AC3E}">
        <p14:creationId xmlns:p14="http://schemas.microsoft.com/office/powerpoint/2010/main" val="1005511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04101E-AF47-432D-AFD7-8E25F071F894}" type="datetimeFigureOut">
              <a:rPr lang="en-US" smtClean="0"/>
              <a:t>6/5/2024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7F1683-A07E-4CF5-8767-C0311F34AD57}" type="slidenum">
              <a:rPr lang="en-US" smtClean="0"/>
              <a:t>‹#›</a:t>
            </a:fld>
            <a:endParaRPr lang="en-US"/>
          </a:p>
        </p:txBody>
      </p:sp>
    </p:spTree>
    <p:extLst>
      <p:ext uri="{BB962C8B-B14F-4D97-AF65-F5344CB8AC3E}">
        <p14:creationId xmlns:p14="http://schemas.microsoft.com/office/powerpoint/2010/main" val="3607045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04101E-AF47-432D-AFD7-8E25F071F894}" type="datetimeFigureOut">
              <a:rPr lang="en-US" smtClean="0"/>
              <a:t>6/5/2024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7F1683-A07E-4CF5-8767-C0311F34AD57}" type="slidenum">
              <a:rPr lang="en-US" smtClean="0"/>
              <a:t>‹#›</a:t>
            </a:fld>
            <a:endParaRPr lang="en-US"/>
          </a:p>
        </p:txBody>
      </p:sp>
    </p:spTree>
    <p:extLst>
      <p:ext uri="{BB962C8B-B14F-4D97-AF65-F5344CB8AC3E}">
        <p14:creationId xmlns:p14="http://schemas.microsoft.com/office/powerpoint/2010/main" val="1484483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04101E-AF47-432D-AFD7-8E25F071F894}" type="datetimeFigureOut">
              <a:rPr lang="en-US" smtClean="0"/>
              <a:t>6/5/2024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7F1683-A07E-4CF5-8767-C0311F34AD57}" type="slidenum">
              <a:rPr lang="en-US" smtClean="0"/>
              <a:t>‹#›</a:t>
            </a:fld>
            <a:endParaRPr lang="en-US"/>
          </a:p>
        </p:txBody>
      </p:sp>
    </p:spTree>
    <p:extLst>
      <p:ext uri="{BB962C8B-B14F-4D97-AF65-F5344CB8AC3E}">
        <p14:creationId xmlns:p14="http://schemas.microsoft.com/office/powerpoint/2010/main" val="2985510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7F1683-A07E-4CF5-8767-C0311F34AD57}" type="slidenum">
              <a:rPr lang="en-US" smtClean="0"/>
              <a:t>‹#›</a:t>
            </a:fld>
            <a:endParaRPr lang="en-US"/>
          </a:p>
        </p:txBody>
      </p:sp>
      <p:sp>
        <p:nvSpPr>
          <p:cNvPr id="5" name="Date Placeholder 4"/>
          <p:cNvSpPr>
            <a:spLocks noGrp="1"/>
          </p:cNvSpPr>
          <p:nvPr>
            <p:ph type="dt" sz="half" idx="10"/>
          </p:nvPr>
        </p:nvSpPr>
        <p:spPr/>
        <p:txBody>
          <a:bodyPr/>
          <a:lstStyle/>
          <a:p>
            <a:fld id="{1304101E-AF47-432D-AFD7-8E25F071F894}" type="datetimeFigureOut">
              <a:rPr lang="en-US" smtClean="0"/>
              <a:t>6/5/2024</a:t>
            </a:fld>
            <a:endParaRPr lang="en-US"/>
          </a:p>
        </p:txBody>
      </p:sp>
    </p:spTree>
    <p:extLst>
      <p:ext uri="{BB962C8B-B14F-4D97-AF65-F5344CB8AC3E}">
        <p14:creationId xmlns:p14="http://schemas.microsoft.com/office/powerpoint/2010/main" val="3616203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304101E-AF47-432D-AFD7-8E25F071F894}" type="datetimeFigureOut">
              <a:rPr lang="en-US" smtClean="0"/>
              <a:t>6/5/2024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C7F1683-A07E-4CF5-8767-C0311F34AD57}" type="slidenum">
              <a:rPr lang="en-US" smtClean="0"/>
              <a:t>‹#›</a:t>
            </a:fld>
            <a:endParaRPr lang="en-US"/>
          </a:p>
        </p:txBody>
      </p:sp>
    </p:spTree>
    <p:extLst>
      <p:ext uri="{BB962C8B-B14F-4D97-AF65-F5344CB8AC3E}">
        <p14:creationId xmlns:p14="http://schemas.microsoft.com/office/powerpoint/2010/main" val="123238872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Cartoon of a cartoon of a cloud guide&#10;&#10;Description automatically generated">
            <a:extLst>
              <a:ext uri="{FF2B5EF4-FFF2-40B4-BE49-F238E27FC236}">
                <a16:creationId xmlns:a16="http://schemas.microsoft.com/office/drawing/2014/main" id="{7E00D8DD-1D89-A2B3-D074-3823473909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4030" y="0"/>
            <a:ext cx="9003939" cy="6858000"/>
          </a:xfrm>
          <a:prstGeom prst="rect">
            <a:avLst/>
          </a:prstGeom>
        </p:spPr>
      </p:pic>
    </p:spTree>
    <p:extLst>
      <p:ext uri="{BB962C8B-B14F-4D97-AF65-F5344CB8AC3E}">
        <p14:creationId xmlns:p14="http://schemas.microsoft.com/office/powerpoint/2010/main" val="289936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9B03B-4130-ECDD-9743-5C81B9821A9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541749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90438E-6C04-AB51-00A2-4D002E758DCE}"/>
              </a:ext>
            </a:extLst>
          </p:cNvPr>
          <p:cNvSpPr>
            <a:spLocks noGrp="1"/>
          </p:cNvSpPr>
          <p:nvPr>
            <p:ph type="title"/>
          </p:nvPr>
        </p:nvSpPr>
        <p:spPr/>
        <p:txBody>
          <a:bodyPr/>
          <a:lstStyle/>
          <a:p>
            <a:r>
              <a:rPr lang="en-US" dirty="0"/>
              <a:t>Statements</a:t>
            </a:r>
          </a:p>
        </p:txBody>
      </p:sp>
      <p:sp>
        <p:nvSpPr>
          <p:cNvPr id="5" name="Text Placeholder 4">
            <a:extLst>
              <a:ext uri="{FF2B5EF4-FFF2-40B4-BE49-F238E27FC236}">
                <a16:creationId xmlns:a16="http://schemas.microsoft.com/office/drawing/2014/main" id="{F6EF510C-EBE1-B05E-4928-0919CF6B8C8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96650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E345A4-52D7-4202-8D9A-D1989F9537F8}"/>
              </a:ext>
            </a:extLst>
          </p:cNvPr>
          <p:cNvSpPr>
            <a:spLocks noGrp="1"/>
          </p:cNvSpPr>
          <p:nvPr>
            <p:ph type="title"/>
          </p:nvPr>
        </p:nvSpPr>
        <p:spPr/>
        <p:txBody>
          <a:bodyPr/>
          <a:lstStyle/>
          <a:p>
            <a:r>
              <a:rPr lang="en-US" dirty="0"/>
              <a:t>Statements</a:t>
            </a:r>
          </a:p>
        </p:txBody>
      </p:sp>
      <p:sp>
        <p:nvSpPr>
          <p:cNvPr id="5" name="Content Placeholder 4">
            <a:extLst>
              <a:ext uri="{FF2B5EF4-FFF2-40B4-BE49-F238E27FC236}">
                <a16:creationId xmlns:a16="http://schemas.microsoft.com/office/drawing/2014/main" id="{DE9738B3-4BB6-6A5B-E5B5-75620763679E}"/>
              </a:ext>
            </a:extLst>
          </p:cNvPr>
          <p:cNvSpPr>
            <a:spLocks noGrp="1"/>
          </p:cNvSpPr>
          <p:nvPr>
            <p:ph idx="1"/>
          </p:nvPr>
        </p:nvSpPr>
        <p:spPr>
          <a:xfrm>
            <a:off x="677334" y="1930401"/>
            <a:ext cx="8596668" cy="877454"/>
          </a:xfrm>
        </p:spPr>
        <p:txBody>
          <a:bodyPr/>
          <a:lstStyle/>
          <a:p>
            <a:r>
              <a:rPr lang="en-US" dirty="0"/>
              <a:t>A </a:t>
            </a:r>
            <a:r>
              <a:rPr lang="en-US" b="1" dirty="0"/>
              <a:t>statement</a:t>
            </a:r>
            <a:r>
              <a:rPr lang="en-US" dirty="0"/>
              <a:t> is executed by the interpreter to perform an action.</a:t>
            </a:r>
          </a:p>
          <a:p>
            <a:r>
              <a:rPr lang="en-US" dirty="0"/>
              <a:t>Some examples (details on these in future slides and lectures)</a:t>
            </a:r>
          </a:p>
        </p:txBody>
      </p:sp>
      <p:graphicFrame>
        <p:nvGraphicFramePr>
          <p:cNvPr id="6" name="Table 6">
            <a:extLst>
              <a:ext uri="{FF2B5EF4-FFF2-40B4-BE49-F238E27FC236}">
                <a16:creationId xmlns:a16="http://schemas.microsoft.com/office/drawing/2014/main" id="{D918096D-7A66-4889-76F6-D3C3F05FB4C3}"/>
              </a:ext>
            </a:extLst>
          </p:cNvPr>
          <p:cNvGraphicFramePr>
            <a:graphicFrameLocks noGrp="1"/>
          </p:cNvGraphicFramePr>
          <p:nvPr>
            <p:extLst>
              <p:ext uri="{D42A27DB-BD31-4B8C-83A1-F6EECF244321}">
                <p14:modId xmlns:p14="http://schemas.microsoft.com/office/powerpoint/2010/main" val="1129382228"/>
              </p:ext>
            </p:extLst>
          </p:nvPr>
        </p:nvGraphicFramePr>
        <p:xfrm>
          <a:off x="1062182" y="2807855"/>
          <a:ext cx="8128000" cy="2839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92369218"/>
                    </a:ext>
                  </a:extLst>
                </a:gridCol>
                <a:gridCol w="4064000">
                  <a:extLst>
                    <a:ext uri="{9D8B030D-6E8A-4147-A177-3AD203B41FA5}">
                      <a16:colId xmlns:a16="http://schemas.microsoft.com/office/drawing/2014/main" val="3351420487"/>
                    </a:ext>
                  </a:extLst>
                </a:gridCol>
              </a:tblGrid>
              <a:tr h="370840">
                <a:tc>
                  <a:txBody>
                    <a:bodyPr/>
                    <a:lstStyle/>
                    <a:p>
                      <a:r>
                        <a:rPr lang="en-US" dirty="0"/>
                        <a:t>Statement type</a:t>
                      </a:r>
                    </a:p>
                  </a:txBody>
                  <a:tcPr/>
                </a:tc>
                <a:tc>
                  <a:txBody>
                    <a:bodyPr/>
                    <a:lstStyle/>
                    <a:p>
                      <a:r>
                        <a:rPr lang="en-US" dirty="0"/>
                        <a:t>Example</a:t>
                      </a:r>
                    </a:p>
                  </a:txBody>
                  <a:tcPr/>
                </a:tc>
                <a:extLst>
                  <a:ext uri="{0D108BD9-81ED-4DB2-BD59-A6C34878D82A}">
                    <a16:rowId xmlns:a16="http://schemas.microsoft.com/office/drawing/2014/main" val="151753841"/>
                  </a:ext>
                </a:extLst>
              </a:tr>
              <a:tr h="0">
                <a:tc>
                  <a:txBody>
                    <a:bodyPr/>
                    <a:lstStyle/>
                    <a:p>
                      <a:r>
                        <a:rPr lang="en-US" dirty="0"/>
                        <a:t>Assignment statement</a:t>
                      </a:r>
                    </a:p>
                  </a:txBody>
                  <a:tcPr anchor="ctr"/>
                </a:tc>
                <a:tc>
                  <a:txBody>
                    <a:bodyPr/>
                    <a:lstStyle/>
                    <a:p>
                      <a:r>
                        <a:rPr lang="en-US" b="1" dirty="0">
                          <a:latin typeface="Courier New" panose="02070309020205020404" pitchFamily="49" charset="0"/>
                          <a:cs typeface="Courier New" panose="02070309020205020404" pitchFamily="49" charset="0"/>
                        </a:rPr>
                        <a:t>name = '</a:t>
                      </a:r>
                      <a:r>
                        <a:rPr lang="en-US" b="1" dirty="0" err="1">
                          <a:latin typeface="Courier New" panose="02070309020205020404" pitchFamily="49" charset="0"/>
                          <a:cs typeface="Courier New" panose="02070309020205020404" pitchFamily="49" charset="0"/>
                        </a:rPr>
                        <a:t>sosuke</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greeting = 'ahoy, ' + name</a:t>
                      </a:r>
                    </a:p>
                  </a:txBody>
                  <a:tcPr marT="182880" marB="182880"/>
                </a:tc>
                <a:extLst>
                  <a:ext uri="{0D108BD9-81ED-4DB2-BD59-A6C34878D82A}">
                    <a16:rowId xmlns:a16="http://schemas.microsoft.com/office/drawing/2014/main" val="642162197"/>
                  </a:ext>
                </a:extLst>
              </a:tr>
              <a:tr h="0">
                <a:tc>
                  <a:txBody>
                    <a:bodyPr/>
                    <a:lstStyle/>
                    <a:p>
                      <a:r>
                        <a:rPr lang="en-US" dirty="0"/>
                        <a:t>Def statement</a:t>
                      </a:r>
                    </a:p>
                  </a:txBody>
                  <a:tcPr anchor="ctr"/>
                </a:tc>
                <a:tc>
                  <a:txBody>
                    <a:bodyPr/>
                    <a:lstStyle/>
                    <a:p>
                      <a:r>
                        <a:rPr lang="en-US" b="1" dirty="0">
                          <a:latin typeface="Courier New" panose="02070309020205020404" pitchFamily="49" charset="0"/>
                          <a:cs typeface="Courier New" panose="02070309020205020404" pitchFamily="49" charset="0"/>
                        </a:rPr>
                        <a:t>def greet(name):</a:t>
                      </a:r>
                    </a:p>
                    <a:p>
                      <a:r>
                        <a:rPr lang="en-US" b="1" dirty="0">
                          <a:latin typeface="Courier New" panose="02070309020205020404" pitchFamily="49" charset="0"/>
                          <a:cs typeface="Courier New" panose="02070309020205020404" pitchFamily="49" charset="0"/>
                        </a:rPr>
                        <a:t>    return 'ahoy, ' + name</a:t>
                      </a:r>
                    </a:p>
                  </a:txBody>
                  <a:tcPr marT="182880" marB="182880"/>
                </a:tc>
                <a:extLst>
                  <a:ext uri="{0D108BD9-81ED-4DB2-BD59-A6C34878D82A}">
                    <a16:rowId xmlns:a16="http://schemas.microsoft.com/office/drawing/2014/main" val="2333159653"/>
                  </a:ext>
                </a:extLst>
              </a:tr>
              <a:tr h="0">
                <a:tc>
                  <a:txBody>
                    <a:bodyPr/>
                    <a:lstStyle/>
                    <a:p>
                      <a:r>
                        <a:rPr lang="en-US" dirty="0"/>
                        <a:t>Return statement</a:t>
                      </a:r>
                    </a:p>
                  </a:txBody>
                  <a:tcPr anchor="ctr"/>
                </a:tc>
                <a:tc>
                  <a:txBody>
                    <a:bodyPr/>
                    <a:lstStyle/>
                    <a:p>
                      <a:r>
                        <a:rPr lang="en-US" b="1" dirty="0">
                          <a:latin typeface="Courier New" panose="02070309020205020404" pitchFamily="49" charset="0"/>
                          <a:cs typeface="Courier New" panose="02070309020205020404" pitchFamily="49" charset="0"/>
                        </a:rPr>
                        <a:t>return 'ahoy, ' + name</a:t>
                      </a:r>
                    </a:p>
                  </a:txBody>
                  <a:tcPr marT="182880" marB="182880"/>
                </a:tc>
                <a:extLst>
                  <a:ext uri="{0D108BD9-81ED-4DB2-BD59-A6C34878D82A}">
                    <a16:rowId xmlns:a16="http://schemas.microsoft.com/office/drawing/2014/main" val="2729305579"/>
                  </a:ext>
                </a:extLst>
              </a:tr>
            </a:tbl>
          </a:graphicData>
        </a:graphic>
      </p:graphicFrame>
    </p:spTree>
    <p:extLst>
      <p:ext uri="{BB962C8B-B14F-4D97-AF65-F5344CB8AC3E}">
        <p14:creationId xmlns:p14="http://schemas.microsoft.com/office/powerpoint/2010/main" val="3484377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A2487-C964-7B1A-0B88-8E8C8B8C9EBA}"/>
              </a:ext>
            </a:extLst>
          </p:cNvPr>
          <p:cNvSpPr>
            <a:spLocks noGrp="1"/>
          </p:cNvSpPr>
          <p:nvPr>
            <p:ph type="title"/>
          </p:nvPr>
        </p:nvSpPr>
        <p:spPr/>
        <p:txBody>
          <a:bodyPr/>
          <a:lstStyle/>
          <a:p>
            <a:r>
              <a:rPr lang="en-US" dirty="0"/>
              <a:t>Compound statements</a:t>
            </a:r>
          </a:p>
        </p:txBody>
      </p:sp>
      <p:sp>
        <p:nvSpPr>
          <p:cNvPr id="3" name="Content Placeholder 2">
            <a:extLst>
              <a:ext uri="{FF2B5EF4-FFF2-40B4-BE49-F238E27FC236}">
                <a16:creationId xmlns:a16="http://schemas.microsoft.com/office/drawing/2014/main" id="{FD50BF4F-6B9D-5FA3-4A1B-F8672A3D0DF6}"/>
              </a:ext>
            </a:extLst>
          </p:cNvPr>
          <p:cNvSpPr>
            <a:spLocks noGrp="1"/>
          </p:cNvSpPr>
          <p:nvPr>
            <p:ph idx="1"/>
          </p:nvPr>
        </p:nvSpPr>
        <p:spPr>
          <a:xfrm>
            <a:off x="677334" y="1930401"/>
            <a:ext cx="8596668" cy="472331"/>
          </a:xfrm>
        </p:spPr>
        <p:txBody>
          <a:bodyPr/>
          <a:lstStyle/>
          <a:p>
            <a:r>
              <a:rPr lang="en-US" dirty="0"/>
              <a:t>A </a:t>
            </a:r>
            <a:r>
              <a:rPr lang="en-US" b="1" dirty="0"/>
              <a:t>compound statement </a:t>
            </a:r>
            <a:r>
              <a:rPr lang="en-US" dirty="0"/>
              <a:t>contains groups of other statements.</a:t>
            </a:r>
          </a:p>
        </p:txBody>
      </p:sp>
      <p:sp>
        <p:nvSpPr>
          <p:cNvPr id="4" name="TextBox 3">
            <a:extLst>
              <a:ext uri="{FF2B5EF4-FFF2-40B4-BE49-F238E27FC236}">
                <a16:creationId xmlns:a16="http://schemas.microsoft.com/office/drawing/2014/main" id="{DFF55306-3196-CA7F-21B3-6E3401DE315B}"/>
              </a:ext>
            </a:extLst>
          </p:cNvPr>
          <p:cNvSpPr txBox="1"/>
          <p:nvPr/>
        </p:nvSpPr>
        <p:spPr>
          <a:xfrm>
            <a:off x="1086355" y="2402732"/>
            <a:ext cx="6631709" cy="2585323"/>
          </a:xfrm>
          <a:prstGeom prst="rect">
            <a:avLst/>
          </a:prstGeom>
          <a:solidFill>
            <a:schemeClr val="bg1">
              <a:lumMod val="95000"/>
            </a:schemeClr>
          </a:solidFill>
        </p:spPr>
        <p:txBody>
          <a:bodyPr wrap="square" rtlCol="0">
            <a:spAutoFit/>
          </a:bodyPr>
          <a:lstStyle/>
          <a:p>
            <a:r>
              <a:rPr lang="en-US" b="1" dirty="0">
                <a:latin typeface="Courier New" panose="02070309020205020404" pitchFamily="49" charset="0"/>
                <a:cs typeface="Courier New" panose="02070309020205020404" pitchFamily="49" charset="0"/>
              </a:rPr>
              <a:t>&lt;header&gt;:                        </a:t>
            </a:r>
          </a:p>
          <a:p>
            <a:r>
              <a:rPr lang="en-US" b="1" dirty="0">
                <a:latin typeface="Courier New" panose="02070309020205020404" pitchFamily="49" charset="0"/>
                <a:cs typeface="Courier New" panose="02070309020205020404" pitchFamily="49" charset="0"/>
              </a:rPr>
              <a:t>    &lt;statement&gt;   </a:t>
            </a:r>
          </a:p>
          <a:p>
            <a:r>
              <a:rPr lang="en-US" b="1" dirty="0">
                <a:latin typeface="Courier New" panose="02070309020205020404" pitchFamily="49" charset="0"/>
                <a:cs typeface="Courier New" panose="02070309020205020404" pitchFamily="49" charset="0"/>
              </a:rPr>
              <a:t>    &lt;statement&gt;</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&lt;separating header&gt;:             </a:t>
            </a:r>
          </a:p>
          <a:p>
            <a:r>
              <a:rPr lang="en-US" b="1" dirty="0">
                <a:latin typeface="Courier New" panose="02070309020205020404" pitchFamily="49" charset="0"/>
                <a:cs typeface="Courier New" panose="02070309020205020404" pitchFamily="49" charset="0"/>
              </a:rPr>
              <a:t>    &lt;statement&gt;   </a:t>
            </a:r>
          </a:p>
          <a:p>
            <a:r>
              <a:rPr lang="en-US" b="1" dirty="0">
                <a:latin typeface="Courier New" panose="02070309020205020404" pitchFamily="49" charset="0"/>
                <a:cs typeface="Courier New" panose="02070309020205020404" pitchFamily="49" charset="0"/>
              </a:rPr>
              <a:t>    &lt;statement&gt;</a:t>
            </a:r>
          </a:p>
          <a:p>
            <a:r>
              <a:rPr lang="en-US" b="1" dirty="0">
                <a:latin typeface="Courier New" panose="02070309020205020404" pitchFamily="49" charset="0"/>
                <a:cs typeface="Courier New" panose="02070309020205020404" pitchFamily="49" charset="0"/>
              </a:rPr>
              <a:t>    ...</a:t>
            </a:r>
            <a:endParaRPr lang="pt-BR" b="1" dirty="0">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DB0D2DA6-05E4-5D73-DCD4-BCE48E4EF396}"/>
              </a:ext>
            </a:extLst>
          </p:cNvPr>
          <p:cNvSpPr/>
          <p:nvPr/>
        </p:nvSpPr>
        <p:spPr>
          <a:xfrm>
            <a:off x="1108953" y="2470826"/>
            <a:ext cx="6478621" cy="1177046"/>
          </a:xfrm>
          <a:prstGeom prst="rect">
            <a:avLst/>
          </a:prstGeom>
          <a:noFill/>
          <a:ln w="25400">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5BA172C-819F-D002-0830-F740BB5FEC35}"/>
              </a:ext>
            </a:extLst>
          </p:cNvPr>
          <p:cNvSpPr/>
          <p:nvPr/>
        </p:nvSpPr>
        <p:spPr>
          <a:xfrm>
            <a:off x="1108953" y="3788311"/>
            <a:ext cx="6478621" cy="1177046"/>
          </a:xfrm>
          <a:prstGeom prst="rect">
            <a:avLst/>
          </a:prstGeom>
          <a:noFill/>
          <a:ln w="25400">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DFFAA1D-2E97-8380-76E2-F422A64A4D2F}"/>
              </a:ext>
            </a:extLst>
          </p:cNvPr>
          <p:cNvSpPr txBox="1"/>
          <p:nvPr/>
        </p:nvSpPr>
        <p:spPr>
          <a:xfrm>
            <a:off x="6437900" y="2541523"/>
            <a:ext cx="1149674" cy="369332"/>
          </a:xfrm>
          <a:prstGeom prst="rect">
            <a:avLst/>
          </a:prstGeom>
          <a:noFill/>
        </p:spPr>
        <p:txBody>
          <a:bodyPr wrap="none" rtlCol="0">
            <a:spAutoFit/>
          </a:bodyPr>
          <a:lstStyle/>
          <a:p>
            <a:r>
              <a:rPr lang="en-US" dirty="0">
                <a:solidFill>
                  <a:schemeClr val="accent2"/>
                </a:solidFill>
              </a:rPr>
              <a:t># CLAUSE</a:t>
            </a:r>
          </a:p>
        </p:txBody>
      </p:sp>
      <p:sp>
        <p:nvSpPr>
          <p:cNvPr id="9" name="TextBox 8">
            <a:extLst>
              <a:ext uri="{FF2B5EF4-FFF2-40B4-BE49-F238E27FC236}">
                <a16:creationId xmlns:a16="http://schemas.microsoft.com/office/drawing/2014/main" id="{C9AC8BD0-1BC6-EE55-A4F9-CA1EE7F3F7FF}"/>
              </a:ext>
            </a:extLst>
          </p:cNvPr>
          <p:cNvSpPr txBox="1"/>
          <p:nvPr/>
        </p:nvSpPr>
        <p:spPr>
          <a:xfrm>
            <a:off x="6437900" y="3831714"/>
            <a:ext cx="1149674" cy="369332"/>
          </a:xfrm>
          <a:prstGeom prst="rect">
            <a:avLst/>
          </a:prstGeom>
          <a:noFill/>
        </p:spPr>
        <p:txBody>
          <a:bodyPr wrap="none" rtlCol="0">
            <a:spAutoFit/>
          </a:bodyPr>
          <a:lstStyle/>
          <a:p>
            <a:r>
              <a:rPr lang="en-US" dirty="0">
                <a:solidFill>
                  <a:schemeClr val="accent2"/>
                </a:solidFill>
              </a:rPr>
              <a:t># CLAUSE</a:t>
            </a:r>
          </a:p>
        </p:txBody>
      </p:sp>
      <p:sp>
        <p:nvSpPr>
          <p:cNvPr id="10" name="Rectangle 9">
            <a:extLst>
              <a:ext uri="{FF2B5EF4-FFF2-40B4-BE49-F238E27FC236}">
                <a16:creationId xmlns:a16="http://schemas.microsoft.com/office/drawing/2014/main" id="{E6045C90-436B-21C8-703E-9DE5A14556AB}"/>
              </a:ext>
            </a:extLst>
          </p:cNvPr>
          <p:cNvSpPr/>
          <p:nvPr/>
        </p:nvSpPr>
        <p:spPr>
          <a:xfrm>
            <a:off x="1648464" y="2726189"/>
            <a:ext cx="4105637" cy="824407"/>
          </a:xfrm>
          <a:prstGeom prst="rect">
            <a:avLst/>
          </a:prstGeom>
          <a:noFill/>
          <a:ln w="25400">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60DC28A-F715-E445-0E87-DA0F655BAB28}"/>
              </a:ext>
            </a:extLst>
          </p:cNvPr>
          <p:cNvSpPr/>
          <p:nvPr/>
        </p:nvSpPr>
        <p:spPr>
          <a:xfrm>
            <a:off x="1648464" y="4140950"/>
            <a:ext cx="4105637" cy="752063"/>
          </a:xfrm>
          <a:prstGeom prst="rect">
            <a:avLst/>
          </a:prstGeom>
          <a:noFill/>
          <a:ln w="25400">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FD7A039-625B-65F8-AFEA-B0799AA32A2A}"/>
              </a:ext>
            </a:extLst>
          </p:cNvPr>
          <p:cNvSpPr txBox="1"/>
          <p:nvPr/>
        </p:nvSpPr>
        <p:spPr>
          <a:xfrm>
            <a:off x="4658708" y="2769060"/>
            <a:ext cx="957313" cy="369332"/>
          </a:xfrm>
          <a:prstGeom prst="rect">
            <a:avLst/>
          </a:prstGeom>
          <a:noFill/>
        </p:spPr>
        <p:txBody>
          <a:bodyPr wrap="none" rtlCol="0">
            <a:spAutoFit/>
          </a:bodyPr>
          <a:lstStyle/>
          <a:p>
            <a:r>
              <a:rPr lang="en-US" dirty="0">
                <a:solidFill>
                  <a:schemeClr val="accent2"/>
                </a:solidFill>
              </a:rPr>
              <a:t># SUITE</a:t>
            </a:r>
          </a:p>
        </p:txBody>
      </p:sp>
      <p:sp>
        <p:nvSpPr>
          <p:cNvPr id="13" name="TextBox 12">
            <a:extLst>
              <a:ext uri="{FF2B5EF4-FFF2-40B4-BE49-F238E27FC236}">
                <a16:creationId xmlns:a16="http://schemas.microsoft.com/office/drawing/2014/main" id="{9E654C7B-76E0-E496-F63E-1ADF8784BD8B}"/>
              </a:ext>
            </a:extLst>
          </p:cNvPr>
          <p:cNvSpPr txBox="1"/>
          <p:nvPr/>
        </p:nvSpPr>
        <p:spPr>
          <a:xfrm>
            <a:off x="4665012" y="4192168"/>
            <a:ext cx="957313" cy="369332"/>
          </a:xfrm>
          <a:prstGeom prst="rect">
            <a:avLst/>
          </a:prstGeom>
          <a:noFill/>
        </p:spPr>
        <p:txBody>
          <a:bodyPr wrap="none" rtlCol="0">
            <a:spAutoFit/>
          </a:bodyPr>
          <a:lstStyle/>
          <a:p>
            <a:r>
              <a:rPr lang="en-US" dirty="0">
                <a:solidFill>
                  <a:schemeClr val="accent2"/>
                </a:solidFill>
              </a:rPr>
              <a:t># SUITE</a:t>
            </a:r>
          </a:p>
        </p:txBody>
      </p:sp>
      <p:sp>
        <p:nvSpPr>
          <p:cNvPr id="14" name="Content Placeholder 2">
            <a:extLst>
              <a:ext uri="{FF2B5EF4-FFF2-40B4-BE49-F238E27FC236}">
                <a16:creationId xmlns:a16="http://schemas.microsoft.com/office/drawing/2014/main" id="{83F5FF9D-0B2C-77DC-C9C6-6CE1F1832B99}"/>
              </a:ext>
            </a:extLst>
          </p:cNvPr>
          <p:cNvSpPr txBox="1">
            <a:spLocks/>
          </p:cNvSpPr>
          <p:nvPr/>
        </p:nvSpPr>
        <p:spPr>
          <a:xfrm>
            <a:off x="677334" y="5224220"/>
            <a:ext cx="8596668" cy="11960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The first header determines a statement's type, and the header of each clause controls the suite that follows.</a:t>
            </a:r>
          </a:p>
        </p:txBody>
      </p:sp>
    </p:spTree>
    <p:extLst>
      <p:ext uri="{BB962C8B-B14F-4D97-AF65-F5344CB8AC3E}">
        <p14:creationId xmlns:p14="http://schemas.microsoft.com/office/powerpoint/2010/main" val="313007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animBg="1"/>
      <p:bldP spid="11" grpId="0" animBg="1"/>
      <p:bldP spid="12" grpId="0"/>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A2900-DD08-7CC2-3287-D45F5A1B4627}"/>
              </a:ext>
            </a:extLst>
          </p:cNvPr>
          <p:cNvSpPr>
            <a:spLocks noGrp="1"/>
          </p:cNvSpPr>
          <p:nvPr>
            <p:ph type="title"/>
          </p:nvPr>
        </p:nvSpPr>
        <p:spPr/>
        <p:txBody>
          <a:bodyPr/>
          <a:lstStyle/>
          <a:p>
            <a:r>
              <a:rPr lang="en-US" dirty="0"/>
              <a:t>Python and Whitespace</a:t>
            </a:r>
          </a:p>
        </p:txBody>
      </p:sp>
      <p:sp>
        <p:nvSpPr>
          <p:cNvPr id="3" name="Content Placeholder 2">
            <a:extLst>
              <a:ext uri="{FF2B5EF4-FFF2-40B4-BE49-F238E27FC236}">
                <a16:creationId xmlns:a16="http://schemas.microsoft.com/office/drawing/2014/main" id="{AEC0826D-976E-22F0-22F6-1FA811C55976}"/>
              </a:ext>
            </a:extLst>
          </p:cNvPr>
          <p:cNvSpPr>
            <a:spLocks noGrp="1"/>
          </p:cNvSpPr>
          <p:nvPr>
            <p:ph idx="1"/>
          </p:nvPr>
        </p:nvSpPr>
        <p:spPr/>
        <p:txBody>
          <a:bodyPr/>
          <a:lstStyle/>
          <a:p>
            <a:r>
              <a:rPr lang="en-US" dirty="0"/>
              <a:t>In Python, whitespace matters!</a:t>
            </a:r>
          </a:p>
          <a:p>
            <a:pPr lvl="1"/>
            <a:r>
              <a:rPr lang="en-US" dirty="0"/>
              <a:t>This is different than most other languages, especially the curly brace languages (C &amp; C++ and their derivatives such as Java, C#, </a:t>
            </a:r>
            <a:r>
              <a:rPr lang="en-US" dirty="0" err="1"/>
              <a:t>Javascript</a:t>
            </a:r>
            <a:r>
              <a:rPr lang="en-US" dirty="0"/>
              <a:t>, etc.)</a:t>
            </a:r>
          </a:p>
          <a:p>
            <a:r>
              <a:rPr lang="en-US" dirty="0"/>
              <a:t>Python uses newlines to signify the end of statements</a:t>
            </a:r>
          </a:p>
          <a:p>
            <a:r>
              <a:rPr lang="en-US" dirty="0"/>
              <a:t>Python uses the indentation level to signify the contents of suites or blocks of code.</a:t>
            </a:r>
          </a:p>
          <a:p>
            <a:r>
              <a:rPr lang="en-US" dirty="0"/>
              <a:t>Everything in a block of code must be at the same indentation level.</a:t>
            </a:r>
          </a:p>
          <a:p>
            <a:r>
              <a:rPr lang="en-US" dirty="0"/>
              <a:t>It can be tabs or spaces but must be the same for any given suite – no mixing and matching.</a:t>
            </a:r>
          </a:p>
        </p:txBody>
      </p:sp>
    </p:spTree>
    <p:extLst>
      <p:ext uri="{BB962C8B-B14F-4D97-AF65-F5344CB8AC3E}">
        <p14:creationId xmlns:p14="http://schemas.microsoft.com/office/powerpoint/2010/main" val="238937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E036E-A2CD-C5E8-DFEE-A77D5B514149}"/>
              </a:ext>
            </a:extLst>
          </p:cNvPr>
          <p:cNvSpPr>
            <a:spLocks noGrp="1"/>
          </p:cNvSpPr>
          <p:nvPr>
            <p:ph type="title"/>
          </p:nvPr>
        </p:nvSpPr>
        <p:spPr/>
        <p:txBody>
          <a:bodyPr/>
          <a:lstStyle/>
          <a:p>
            <a:r>
              <a:rPr lang="en-US" dirty="0"/>
              <a:t>Execution of suites</a:t>
            </a:r>
          </a:p>
        </p:txBody>
      </p:sp>
      <p:sp>
        <p:nvSpPr>
          <p:cNvPr id="3" name="Content Placeholder 2">
            <a:extLst>
              <a:ext uri="{FF2B5EF4-FFF2-40B4-BE49-F238E27FC236}">
                <a16:creationId xmlns:a16="http://schemas.microsoft.com/office/drawing/2014/main" id="{F006391F-534F-0FB5-38DC-E92F83708C9F}"/>
              </a:ext>
            </a:extLst>
          </p:cNvPr>
          <p:cNvSpPr>
            <a:spLocks noGrp="1"/>
          </p:cNvSpPr>
          <p:nvPr>
            <p:ph idx="1"/>
          </p:nvPr>
        </p:nvSpPr>
        <p:spPr>
          <a:xfrm>
            <a:off x="677334" y="1930400"/>
            <a:ext cx="8596668" cy="4538493"/>
          </a:xfrm>
        </p:spPr>
        <p:txBody>
          <a:bodyPr>
            <a:normAutofit/>
          </a:bodyPr>
          <a:lstStyle/>
          <a:p>
            <a:r>
              <a:rPr lang="en-US" dirty="0"/>
              <a:t>A suite is a sequence of statements.</a:t>
            </a:r>
          </a:p>
          <a:p>
            <a:endParaRPr lang="en-US" dirty="0"/>
          </a:p>
          <a:p>
            <a:endParaRPr lang="en-US" dirty="0"/>
          </a:p>
          <a:p>
            <a:endParaRPr lang="en-US" dirty="0"/>
          </a:p>
          <a:p>
            <a:endParaRPr lang="en-US" dirty="0"/>
          </a:p>
          <a:p>
            <a:endParaRPr lang="en-US" dirty="0"/>
          </a:p>
          <a:p>
            <a:endParaRPr lang="en-US" dirty="0"/>
          </a:p>
          <a:p>
            <a:r>
              <a:rPr lang="en-US" dirty="0"/>
              <a:t>Execution rule for a sequence of statements:</a:t>
            </a:r>
          </a:p>
          <a:p>
            <a:pPr lvl="1"/>
            <a:r>
              <a:rPr lang="en-US" dirty="0"/>
              <a:t>Execute the first statement</a:t>
            </a:r>
          </a:p>
          <a:p>
            <a:pPr lvl="1"/>
            <a:r>
              <a:rPr lang="en-US" dirty="0"/>
              <a:t>Unless directed otherwise, execute the rest</a:t>
            </a:r>
          </a:p>
          <a:p>
            <a:endParaRPr lang="en-US" dirty="0"/>
          </a:p>
        </p:txBody>
      </p:sp>
      <p:sp>
        <p:nvSpPr>
          <p:cNvPr id="4" name="TextBox 3">
            <a:extLst>
              <a:ext uri="{FF2B5EF4-FFF2-40B4-BE49-F238E27FC236}">
                <a16:creationId xmlns:a16="http://schemas.microsoft.com/office/drawing/2014/main" id="{9D21ED0D-8378-BD8D-0082-A68E25B363B4}"/>
              </a:ext>
            </a:extLst>
          </p:cNvPr>
          <p:cNvSpPr txBox="1"/>
          <p:nvPr/>
        </p:nvSpPr>
        <p:spPr>
          <a:xfrm>
            <a:off x="1086355" y="2344364"/>
            <a:ext cx="6631709" cy="2585323"/>
          </a:xfrm>
          <a:prstGeom prst="rect">
            <a:avLst/>
          </a:prstGeom>
          <a:solidFill>
            <a:schemeClr val="bg1">
              <a:lumMod val="95000"/>
            </a:schemeClr>
          </a:solidFill>
        </p:spPr>
        <p:txBody>
          <a:bodyPr wrap="square" rtlCol="0">
            <a:spAutoFit/>
          </a:bodyPr>
          <a:lstStyle/>
          <a:p>
            <a:r>
              <a:rPr lang="en-US" b="1" dirty="0">
                <a:latin typeface="Courier New" panose="02070309020205020404" pitchFamily="49" charset="0"/>
                <a:cs typeface="Courier New" panose="02070309020205020404" pitchFamily="49" charset="0"/>
              </a:rPr>
              <a:t>&lt;header&gt;:                        </a:t>
            </a:r>
          </a:p>
          <a:p>
            <a:r>
              <a:rPr lang="en-US" b="1" dirty="0">
                <a:latin typeface="Courier New" panose="02070309020205020404" pitchFamily="49" charset="0"/>
                <a:cs typeface="Courier New" panose="02070309020205020404" pitchFamily="49" charset="0"/>
              </a:rPr>
              <a:t>    &lt;statement&gt;   </a:t>
            </a:r>
          </a:p>
          <a:p>
            <a:r>
              <a:rPr lang="en-US" b="1" dirty="0">
                <a:latin typeface="Courier New" panose="02070309020205020404" pitchFamily="49" charset="0"/>
                <a:cs typeface="Courier New" panose="02070309020205020404" pitchFamily="49" charset="0"/>
              </a:rPr>
              <a:t>    &lt;statement&gt;</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&lt;separating header&gt;:             </a:t>
            </a:r>
          </a:p>
          <a:p>
            <a:r>
              <a:rPr lang="en-US" b="1" dirty="0">
                <a:latin typeface="Courier New" panose="02070309020205020404" pitchFamily="49" charset="0"/>
                <a:cs typeface="Courier New" panose="02070309020205020404" pitchFamily="49" charset="0"/>
              </a:rPr>
              <a:t>    &lt;statement&gt;   </a:t>
            </a:r>
          </a:p>
          <a:p>
            <a:r>
              <a:rPr lang="en-US" b="1" dirty="0">
                <a:latin typeface="Courier New" panose="02070309020205020404" pitchFamily="49" charset="0"/>
                <a:cs typeface="Courier New" panose="02070309020205020404" pitchFamily="49" charset="0"/>
              </a:rPr>
              <a:t>    &lt;statement&gt;</a:t>
            </a:r>
          </a:p>
          <a:p>
            <a:r>
              <a:rPr lang="en-US" b="1" dirty="0">
                <a:latin typeface="Courier New" panose="02070309020205020404" pitchFamily="49" charset="0"/>
                <a:cs typeface="Courier New" panose="02070309020205020404" pitchFamily="49" charset="0"/>
              </a:rPr>
              <a:t>    ...</a:t>
            </a:r>
            <a:endParaRPr lang="pt-BR" b="1" dirty="0">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A83B8A2F-AF8B-A80C-CF1D-7611373C1F9B}"/>
              </a:ext>
            </a:extLst>
          </p:cNvPr>
          <p:cNvSpPr/>
          <p:nvPr/>
        </p:nvSpPr>
        <p:spPr>
          <a:xfrm>
            <a:off x="1648464" y="2667821"/>
            <a:ext cx="4105637" cy="824407"/>
          </a:xfrm>
          <a:prstGeom prst="rect">
            <a:avLst/>
          </a:prstGeom>
          <a:noFill/>
          <a:ln w="25400">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5DD3269-16DD-D5D4-E546-DF4F6CE10A37}"/>
              </a:ext>
            </a:extLst>
          </p:cNvPr>
          <p:cNvSpPr/>
          <p:nvPr/>
        </p:nvSpPr>
        <p:spPr>
          <a:xfrm>
            <a:off x="1648464" y="4043670"/>
            <a:ext cx="4105637" cy="824407"/>
          </a:xfrm>
          <a:prstGeom prst="rect">
            <a:avLst/>
          </a:prstGeom>
          <a:noFill/>
          <a:ln w="25400">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38EE0D6-7D0F-7CD9-AA1D-E163981243BE}"/>
              </a:ext>
            </a:extLst>
          </p:cNvPr>
          <p:cNvSpPr txBox="1"/>
          <p:nvPr/>
        </p:nvSpPr>
        <p:spPr>
          <a:xfrm>
            <a:off x="4658708" y="2710692"/>
            <a:ext cx="957313" cy="369332"/>
          </a:xfrm>
          <a:prstGeom prst="rect">
            <a:avLst/>
          </a:prstGeom>
          <a:noFill/>
        </p:spPr>
        <p:txBody>
          <a:bodyPr wrap="none" rtlCol="0">
            <a:spAutoFit/>
          </a:bodyPr>
          <a:lstStyle/>
          <a:p>
            <a:r>
              <a:rPr lang="en-US" dirty="0">
                <a:solidFill>
                  <a:schemeClr val="accent2"/>
                </a:solidFill>
              </a:rPr>
              <a:t># SUITE</a:t>
            </a:r>
          </a:p>
        </p:txBody>
      </p:sp>
      <p:sp>
        <p:nvSpPr>
          <p:cNvPr id="12" name="TextBox 11">
            <a:extLst>
              <a:ext uri="{FF2B5EF4-FFF2-40B4-BE49-F238E27FC236}">
                <a16:creationId xmlns:a16="http://schemas.microsoft.com/office/drawing/2014/main" id="{349570D3-5561-D228-FC31-AC4558E78B8F}"/>
              </a:ext>
            </a:extLst>
          </p:cNvPr>
          <p:cNvSpPr txBox="1"/>
          <p:nvPr/>
        </p:nvSpPr>
        <p:spPr>
          <a:xfrm>
            <a:off x="4665012" y="4094888"/>
            <a:ext cx="957313" cy="369332"/>
          </a:xfrm>
          <a:prstGeom prst="rect">
            <a:avLst/>
          </a:prstGeom>
          <a:noFill/>
        </p:spPr>
        <p:txBody>
          <a:bodyPr wrap="none" rtlCol="0">
            <a:spAutoFit/>
          </a:bodyPr>
          <a:lstStyle/>
          <a:p>
            <a:r>
              <a:rPr lang="en-US" dirty="0">
                <a:solidFill>
                  <a:schemeClr val="accent2"/>
                </a:solidFill>
              </a:rPr>
              <a:t># SUITE</a:t>
            </a:r>
          </a:p>
        </p:txBody>
      </p:sp>
    </p:spTree>
    <p:extLst>
      <p:ext uri="{BB962C8B-B14F-4D97-AF65-F5344CB8AC3E}">
        <p14:creationId xmlns:p14="http://schemas.microsoft.com/office/powerpoint/2010/main" val="208671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85043-9F51-F02D-F53D-D81812541C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B26EE7-496A-5F06-47ED-4F775FB1C83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86664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3E9E83-0DD8-3231-34B0-CCF58B75B7B5}"/>
              </a:ext>
            </a:extLst>
          </p:cNvPr>
          <p:cNvSpPr>
            <a:spLocks noGrp="1"/>
          </p:cNvSpPr>
          <p:nvPr>
            <p:ph type="title"/>
          </p:nvPr>
        </p:nvSpPr>
        <p:spPr/>
        <p:txBody>
          <a:bodyPr/>
          <a:lstStyle/>
          <a:p>
            <a:r>
              <a:rPr lang="en-US" dirty="0"/>
              <a:t>Names</a:t>
            </a:r>
          </a:p>
        </p:txBody>
      </p:sp>
      <p:sp>
        <p:nvSpPr>
          <p:cNvPr id="4" name="Text Placeholder 3">
            <a:extLst>
              <a:ext uri="{FF2B5EF4-FFF2-40B4-BE49-F238E27FC236}">
                <a16:creationId xmlns:a16="http://schemas.microsoft.com/office/drawing/2014/main" id="{3CB861CB-47A2-9AAF-6EFF-4F6DFAEE904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91917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2D16CD-6581-58B7-D779-1963C77AABC6}"/>
              </a:ext>
            </a:extLst>
          </p:cNvPr>
          <p:cNvSpPr>
            <a:spLocks noGrp="1"/>
          </p:cNvSpPr>
          <p:nvPr>
            <p:ph type="title"/>
          </p:nvPr>
        </p:nvSpPr>
        <p:spPr/>
        <p:txBody>
          <a:bodyPr/>
          <a:lstStyle/>
          <a:p>
            <a:r>
              <a:rPr lang="en-US" dirty="0"/>
              <a:t>Names</a:t>
            </a:r>
          </a:p>
        </p:txBody>
      </p:sp>
      <p:sp>
        <p:nvSpPr>
          <p:cNvPr id="5" name="Content Placeholder 4">
            <a:extLst>
              <a:ext uri="{FF2B5EF4-FFF2-40B4-BE49-F238E27FC236}">
                <a16:creationId xmlns:a16="http://schemas.microsoft.com/office/drawing/2014/main" id="{E6BF4197-14EB-B96B-3A2F-0C5B89E54102}"/>
              </a:ext>
            </a:extLst>
          </p:cNvPr>
          <p:cNvSpPr>
            <a:spLocks noGrp="1"/>
          </p:cNvSpPr>
          <p:nvPr>
            <p:ph idx="1"/>
          </p:nvPr>
        </p:nvSpPr>
        <p:spPr/>
        <p:txBody>
          <a:bodyPr/>
          <a:lstStyle/>
          <a:p>
            <a:r>
              <a:rPr lang="en-US" dirty="0"/>
              <a:t>A </a:t>
            </a:r>
            <a:r>
              <a:rPr lang="en-US" b="1" dirty="0"/>
              <a:t>name</a:t>
            </a:r>
            <a:r>
              <a:rPr lang="en-US" dirty="0"/>
              <a:t> can be bound to a value.</a:t>
            </a:r>
          </a:p>
          <a:p>
            <a:endParaRPr lang="en-US" dirty="0"/>
          </a:p>
          <a:p>
            <a:r>
              <a:rPr lang="en-US" dirty="0"/>
              <a:t>One way to bind a name is with an </a:t>
            </a:r>
            <a:r>
              <a:rPr lang="en-US" b="1" dirty="0"/>
              <a:t>assignment statement</a:t>
            </a:r>
            <a:r>
              <a:rPr lang="en-US" dirty="0"/>
              <a:t>.</a:t>
            </a:r>
          </a:p>
          <a:p>
            <a:endParaRPr lang="en-US" b="1" dirty="0"/>
          </a:p>
          <a:p>
            <a:endParaRPr lang="en-US" b="1" dirty="0"/>
          </a:p>
          <a:p>
            <a:endParaRPr lang="en-US" b="1" dirty="0"/>
          </a:p>
          <a:p>
            <a:r>
              <a:rPr lang="en-US" dirty="0"/>
              <a:t>The value can be any expression:</a:t>
            </a:r>
          </a:p>
        </p:txBody>
      </p:sp>
      <p:pic>
        <p:nvPicPr>
          <p:cNvPr id="7" name="Picture 6" descr="A picture containing sketch, diagram, white, design&#10;&#10;Description automatically generated">
            <a:extLst>
              <a:ext uri="{FF2B5EF4-FFF2-40B4-BE49-F238E27FC236}">
                <a16:creationId xmlns:a16="http://schemas.microsoft.com/office/drawing/2014/main" id="{EF53DFE4-0DA6-E66C-BAAB-38D14EAF75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9139" y="1270000"/>
            <a:ext cx="1637519" cy="1528954"/>
          </a:xfrm>
          <a:prstGeom prst="rect">
            <a:avLst/>
          </a:prstGeom>
        </p:spPr>
      </p:pic>
      <p:pic>
        <p:nvPicPr>
          <p:cNvPr id="9" name="Picture 8">
            <a:extLst>
              <a:ext uri="{FF2B5EF4-FFF2-40B4-BE49-F238E27FC236}">
                <a16:creationId xmlns:a16="http://schemas.microsoft.com/office/drawing/2014/main" id="{82145C96-28EC-FE95-307F-E4D3A25BB2C2}"/>
              </a:ext>
            </a:extLst>
          </p:cNvPr>
          <p:cNvPicPr>
            <a:picLocks noChangeAspect="1"/>
          </p:cNvPicPr>
          <p:nvPr/>
        </p:nvPicPr>
        <p:blipFill>
          <a:blip r:embed="rId3"/>
          <a:stretch>
            <a:fillRect/>
          </a:stretch>
        </p:blipFill>
        <p:spPr>
          <a:xfrm>
            <a:off x="3139469" y="3307335"/>
            <a:ext cx="2485852" cy="1057551"/>
          </a:xfrm>
          <a:prstGeom prst="rect">
            <a:avLst/>
          </a:prstGeom>
        </p:spPr>
      </p:pic>
      <p:pic>
        <p:nvPicPr>
          <p:cNvPr id="11" name="Picture 10">
            <a:extLst>
              <a:ext uri="{FF2B5EF4-FFF2-40B4-BE49-F238E27FC236}">
                <a16:creationId xmlns:a16="http://schemas.microsoft.com/office/drawing/2014/main" id="{00E99EDF-418E-E044-C7DB-BC0789F6DBB5}"/>
              </a:ext>
            </a:extLst>
          </p:cNvPr>
          <p:cNvPicPr>
            <a:picLocks noChangeAspect="1"/>
          </p:cNvPicPr>
          <p:nvPr/>
        </p:nvPicPr>
        <p:blipFill>
          <a:blip r:embed="rId4"/>
          <a:stretch>
            <a:fillRect/>
          </a:stretch>
        </p:blipFill>
        <p:spPr>
          <a:xfrm>
            <a:off x="2197644" y="5054835"/>
            <a:ext cx="4369501" cy="1066330"/>
          </a:xfrm>
          <a:prstGeom prst="rect">
            <a:avLst/>
          </a:prstGeom>
        </p:spPr>
      </p:pic>
    </p:spTree>
    <p:extLst>
      <p:ext uri="{BB962C8B-B14F-4D97-AF65-F5344CB8AC3E}">
        <p14:creationId xmlns:p14="http://schemas.microsoft.com/office/powerpoint/2010/main" val="413342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43DC2-77E6-28C9-12E5-7362749D22BA}"/>
              </a:ext>
            </a:extLst>
          </p:cNvPr>
          <p:cNvSpPr>
            <a:spLocks noGrp="1"/>
          </p:cNvSpPr>
          <p:nvPr>
            <p:ph type="title"/>
          </p:nvPr>
        </p:nvSpPr>
        <p:spPr/>
        <p:txBody>
          <a:bodyPr/>
          <a:lstStyle/>
          <a:p>
            <a:r>
              <a:rPr lang="en-US" dirty="0"/>
              <a:t>Using names</a:t>
            </a:r>
          </a:p>
        </p:txBody>
      </p:sp>
      <p:sp>
        <p:nvSpPr>
          <p:cNvPr id="3" name="Content Placeholder 2">
            <a:extLst>
              <a:ext uri="{FF2B5EF4-FFF2-40B4-BE49-F238E27FC236}">
                <a16:creationId xmlns:a16="http://schemas.microsoft.com/office/drawing/2014/main" id="{EA3FB45C-6C76-4F66-4018-2EA855FC74CF}"/>
              </a:ext>
            </a:extLst>
          </p:cNvPr>
          <p:cNvSpPr>
            <a:spLocks noGrp="1"/>
          </p:cNvSpPr>
          <p:nvPr>
            <p:ph idx="1"/>
          </p:nvPr>
        </p:nvSpPr>
        <p:spPr/>
        <p:txBody>
          <a:bodyPr/>
          <a:lstStyle/>
          <a:p>
            <a:r>
              <a:rPr lang="en-US" dirty="0"/>
              <a:t>A name can be referenced multiple times:</a:t>
            </a:r>
          </a:p>
          <a:p>
            <a:endParaRPr lang="en-US" dirty="0"/>
          </a:p>
          <a:p>
            <a:endParaRPr lang="en-US" dirty="0"/>
          </a:p>
          <a:p>
            <a:endParaRPr lang="en-US" dirty="0"/>
          </a:p>
          <a:p>
            <a:endParaRPr lang="en-US" dirty="0"/>
          </a:p>
          <a:p>
            <a:r>
              <a:rPr lang="en-US" dirty="0"/>
              <a:t>A name that's bound to a data value is also known as a </a:t>
            </a:r>
            <a:r>
              <a:rPr lang="en-US" b="1" dirty="0"/>
              <a:t>variable</a:t>
            </a:r>
            <a:r>
              <a:rPr lang="en-US" dirty="0"/>
              <a:t>.</a:t>
            </a:r>
          </a:p>
          <a:p>
            <a:r>
              <a:rPr lang="en-US" dirty="0"/>
              <a:t>Be aware that in Python, you can also bind names to existing functions: </a:t>
            </a:r>
          </a:p>
        </p:txBody>
      </p:sp>
      <p:sp>
        <p:nvSpPr>
          <p:cNvPr id="4" name="TextBox 3">
            <a:extLst>
              <a:ext uri="{FF2B5EF4-FFF2-40B4-BE49-F238E27FC236}">
                <a16:creationId xmlns:a16="http://schemas.microsoft.com/office/drawing/2014/main" id="{D10866BA-4BBE-3B35-02B2-4F71BAE46DC0}"/>
              </a:ext>
            </a:extLst>
          </p:cNvPr>
          <p:cNvSpPr txBox="1"/>
          <p:nvPr/>
        </p:nvSpPr>
        <p:spPr>
          <a:xfrm>
            <a:off x="1037716" y="2374630"/>
            <a:ext cx="6631709" cy="1477328"/>
          </a:xfrm>
          <a:prstGeom prst="rect">
            <a:avLst/>
          </a:prstGeom>
          <a:solidFill>
            <a:schemeClr val="bg1">
              <a:lumMod val="95000"/>
            </a:schemeClr>
          </a:solidFill>
        </p:spPr>
        <p:txBody>
          <a:bodyPr wrap="square" rtlCol="0">
            <a:spAutoFit/>
          </a:bodyPr>
          <a:lstStyle/>
          <a:p>
            <a:r>
              <a:rPr lang="en-US" b="1" dirty="0">
                <a:latin typeface="Courier New" panose="02070309020205020404" pitchFamily="49" charset="0"/>
                <a:cs typeface="Courier New" panose="02070309020205020404" pitchFamily="49" charset="0"/>
              </a:rPr>
              <a:t>x = 10</a:t>
            </a:r>
          </a:p>
          <a:p>
            <a:r>
              <a:rPr lang="en-US" b="1" dirty="0">
                <a:latin typeface="Courier New" panose="02070309020205020404" pitchFamily="49" charset="0"/>
                <a:cs typeface="Courier New" panose="02070309020205020404" pitchFamily="49" charset="0"/>
              </a:rPr>
              <a:t>y = 3</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result1 = x * y</a:t>
            </a:r>
          </a:p>
          <a:p>
            <a:r>
              <a:rPr lang="en-US" b="1" dirty="0">
                <a:latin typeface="Courier New" panose="02070309020205020404" pitchFamily="49" charset="0"/>
                <a:cs typeface="Courier New" panose="02070309020205020404" pitchFamily="49" charset="0"/>
              </a:rPr>
              <a:t>result2 = x + y</a:t>
            </a:r>
          </a:p>
        </p:txBody>
      </p:sp>
      <p:sp>
        <p:nvSpPr>
          <p:cNvPr id="5" name="TextBox 4">
            <a:extLst>
              <a:ext uri="{FF2B5EF4-FFF2-40B4-BE49-F238E27FC236}">
                <a16:creationId xmlns:a16="http://schemas.microsoft.com/office/drawing/2014/main" id="{CB0EC44F-7B73-F6C2-93FB-70969C5B67F2}"/>
              </a:ext>
            </a:extLst>
          </p:cNvPr>
          <p:cNvSpPr txBox="1"/>
          <p:nvPr/>
        </p:nvSpPr>
        <p:spPr>
          <a:xfrm>
            <a:off x="1037716" y="5280567"/>
            <a:ext cx="6631709" cy="923330"/>
          </a:xfrm>
          <a:prstGeom prst="rect">
            <a:avLst/>
          </a:prstGeom>
          <a:solidFill>
            <a:schemeClr val="bg1">
              <a:lumMod val="95000"/>
            </a:schemeClr>
          </a:solidFill>
        </p:spPr>
        <p:txBody>
          <a:bodyPr wrap="square" rtlCol="0">
            <a:spAutoFit/>
          </a:bodyPr>
          <a:lstStyle/>
          <a:p>
            <a:r>
              <a:rPr lang="en-US" b="1" dirty="0">
                <a:latin typeface="Courier New" panose="02070309020205020404" pitchFamily="49" charset="0"/>
                <a:cs typeface="Courier New" panose="02070309020205020404" pitchFamily="49" charset="0"/>
              </a:rPr>
              <a:t>f = pow</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f(10, 2) #</a:t>
            </a:r>
            <a:r>
              <a:rPr lang="en-US" i="1" dirty="0">
                <a:cs typeface="Courier New" panose="02070309020205020404" pitchFamily="49" charset="0"/>
              </a:rPr>
              <a:t>=&gt; 100</a:t>
            </a:r>
            <a:endParaRPr lang="en-US" b="1"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399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3CB0C-B1F0-84C2-69C4-5E14111E3589}"/>
              </a:ext>
            </a:extLst>
          </p:cNvPr>
          <p:cNvSpPr>
            <a:spLocks noGrp="1"/>
          </p:cNvSpPr>
          <p:nvPr>
            <p:ph type="ctrTitle"/>
          </p:nvPr>
        </p:nvSpPr>
        <p:spPr/>
        <p:txBody>
          <a:bodyPr/>
          <a:lstStyle/>
          <a:p>
            <a:r>
              <a:rPr lang="en-US" dirty="0"/>
              <a:t>Basic Python Syntax</a:t>
            </a:r>
          </a:p>
        </p:txBody>
      </p:sp>
      <p:sp>
        <p:nvSpPr>
          <p:cNvPr id="3" name="Subtitle 2">
            <a:extLst>
              <a:ext uri="{FF2B5EF4-FFF2-40B4-BE49-F238E27FC236}">
                <a16:creationId xmlns:a16="http://schemas.microsoft.com/office/drawing/2014/main" id="{9EFD59BC-C82B-9350-7716-F96F9C6993A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03803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C7568-CEC1-76D7-854A-C082594826CD}"/>
              </a:ext>
            </a:extLst>
          </p:cNvPr>
          <p:cNvSpPr>
            <a:spLocks noGrp="1"/>
          </p:cNvSpPr>
          <p:nvPr>
            <p:ph type="title"/>
          </p:nvPr>
        </p:nvSpPr>
        <p:spPr/>
        <p:txBody>
          <a:bodyPr/>
          <a:lstStyle/>
          <a:p>
            <a:r>
              <a:rPr lang="en-US" dirty="0"/>
              <a:t>Name rebinding</a:t>
            </a:r>
          </a:p>
        </p:txBody>
      </p:sp>
      <p:sp>
        <p:nvSpPr>
          <p:cNvPr id="3" name="Content Placeholder 2">
            <a:extLst>
              <a:ext uri="{FF2B5EF4-FFF2-40B4-BE49-F238E27FC236}">
                <a16:creationId xmlns:a16="http://schemas.microsoft.com/office/drawing/2014/main" id="{110DFF2F-4960-BA40-92C3-E2B81054B5A7}"/>
              </a:ext>
            </a:extLst>
          </p:cNvPr>
          <p:cNvSpPr>
            <a:spLocks noGrp="1"/>
          </p:cNvSpPr>
          <p:nvPr>
            <p:ph idx="1"/>
          </p:nvPr>
        </p:nvSpPr>
        <p:spPr/>
        <p:txBody>
          <a:bodyPr/>
          <a:lstStyle/>
          <a:p>
            <a:r>
              <a:rPr lang="en-US" dirty="0"/>
              <a:t>A name can only be bound to a single value</a:t>
            </a:r>
          </a:p>
          <a:p>
            <a:endParaRPr lang="en-US" dirty="0"/>
          </a:p>
          <a:p>
            <a:endParaRPr lang="en-US" dirty="0"/>
          </a:p>
          <a:p>
            <a:endParaRPr lang="en-US" dirty="0"/>
          </a:p>
          <a:p>
            <a:pPr marL="0" indent="0">
              <a:buNone/>
            </a:pPr>
            <a:r>
              <a:rPr lang="en-US" dirty="0"/>
              <a:t>💬 Will that code cause an error? If not, what will </a:t>
            </a:r>
            <a:r>
              <a:rPr lang="en-US" i="1" dirty="0" err="1"/>
              <a:t>my_name</a:t>
            </a:r>
            <a:r>
              <a:rPr lang="en-US" i="1" dirty="0"/>
              <a:t> </a:t>
            </a:r>
            <a:r>
              <a:rPr lang="en-US" dirty="0"/>
              <a:t>store? </a:t>
            </a:r>
          </a:p>
          <a:p>
            <a:r>
              <a:rPr lang="en-US" dirty="0"/>
              <a:t>It will not error (similar code in other languages might, however). The name </a:t>
            </a:r>
            <a:r>
              <a:rPr lang="en-US" i="1" dirty="0" err="1"/>
              <a:t>my_name</a:t>
            </a:r>
            <a:r>
              <a:rPr lang="en-US" i="1" dirty="0"/>
              <a:t> </a:t>
            </a:r>
            <a:r>
              <a:rPr lang="en-US" dirty="0"/>
              <a:t>is now bound to the value '</a:t>
            </a:r>
            <a:r>
              <a:rPr lang="en-US" dirty="0" err="1"/>
              <a:t>Pamelaella</a:t>
            </a:r>
            <a:r>
              <a:rPr lang="en-US" dirty="0"/>
              <a:t>'.</a:t>
            </a:r>
          </a:p>
        </p:txBody>
      </p:sp>
      <p:sp>
        <p:nvSpPr>
          <p:cNvPr id="4" name="TextBox 3">
            <a:extLst>
              <a:ext uri="{FF2B5EF4-FFF2-40B4-BE49-F238E27FC236}">
                <a16:creationId xmlns:a16="http://schemas.microsoft.com/office/drawing/2014/main" id="{403A6C88-BE25-84F4-D9C2-52D492DA8228}"/>
              </a:ext>
            </a:extLst>
          </p:cNvPr>
          <p:cNvSpPr txBox="1"/>
          <p:nvPr/>
        </p:nvSpPr>
        <p:spPr>
          <a:xfrm>
            <a:off x="1086354" y="2394086"/>
            <a:ext cx="6631709" cy="923330"/>
          </a:xfrm>
          <a:prstGeom prst="rect">
            <a:avLst/>
          </a:prstGeom>
          <a:solidFill>
            <a:schemeClr val="bg1">
              <a:lumMod val="95000"/>
            </a:schemeClr>
          </a:solidFill>
        </p:spPr>
        <p:txBody>
          <a:bodyPr wrap="square" rtlCol="0">
            <a:spAutoFit/>
          </a:bodyPr>
          <a:lstStyle/>
          <a:p>
            <a:r>
              <a:rPr lang="en-US" b="1" dirty="0" err="1">
                <a:latin typeface="Courier New" panose="02070309020205020404" pitchFamily="49" charset="0"/>
                <a:cs typeface="Courier New" panose="02070309020205020404" pitchFamily="49" charset="0"/>
              </a:rPr>
              <a:t>my_name</a:t>
            </a:r>
            <a:r>
              <a:rPr lang="en-US" b="1" dirty="0">
                <a:latin typeface="Courier New" panose="02070309020205020404" pitchFamily="49" charset="0"/>
                <a:cs typeface="Courier New" panose="02070309020205020404" pitchFamily="49" charset="0"/>
              </a:rPr>
              <a:t> = 'Pamela'</a:t>
            </a:r>
          </a:p>
          <a:p>
            <a:endParaRPr lang="en-US" b="1" dirty="0">
              <a:latin typeface="Courier New" panose="02070309020205020404" pitchFamily="49" charset="0"/>
              <a:cs typeface="Courier New" panose="02070309020205020404" pitchFamily="49" charset="0"/>
            </a:endParaRPr>
          </a:p>
          <a:p>
            <a:r>
              <a:rPr lang="en-US" b="1" dirty="0" err="1">
                <a:latin typeface="Courier New" panose="02070309020205020404" pitchFamily="49" charset="0"/>
                <a:cs typeface="Courier New" panose="02070309020205020404" pitchFamily="49" charset="0"/>
              </a:rPr>
              <a:t>my_name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my_name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ella</a:t>
            </a:r>
            <a:r>
              <a:rPr lang="en-US" b="1" dirty="0">
                <a:latin typeface="Courier New" panose="02070309020205020404" pitchFamily="49" charset="0"/>
                <a:cs typeface="Courier New" panose="02070309020205020404" pitchFamily="49" charset="0"/>
              </a:rPr>
              <a:t>'</a:t>
            </a:r>
          </a:p>
        </p:txBody>
      </p:sp>
      <p:pic>
        <p:nvPicPr>
          <p:cNvPr id="6" name="Picture 5" descr="A collage of two people&#10;&#10;Description automatically generated">
            <a:extLst>
              <a:ext uri="{FF2B5EF4-FFF2-40B4-BE49-F238E27FC236}">
                <a16:creationId xmlns:a16="http://schemas.microsoft.com/office/drawing/2014/main" id="{E6270542-F67C-3748-95D2-A49E6350F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8494" y="0"/>
            <a:ext cx="5483506" cy="6858000"/>
          </a:xfrm>
          <a:prstGeom prst="rect">
            <a:avLst/>
          </a:prstGeom>
        </p:spPr>
      </p:pic>
    </p:spTree>
    <p:extLst>
      <p:ext uri="{BB962C8B-B14F-4D97-AF65-F5344CB8AC3E}">
        <p14:creationId xmlns:p14="http://schemas.microsoft.com/office/powerpoint/2010/main" val="185976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584BE-2452-77C2-9731-2CCEF3A293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FF884E-91FA-C53B-8932-09AD9604250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95952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83C688-326F-F360-E751-B9B40CE6FBF1}"/>
              </a:ext>
            </a:extLst>
          </p:cNvPr>
          <p:cNvSpPr>
            <a:spLocks noGrp="1"/>
          </p:cNvSpPr>
          <p:nvPr>
            <p:ph type="title"/>
          </p:nvPr>
        </p:nvSpPr>
        <p:spPr/>
        <p:txBody>
          <a:bodyPr/>
          <a:lstStyle/>
          <a:p>
            <a:r>
              <a:rPr lang="en-US" dirty="0"/>
              <a:t>Console I/O</a:t>
            </a:r>
          </a:p>
        </p:txBody>
      </p:sp>
      <p:sp>
        <p:nvSpPr>
          <p:cNvPr id="5" name="Text Placeholder 4">
            <a:extLst>
              <a:ext uri="{FF2B5EF4-FFF2-40B4-BE49-F238E27FC236}">
                <a16:creationId xmlns:a16="http://schemas.microsoft.com/office/drawing/2014/main" id="{9CF8CB2D-8977-CD87-C623-9CF000669E2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99366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07A-74B2-6F36-B367-37E6FB2D23B0}"/>
              </a:ext>
            </a:extLst>
          </p:cNvPr>
          <p:cNvSpPr>
            <a:spLocks noGrp="1"/>
          </p:cNvSpPr>
          <p:nvPr>
            <p:ph type="title"/>
          </p:nvPr>
        </p:nvSpPr>
        <p:spPr/>
        <p:txBody>
          <a:bodyPr/>
          <a:lstStyle/>
          <a:p>
            <a:r>
              <a:rPr lang="en-US" dirty="0"/>
              <a:t>Writing to the screen</a:t>
            </a:r>
          </a:p>
        </p:txBody>
      </p:sp>
      <p:sp>
        <p:nvSpPr>
          <p:cNvPr id="3" name="Content Placeholder 2">
            <a:extLst>
              <a:ext uri="{FF2B5EF4-FFF2-40B4-BE49-F238E27FC236}">
                <a16:creationId xmlns:a16="http://schemas.microsoft.com/office/drawing/2014/main" id="{AF30797F-A0CF-12E6-268E-98CAAF85EFDC}"/>
              </a:ext>
            </a:extLst>
          </p:cNvPr>
          <p:cNvSpPr>
            <a:spLocks noGrp="1"/>
          </p:cNvSpPr>
          <p:nvPr>
            <p:ph idx="1"/>
          </p:nvPr>
        </p:nvSpPr>
        <p:spPr/>
        <p:txBody>
          <a:bodyPr/>
          <a:lstStyle/>
          <a:p>
            <a:r>
              <a:rPr lang="en-US" dirty="0"/>
              <a:t>To write something to the computer screen, we use the </a:t>
            </a:r>
            <a:r>
              <a:rPr lang="en-US" b="1" dirty="0"/>
              <a:t>print() </a:t>
            </a:r>
            <a:r>
              <a:rPr lang="en-US" dirty="0"/>
              <a:t>statement</a:t>
            </a:r>
          </a:p>
          <a:p>
            <a:endParaRPr lang="en-US" dirty="0"/>
          </a:p>
          <a:p>
            <a:r>
              <a:rPr lang="en-US" dirty="0"/>
              <a:t>We can print as many different things in a single print statement as we would like.</a:t>
            </a:r>
          </a:p>
          <a:p>
            <a:pPr lvl="1"/>
            <a:r>
              <a:rPr lang="en-US" dirty="0"/>
              <a:t>Just separate them by commas</a:t>
            </a:r>
          </a:p>
          <a:p>
            <a:pPr lvl="1"/>
            <a:r>
              <a:rPr lang="en-US" dirty="0"/>
              <a:t>A space is printed in between each one</a:t>
            </a:r>
          </a:p>
          <a:p>
            <a:endParaRPr lang="en-US" dirty="0"/>
          </a:p>
          <a:p>
            <a:endParaRPr lang="en-US" dirty="0"/>
          </a:p>
        </p:txBody>
      </p:sp>
      <p:sp>
        <p:nvSpPr>
          <p:cNvPr id="4" name="TextBox 3">
            <a:extLst>
              <a:ext uri="{FF2B5EF4-FFF2-40B4-BE49-F238E27FC236}">
                <a16:creationId xmlns:a16="http://schemas.microsoft.com/office/drawing/2014/main" id="{00EB2D8D-5B74-7DFC-C444-CEF030D846F0}"/>
              </a:ext>
            </a:extLst>
          </p:cNvPr>
          <p:cNvSpPr txBox="1"/>
          <p:nvPr/>
        </p:nvSpPr>
        <p:spPr>
          <a:xfrm>
            <a:off x="1066291" y="2642142"/>
            <a:ext cx="8207711" cy="369332"/>
          </a:xfrm>
          <a:prstGeom prst="rect">
            <a:avLst/>
          </a:prstGeom>
          <a:solidFill>
            <a:schemeClr val="bg1">
              <a:lumMod val="95000"/>
            </a:schemeClr>
          </a:solidFill>
        </p:spPr>
        <p:txBody>
          <a:bodyPr wrap="square" rtlCol="0">
            <a:spAutoFit/>
          </a:bodyPr>
          <a:lstStyle/>
          <a:p>
            <a:r>
              <a:rPr lang="en-US" b="1" dirty="0">
                <a:latin typeface="Courier New" panose="02070309020205020404" pitchFamily="49" charset="0"/>
                <a:cs typeface="Courier New" panose="02070309020205020404" pitchFamily="49" charset="0"/>
              </a:rPr>
              <a:t>print("Hello world!")</a:t>
            </a:r>
            <a:endParaRPr lang="en-US" b="1" i="1"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D09F5B6E-5486-9D99-9C55-23C4158A5EB1}"/>
              </a:ext>
            </a:extLst>
          </p:cNvPr>
          <p:cNvSpPr txBox="1"/>
          <p:nvPr/>
        </p:nvSpPr>
        <p:spPr>
          <a:xfrm>
            <a:off x="1066291" y="4604292"/>
            <a:ext cx="8207711" cy="646331"/>
          </a:xfrm>
          <a:prstGeom prst="rect">
            <a:avLst/>
          </a:prstGeom>
          <a:solidFill>
            <a:schemeClr val="bg1">
              <a:lumMod val="95000"/>
            </a:schemeClr>
          </a:solidFill>
        </p:spPr>
        <p:txBody>
          <a:bodyPr wrap="square" rtlCol="0">
            <a:spAutoFit/>
          </a:bodyPr>
          <a:lstStyle/>
          <a:p>
            <a:r>
              <a:rPr lang="en-US" b="1" dirty="0">
                <a:latin typeface="Courier New" panose="02070309020205020404" pitchFamily="49" charset="0"/>
                <a:cs typeface="Courier New" panose="02070309020205020404" pitchFamily="49" charset="0"/>
              </a:rPr>
              <a:t>n = 10</a:t>
            </a:r>
          </a:p>
          <a:p>
            <a:r>
              <a:rPr lang="en-US" b="1" dirty="0">
                <a:latin typeface="Courier New" panose="02070309020205020404" pitchFamily="49" charset="0"/>
                <a:cs typeface="Courier New" panose="02070309020205020404" pitchFamily="49" charset="0"/>
              </a:rPr>
              <a:t>print("There are", n, "apples.")</a:t>
            </a:r>
            <a:endParaRPr lang="en-US" b="1" i="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1D0637F9-6019-D95C-A0D0-C58B849E92BF}"/>
              </a:ext>
            </a:extLst>
          </p:cNvPr>
          <p:cNvSpPr txBox="1"/>
          <p:nvPr/>
        </p:nvSpPr>
        <p:spPr>
          <a:xfrm>
            <a:off x="5973571" y="4877769"/>
            <a:ext cx="3216149" cy="369332"/>
          </a:xfrm>
          <a:prstGeom prst="rect">
            <a:avLst/>
          </a:prstGeom>
          <a:solidFill>
            <a:schemeClr val="bg1">
              <a:lumMod val="95000"/>
            </a:schemeClr>
          </a:solidFill>
        </p:spPr>
        <p:txBody>
          <a:bodyPr wrap="square" rtlCol="0">
            <a:spAutoFit/>
          </a:bodyPr>
          <a:lstStyle/>
          <a:p>
            <a:r>
              <a:rPr lang="en-US" b="1" dirty="0">
                <a:solidFill>
                  <a:schemeClr val="accent2"/>
                </a:solidFill>
                <a:latin typeface="Courier New" panose="02070309020205020404" pitchFamily="49" charset="0"/>
                <a:cs typeface="Courier New" panose="02070309020205020404" pitchFamily="49" charset="0"/>
              </a:rPr>
              <a:t># There are 10 apples.</a:t>
            </a:r>
            <a:endParaRPr lang="en-US" b="1" i="1"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917B197A-E41A-5210-2AA2-CBBDF360A893}"/>
              </a:ext>
            </a:extLst>
          </p:cNvPr>
          <p:cNvSpPr txBox="1"/>
          <p:nvPr/>
        </p:nvSpPr>
        <p:spPr>
          <a:xfrm>
            <a:off x="6057853" y="2642142"/>
            <a:ext cx="3216149" cy="369332"/>
          </a:xfrm>
          <a:prstGeom prst="rect">
            <a:avLst/>
          </a:prstGeom>
          <a:solidFill>
            <a:schemeClr val="bg1">
              <a:lumMod val="95000"/>
            </a:schemeClr>
          </a:solidFill>
        </p:spPr>
        <p:txBody>
          <a:bodyPr wrap="square" rtlCol="0">
            <a:spAutoFit/>
          </a:bodyPr>
          <a:lstStyle/>
          <a:p>
            <a:r>
              <a:rPr lang="en-US" b="1" dirty="0">
                <a:solidFill>
                  <a:schemeClr val="accent2"/>
                </a:solidFill>
                <a:latin typeface="Courier New" panose="02070309020205020404" pitchFamily="49" charset="0"/>
                <a:cs typeface="Courier New" panose="02070309020205020404" pitchFamily="49" charset="0"/>
              </a:rPr>
              <a:t># Hello world!</a:t>
            </a:r>
            <a:endParaRPr lang="en-US" b="1" i="1" dirty="0">
              <a:solidFill>
                <a:schemeClr val="accent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81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4D8AD-542E-6977-9310-14BEEC9A08C9}"/>
              </a:ext>
            </a:extLst>
          </p:cNvPr>
          <p:cNvSpPr>
            <a:spLocks noGrp="1"/>
          </p:cNvSpPr>
          <p:nvPr>
            <p:ph type="title"/>
          </p:nvPr>
        </p:nvSpPr>
        <p:spPr/>
        <p:txBody>
          <a:bodyPr/>
          <a:lstStyle/>
          <a:p>
            <a:r>
              <a:rPr lang="en-US" dirty="0"/>
              <a:t>Formatting decimal numbers</a:t>
            </a:r>
          </a:p>
        </p:txBody>
      </p:sp>
      <p:sp>
        <p:nvSpPr>
          <p:cNvPr id="3" name="Content Placeholder 2">
            <a:extLst>
              <a:ext uri="{FF2B5EF4-FFF2-40B4-BE49-F238E27FC236}">
                <a16:creationId xmlns:a16="http://schemas.microsoft.com/office/drawing/2014/main" id="{63E6D3D1-1D36-7B79-A5D4-4109DA09F1C9}"/>
              </a:ext>
            </a:extLst>
          </p:cNvPr>
          <p:cNvSpPr>
            <a:spLocks noGrp="1"/>
          </p:cNvSpPr>
          <p:nvPr>
            <p:ph idx="1"/>
          </p:nvPr>
        </p:nvSpPr>
        <p:spPr>
          <a:xfrm>
            <a:off x="677334" y="1930400"/>
            <a:ext cx="8596668" cy="4817871"/>
          </a:xfrm>
        </p:spPr>
        <p:txBody>
          <a:bodyPr/>
          <a:lstStyle/>
          <a:p>
            <a:r>
              <a:rPr lang="en-US" dirty="0"/>
              <a:t>When you print floating point numbers, Python will print a number of decimal places that it thinks is appropriate, usually as many as possible.</a:t>
            </a:r>
          </a:p>
          <a:p>
            <a:endParaRPr lang="en-US" dirty="0"/>
          </a:p>
          <a:p>
            <a:endParaRPr lang="en-US" sz="1200" dirty="0"/>
          </a:p>
          <a:p>
            <a:r>
              <a:rPr lang="en-US" dirty="0"/>
              <a:t>Often you don't want that.</a:t>
            </a:r>
          </a:p>
          <a:p>
            <a:r>
              <a:rPr lang="en-US" dirty="0"/>
              <a:t>You can specify the number of decimal places by using an f-string:</a:t>
            </a:r>
          </a:p>
          <a:p>
            <a:endParaRPr lang="en-US" dirty="0"/>
          </a:p>
          <a:p>
            <a:endParaRPr lang="en-US" dirty="0"/>
          </a:p>
          <a:p>
            <a:endParaRPr lang="en-US" dirty="0"/>
          </a:p>
          <a:p>
            <a:r>
              <a:rPr lang="en-US" dirty="0"/>
              <a:t>We'll talk more about f-strings and their uses in a future lecture</a:t>
            </a:r>
          </a:p>
        </p:txBody>
      </p:sp>
      <p:sp>
        <p:nvSpPr>
          <p:cNvPr id="4" name="TextBox 3">
            <a:extLst>
              <a:ext uri="{FF2B5EF4-FFF2-40B4-BE49-F238E27FC236}">
                <a16:creationId xmlns:a16="http://schemas.microsoft.com/office/drawing/2014/main" id="{53A81D94-1254-0426-19AE-A2289FC35020}"/>
              </a:ext>
            </a:extLst>
          </p:cNvPr>
          <p:cNvSpPr txBox="1"/>
          <p:nvPr/>
        </p:nvSpPr>
        <p:spPr>
          <a:xfrm>
            <a:off x="1011129" y="4563734"/>
            <a:ext cx="8262873" cy="1200329"/>
          </a:xfrm>
          <a:prstGeom prst="rect">
            <a:avLst/>
          </a:prstGeom>
          <a:solidFill>
            <a:schemeClr val="bg1">
              <a:lumMod val="95000"/>
            </a:schemeClr>
          </a:solidFill>
        </p:spPr>
        <p:txBody>
          <a:bodyPr wrap="square" rtlCol="0">
            <a:spAutoFit/>
          </a:bodyPr>
          <a:lstStyle/>
          <a:p>
            <a:r>
              <a:rPr lang="en-US" b="1" dirty="0">
                <a:latin typeface="Courier New" panose="02070309020205020404" pitchFamily="49" charset="0"/>
                <a:cs typeface="Courier New" panose="02070309020205020404" pitchFamily="49" charset="0"/>
              </a:rPr>
              <a:t>e = 2.718281828459050</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print(f"2 decimals: {e:.2f}")</a:t>
            </a:r>
            <a:endParaRPr lang="en-US" b="1" dirty="0">
              <a:solidFill>
                <a:schemeClr val="accent2"/>
              </a:solidFill>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print(f"10 decimals: {e:.10f}")</a:t>
            </a:r>
          </a:p>
        </p:txBody>
      </p:sp>
      <p:sp>
        <p:nvSpPr>
          <p:cNvPr id="5" name="TextBox 4">
            <a:extLst>
              <a:ext uri="{FF2B5EF4-FFF2-40B4-BE49-F238E27FC236}">
                <a16:creationId xmlns:a16="http://schemas.microsoft.com/office/drawing/2014/main" id="{E53A641C-A05E-F209-30A2-0C48878F47CB}"/>
              </a:ext>
            </a:extLst>
          </p:cNvPr>
          <p:cNvSpPr txBox="1"/>
          <p:nvPr/>
        </p:nvSpPr>
        <p:spPr>
          <a:xfrm>
            <a:off x="1011129" y="2981284"/>
            <a:ext cx="8262873" cy="646331"/>
          </a:xfrm>
          <a:prstGeom prst="rect">
            <a:avLst/>
          </a:prstGeom>
          <a:solidFill>
            <a:schemeClr val="bg1">
              <a:lumMod val="95000"/>
            </a:schemeClr>
          </a:solidFill>
        </p:spPr>
        <p:txBody>
          <a:bodyPr wrap="square" rtlCol="0">
            <a:spAutoFit/>
          </a:bodyPr>
          <a:lstStyle/>
          <a:p>
            <a:r>
              <a:rPr lang="en-US" b="1" dirty="0">
                <a:latin typeface="Courier New" panose="02070309020205020404" pitchFamily="49" charset="0"/>
                <a:cs typeface="Courier New" panose="02070309020205020404" pitchFamily="49" charset="0"/>
              </a:rPr>
              <a:t>e = 2.718281828459050</a:t>
            </a:r>
          </a:p>
          <a:p>
            <a:r>
              <a:rPr lang="en-US" b="1" dirty="0">
                <a:latin typeface="Courier New" panose="02070309020205020404" pitchFamily="49" charset="0"/>
                <a:cs typeface="Courier New" panose="02070309020205020404" pitchFamily="49" charset="0"/>
              </a:rPr>
              <a:t>print("e = ", e)</a:t>
            </a:r>
          </a:p>
        </p:txBody>
      </p:sp>
      <p:sp>
        <p:nvSpPr>
          <p:cNvPr id="6" name="TextBox 5">
            <a:extLst>
              <a:ext uri="{FF2B5EF4-FFF2-40B4-BE49-F238E27FC236}">
                <a16:creationId xmlns:a16="http://schemas.microsoft.com/office/drawing/2014/main" id="{DC9BDF74-8FFD-0D7E-EB49-6A1BBC429266}"/>
              </a:ext>
            </a:extLst>
          </p:cNvPr>
          <p:cNvSpPr txBox="1"/>
          <p:nvPr/>
        </p:nvSpPr>
        <p:spPr>
          <a:xfrm>
            <a:off x="5395884" y="3251200"/>
            <a:ext cx="3330402" cy="369332"/>
          </a:xfrm>
          <a:prstGeom prst="rect">
            <a:avLst/>
          </a:prstGeom>
          <a:solidFill>
            <a:schemeClr val="bg1">
              <a:lumMod val="95000"/>
            </a:schemeClr>
          </a:solidFill>
        </p:spPr>
        <p:txBody>
          <a:bodyPr wrap="square" rtlCol="0">
            <a:spAutoFit/>
          </a:bodyPr>
          <a:lstStyle/>
          <a:p>
            <a:r>
              <a:rPr lang="en-US" b="1" dirty="0">
                <a:solidFill>
                  <a:schemeClr val="accent2"/>
                </a:solidFill>
                <a:latin typeface="Courier New" panose="02070309020205020404" pitchFamily="49" charset="0"/>
                <a:cs typeface="Courier New" panose="02070309020205020404" pitchFamily="49" charset="0"/>
              </a:rPr>
              <a:t># e =  2.71828182845905</a:t>
            </a:r>
            <a:endParaRPr lang="en-US" b="1" i="1" dirty="0">
              <a:solidFill>
                <a:schemeClr val="accent2"/>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708DE9D2-AE30-9D8F-B9D8-4CEAD4F6FD61}"/>
              </a:ext>
            </a:extLst>
          </p:cNvPr>
          <p:cNvSpPr txBox="1"/>
          <p:nvPr/>
        </p:nvSpPr>
        <p:spPr>
          <a:xfrm>
            <a:off x="5395884" y="5117732"/>
            <a:ext cx="3878118" cy="646331"/>
          </a:xfrm>
          <a:prstGeom prst="rect">
            <a:avLst/>
          </a:prstGeom>
          <a:solidFill>
            <a:schemeClr val="bg1">
              <a:lumMod val="95000"/>
            </a:schemeClr>
          </a:solidFill>
        </p:spPr>
        <p:txBody>
          <a:bodyPr wrap="square" rtlCol="0">
            <a:spAutoFit/>
          </a:bodyPr>
          <a:lstStyle/>
          <a:p>
            <a:r>
              <a:rPr lang="en-US" b="1" dirty="0">
                <a:solidFill>
                  <a:schemeClr val="accent2"/>
                </a:solidFill>
                <a:latin typeface="Courier New" panose="02070309020205020404" pitchFamily="49" charset="0"/>
                <a:cs typeface="Courier New" panose="02070309020205020404" pitchFamily="49" charset="0"/>
              </a:rPr>
              <a:t># 2 decimals: 2.72</a:t>
            </a:r>
          </a:p>
          <a:p>
            <a:r>
              <a:rPr lang="en-US" b="1" dirty="0">
                <a:solidFill>
                  <a:schemeClr val="accent2"/>
                </a:solidFill>
                <a:latin typeface="Courier New" panose="02070309020205020404" pitchFamily="49" charset="0"/>
                <a:cs typeface="Courier New" panose="02070309020205020404" pitchFamily="49" charset="0"/>
              </a:rPr>
              <a:t># 10 decimals: 2.7182818285</a:t>
            </a:r>
          </a:p>
        </p:txBody>
      </p:sp>
    </p:spTree>
    <p:extLst>
      <p:ext uri="{BB962C8B-B14F-4D97-AF65-F5344CB8AC3E}">
        <p14:creationId xmlns:p14="http://schemas.microsoft.com/office/powerpoint/2010/main" val="128788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9528-5AEC-3024-3EF4-DB86F4DC420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10FBE1B-B1B0-92DF-65F2-66D7B53C4D0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10312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BA94A-5C24-C43C-7F86-6EF35D00DC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88CFD5-7448-BD9D-580D-7103F7A9BFE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99090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FCC293-7C01-2055-96EA-EC87709E59B7}"/>
              </a:ext>
            </a:extLst>
          </p:cNvPr>
          <p:cNvSpPr>
            <a:spLocks noGrp="1"/>
          </p:cNvSpPr>
          <p:nvPr>
            <p:ph type="title"/>
          </p:nvPr>
        </p:nvSpPr>
        <p:spPr/>
        <p:txBody>
          <a:bodyPr/>
          <a:lstStyle/>
          <a:p>
            <a:r>
              <a:rPr lang="en-US" dirty="0"/>
              <a:t>Boolean Expressions</a:t>
            </a:r>
          </a:p>
        </p:txBody>
      </p:sp>
      <p:sp>
        <p:nvSpPr>
          <p:cNvPr id="5" name="Text Placeholder 4">
            <a:extLst>
              <a:ext uri="{FF2B5EF4-FFF2-40B4-BE49-F238E27FC236}">
                <a16:creationId xmlns:a16="http://schemas.microsoft.com/office/drawing/2014/main" id="{11CBF3FF-0C78-2E1A-376A-E873303925D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93359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6D327-5AF7-D296-47E8-8138770840BB}"/>
              </a:ext>
            </a:extLst>
          </p:cNvPr>
          <p:cNvSpPr>
            <a:spLocks noGrp="1"/>
          </p:cNvSpPr>
          <p:nvPr>
            <p:ph type="title"/>
          </p:nvPr>
        </p:nvSpPr>
        <p:spPr/>
        <p:txBody>
          <a:bodyPr/>
          <a:lstStyle/>
          <a:p>
            <a:r>
              <a:rPr lang="en-US" dirty="0"/>
              <a:t>Boolean Expressions</a:t>
            </a:r>
          </a:p>
        </p:txBody>
      </p:sp>
      <p:sp>
        <p:nvSpPr>
          <p:cNvPr id="3" name="Content Placeholder 2">
            <a:extLst>
              <a:ext uri="{FF2B5EF4-FFF2-40B4-BE49-F238E27FC236}">
                <a16:creationId xmlns:a16="http://schemas.microsoft.com/office/drawing/2014/main" id="{288C37AD-3A95-A6EA-581C-76E5A08B6B7D}"/>
              </a:ext>
            </a:extLst>
          </p:cNvPr>
          <p:cNvSpPr>
            <a:spLocks noGrp="1"/>
          </p:cNvSpPr>
          <p:nvPr>
            <p:ph idx="1"/>
          </p:nvPr>
        </p:nvSpPr>
        <p:spPr/>
        <p:txBody>
          <a:bodyPr>
            <a:normAutofit/>
          </a:bodyPr>
          <a:lstStyle/>
          <a:p>
            <a:r>
              <a:rPr lang="en-US" dirty="0"/>
              <a:t>A Boolean value is either </a:t>
            </a:r>
            <a:r>
              <a:rPr lang="en-US" b="1" i="1" dirty="0"/>
              <a:t>True</a:t>
            </a:r>
            <a:r>
              <a:rPr lang="en-US" dirty="0"/>
              <a:t> or </a:t>
            </a:r>
            <a:r>
              <a:rPr lang="en-US" b="1" i="1" dirty="0"/>
              <a:t>False</a:t>
            </a:r>
            <a:r>
              <a:rPr lang="en-US" dirty="0"/>
              <a:t> and is used frequently in computer programs.</a:t>
            </a:r>
          </a:p>
          <a:p>
            <a:r>
              <a:rPr lang="en-US" dirty="0"/>
              <a:t>An expression can evaluate to a Boolean. Most Boolean expressions use either comparison or logical operators.</a:t>
            </a:r>
          </a:p>
          <a:p>
            <a:r>
              <a:rPr lang="en-US" dirty="0"/>
              <a:t>An expression with a comparison operator:</a:t>
            </a:r>
          </a:p>
          <a:p>
            <a:endParaRPr lang="en-US" dirty="0"/>
          </a:p>
          <a:p>
            <a:r>
              <a:rPr lang="en-US" dirty="0"/>
              <a:t>An expression with a logical operator:</a:t>
            </a:r>
          </a:p>
        </p:txBody>
      </p:sp>
      <p:sp>
        <p:nvSpPr>
          <p:cNvPr id="4" name="TextBox 3">
            <a:extLst>
              <a:ext uri="{FF2B5EF4-FFF2-40B4-BE49-F238E27FC236}">
                <a16:creationId xmlns:a16="http://schemas.microsoft.com/office/drawing/2014/main" id="{B4972807-5109-6FA8-F87C-8D156081CE8C}"/>
              </a:ext>
            </a:extLst>
          </p:cNvPr>
          <p:cNvSpPr txBox="1"/>
          <p:nvPr/>
        </p:nvSpPr>
        <p:spPr>
          <a:xfrm>
            <a:off x="1067881" y="3801216"/>
            <a:ext cx="6631709" cy="369332"/>
          </a:xfrm>
          <a:prstGeom prst="rect">
            <a:avLst/>
          </a:prstGeom>
          <a:solidFill>
            <a:schemeClr val="bg1">
              <a:lumMod val="95000"/>
            </a:schemeClr>
          </a:solidFill>
        </p:spPr>
        <p:txBody>
          <a:bodyPr wrap="square" rtlCol="0">
            <a:spAutoFit/>
          </a:bodyPr>
          <a:lstStyle/>
          <a:p>
            <a:r>
              <a:rPr lang="pt-BR" b="1" dirty="0">
                <a:latin typeface="Courier New" panose="02070309020205020404" pitchFamily="49" charset="0"/>
                <a:cs typeface="Courier New" panose="02070309020205020404" pitchFamily="49" charset="0"/>
              </a:rPr>
              <a:t>passed_class = grade &gt; 65</a:t>
            </a:r>
          </a:p>
        </p:txBody>
      </p:sp>
      <p:sp>
        <p:nvSpPr>
          <p:cNvPr id="5" name="TextBox 4">
            <a:extLst>
              <a:ext uri="{FF2B5EF4-FFF2-40B4-BE49-F238E27FC236}">
                <a16:creationId xmlns:a16="http://schemas.microsoft.com/office/drawing/2014/main" id="{47510864-8EB1-20D7-9D27-15F0E071E8DA}"/>
              </a:ext>
            </a:extLst>
          </p:cNvPr>
          <p:cNvSpPr txBox="1"/>
          <p:nvPr/>
        </p:nvSpPr>
        <p:spPr>
          <a:xfrm>
            <a:off x="1067881" y="4657934"/>
            <a:ext cx="6631709" cy="369332"/>
          </a:xfrm>
          <a:prstGeom prst="rect">
            <a:avLst/>
          </a:prstGeom>
          <a:solidFill>
            <a:schemeClr val="bg1">
              <a:lumMod val="95000"/>
            </a:schemeClr>
          </a:solidFill>
        </p:spPr>
        <p:txBody>
          <a:bodyPr wrap="square" rtlCol="0">
            <a:spAutoFit/>
          </a:bodyPr>
          <a:lstStyle/>
          <a:p>
            <a:r>
              <a:rPr lang="en-US" b="1" dirty="0" err="1">
                <a:latin typeface="Courier New" panose="02070309020205020404" pitchFamily="49" charset="0"/>
                <a:cs typeface="Courier New" panose="02070309020205020404" pitchFamily="49" charset="0"/>
              </a:rPr>
              <a:t>wear_jacket</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is_raining</a:t>
            </a:r>
            <a:r>
              <a:rPr lang="en-US" b="1" dirty="0">
                <a:latin typeface="Courier New" panose="02070309020205020404" pitchFamily="49" charset="0"/>
                <a:cs typeface="Courier New" panose="02070309020205020404" pitchFamily="49" charset="0"/>
              </a:rPr>
              <a:t> or </a:t>
            </a:r>
            <a:r>
              <a:rPr lang="en-US" b="1" dirty="0" err="1">
                <a:latin typeface="Courier New" panose="02070309020205020404" pitchFamily="49" charset="0"/>
                <a:cs typeface="Courier New" panose="02070309020205020404" pitchFamily="49" charset="0"/>
              </a:rPr>
              <a:t>is_windy</a:t>
            </a:r>
            <a:endParaRPr lang="pt-BR"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62410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3BDCC-7AC0-7633-6BD7-7EF057DF965D}"/>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91CBCA45-58E2-E905-625D-18B28FF72792}"/>
              </a:ext>
            </a:extLst>
          </p:cNvPr>
          <p:cNvSpPr>
            <a:spLocks noGrp="1"/>
          </p:cNvSpPr>
          <p:nvPr>
            <p:ph idx="1"/>
          </p:nvPr>
        </p:nvSpPr>
        <p:spPr>
          <a:xfrm>
            <a:off x="677334" y="5320916"/>
            <a:ext cx="8596668" cy="730454"/>
          </a:xfrm>
        </p:spPr>
        <p:txBody>
          <a:bodyPr/>
          <a:lstStyle/>
          <a:p>
            <a:pPr marL="0" indent="0">
              <a:buNone/>
            </a:pPr>
            <a:r>
              <a:rPr lang="en-US" dirty="0"/>
              <a:t>⚠️ Common mistake: Do not confuse </a:t>
            </a:r>
            <a:r>
              <a:rPr lang="en-US" b="1" dirty="0"/>
              <a:t>=</a:t>
            </a:r>
            <a:r>
              <a:rPr lang="en-US" dirty="0"/>
              <a:t> (the assignment operator) with </a:t>
            </a:r>
            <a:r>
              <a:rPr lang="en-US" b="1" dirty="0"/>
              <a:t>==</a:t>
            </a:r>
            <a:r>
              <a:rPr lang="en-US" dirty="0"/>
              <a:t> (the equality operator). </a:t>
            </a:r>
          </a:p>
        </p:txBody>
      </p:sp>
      <p:graphicFrame>
        <p:nvGraphicFramePr>
          <p:cNvPr id="4" name="Table 4">
            <a:extLst>
              <a:ext uri="{FF2B5EF4-FFF2-40B4-BE49-F238E27FC236}">
                <a16:creationId xmlns:a16="http://schemas.microsoft.com/office/drawing/2014/main" id="{B7A40AC1-1D18-B9AE-0C71-0B03D16C5AD7}"/>
              </a:ext>
            </a:extLst>
          </p:cNvPr>
          <p:cNvGraphicFramePr>
            <a:graphicFrameLocks noGrp="1"/>
          </p:cNvGraphicFramePr>
          <p:nvPr>
            <p:extLst>
              <p:ext uri="{D42A27DB-BD31-4B8C-83A1-F6EECF244321}">
                <p14:modId xmlns:p14="http://schemas.microsoft.com/office/powerpoint/2010/main" val="3023006151"/>
              </p:ext>
            </p:extLst>
          </p:nvPr>
        </p:nvGraphicFramePr>
        <p:xfrm>
          <a:off x="677334" y="1930400"/>
          <a:ext cx="8127999" cy="3200400"/>
        </p:xfrm>
        <a:graphic>
          <a:graphicData uri="http://schemas.openxmlformats.org/drawingml/2006/table">
            <a:tbl>
              <a:tblPr firstRow="1" bandRow="1">
                <a:tableStyleId>{5C22544A-7EE6-4342-B048-85BDC9FD1C3A}</a:tableStyleId>
              </a:tblPr>
              <a:tblGrid>
                <a:gridCol w="1530157">
                  <a:extLst>
                    <a:ext uri="{9D8B030D-6E8A-4147-A177-3AD203B41FA5}">
                      <a16:colId xmlns:a16="http://schemas.microsoft.com/office/drawing/2014/main" val="2968681091"/>
                    </a:ext>
                  </a:extLst>
                </a:gridCol>
                <a:gridCol w="3888509">
                  <a:extLst>
                    <a:ext uri="{9D8B030D-6E8A-4147-A177-3AD203B41FA5}">
                      <a16:colId xmlns:a16="http://schemas.microsoft.com/office/drawing/2014/main" val="2209605032"/>
                    </a:ext>
                  </a:extLst>
                </a:gridCol>
                <a:gridCol w="2709333">
                  <a:extLst>
                    <a:ext uri="{9D8B030D-6E8A-4147-A177-3AD203B41FA5}">
                      <a16:colId xmlns:a16="http://schemas.microsoft.com/office/drawing/2014/main" val="879071484"/>
                    </a:ext>
                  </a:extLst>
                </a:gridCol>
              </a:tblGrid>
              <a:tr h="370840">
                <a:tc>
                  <a:txBody>
                    <a:bodyPr/>
                    <a:lstStyle/>
                    <a:p>
                      <a:r>
                        <a:rPr lang="en-US" sz="2400" dirty="0"/>
                        <a:t>Operator</a:t>
                      </a:r>
                    </a:p>
                  </a:txBody>
                  <a:tcPr/>
                </a:tc>
                <a:tc>
                  <a:txBody>
                    <a:bodyPr/>
                    <a:lstStyle/>
                    <a:p>
                      <a:r>
                        <a:rPr lang="en-US" sz="2400" dirty="0"/>
                        <a:t>Meaning</a:t>
                      </a:r>
                    </a:p>
                  </a:txBody>
                  <a:tcPr/>
                </a:tc>
                <a:tc>
                  <a:txBody>
                    <a:bodyPr/>
                    <a:lstStyle/>
                    <a:p>
                      <a:r>
                        <a:rPr lang="en-US" sz="2400" dirty="0"/>
                        <a:t>True expressions</a:t>
                      </a:r>
                    </a:p>
                  </a:txBody>
                  <a:tcPr/>
                </a:tc>
                <a:extLst>
                  <a:ext uri="{0D108BD9-81ED-4DB2-BD59-A6C34878D82A}">
                    <a16:rowId xmlns:a16="http://schemas.microsoft.com/office/drawing/2014/main" val="4133539088"/>
                  </a:ext>
                </a:extLst>
              </a:tr>
              <a:tr h="370840">
                <a:tc>
                  <a:txBody>
                    <a:bodyPr/>
                    <a:lstStyle/>
                    <a:p>
                      <a:r>
                        <a:rPr lang="en-US" sz="2400" dirty="0"/>
                        <a:t>==</a:t>
                      </a:r>
                    </a:p>
                  </a:txBody>
                  <a:tcPr/>
                </a:tc>
                <a:tc>
                  <a:txBody>
                    <a:bodyPr/>
                    <a:lstStyle/>
                    <a:p>
                      <a:r>
                        <a:rPr lang="en-US" sz="2400" dirty="0"/>
                        <a:t>Equality (is equal to)</a:t>
                      </a:r>
                    </a:p>
                  </a:txBody>
                  <a:tcPr/>
                </a:tc>
                <a:tc>
                  <a:txBody>
                    <a:bodyPr/>
                    <a:lstStyle/>
                    <a:p>
                      <a:r>
                        <a:rPr lang="en-US" sz="2400" dirty="0"/>
                        <a:t>32 == 32</a:t>
                      </a:r>
                    </a:p>
                  </a:txBody>
                  <a:tcPr/>
                </a:tc>
                <a:extLst>
                  <a:ext uri="{0D108BD9-81ED-4DB2-BD59-A6C34878D82A}">
                    <a16:rowId xmlns:a16="http://schemas.microsoft.com/office/drawing/2014/main" val="3911714209"/>
                  </a:ext>
                </a:extLst>
              </a:tr>
              <a:tr h="370840">
                <a:tc>
                  <a:txBody>
                    <a:bodyPr/>
                    <a:lstStyle/>
                    <a:p>
                      <a:r>
                        <a:rPr lang="en-US" sz="2400" dirty="0"/>
                        <a:t>!=</a:t>
                      </a:r>
                    </a:p>
                  </a:txBody>
                  <a:tcPr/>
                </a:tc>
                <a:tc>
                  <a:txBody>
                    <a:bodyPr/>
                    <a:lstStyle/>
                    <a:p>
                      <a:r>
                        <a:rPr lang="en-US" sz="2400" dirty="0"/>
                        <a:t>Inequality (is not equal to)</a:t>
                      </a:r>
                    </a:p>
                  </a:txBody>
                  <a:tcPr/>
                </a:tc>
                <a:tc>
                  <a:txBody>
                    <a:bodyPr/>
                    <a:lstStyle/>
                    <a:p>
                      <a:r>
                        <a:rPr lang="en-US" sz="2400" dirty="0"/>
                        <a:t>30 != 32</a:t>
                      </a:r>
                    </a:p>
                  </a:txBody>
                  <a:tcPr/>
                </a:tc>
                <a:extLst>
                  <a:ext uri="{0D108BD9-81ED-4DB2-BD59-A6C34878D82A}">
                    <a16:rowId xmlns:a16="http://schemas.microsoft.com/office/drawing/2014/main" val="1094126745"/>
                  </a:ext>
                </a:extLst>
              </a:tr>
              <a:tr h="370840">
                <a:tc>
                  <a:txBody>
                    <a:bodyPr/>
                    <a:lstStyle/>
                    <a:p>
                      <a:r>
                        <a:rPr lang="en-US" sz="2400" dirty="0"/>
                        <a:t>&gt;</a:t>
                      </a:r>
                    </a:p>
                  </a:txBody>
                  <a:tcPr/>
                </a:tc>
                <a:tc>
                  <a:txBody>
                    <a:bodyPr/>
                    <a:lstStyle/>
                    <a:p>
                      <a:r>
                        <a:rPr lang="en-US" sz="2400" dirty="0"/>
                        <a:t>Greater than</a:t>
                      </a:r>
                    </a:p>
                  </a:txBody>
                  <a:tcPr/>
                </a:tc>
                <a:tc>
                  <a:txBody>
                    <a:bodyPr/>
                    <a:lstStyle/>
                    <a:p>
                      <a:r>
                        <a:rPr lang="en-US" sz="2400" dirty="0"/>
                        <a:t>60 &gt; 32</a:t>
                      </a:r>
                    </a:p>
                  </a:txBody>
                  <a:tcPr/>
                </a:tc>
                <a:extLst>
                  <a:ext uri="{0D108BD9-81ED-4DB2-BD59-A6C34878D82A}">
                    <a16:rowId xmlns:a16="http://schemas.microsoft.com/office/drawing/2014/main" val="501481503"/>
                  </a:ext>
                </a:extLst>
              </a:tr>
              <a:tr h="370840">
                <a:tc>
                  <a:txBody>
                    <a:bodyPr/>
                    <a:lstStyle/>
                    <a:p>
                      <a:r>
                        <a:rPr lang="en-US" sz="2400" dirty="0"/>
                        <a:t>&gt;=</a:t>
                      </a:r>
                    </a:p>
                  </a:txBody>
                  <a:tcPr/>
                </a:tc>
                <a:tc>
                  <a:txBody>
                    <a:bodyPr/>
                    <a:lstStyle/>
                    <a:p>
                      <a:r>
                        <a:rPr lang="en-US" sz="2400" dirty="0"/>
                        <a:t>Greater than or equal</a:t>
                      </a:r>
                    </a:p>
                  </a:txBody>
                  <a:tcPr/>
                </a:tc>
                <a:tc>
                  <a:txBody>
                    <a:bodyPr/>
                    <a:lstStyle/>
                    <a:p>
                      <a:r>
                        <a:rPr lang="en-US" sz="2400" dirty="0"/>
                        <a:t>60 &gt;= 32, 32 &gt;= 32</a:t>
                      </a:r>
                    </a:p>
                  </a:txBody>
                  <a:tcPr/>
                </a:tc>
                <a:extLst>
                  <a:ext uri="{0D108BD9-81ED-4DB2-BD59-A6C34878D82A}">
                    <a16:rowId xmlns:a16="http://schemas.microsoft.com/office/drawing/2014/main" val="2406568464"/>
                  </a:ext>
                </a:extLst>
              </a:tr>
              <a:tr h="370840">
                <a:tc>
                  <a:txBody>
                    <a:bodyPr/>
                    <a:lstStyle/>
                    <a:p>
                      <a:r>
                        <a:rPr lang="en-US" sz="2400" dirty="0"/>
                        <a:t>&lt;</a:t>
                      </a:r>
                    </a:p>
                  </a:txBody>
                  <a:tcPr/>
                </a:tc>
                <a:tc>
                  <a:txBody>
                    <a:bodyPr/>
                    <a:lstStyle/>
                    <a:p>
                      <a:r>
                        <a:rPr lang="en-US" sz="2400" dirty="0"/>
                        <a:t>Less than</a:t>
                      </a:r>
                    </a:p>
                  </a:txBody>
                  <a:tcPr/>
                </a:tc>
                <a:tc>
                  <a:txBody>
                    <a:bodyPr/>
                    <a:lstStyle/>
                    <a:p>
                      <a:r>
                        <a:rPr lang="en-US" sz="2400" dirty="0"/>
                        <a:t>20 &lt; 32</a:t>
                      </a:r>
                    </a:p>
                  </a:txBody>
                  <a:tcPr/>
                </a:tc>
                <a:extLst>
                  <a:ext uri="{0D108BD9-81ED-4DB2-BD59-A6C34878D82A}">
                    <a16:rowId xmlns:a16="http://schemas.microsoft.com/office/drawing/2014/main" val="2235309259"/>
                  </a:ext>
                </a:extLst>
              </a:tr>
              <a:tr h="370840">
                <a:tc>
                  <a:txBody>
                    <a:bodyPr/>
                    <a:lstStyle/>
                    <a:p>
                      <a:r>
                        <a:rPr lang="en-US" sz="2400" dirty="0"/>
                        <a:t>&lt;=</a:t>
                      </a:r>
                    </a:p>
                  </a:txBody>
                  <a:tcPr/>
                </a:tc>
                <a:tc>
                  <a:txBody>
                    <a:bodyPr/>
                    <a:lstStyle/>
                    <a:p>
                      <a:r>
                        <a:rPr lang="en-US" sz="2400" dirty="0"/>
                        <a:t>Less than or equal</a:t>
                      </a:r>
                    </a:p>
                  </a:txBody>
                  <a:tcPr/>
                </a:tc>
                <a:tc>
                  <a:txBody>
                    <a:bodyPr/>
                    <a:lstStyle/>
                    <a:p>
                      <a:r>
                        <a:rPr lang="en-US" sz="2400" dirty="0"/>
                        <a:t>20 &lt; 32, 32 &lt;= 32</a:t>
                      </a:r>
                    </a:p>
                  </a:txBody>
                  <a:tcPr/>
                </a:tc>
                <a:extLst>
                  <a:ext uri="{0D108BD9-81ED-4DB2-BD59-A6C34878D82A}">
                    <a16:rowId xmlns:a16="http://schemas.microsoft.com/office/drawing/2014/main" val="1399223396"/>
                  </a:ext>
                </a:extLst>
              </a:tr>
            </a:tbl>
          </a:graphicData>
        </a:graphic>
      </p:graphicFrame>
    </p:spTree>
    <p:extLst>
      <p:ext uri="{BB962C8B-B14F-4D97-AF65-F5344CB8AC3E}">
        <p14:creationId xmlns:p14="http://schemas.microsoft.com/office/powerpoint/2010/main" val="1387500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6AEFBD-68FC-5529-146B-48ACB0DDA8B1}"/>
              </a:ext>
            </a:extLst>
          </p:cNvPr>
          <p:cNvSpPr>
            <a:spLocks noGrp="1"/>
          </p:cNvSpPr>
          <p:nvPr>
            <p:ph type="title"/>
          </p:nvPr>
        </p:nvSpPr>
        <p:spPr/>
        <p:txBody>
          <a:bodyPr/>
          <a:lstStyle/>
          <a:p>
            <a:r>
              <a:rPr lang="en-US" dirty="0"/>
              <a:t>Values, Expressions, &amp; Statements</a:t>
            </a:r>
          </a:p>
        </p:txBody>
      </p:sp>
      <p:sp>
        <p:nvSpPr>
          <p:cNvPr id="7" name="Text Placeholder 6">
            <a:extLst>
              <a:ext uri="{FF2B5EF4-FFF2-40B4-BE49-F238E27FC236}">
                <a16:creationId xmlns:a16="http://schemas.microsoft.com/office/drawing/2014/main" id="{F6AD191B-A086-C2EE-0D58-B0B598469AF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14163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5A81C-3B4F-0929-74DC-D61001B92D59}"/>
              </a:ext>
            </a:extLst>
          </p:cNvPr>
          <p:cNvSpPr>
            <a:spLocks noGrp="1"/>
          </p:cNvSpPr>
          <p:nvPr>
            <p:ph type="title"/>
          </p:nvPr>
        </p:nvSpPr>
        <p:spPr/>
        <p:txBody>
          <a:bodyPr/>
          <a:lstStyle/>
          <a:p>
            <a:r>
              <a:rPr lang="en-US" dirty="0"/>
              <a:t>Logical Operators</a:t>
            </a:r>
          </a:p>
        </p:txBody>
      </p:sp>
      <p:graphicFrame>
        <p:nvGraphicFramePr>
          <p:cNvPr id="4" name="Table 4">
            <a:extLst>
              <a:ext uri="{FF2B5EF4-FFF2-40B4-BE49-F238E27FC236}">
                <a16:creationId xmlns:a16="http://schemas.microsoft.com/office/drawing/2014/main" id="{547753E7-084F-718F-018F-DFB46F75A471}"/>
              </a:ext>
            </a:extLst>
          </p:cNvPr>
          <p:cNvGraphicFramePr>
            <a:graphicFrameLocks noGrp="1"/>
          </p:cNvGraphicFramePr>
          <p:nvPr>
            <p:ph idx="1"/>
            <p:extLst>
              <p:ext uri="{D42A27DB-BD31-4B8C-83A1-F6EECF244321}">
                <p14:modId xmlns:p14="http://schemas.microsoft.com/office/powerpoint/2010/main" val="677838711"/>
              </p:ext>
            </p:extLst>
          </p:nvPr>
        </p:nvGraphicFramePr>
        <p:xfrm>
          <a:off x="677863" y="1930400"/>
          <a:ext cx="8596311" cy="4023360"/>
        </p:xfrm>
        <a:graphic>
          <a:graphicData uri="http://schemas.openxmlformats.org/drawingml/2006/table">
            <a:tbl>
              <a:tblPr firstRow="1" bandRow="1">
                <a:tableStyleId>{5C22544A-7EE6-4342-B048-85BDC9FD1C3A}</a:tableStyleId>
              </a:tblPr>
              <a:tblGrid>
                <a:gridCol w="1483446">
                  <a:extLst>
                    <a:ext uri="{9D8B030D-6E8A-4147-A177-3AD203B41FA5}">
                      <a16:colId xmlns:a16="http://schemas.microsoft.com/office/drawing/2014/main" val="3471812663"/>
                    </a:ext>
                  </a:extLst>
                </a:gridCol>
                <a:gridCol w="2650836">
                  <a:extLst>
                    <a:ext uri="{9D8B030D-6E8A-4147-A177-3AD203B41FA5}">
                      <a16:colId xmlns:a16="http://schemas.microsoft.com/office/drawing/2014/main" val="4007971595"/>
                    </a:ext>
                  </a:extLst>
                </a:gridCol>
                <a:gridCol w="4462029">
                  <a:extLst>
                    <a:ext uri="{9D8B030D-6E8A-4147-A177-3AD203B41FA5}">
                      <a16:colId xmlns:a16="http://schemas.microsoft.com/office/drawing/2014/main" val="2665812222"/>
                    </a:ext>
                  </a:extLst>
                </a:gridCol>
              </a:tblGrid>
              <a:tr h="370840">
                <a:tc>
                  <a:txBody>
                    <a:bodyPr/>
                    <a:lstStyle/>
                    <a:p>
                      <a:r>
                        <a:rPr lang="en-US" sz="2400" dirty="0"/>
                        <a:t>Operator</a:t>
                      </a:r>
                    </a:p>
                  </a:txBody>
                  <a:tcPr/>
                </a:tc>
                <a:tc>
                  <a:txBody>
                    <a:bodyPr/>
                    <a:lstStyle/>
                    <a:p>
                      <a:r>
                        <a:rPr lang="en-US" sz="2400" dirty="0"/>
                        <a:t>True Expressions</a:t>
                      </a:r>
                    </a:p>
                  </a:txBody>
                  <a:tcPr/>
                </a:tc>
                <a:tc>
                  <a:txBody>
                    <a:bodyPr/>
                    <a:lstStyle/>
                    <a:p>
                      <a:r>
                        <a:rPr lang="en-US" sz="2400" dirty="0"/>
                        <a:t>Meaning</a:t>
                      </a:r>
                    </a:p>
                  </a:txBody>
                  <a:tcPr/>
                </a:tc>
                <a:extLst>
                  <a:ext uri="{0D108BD9-81ED-4DB2-BD59-A6C34878D82A}">
                    <a16:rowId xmlns:a16="http://schemas.microsoft.com/office/drawing/2014/main" val="3715376807"/>
                  </a:ext>
                </a:extLst>
              </a:tr>
              <a:tr h="370840">
                <a:tc>
                  <a:txBody>
                    <a:bodyPr/>
                    <a:lstStyle/>
                    <a:p>
                      <a:r>
                        <a:rPr lang="en-US" sz="2400" dirty="0"/>
                        <a:t>and</a:t>
                      </a:r>
                    </a:p>
                  </a:txBody>
                  <a:tcPr anchor="ctr"/>
                </a:tc>
                <a:tc>
                  <a:txBody>
                    <a:bodyPr/>
                    <a:lstStyle/>
                    <a:p>
                      <a:r>
                        <a:rPr lang="en-US" sz="2400" dirty="0"/>
                        <a:t>4 &gt; 0 and -2 &lt; 0</a:t>
                      </a:r>
                    </a:p>
                  </a:txBody>
                  <a:tcPr anchor="ctr"/>
                </a:tc>
                <a:tc>
                  <a:txBody>
                    <a:bodyPr/>
                    <a:lstStyle/>
                    <a:p>
                      <a:r>
                        <a:rPr lang="en-US" sz="2400" dirty="0"/>
                        <a:t>Evaluates to </a:t>
                      </a:r>
                      <a:r>
                        <a:rPr lang="en-US" sz="2400" b="1" i="1" dirty="0"/>
                        <a:t>True</a:t>
                      </a:r>
                      <a:r>
                        <a:rPr lang="en-US" sz="2400" dirty="0"/>
                        <a:t> if both conditions are true. If one is </a:t>
                      </a:r>
                      <a:r>
                        <a:rPr lang="en-US" sz="2400" b="1" i="1" dirty="0"/>
                        <a:t>False</a:t>
                      </a:r>
                      <a:r>
                        <a:rPr lang="en-US" sz="2400" dirty="0"/>
                        <a:t> evaluates to </a:t>
                      </a:r>
                      <a:r>
                        <a:rPr lang="en-US" sz="2400" b="1" i="1" dirty="0"/>
                        <a:t>False</a:t>
                      </a:r>
                      <a:r>
                        <a:rPr lang="en-US" sz="2400" dirty="0"/>
                        <a:t>. </a:t>
                      </a:r>
                    </a:p>
                  </a:txBody>
                  <a:tcPr anchor="ctr"/>
                </a:tc>
                <a:extLst>
                  <a:ext uri="{0D108BD9-81ED-4DB2-BD59-A6C34878D82A}">
                    <a16:rowId xmlns:a16="http://schemas.microsoft.com/office/drawing/2014/main" val="1952757661"/>
                  </a:ext>
                </a:extLst>
              </a:tr>
              <a:tr h="370840">
                <a:tc>
                  <a:txBody>
                    <a:bodyPr/>
                    <a:lstStyle/>
                    <a:p>
                      <a:r>
                        <a:rPr lang="en-US" sz="2400" dirty="0"/>
                        <a:t>or</a:t>
                      </a:r>
                    </a:p>
                  </a:txBody>
                  <a:tcPr anchor="ctr"/>
                </a:tc>
                <a:tc>
                  <a:txBody>
                    <a:bodyPr/>
                    <a:lstStyle/>
                    <a:p>
                      <a:r>
                        <a:rPr lang="en-US" sz="2400" dirty="0"/>
                        <a:t>4 &gt; 2 or -2 &lt; 0</a:t>
                      </a:r>
                    </a:p>
                  </a:txBody>
                  <a:tcPr anchor="ctr"/>
                </a:tc>
                <a:tc>
                  <a:txBody>
                    <a:bodyPr/>
                    <a:lstStyle/>
                    <a:p>
                      <a:r>
                        <a:rPr lang="en-US" sz="2400" dirty="0"/>
                        <a:t>Evaluates to </a:t>
                      </a:r>
                      <a:r>
                        <a:rPr lang="en-US" sz="2400" b="1" i="1" dirty="0"/>
                        <a:t>True</a:t>
                      </a:r>
                      <a:r>
                        <a:rPr lang="en-US" sz="2400" dirty="0"/>
                        <a:t> if either condition is true. Evaluates to </a:t>
                      </a:r>
                      <a:r>
                        <a:rPr lang="en-US" sz="2400" b="1" i="1" dirty="0"/>
                        <a:t>False</a:t>
                      </a:r>
                      <a:r>
                        <a:rPr lang="en-US" sz="2400" dirty="0"/>
                        <a:t> only if both are false. </a:t>
                      </a:r>
                    </a:p>
                  </a:txBody>
                  <a:tcPr anchor="ctr"/>
                </a:tc>
                <a:extLst>
                  <a:ext uri="{0D108BD9-81ED-4DB2-BD59-A6C34878D82A}">
                    <a16:rowId xmlns:a16="http://schemas.microsoft.com/office/drawing/2014/main" val="1907074960"/>
                  </a:ext>
                </a:extLst>
              </a:tr>
              <a:tr h="370840">
                <a:tc>
                  <a:txBody>
                    <a:bodyPr/>
                    <a:lstStyle/>
                    <a:p>
                      <a:r>
                        <a:rPr lang="en-US" sz="2400" dirty="0"/>
                        <a:t>not</a:t>
                      </a:r>
                    </a:p>
                  </a:txBody>
                  <a:tcPr anchor="ctr"/>
                </a:tc>
                <a:tc>
                  <a:txBody>
                    <a:bodyPr/>
                    <a:lstStyle/>
                    <a:p>
                      <a:r>
                        <a:rPr lang="en-US" sz="2400" dirty="0"/>
                        <a:t>not (5 == 0)</a:t>
                      </a:r>
                    </a:p>
                  </a:txBody>
                  <a:tcPr anchor="ctr"/>
                </a:tc>
                <a:tc>
                  <a:txBody>
                    <a:bodyPr/>
                    <a:lstStyle/>
                    <a:p>
                      <a:r>
                        <a:rPr lang="en-US" sz="2400" dirty="0"/>
                        <a:t>Evaluates to </a:t>
                      </a:r>
                      <a:r>
                        <a:rPr lang="en-US" sz="2400" b="1" i="1" dirty="0"/>
                        <a:t>True</a:t>
                      </a:r>
                      <a:r>
                        <a:rPr lang="en-US" sz="2400" dirty="0"/>
                        <a:t> if condition is false; evaluates to </a:t>
                      </a:r>
                      <a:r>
                        <a:rPr lang="en-US" sz="2400" b="1" i="1" dirty="0"/>
                        <a:t>False</a:t>
                      </a:r>
                      <a:r>
                        <a:rPr lang="en-US" sz="2400" dirty="0"/>
                        <a:t> if condition is true. </a:t>
                      </a:r>
                    </a:p>
                  </a:txBody>
                  <a:tcPr anchor="ctr"/>
                </a:tc>
                <a:extLst>
                  <a:ext uri="{0D108BD9-81ED-4DB2-BD59-A6C34878D82A}">
                    <a16:rowId xmlns:a16="http://schemas.microsoft.com/office/drawing/2014/main" val="1586833967"/>
                  </a:ext>
                </a:extLst>
              </a:tr>
            </a:tbl>
          </a:graphicData>
        </a:graphic>
      </p:graphicFrame>
    </p:spTree>
    <p:extLst>
      <p:ext uri="{BB962C8B-B14F-4D97-AF65-F5344CB8AC3E}">
        <p14:creationId xmlns:p14="http://schemas.microsoft.com/office/powerpoint/2010/main" val="3239371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9C602-F817-52E2-AC20-E755B92B43D0}"/>
              </a:ext>
            </a:extLst>
          </p:cNvPr>
          <p:cNvSpPr>
            <a:spLocks noGrp="1"/>
          </p:cNvSpPr>
          <p:nvPr>
            <p:ph type="title"/>
          </p:nvPr>
        </p:nvSpPr>
        <p:spPr/>
        <p:txBody>
          <a:bodyPr/>
          <a:lstStyle/>
          <a:p>
            <a:r>
              <a:rPr lang="en-US" dirty="0"/>
              <a:t>Compound Booleans</a:t>
            </a:r>
          </a:p>
        </p:txBody>
      </p:sp>
      <p:sp>
        <p:nvSpPr>
          <p:cNvPr id="3" name="Content Placeholder 2">
            <a:extLst>
              <a:ext uri="{FF2B5EF4-FFF2-40B4-BE49-F238E27FC236}">
                <a16:creationId xmlns:a16="http://schemas.microsoft.com/office/drawing/2014/main" id="{BE3F7C40-F648-7B2E-6F0E-FCC06F65B031}"/>
              </a:ext>
            </a:extLst>
          </p:cNvPr>
          <p:cNvSpPr>
            <a:spLocks noGrp="1"/>
          </p:cNvSpPr>
          <p:nvPr>
            <p:ph idx="1"/>
          </p:nvPr>
        </p:nvSpPr>
        <p:spPr/>
        <p:txBody>
          <a:bodyPr/>
          <a:lstStyle/>
          <a:p>
            <a:r>
              <a:rPr lang="en-US" dirty="0"/>
              <a:t>When combining multiple operators in a single expression, use parentheses to group:</a:t>
            </a:r>
          </a:p>
          <a:p>
            <a:endParaRPr lang="en-US" dirty="0"/>
          </a:p>
          <a:p>
            <a:r>
              <a:rPr lang="en-US" dirty="0"/>
              <a:t>There is an order of operations to the evaluation of the Boolean operators, but it is always safer to include the parentheses.</a:t>
            </a:r>
          </a:p>
        </p:txBody>
      </p:sp>
      <p:sp>
        <p:nvSpPr>
          <p:cNvPr id="4" name="TextBox 3">
            <a:extLst>
              <a:ext uri="{FF2B5EF4-FFF2-40B4-BE49-F238E27FC236}">
                <a16:creationId xmlns:a16="http://schemas.microsoft.com/office/drawing/2014/main" id="{CDD864F0-5746-55A0-C225-2D7F5C9D9FC0}"/>
              </a:ext>
            </a:extLst>
          </p:cNvPr>
          <p:cNvSpPr txBox="1"/>
          <p:nvPr/>
        </p:nvSpPr>
        <p:spPr>
          <a:xfrm>
            <a:off x="1104828" y="2665296"/>
            <a:ext cx="8685717" cy="369332"/>
          </a:xfrm>
          <a:prstGeom prst="rect">
            <a:avLst/>
          </a:prstGeom>
          <a:solidFill>
            <a:schemeClr val="bg1">
              <a:lumMod val="95000"/>
            </a:schemeClr>
          </a:solidFill>
        </p:spPr>
        <p:txBody>
          <a:bodyPr wrap="square" rtlCol="0">
            <a:spAutoFit/>
          </a:bodyPr>
          <a:lstStyle/>
          <a:p>
            <a:r>
              <a:rPr lang="en-US" b="1" dirty="0" err="1">
                <a:latin typeface="Courier New" panose="02070309020205020404" pitchFamily="49" charset="0"/>
                <a:cs typeface="Courier New" panose="02070309020205020404" pitchFamily="49" charset="0"/>
              </a:rPr>
              <a:t>may_have_mobility_issues</a:t>
            </a:r>
            <a:r>
              <a:rPr lang="en-US" b="1" dirty="0">
                <a:latin typeface="Courier New" panose="02070309020205020404" pitchFamily="49" charset="0"/>
                <a:cs typeface="Courier New" panose="02070309020205020404" pitchFamily="49" charset="0"/>
              </a:rPr>
              <a:t> = (age &gt;= 0 and age &lt; 2)  or age &gt; 90</a:t>
            </a:r>
            <a:endParaRPr lang="pt-BR"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1290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592AB-EEBD-2483-9B13-4639EEEBC7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243EE0-F978-D30F-AE02-93F3F29A1C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54052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432A5-9CBC-CF86-FAF0-93846C77266F}"/>
              </a:ext>
            </a:extLst>
          </p:cNvPr>
          <p:cNvSpPr>
            <a:spLocks noGrp="1"/>
          </p:cNvSpPr>
          <p:nvPr>
            <p:ph type="title"/>
          </p:nvPr>
        </p:nvSpPr>
        <p:spPr/>
        <p:txBody>
          <a:bodyPr/>
          <a:lstStyle/>
          <a:p>
            <a:r>
              <a:rPr lang="en-US" dirty="0"/>
              <a:t>Conditional Statements</a:t>
            </a:r>
          </a:p>
        </p:txBody>
      </p:sp>
      <p:sp>
        <p:nvSpPr>
          <p:cNvPr id="3" name="Text Placeholder 2">
            <a:extLst>
              <a:ext uri="{FF2B5EF4-FFF2-40B4-BE49-F238E27FC236}">
                <a16:creationId xmlns:a16="http://schemas.microsoft.com/office/drawing/2014/main" id="{990167CB-4E29-F645-BB28-F8F5EBE828B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33973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13623-8A2E-726F-871E-E55309CE8B7C}"/>
              </a:ext>
            </a:extLst>
          </p:cNvPr>
          <p:cNvSpPr>
            <a:spLocks noGrp="1"/>
          </p:cNvSpPr>
          <p:nvPr>
            <p:ph type="title"/>
          </p:nvPr>
        </p:nvSpPr>
        <p:spPr/>
        <p:txBody>
          <a:bodyPr/>
          <a:lstStyle/>
          <a:p>
            <a:r>
              <a:rPr lang="en-US" dirty="0"/>
              <a:t>Conditional Statements</a:t>
            </a:r>
          </a:p>
        </p:txBody>
      </p:sp>
      <p:sp>
        <p:nvSpPr>
          <p:cNvPr id="3" name="Content Placeholder 2">
            <a:extLst>
              <a:ext uri="{FF2B5EF4-FFF2-40B4-BE49-F238E27FC236}">
                <a16:creationId xmlns:a16="http://schemas.microsoft.com/office/drawing/2014/main" id="{9B0608BD-4D4B-DDB6-83C8-F5549622E7C4}"/>
              </a:ext>
            </a:extLst>
          </p:cNvPr>
          <p:cNvSpPr>
            <a:spLocks noGrp="1"/>
          </p:cNvSpPr>
          <p:nvPr>
            <p:ph idx="1"/>
          </p:nvPr>
        </p:nvSpPr>
        <p:spPr/>
        <p:txBody>
          <a:bodyPr/>
          <a:lstStyle/>
          <a:p>
            <a:r>
              <a:rPr lang="en-US" dirty="0"/>
              <a:t>A conditional statement gives your code a way to execute a different suite of code statements based on whether certain conditions are true or false.</a:t>
            </a:r>
          </a:p>
          <a:p>
            <a:endParaRPr lang="en-US" dirty="0"/>
          </a:p>
          <a:p>
            <a:endParaRPr lang="en-US" dirty="0"/>
          </a:p>
          <a:p>
            <a:endParaRPr lang="en-US" dirty="0"/>
          </a:p>
          <a:p>
            <a:r>
              <a:rPr lang="en-US" dirty="0"/>
              <a:t>A simple conditional:</a:t>
            </a:r>
          </a:p>
        </p:txBody>
      </p:sp>
      <p:sp>
        <p:nvSpPr>
          <p:cNvPr id="4" name="TextBox 3">
            <a:extLst>
              <a:ext uri="{FF2B5EF4-FFF2-40B4-BE49-F238E27FC236}">
                <a16:creationId xmlns:a16="http://schemas.microsoft.com/office/drawing/2014/main" id="{76717C23-A4B3-9555-2829-973FF46F328D}"/>
              </a:ext>
            </a:extLst>
          </p:cNvPr>
          <p:cNvSpPr txBox="1"/>
          <p:nvPr/>
        </p:nvSpPr>
        <p:spPr>
          <a:xfrm>
            <a:off x="1037716" y="2931956"/>
            <a:ext cx="6631709" cy="1200329"/>
          </a:xfrm>
          <a:prstGeom prst="rect">
            <a:avLst/>
          </a:prstGeom>
          <a:solidFill>
            <a:schemeClr val="bg1">
              <a:lumMod val="95000"/>
            </a:schemeClr>
          </a:solidFill>
        </p:spPr>
        <p:txBody>
          <a:bodyPr wrap="square" rtlCol="0">
            <a:spAutoFit/>
          </a:bodyPr>
          <a:lstStyle/>
          <a:p>
            <a:r>
              <a:rPr lang="en-US" b="1" dirty="0">
                <a:latin typeface="Courier New" panose="02070309020205020404" pitchFamily="49" charset="0"/>
                <a:cs typeface="Courier New" panose="02070309020205020404" pitchFamily="49" charset="0"/>
              </a:rPr>
              <a:t>if &lt;condition&gt;:</a:t>
            </a:r>
          </a:p>
          <a:p>
            <a:r>
              <a:rPr lang="en-US" b="1" dirty="0">
                <a:latin typeface="Courier New" panose="02070309020205020404" pitchFamily="49" charset="0"/>
                <a:cs typeface="Courier New" panose="02070309020205020404" pitchFamily="49" charset="0"/>
              </a:rPr>
              <a:t>    &lt;statement&gt;</a:t>
            </a:r>
          </a:p>
          <a:p>
            <a:r>
              <a:rPr lang="en-US" b="1" dirty="0">
                <a:latin typeface="Courier New" panose="02070309020205020404" pitchFamily="49" charset="0"/>
                <a:cs typeface="Courier New" panose="02070309020205020404" pitchFamily="49" charset="0"/>
              </a:rPr>
              <a:t>    &lt;statement&gt;</a:t>
            </a:r>
          </a:p>
          <a:p>
            <a:r>
              <a:rPr lang="en-US" b="1" dirty="0">
                <a:latin typeface="Courier New" panose="02070309020205020404" pitchFamily="49" charset="0"/>
                <a:cs typeface="Courier New" panose="02070309020205020404" pitchFamily="49" charset="0"/>
              </a:rPr>
              <a:t>    ...</a:t>
            </a:r>
            <a:endParaRPr lang="pt-BR" b="1"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0F07A554-2DAF-1FBB-1644-106E9EC342B6}"/>
              </a:ext>
            </a:extLst>
          </p:cNvPr>
          <p:cNvSpPr txBox="1"/>
          <p:nvPr/>
        </p:nvSpPr>
        <p:spPr>
          <a:xfrm>
            <a:off x="1037716" y="4699148"/>
            <a:ext cx="6631709" cy="1200329"/>
          </a:xfrm>
          <a:prstGeom prst="rect">
            <a:avLst/>
          </a:prstGeom>
          <a:solidFill>
            <a:schemeClr val="bg1">
              <a:lumMod val="95000"/>
            </a:schemeClr>
          </a:solidFill>
        </p:spPr>
        <p:txBody>
          <a:bodyPr wrap="square" rtlCol="0">
            <a:spAutoFit/>
          </a:bodyPr>
          <a:lstStyle/>
          <a:p>
            <a:r>
              <a:rPr lang="en-US" b="1" dirty="0">
                <a:latin typeface="Courier New" panose="02070309020205020404" pitchFamily="49" charset="0"/>
                <a:cs typeface="Courier New" panose="02070309020205020404" pitchFamily="49" charset="0"/>
              </a:rPr>
              <a:t>clothing = "shirt"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if temperature &lt; 32:</a:t>
            </a:r>
          </a:p>
          <a:p>
            <a:r>
              <a:rPr lang="en-US" b="1" dirty="0">
                <a:latin typeface="Courier New" panose="02070309020205020404" pitchFamily="49" charset="0"/>
                <a:cs typeface="Courier New" panose="02070309020205020404" pitchFamily="49" charset="0"/>
              </a:rPr>
              <a:t>    clothing = "jacket"</a:t>
            </a:r>
            <a:endParaRPr lang="pt-BR"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74255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FAC73-3A5B-2FF5-6665-144621A4990C}"/>
              </a:ext>
            </a:extLst>
          </p:cNvPr>
          <p:cNvSpPr>
            <a:spLocks noGrp="1"/>
          </p:cNvSpPr>
          <p:nvPr>
            <p:ph type="title"/>
          </p:nvPr>
        </p:nvSpPr>
        <p:spPr/>
        <p:txBody>
          <a:bodyPr/>
          <a:lstStyle/>
          <a:p>
            <a:r>
              <a:rPr lang="en-US" dirty="0"/>
              <a:t>Compound conditionals</a:t>
            </a:r>
          </a:p>
        </p:txBody>
      </p:sp>
      <p:sp>
        <p:nvSpPr>
          <p:cNvPr id="3" name="Content Placeholder 2">
            <a:extLst>
              <a:ext uri="{FF2B5EF4-FFF2-40B4-BE49-F238E27FC236}">
                <a16:creationId xmlns:a16="http://schemas.microsoft.com/office/drawing/2014/main" id="{F55826F6-E5F3-EB6F-D313-BD3AA9D6A10E}"/>
              </a:ext>
            </a:extLst>
          </p:cNvPr>
          <p:cNvSpPr>
            <a:spLocks noGrp="1"/>
          </p:cNvSpPr>
          <p:nvPr>
            <p:ph idx="1"/>
          </p:nvPr>
        </p:nvSpPr>
        <p:spPr>
          <a:xfrm>
            <a:off x="677334" y="1930401"/>
            <a:ext cx="8596668" cy="734978"/>
          </a:xfrm>
        </p:spPr>
        <p:txBody>
          <a:bodyPr/>
          <a:lstStyle/>
          <a:p>
            <a:r>
              <a:rPr lang="en-US" dirty="0"/>
              <a:t>A conditional can include any number of </a:t>
            </a:r>
            <a:r>
              <a:rPr lang="en-US" b="1" i="1" dirty="0" err="1"/>
              <a:t>elif</a:t>
            </a:r>
            <a:r>
              <a:rPr lang="en-US" dirty="0"/>
              <a:t> statements to check other conditions.</a:t>
            </a:r>
          </a:p>
        </p:txBody>
      </p:sp>
      <p:sp>
        <p:nvSpPr>
          <p:cNvPr id="4" name="TextBox 3">
            <a:extLst>
              <a:ext uri="{FF2B5EF4-FFF2-40B4-BE49-F238E27FC236}">
                <a16:creationId xmlns:a16="http://schemas.microsoft.com/office/drawing/2014/main" id="{1A828433-FD5B-9BC1-5B96-26A8D6C98CC6}"/>
              </a:ext>
            </a:extLst>
          </p:cNvPr>
          <p:cNvSpPr txBox="1"/>
          <p:nvPr/>
        </p:nvSpPr>
        <p:spPr>
          <a:xfrm>
            <a:off x="1037716" y="2665379"/>
            <a:ext cx="6631709" cy="2339102"/>
          </a:xfrm>
          <a:prstGeom prst="rect">
            <a:avLst/>
          </a:prstGeom>
          <a:solidFill>
            <a:schemeClr val="bg1">
              <a:lumMod val="95000"/>
            </a:schemeClr>
          </a:solidFill>
        </p:spPr>
        <p:txBody>
          <a:bodyPr wrap="square" rtlCol="0">
            <a:spAutoFit/>
          </a:bodyPr>
          <a:lstStyle/>
          <a:p>
            <a:r>
              <a:rPr lang="en-US" sz="1600" b="1" dirty="0">
                <a:latin typeface="Courier New" panose="02070309020205020404" pitchFamily="49" charset="0"/>
                <a:cs typeface="Courier New" panose="02070309020205020404" pitchFamily="49" charset="0"/>
              </a:rPr>
              <a:t>if &lt;condition&gt;:</a:t>
            </a:r>
          </a:p>
          <a:p>
            <a:r>
              <a:rPr lang="en-US" sz="1600" b="1" dirty="0">
                <a:latin typeface="Courier New" panose="02070309020205020404" pitchFamily="49" charset="0"/>
                <a:cs typeface="Courier New" panose="02070309020205020404" pitchFamily="49" charset="0"/>
              </a:rPr>
              <a:t>    &lt;statement&gt;</a:t>
            </a:r>
          </a:p>
          <a:p>
            <a:r>
              <a:rPr lang="en-US" sz="1600" b="1" dirty="0">
                <a:latin typeface="Courier New" panose="02070309020205020404" pitchFamily="49" charset="0"/>
                <a:cs typeface="Courier New" panose="02070309020205020404" pitchFamily="49" charset="0"/>
              </a:rPr>
              <a:t>    ...</a:t>
            </a:r>
          </a:p>
          <a:p>
            <a:r>
              <a:rPr lang="en-US" sz="1600" b="1" dirty="0" err="1">
                <a:latin typeface="Courier New" panose="02070309020205020404" pitchFamily="49" charset="0"/>
                <a:cs typeface="Courier New" panose="02070309020205020404" pitchFamily="49" charset="0"/>
              </a:rPr>
              <a:t>elif</a:t>
            </a:r>
            <a:r>
              <a:rPr lang="en-US" sz="1600" b="1" dirty="0">
                <a:latin typeface="Courier New" panose="02070309020205020404" pitchFamily="49" charset="0"/>
                <a:cs typeface="Courier New" panose="02070309020205020404" pitchFamily="49" charset="0"/>
              </a:rPr>
              <a:t> &lt;condition&gt;:</a:t>
            </a:r>
          </a:p>
          <a:p>
            <a:r>
              <a:rPr lang="en-US" sz="1600" b="1" dirty="0">
                <a:latin typeface="Courier New" panose="02070309020205020404" pitchFamily="49" charset="0"/>
                <a:cs typeface="Courier New" panose="02070309020205020404" pitchFamily="49" charset="0"/>
              </a:rPr>
              <a:t>    &lt;statement&gt;</a:t>
            </a:r>
          </a:p>
          <a:p>
            <a:r>
              <a:rPr lang="en-US" sz="1600" b="1" dirty="0">
                <a:latin typeface="Courier New" panose="02070309020205020404" pitchFamily="49" charset="0"/>
                <a:cs typeface="Courier New" panose="02070309020205020404" pitchFamily="49" charset="0"/>
              </a:rPr>
              <a:t>    ...</a:t>
            </a:r>
          </a:p>
          <a:p>
            <a:r>
              <a:rPr lang="en-US" sz="1600" b="1" dirty="0" err="1">
                <a:latin typeface="Courier New" panose="02070309020205020404" pitchFamily="49" charset="0"/>
                <a:cs typeface="Courier New" panose="02070309020205020404" pitchFamily="49" charset="0"/>
              </a:rPr>
              <a:t>elif</a:t>
            </a:r>
            <a:r>
              <a:rPr lang="en-US" sz="1600" b="1" dirty="0">
                <a:latin typeface="Courier New" panose="02070309020205020404" pitchFamily="49" charset="0"/>
                <a:cs typeface="Courier New" panose="02070309020205020404" pitchFamily="49" charset="0"/>
              </a:rPr>
              <a:t> &lt;condition&gt;:</a:t>
            </a:r>
          </a:p>
          <a:p>
            <a:r>
              <a:rPr lang="en-US" sz="1600" b="1" dirty="0">
                <a:latin typeface="Courier New" panose="02070309020205020404" pitchFamily="49" charset="0"/>
                <a:cs typeface="Courier New" panose="02070309020205020404" pitchFamily="49" charset="0"/>
              </a:rPr>
              <a:t>    &lt;statement&gt;</a:t>
            </a:r>
          </a:p>
          <a:p>
            <a:r>
              <a:rPr lang="en-US" sz="1600" b="1" dirty="0">
                <a:latin typeface="Courier New" panose="02070309020205020404" pitchFamily="49" charset="0"/>
                <a:cs typeface="Courier New" panose="02070309020205020404" pitchFamily="49" charset="0"/>
              </a:rPr>
              <a:t>    ...</a:t>
            </a:r>
            <a:endParaRPr lang="pt-BR" sz="1600" b="1"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162BFE5B-3148-0E53-CB74-F5E190C41411}"/>
              </a:ext>
            </a:extLst>
          </p:cNvPr>
          <p:cNvSpPr txBox="1"/>
          <p:nvPr/>
        </p:nvSpPr>
        <p:spPr>
          <a:xfrm>
            <a:off x="1037715" y="5103778"/>
            <a:ext cx="6631709" cy="1569660"/>
          </a:xfrm>
          <a:prstGeom prst="rect">
            <a:avLst/>
          </a:prstGeom>
          <a:solidFill>
            <a:schemeClr val="bg1">
              <a:lumMod val="95000"/>
            </a:schemeClr>
          </a:solidFill>
        </p:spPr>
        <p:txBody>
          <a:bodyPr wrap="square" rtlCol="0">
            <a:spAutoFit/>
          </a:bodyPr>
          <a:lstStyle/>
          <a:p>
            <a:r>
              <a:rPr lang="en-US" sz="1600" b="1" dirty="0">
                <a:latin typeface="Courier New" panose="02070309020205020404" pitchFamily="49" charset="0"/>
                <a:cs typeface="Courier New" panose="02070309020205020404" pitchFamily="49" charset="0"/>
              </a:rPr>
              <a:t>clothing = "shirt"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if temperature &lt; 0:</a:t>
            </a:r>
          </a:p>
          <a:p>
            <a:r>
              <a:rPr lang="en-US" sz="1600" b="1" dirty="0">
                <a:latin typeface="Courier New" panose="02070309020205020404" pitchFamily="49" charset="0"/>
                <a:cs typeface="Courier New" panose="02070309020205020404" pitchFamily="49" charset="0"/>
              </a:rPr>
              <a:t>    clothing = "snowsuit"</a:t>
            </a:r>
          </a:p>
          <a:p>
            <a:r>
              <a:rPr lang="en-US" sz="1600" b="1" dirty="0" err="1">
                <a:latin typeface="Courier New" panose="02070309020205020404" pitchFamily="49" charset="0"/>
                <a:cs typeface="Courier New" panose="02070309020205020404" pitchFamily="49" charset="0"/>
              </a:rPr>
              <a:t>elif</a:t>
            </a:r>
            <a:r>
              <a:rPr lang="en-US" sz="1600" b="1" dirty="0">
                <a:latin typeface="Courier New" panose="02070309020205020404" pitchFamily="49" charset="0"/>
                <a:cs typeface="Courier New" panose="02070309020205020404" pitchFamily="49" charset="0"/>
              </a:rPr>
              <a:t> temperature &lt; 32:</a:t>
            </a:r>
          </a:p>
          <a:p>
            <a:r>
              <a:rPr lang="en-US" sz="1600" b="1" dirty="0">
                <a:latin typeface="Courier New" panose="02070309020205020404" pitchFamily="49" charset="0"/>
                <a:cs typeface="Courier New" panose="02070309020205020404" pitchFamily="49" charset="0"/>
              </a:rPr>
              <a:t>    clothing = "jacket"</a:t>
            </a:r>
            <a:endParaRPr lang="pt-BR"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60414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5DACA-B4BF-8F48-65FF-000AB2DA87BB}"/>
              </a:ext>
            </a:extLst>
          </p:cNvPr>
          <p:cNvSpPr>
            <a:spLocks noGrp="1"/>
          </p:cNvSpPr>
          <p:nvPr>
            <p:ph type="title"/>
          </p:nvPr>
        </p:nvSpPr>
        <p:spPr/>
        <p:txBody>
          <a:bodyPr/>
          <a:lstStyle/>
          <a:p>
            <a:r>
              <a:rPr lang="en-US" dirty="0"/>
              <a:t>The </a:t>
            </a:r>
            <a:r>
              <a:rPr lang="en-US" b="1" i="1" dirty="0"/>
              <a:t>else</a:t>
            </a:r>
            <a:r>
              <a:rPr lang="en-US" dirty="0"/>
              <a:t> statement</a:t>
            </a:r>
          </a:p>
        </p:txBody>
      </p:sp>
      <p:sp>
        <p:nvSpPr>
          <p:cNvPr id="3" name="Content Placeholder 2">
            <a:extLst>
              <a:ext uri="{FF2B5EF4-FFF2-40B4-BE49-F238E27FC236}">
                <a16:creationId xmlns:a16="http://schemas.microsoft.com/office/drawing/2014/main" id="{6FF43D98-D9E2-2F49-0154-25C91E088949}"/>
              </a:ext>
            </a:extLst>
          </p:cNvPr>
          <p:cNvSpPr>
            <a:spLocks noGrp="1"/>
          </p:cNvSpPr>
          <p:nvPr>
            <p:ph idx="1"/>
          </p:nvPr>
        </p:nvSpPr>
        <p:spPr/>
        <p:txBody>
          <a:bodyPr/>
          <a:lstStyle/>
          <a:p>
            <a:r>
              <a:rPr lang="en-US" dirty="0"/>
              <a:t>A conditional can include an </a:t>
            </a:r>
            <a:r>
              <a:rPr lang="en-US" b="1" i="1" dirty="0"/>
              <a:t>else</a:t>
            </a:r>
            <a:r>
              <a:rPr lang="en-US" dirty="0"/>
              <a:t> clause to specify code to execute if no previous conditions are true. </a:t>
            </a:r>
          </a:p>
        </p:txBody>
      </p:sp>
      <p:sp>
        <p:nvSpPr>
          <p:cNvPr id="5" name="TextBox 4">
            <a:extLst>
              <a:ext uri="{FF2B5EF4-FFF2-40B4-BE49-F238E27FC236}">
                <a16:creationId xmlns:a16="http://schemas.microsoft.com/office/drawing/2014/main" id="{A281487B-A7CF-64D6-EA72-A135C6CCBCA4}"/>
              </a:ext>
            </a:extLst>
          </p:cNvPr>
          <p:cNvSpPr txBox="1"/>
          <p:nvPr/>
        </p:nvSpPr>
        <p:spPr>
          <a:xfrm>
            <a:off x="1037716" y="2665379"/>
            <a:ext cx="6631709" cy="2339102"/>
          </a:xfrm>
          <a:prstGeom prst="rect">
            <a:avLst/>
          </a:prstGeom>
          <a:solidFill>
            <a:schemeClr val="bg1">
              <a:lumMod val="95000"/>
            </a:schemeClr>
          </a:solidFill>
        </p:spPr>
        <p:txBody>
          <a:bodyPr wrap="square" rtlCol="0">
            <a:spAutoFit/>
          </a:bodyPr>
          <a:lstStyle/>
          <a:p>
            <a:r>
              <a:rPr lang="en-US" sz="1600" b="1" dirty="0">
                <a:latin typeface="Courier New" panose="02070309020205020404" pitchFamily="49" charset="0"/>
                <a:cs typeface="Courier New" panose="02070309020205020404" pitchFamily="49" charset="0"/>
              </a:rPr>
              <a:t>if &lt;condition&gt;:</a:t>
            </a:r>
          </a:p>
          <a:p>
            <a:r>
              <a:rPr lang="en-US" sz="1600" b="1" dirty="0">
                <a:latin typeface="Courier New" panose="02070309020205020404" pitchFamily="49" charset="0"/>
                <a:cs typeface="Courier New" panose="02070309020205020404" pitchFamily="49" charset="0"/>
              </a:rPr>
              <a:t>    &lt;statement&gt;</a:t>
            </a:r>
          </a:p>
          <a:p>
            <a:r>
              <a:rPr lang="en-US" sz="1600" b="1" dirty="0">
                <a:latin typeface="Courier New" panose="02070309020205020404" pitchFamily="49" charset="0"/>
                <a:cs typeface="Courier New" panose="02070309020205020404" pitchFamily="49" charset="0"/>
              </a:rPr>
              <a:t>    ...</a:t>
            </a:r>
          </a:p>
          <a:p>
            <a:r>
              <a:rPr lang="en-US" sz="1600" b="1" dirty="0" err="1">
                <a:latin typeface="Courier New" panose="02070309020205020404" pitchFamily="49" charset="0"/>
                <a:cs typeface="Courier New" panose="02070309020205020404" pitchFamily="49" charset="0"/>
              </a:rPr>
              <a:t>elif</a:t>
            </a:r>
            <a:r>
              <a:rPr lang="en-US" sz="1600" b="1" dirty="0">
                <a:latin typeface="Courier New" panose="02070309020205020404" pitchFamily="49" charset="0"/>
                <a:cs typeface="Courier New" panose="02070309020205020404" pitchFamily="49" charset="0"/>
              </a:rPr>
              <a:t> &lt;condition&gt;:</a:t>
            </a:r>
          </a:p>
          <a:p>
            <a:r>
              <a:rPr lang="en-US" sz="1600" b="1" dirty="0">
                <a:latin typeface="Courier New" panose="02070309020205020404" pitchFamily="49" charset="0"/>
                <a:cs typeface="Courier New" panose="02070309020205020404" pitchFamily="49" charset="0"/>
              </a:rPr>
              <a:t>    &lt;statement&gt;</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else:</a:t>
            </a:r>
          </a:p>
          <a:p>
            <a:r>
              <a:rPr lang="en-US" sz="1600" b="1" dirty="0">
                <a:latin typeface="Courier New" panose="02070309020205020404" pitchFamily="49" charset="0"/>
                <a:cs typeface="Courier New" panose="02070309020205020404" pitchFamily="49" charset="0"/>
              </a:rPr>
              <a:t>    &lt;statement&gt;</a:t>
            </a:r>
          </a:p>
          <a:p>
            <a:r>
              <a:rPr lang="en-US" sz="1600" b="1" dirty="0">
                <a:latin typeface="Courier New" panose="02070309020205020404" pitchFamily="49" charset="0"/>
                <a:cs typeface="Courier New" panose="02070309020205020404" pitchFamily="49" charset="0"/>
              </a:rPr>
              <a:t>    ...</a:t>
            </a:r>
            <a:endParaRPr lang="pt-BR" sz="16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3753743F-0498-7519-A72E-A2FE2335FCE8}"/>
              </a:ext>
            </a:extLst>
          </p:cNvPr>
          <p:cNvSpPr txBox="1"/>
          <p:nvPr/>
        </p:nvSpPr>
        <p:spPr>
          <a:xfrm>
            <a:off x="1037715" y="5103778"/>
            <a:ext cx="6631709" cy="1569660"/>
          </a:xfrm>
          <a:prstGeom prst="rect">
            <a:avLst/>
          </a:prstGeom>
          <a:solidFill>
            <a:schemeClr val="bg1">
              <a:lumMod val="95000"/>
            </a:schemeClr>
          </a:solidFill>
        </p:spPr>
        <p:txBody>
          <a:bodyPr wrap="square" rtlCol="0">
            <a:spAutoFit/>
          </a:bodyPr>
          <a:lstStyle/>
          <a:p>
            <a:r>
              <a:rPr lang="en-US" sz="1600" b="1" dirty="0">
                <a:latin typeface="Courier New" panose="02070309020205020404" pitchFamily="49" charset="0"/>
                <a:cs typeface="Courier New" panose="02070309020205020404" pitchFamily="49" charset="0"/>
              </a:rPr>
              <a:t>if temperature &lt; 0:</a:t>
            </a:r>
          </a:p>
          <a:p>
            <a:r>
              <a:rPr lang="en-US" sz="1600" b="1" dirty="0">
                <a:latin typeface="Courier New" panose="02070309020205020404" pitchFamily="49" charset="0"/>
                <a:cs typeface="Courier New" panose="02070309020205020404" pitchFamily="49" charset="0"/>
              </a:rPr>
              <a:t>    clothing = "snowsuit"</a:t>
            </a:r>
          </a:p>
          <a:p>
            <a:r>
              <a:rPr lang="en-US" sz="1600" b="1" dirty="0" err="1">
                <a:latin typeface="Courier New" panose="02070309020205020404" pitchFamily="49" charset="0"/>
                <a:cs typeface="Courier New" panose="02070309020205020404" pitchFamily="49" charset="0"/>
              </a:rPr>
              <a:t>elif</a:t>
            </a:r>
            <a:r>
              <a:rPr lang="en-US" sz="1600" b="1" dirty="0">
                <a:latin typeface="Courier New" panose="02070309020205020404" pitchFamily="49" charset="0"/>
                <a:cs typeface="Courier New" panose="02070309020205020404" pitchFamily="49" charset="0"/>
              </a:rPr>
              <a:t> temperature &lt; 32:</a:t>
            </a:r>
          </a:p>
          <a:p>
            <a:r>
              <a:rPr lang="en-US" sz="1600" b="1" dirty="0">
                <a:latin typeface="Courier New" panose="02070309020205020404" pitchFamily="49" charset="0"/>
                <a:cs typeface="Courier New" panose="02070309020205020404" pitchFamily="49" charset="0"/>
              </a:rPr>
              <a:t>    clothing = "jacket"</a:t>
            </a:r>
          </a:p>
          <a:p>
            <a:r>
              <a:rPr lang="en-US" sz="1600" b="1" dirty="0">
                <a:latin typeface="Courier New" panose="02070309020205020404" pitchFamily="49" charset="0"/>
                <a:cs typeface="Courier New" panose="02070309020205020404" pitchFamily="49" charset="0"/>
              </a:rPr>
              <a:t>else:</a:t>
            </a:r>
          </a:p>
          <a:p>
            <a:r>
              <a:rPr lang="en-US" sz="1600" b="1" dirty="0">
                <a:latin typeface="Courier New" panose="02070309020205020404" pitchFamily="49" charset="0"/>
                <a:cs typeface="Courier New" panose="02070309020205020404" pitchFamily="49" charset="0"/>
              </a:rPr>
              <a:t>    clothing = "shirt"</a:t>
            </a:r>
            <a:endParaRPr lang="pt-BR"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30489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15AA3-6523-54B4-826A-A8245A4274CE}"/>
              </a:ext>
            </a:extLst>
          </p:cNvPr>
          <p:cNvSpPr>
            <a:spLocks noGrp="1"/>
          </p:cNvSpPr>
          <p:nvPr>
            <p:ph type="title"/>
          </p:nvPr>
        </p:nvSpPr>
        <p:spPr/>
        <p:txBody>
          <a:bodyPr/>
          <a:lstStyle/>
          <a:p>
            <a:r>
              <a:rPr lang="en-US" dirty="0"/>
              <a:t>Conditional statements summary</a:t>
            </a:r>
          </a:p>
        </p:txBody>
      </p:sp>
      <p:sp>
        <p:nvSpPr>
          <p:cNvPr id="3" name="Content Placeholder 2">
            <a:extLst>
              <a:ext uri="{FF2B5EF4-FFF2-40B4-BE49-F238E27FC236}">
                <a16:creationId xmlns:a16="http://schemas.microsoft.com/office/drawing/2014/main" id="{B2E9E7EA-56C2-0150-6344-91CCDEBC61C2}"/>
              </a:ext>
            </a:extLst>
          </p:cNvPr>
          <p:cNvSpPr>
            <a:spLocks noGrp="1"/>
          </p:cNvSpPr>
          <p:nvPr>
            <p:ph idx="1"/>
          </p:nvPr>
        </p:nvSpPr>
        <p:spPr>
          <a:xfrm>
            <a:off x="677334" y="3803515"/>
            <a:ext cx="8596668" cy="2237848"/>
          </a:xfrm>
        </p:spPr>
        <p:txBody>
          <a:bodyPr/>
          <a:lstStyle/>
          <a:p>
            <a:r>
              <a:rPr lang="en-US" dirty="0"/>
              <a:t>Syntax tips:</a:t>
            </a:r>
          </a:p>
          <a:p>
            <a:pPr lvl="1"/>
            <a:r>
              <a:rPr lang="en-US" dirty="0"/>
              <a:t>Always start with if clause.</a:t>
            </a:r>
          </a:p>
          <a:p>
            <a:pPr lvl="1"/>
            <a:r>
              <a:rPr lang="en-US" dirty="0"/>
              <a:t>Zero or more </a:t>
            </a:r>
            <a:r>
              <a:rPr lang="en-US" dirty="0" err="1"/>
              <a:t>elif</a:t>
            </a:r>
            <a:r>
              <a:rPr lang="en-US" dirty="0"/>
              <a:t> clauses.</a:t>
            </a:r>
          </a:p>
          <a:p>
            <a:pPr lvl="1"/>
            <a:r>
              <a:rPr lang="en-US" dirty="0"/>
              <a:t>Zero or one else clause, always at the end.</a:t>
            </a:r>
          </a:p>
          <a:p>
            <a:endParaRPr lang="en-US" dirty="0"/>
          </a:p>
        </p:txBody>
      </p:sp>
      <p:sp>
        <p:nvSpPr>
          <p:cNvPr id="5" name="TextBox 4">
            <a:extLst>
              <a:ext uri="{FF2B5EF4-FFF2-40B4-BE49-F238E27FC236}">
                <a16:creationId xmlns:a16="http://schemas.microsoft.com/office/drawing/2014/main" id="{810E8704-A077-B36C-D4E7-A0D36725386D}"/>
              </a:ext>
            </a:extLst>
          </p:cNvPr>
          <p:cNvSpPr txBox="1"/>
          <p:nvPr/>
        </p:nvSpPr>
        <p:spPr>
          <a:xfrm>
            <a:off x="1096082" y="1930400"/>
            <a:ext cx="6631709" cy="1754326"/>
          </a:xfrm>
          <a:prstGeom prst="rect">
            <a:avLst/>
          </a:prstGeom>
          <a:solidFill>
            <a:schemeClr val="bg1">
              <a:lumMod val="95000"/>
            </a:schemeClr>
          </a:solidFill>
        </p:spPr>
        <p:txBody>
          <a:bodyPr wrap="square" rtlCol="0">
            <a:spAutoFit/>
          </a:bodyPr>
          <a:lstStyle/>
          <a:p>
            <a:r>
              <a:rPr lang="en-US" b="1" dirty="0">
                <a:latin typeface="Courier New" panose="02070309020205020404" pitchFamily="49" charset="0"/>
                <a:cs typeface="Courier New" panose="02070309020205020404" pitchFamily="49" charset="0"/>
              </a:rPr>
              <a:t>if num &lt; 0:</a:t>
            </a:r>
          </a:p>
          <a:p>
            <a:r>
              <a:rPr lang="en-US" b="1" dirty="0">
                <a:latin typeface="Courier New" panose="02070309020205020404" pitchFamily="49" charset="0"/>
                <a:cs typeface="Courier New" panose="02070309020205020404" pitchFamily="49" charset="0"/>
              </a:rPr>
              <a:t>    sign = "negative"</a:t>
            </a:r>
          </a:p>
          <a:p>
            <a:r>
              <a:rPr lang="en-US" b="1" dirty="0" err="1">
                <a:latin typeface="Courier New" panose="02070309020205020404" pitchFamily="49" charset="0"/>
                <a:cs typeface="Courier New" panose="02070309020205020404" pitchFamily="49" charset="0"/>
              </a:rPr>
              <a:t>elif</a:t>
            </a:r>
            <a:r>
              <a:rPr lang="en-US" b="1" dirty="0">
                <a:latin typeface="Courier New" panose="02070309020205020404" pitchFamily="49" charset="0"/>
                <a:cs typeface="Courier New" panose="02070309020205020404" pitchFamily="49" charset="0"/>
              </a:rPr>
              <a:t> num &gt; 0:</a:t>
            </a:r>
          </a:p>
          <a:p>
            <a:r>
              <a:rPr lang="en-US" b="1" dirty="0">
                <a:latin typeface="Courier New" panose="02070309020205020404" pitchFamily="49" charset="0"/>
                <a:cs typeface="Courier New" panose="02070309020205020404" pitchFamily="49" charset="0"/>
              </a:rPr>
              <a:t>    sign = "positive"</a:t>
            </a:r>
          </a:p>
          <a:p>
            <a:r>
              <a:rPr lang="en-US" b="1" dirty="0">
                <a:latin typeface="Courier New" panose="02070309020205020404" pitchFamily="49" charset="0"/>
                <a:cs typeface="Courier New" panose="02070309020205020404" pitchFamily="49" charset="0"/>
              </a:rPr>
              <a:t>else:</a:t>
            </a:r>
          </a:p>
          <a:p>
            <a:r>
              <a:rPr lang="en-US" b="1" dirty="0">
                <a:latin typeface="Courier New" panose="02070309020205020404" pitchFamily="49" charset="0"/>
                <a:cs typeface="Courier New" panose="02070309020205020404" pitchFamily="49" charset="0"/>
              </a:rPr>
              <a:t>    sign = "neutral"</a:t>
            </a:r>
            <a:endParaRPr lang="pt-BR"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15348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89F82-472B-B0CF-0CCB-26225D142CFE}"/>
              </a:ext>
            </a:extLst>
          </p:cNvPr>
          <p:cNvSpPr>
            <a:spLocks noGrp="1"/>
          </p:cNvSpPr>
          <p:nvPr>
            <p:ph type="title"/>
          </p:nvPr>
        </p:nvSpPr>
        <p:spPr/>
        <p:txBody>
          <a:bodyPr/>
          <a:lstStyle/>
          <a:p>
            <a:r>
              <a:rPr lang="en-US" dirty="0"/>
              <a:t>Execution of conditional statements</a:t>
            </a:r>
          </a:p>
        </p:txBody>
      </p:sp>
      <p:sp>
        <p:nvSpPr>
          <p:cNvPr id="3" name="Content Placeholder 2">
            <a:extLst>
              <a:ext uri="{FF2B5EF4-FFF2-40B4-BE49-F238E27FC236}">
                <a16:creationId xmlns:a16="http://schemas.microsoft.com/office/drawing/2014/main" id="{35A82CBF-F1A5-6CE6-2A4F-150B8201E92E}"/>
              </a:ext>
            </a:extLst>
          </p:cNvPr>
          <p:cNvSpPr>
            <a:spLocks noGrp="1"/>
          </p:cNvSpPr>
          <p:nvPr>
            <p:ph idx="1"/>
          </p:nvPr>
        </p:nvSpPr>
        <p:spPr/>
        <p:txBody>
          <a:bodyPr/>
          <a:lstStyle/>
          <a:p>
            <a:r>
              <a:rPr lang="en-US" dirty="0"/>
              <a:t>Each clause is considered in order.</a:t>
            </a:r>
          </a:p>
          <a:p>
            <a:pPr lvl="1"/>
            <a:r>
              <a:rPr lang="en-US" dirty="0"/>
              <a:t>Evaluate the header's expression.</a:t>
            </a:r>
          </a:p>
          <a:p>
            <a:pPr lvl="1"/>
            <a:r>
              <a:rPr lang="en-US" dirty="0"/>
              <a:t>If it's true, execute the suite of statements underneath and skip the remaining clauses.</a:t>
            </a:r>
          </a:p>
          <a:p>
            <a:pPr lvl="1"/>
            <a:r>
              <a:rPr lang="en-US" dirty="0"/>
              <a:t>Otherwise, continue to the next clause.</a:t>
            </a:r>
          </a:p>
          <a:p>
            <a:endParaRPr lang="en-US" dirty="0"/>
          </a:p>
        </p:txBody>
      </p:sp>
      <p:sp>
        <p:nvSpPr>
          <p:cNvPr id="4" name="TextBox 3">
            <a:extLst>
              <a:ext uri="{FF2B5EF4-FFF2-40B4-BE49-F238E27FC236}">
                <a16:creationId xmlns:a16="http://schemas.microsoft.com/office/drawing/2014/main" id="{A9787B50-79B0-0F2C-A41E-77880A55CF2B}"/>
              </a:ext>
            </a:extLst>
          </p:cNvPr>
          <p:cNvSpPr txBox="1"/>
          <p:nvPr/>
        </p:nvSpPr>
        <p:spPr>
          <a:xfrm>
            <a:off x="1018260" y="3985882"/>
            <a:ext cx="6631709" cy="2308324"/>
          </a:xfrm>
          <a:prstGeom prst="rect">
            <a:avLst/>
          </a:prstGeom>
          <a:solidFill>
            <a:schemeClr val="bg1">
              <a:lumMod val="95000"/>
            </a:schemeClr>
          </a:solidFill>
        </p:spPr>
        <p:txBody>
          <a:bodyPr wrap="square" rtlCol="0">
            <a:spAutoFit/>
          </a:bodyPr>
          <a:lstStyle/>
          <a:p>
            <a:r>
              <a:rPr lang="en-US" b="1" dirty="0">
                <a:latin typeface="Courier New" panose="02070309020205020404" pitchFamily="49" charset="0"/>
                <a:cs typeface="Courier New" panose="02070309020205020404" pitchFamily="49" charset="0"/>
              </a:rPr>
              <a:t>num = 5</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if num &lt; 0:</a:t>
            </a:r>
          </a:p>
          <a:p>
            <a:r>
              <a:rPr lang="en-US" b="1" dirty="0">
                <a:latin typeface="Courier New" panose="02070309020205020404" pitchFamily="49" charset="0"/>
                <a:cs typeface="Courier New" panose="02070309020205020404" pitchFamily="49" charset="0"/>
              </a:rPr>
              <a:t>    sign = "negative"</a:t>
            </a:r>
          </a:p>
          <a:p>
            <a:r>
              <a:rPr lang="en-US" b="1" dirty="0" err="1">
                <a:latin typeface="Courier New" panose="02070309020205020404" pitchFamily="49" charset="0"/>
                <a:cs typeface="Courier New" panose="02070309020205020404" pitchFamily="49" charset="0"/>
              </a:rPr>
              <a:t>elif</a:t>
            </a:r>
            <a:r>
              <a:rPr lang="en-US" b="1" dirty="0">
                <a:latin typeface="Courier New" panose="02070309020205020404" pitchFamily="49" charset="0"/>
                <a:cs typeface="Courier New" panose="02070309020205020404" pitchFamily="49" charset="0"/>
              </a:rPr>
              <a:t> num &gt; 0:</a:t>
            </a:r>
          </a:p>
          <a:p>
            <a:r>
              <a:rPr lang="en-US" b="1" dirty="0">
                <a:latin typeface="Courier New" panose="02070309020205020404" pitchFamily="49" charset="0"/>
                <a:cs typeface="Courier New" panose="02070309020205020404" pitchFamily="49" charset="0"/>
              </a:rPr>
              <a:t>    sign = "positive"</a:t>
            </a:r>
          </a:p>
          <a:p>
            <a:r>
              <a:rPr lang="en-US" b="1" dirty="0">
                <a:latin typeface="Courier New" panose="02070309020205020404" pitchFamily="49" charset="0"/>
                <a:cs typeface="Courier New" panose="02070309020205020404" pitchFamily="49" charset="0"/>
              </a:rPr>
              <a:t>else:</a:t>
            </a:r>
          </a:p>
          <a:p>
            <a:r>
              <a:rPr lang="en-US" b="1" dirty="0">
                <a:latin typeface="Courier New" panose="02070309020205020404" pitchFamily="49" charset="0"/>
                <a:cs typeface="Courier New" panose="02070309020205020404" pitchFamily="49" charset="0"/>
              </a:rPr>
              <a:t>    sign = "neutral"</a:t>
            </a:r>
            <a:endParaRPr lang="pt-BR"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498280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60CAB-1B7C-EF63-1FC9-9EFCBA6265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A09228-DA12-ACAA-9E19-36E0039056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18133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2D6BF7-8BD1-AA1C-9B72-D726989EDA6C}"/>
              </a:ext>
            </a:extLst>
          </p:cNvPr>
          <p:cNvSpPr>
            <a:spLocks noGrp="1"/>
          </p:cNvSpPr>
          <p:nvPr>
            <p:ph type="title"/>
          </p:nvPr>
        </p:nvSpPr>
        <p:spPr/>
        <p:txBody>
          <a:bodyPr/>
          <a:lstStyle/>
          <a:p>
            <a:r>
              <a:rPr lang="en-US" dirty="0"/>
              <a:t>What do programs do?</a:t>
            </a:r>
          </a:p>
        </p:txBody>
      </p:sp>
      <p:sp>
        <p:nvSpPr>
          <p:cNvPr id="5" name="Content Placeholder 4">
            <a:extLst>
              <a:ext uri="{FF2B5EF4-FFF2-40B4-BE49-F238E27FC236}">
                <a16:creationId xmlns:a16="http://schemas.microsoft.com/office/drawing/2014/main" id="{BB61F601-9DC1-00E7-FBFD-E180EE2471F7}"/>
              </a:ext>
            </a:extLst>
          </p:cNvPr>
          <p:cNvSpPr>
            <a:spLocks noGrp="1"/>
          </p:cNvSpPr>
          <p:nvPr>
            <p:ph idx="1"/>
          </p:nvPr>
        </p:nvSpPr>
        <p:spPr/>
        <p:txBody>
          <a:bodyPr/>
          <a:lstStyle/>
          <a:p>
            <a:r>
              <a:rPr lang="en-US" dirty="0"/>
              <a:t>Programs work by manipulating </a:t>
            </a:r>
            <a:r>
              <a:rPr lang="en-US" b="1" dirty="0"/>
              <a:t>values</a:t>
            </a:r>
          </a:p>
          <a:p>
            <a:r>
              <a:rPr lang="en-US" b="1" dirty="0"/>
              <a:t>Expressions</a:t>
            </a:r>
            <a:r>
              <a:rPr lang="en-US" dirty="0"/>
              <a:t> in programs evaluate to values</a:t>
            </a:r>
          </a:p>
          <a:p>
            <a:pPr lvl="1"/>
            <a:r>
              <a:rPr lang="en-US" dirty="0"/>
              <a:t>Expression: 'a' + 'hoy'</a:t>
            </a:r>
          </a:p>
          <a:p>
            <a:pPr lvl="1"/>
            <a:r>
              <a:rPr lang="en-US" dirty="0"/>
              <a:t>Value: 'ahoy'</a:t>
            </a:r>
          </a:p>
          <a:p>
            <a:pPr lvl="1"/>
            <a:r>
              <a:rPr lang="en-US" dirty="0"/>
              <a:t>The Python interpreter evaluates expressions and displays their values</a:t>
            </a:r>
          </a:p>
          <a:p>
            <a:r>
              <a:rPr lang="en-US" b="1" dirty="0"/>
              <a:t>Statements</a:t>
            </a:r>
            <a:r>
              <a:rPr lang="en-US" dirty="0"/>
              <a:t> give direction to the program</a:t>
            </a:r>
          </a:p>
          <a:p>
            <a:pPr lvl="1"/>
            <a:r>
              <a:rPr lang="en-US" dirty="0"/>
              <a:t>assigning values</a:t>
            </a:r>
          </a:p>
          <a:p>
            <a:pPr lvl="1"/>
            <a:r>
              <a:rPr lang="en-US" dirty="0"/>
              <a:t>defining things</a:t>
            </a:r>
          </a:p>
          <a:p>
            <a:pPr lvl="1"/>
            <a:r>
              <a:rPr lang="en-US" dirty="0"/>
              <a:t>determining program flow</a:t>
            </a:r>
          </a:p>
          <a:p>
            <a:endParaRPr lang="en-US" dirty="0"/>
          </a:p>
        </p:txBody>
      </p:sp>
    </p:spTree>
    <p:extLst>
      <p:ext uri="{BB962C8B-B14F-4D97-AF65-F5344CB8AC3E}">
        <p14:creationId xmlns:p14="http://schemas.microsoft.com/office/powerpoint/2010/main" val="3917645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B3F8EB-BD55-34EB-6707-CD1AFBC8C1CA}"/>
              </a:ext>
            </a:extLst>
          </p:cNvPr>
          <p:cNvSpPr>
            <a:spLocks noGrp="1"/>
          </p:cNvSpPr>
          <p:nvPr>
            <p:ph type="title"/>
          </p:nvPr>
        </p:nvSpPr>
        <p:spPr/>
        <p:txBody>
          <a:bodyPr/>
          <a:lstStyle/>
          <a:p>
            <a:r>
              <a:rPr lang="en-US" dirty="0"/>
              <a:t>A note on program Structure</a:t>
            </a:r>
          </a:p>
        </p:txBody>
      </p:sp>
      <p:sp>
        <p:nvSpPr>
          <p:cNvPr id="5" name="Text Placeholder 4">
            <a:extLst>
              <a:ext uri="{FF2B5EF4-FFF2-40B4-BE49-F238E27FC236}">
                <a16:creationId xmlns:a16="http://schemas.microsoft.com/office/drawing/2014/main" id="{837BE352-E024-99D8-8DFE-5860CF1050E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684434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8FFC3-38BC-63C4-48E7-A89A18C3EC77}"/>
              </a:ext>
            </a:extLst>
          </p:cNvPr>
          <p:cNvSpPr>
            <a:spLocks noGrp="1"/>
          </p:cNvSpPr>
          <p:nvPr>
            <p:ph type="title"/>
          </p:nvPr>
        </p:nvSpPr>
        <p:spPr/>
        <p:txBody>
          <a:bodyPr/>
          <a:lstStyle/>
          <a:p>
            <a:r>
              <a:rPr lang="en-US" dirty="0"/>
              <a:t>How Python reads a file</a:t>
            </a:r>
          </a:p>
        </p:txBody>
      </p:sp>
      <p:sp>
        <p:nvSpPr>
          <p:cNvPr id="3" name="Content Placeholder 2">
            <a:extLst>
              <a:ext uri="{FF2B5EF4-FFF2-40B4-BE49-F238E27FC236}">
                <a16:creationId xmlns:a16="http://schemas.microsoft.com/office/drawing/2014/main" id="{C06131AE-D779-A08D-E3E6-CE8A1A7327DA}"/>
              </a:ext>
            </a:extLst>
          </p:cNvPr>
          <p:cNvSpPr>
            <a:spLocks noGrp="1"/>
          </p:cNvSpPr>
          <p:nvPr>
            <p:ph idx="1"/>
          </p:nvPr>
        </p:nvSpPr>
        <p:spPr/>
        <p:txBody>
          <a:bodyPr/>
          <a:lstStyle/>
          <a:p>
            <a:r>
              <a:rPr lang="en-US" dirty="0"/>
              <a:t>When Python opens a file, it starts reading the file and executing all the statements inside it in order.</a:t>
            </a:r>
          </a:p>
          <a:p>
            <a:r>
              <a:rPr lang="en-US" dirty="0"/>
              <a:t>But Python files can be opened in different ways:</a:t>
            </a:r>
          </a:p>
          <a:p>
            <a:pPr lvl="1"/>
            <a:r>
              <a:rPr lang="en-US" dirty="0"/>
              <a:t>As a program</a:t>
            </a:r>
          </a:p>
          <a:p>
            <a:pPr lvl="1"/>
            <a:r>
              <a:rPr lang="en-US" dirty="0"/>
              <a:t>As a module (more on modules later)</a:t>
            </a:r>
          </a:p>
          <a:p>
            <a:r>
              <a:rPr lang="en-US" dirty="0"/>
              <a:t>In either case, all the statements are executed</a:t>
            </a:r>
          </a:p>
          <a:p>
            <a:r>
              <a:rPr lang="en-US" dirty="0"/>
              <a:t>However, when opened as a program a special variable name, </a:t>
            </a:r>
            <a:r>
              <a:rPr lang="en-US" b="1" i="1" dirty="0"/>
              <a:t>__name__ </a:t>
            </a:r>
            <a:r>
              <a:rPr lang="en-US" dirty="0"/>
              <a:t>is assigned the value </a:t>
            </a:r>
            <a:r>
              <a:rPr lang="en-US" b="1" dirty="0"/>
              <a:t>"__main__"</a:t>
            </a:r>
            <a:endParaRPr lang="en-US" dirty="0"/>
          </a:p>
          <a:p>
            <a:pPr lvl="1"/>
            <a:r>
              <a:rPr lang="en-US" dirty="0"/>
              <a:t>This allows us to specify code that should only be run when invoked as a program</a:t>
            </a:r>
          </a:p>
          <a:p>
            <a:endParaRPr lang="en-US" dirty="0"/>
          </a:p>
        </p:txBody>
      </p:sp>
    </p:spTree>
    <p:extLst>
      <p:ext uri="{BB962C8B-B14F-4D97-AF65-F5344CB8AC3E}">
        <p14:creationId xmlns:p14="http://schemas.microsoft.com/office/powerpoint/2010/main" val="33175030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52A8A-7E9F-2330-9A1E-1D07CCB09253}"/>
              </a:ext>
            </a:extLst>
          </p:cNvPr>
          <p:cNvSpPr>
            <a:spLocks noGrp="1"/>
          </p:cNvSpPr>
          <p:nvPr>
            <p:ph type="title"/>
          </p:nvPr>
        </p:nvSpPr>
        <p:spPr/>
        <p:txBody>
          <a:bodyPr/>
          <a:lstStyle/>
          <a:p>
            <a:r>
              <a:rPr lang="en-US" dirty="0"/>
              <a:t>An example</a:t>
            </a:r>
          </a:p>
        </p:txBody>
      </p:sp>
      <p:sp>
        <p:nvSpPr>
          <p:cNvPr id="3" name="Content Placeholder 2">
            <a:extLst>
              <a:ext uri="{FF2B5EF4-FFF2-40B4-BE49-F238E27FC236}">
                <a16:creationId xmlns:a16="http://schemas.microsoft.com/office/drawing/2014/main" id="{413D8409-8A5D-DCC1-8281-BE05A7E08A5F}"/>
              </a:ext>
            </a:extLst>
          </p:cNvPr>
          <p:cNvSpPr>
            <a:spLocks noGrp="1"/>
          </p:cNvSpPr>
          <p:nvPr>
            <p:ph idx="1"/>
          </p:nvPr>
        </p:nvSpPr>
        <p:spPr/>
        <p:txBody>
          <a:bodyPr/>
          <a:lstStyle/>
          <a:p>
            <a:r>
              <a:rPr lang="en-US" dirty="0"/>
              <a:t>This is the starter code we give you for Homework 00</a:t>
            </a:r>
          </a:p>
          <a:p>
            <a:endParaRPr lang="en-US" dirty="0"/>
          </a:p>
          <a:p>
            <a:endParaRPr lang="en-US" dirty="0"/>
          </a:p>
          <a:p>
            <a:endParaRPr lang="en-US" dirty="0"/>
          </a:p>
          <a:p>
            <a:endParaRPr lang="en-US" dirty="0"/>
          </a:p>
          <a:p>
            <a:endParaRPr lang="en-US" dirty="0"/>
          </a:p>
          <a:p>
            <a:endParaRPr lang="en-US" dirty="0"/>
          </a:p>
          <a:p>
            <a:r>
              <a:rPr lang="en-US" dirty="0"/>
              <a:t>We'll talk more about how this can be helpful and useful, as well as the def statement syntax, later.  For now, just remember to implement your code where the comment says to.</a:t>
            </a:r>
          </a:p>
        </p:txBody>
      </p:sp>
      <p:sp>
        <p:nvSpPr>
          <p:cNvPr id="4" name="TextBox 3">
            <a:extLst>
              <a:ext uri="{FF2B5EF4-FFF2-40B4-BE49-F238E27FC236}">
                <a16:creationId xmlns:a16="http://schemas.microsoft.com/office/drawing/2014/main" id="{C4A44DBF-B036-4B09-DA0F-55CC4702B16D}"/>
              </a:ext>
            </a:extLst>
          </p:cNvPr>
          <p:cNvSpPr txBox="1"/>
          <p:nvPr/>
        </p:nvSpPr>
        <p:spPr>
          <a:xfrm>
            <a:off x="1018260" y="2329702"/>
            <a:ext cx="8255742" cy="2308324"/>
          </a:xfrm>
          <a:prstGeom prst="rect">
            <a:avLst/>
          </a:prstGeom>
          <a:solidFill>
            <a:schemeClr val="bg1">
              <a:lumMod val="95000"/>
            </a:schemeClr>
          </a:solidFill>
        </p:spPr>
        <p:txBody>
          <a:bodyPr wrap="square" rtlCol="0">
            <a:spAutoFit/>
          </a:bodyPr>
          <a:lstStyle/>
          <a:p>
            <a:r>
              <a:rPr lang="en-US" b="1" dirty="0">
                <a:latin typeface="Courier New" panose="02070309020205020404" pitchFamily="49" charset="0"/>
                <a:cs typeface="Courier New" panose="02070309020205020404" pitchFamily="49" charset="0"/>
              </a:rPr>
              <a:t>## CONSTANTS SHOULD GO BELOW THIS COMMENT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def main():</a:t>
            </a:r>
          </a:p>
          <a:p>
            <a:r>
              <a:rPr lang="en-US" b="1" dirty="0">
                <a:latin typeface="Courier New" panose="02070309020205020404" pitchFamily="49" charset="0"/>
                <a:cs typeface="Courier New" panose="02070309020205020404" pitchFamily="49" charset="0"/>
              </a:rPr>
              <a:t>    ## YOUR CODE SHOULD GO IN THIS FUNCTION ##</a:t>
            </a:r>
          </a:p>
          <a:p>
            <a:r>
              <a:rPr lang="en-US" b="1" dirty="0">
                <a:latin typeface="Courier New" panose="02070309020205020404" pitchFamily="49" charset="0"/>
                <a:cs typeface="Courier New" panose="02070309020205020404" pitchFamily="49" charset="0"/>
              </a:rPr>
              <a:t>    pass</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if __name__ == "__main__":</a:t>
            </a:r>
          </a:p>
          <a:p>
            <a:r>
              <a:rPr lang="en-US" b="1" dirty="0">
                <a:latin typeface="Courier New" panose="02070309020205020404" pitchFamily="49" charset="0"/>
                <a:cs typeface="Courier New" panose="02070309020205020404" pitchFamily="49" charset="0"/>
              </a:rPr>
              <a:t>    main()</a:t>
            </a:r>
            <a:endParaRPr lang="pt-BR"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772930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E363-F454-A7ED-A9C8-6ECB53FA0C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E156F8-69BC-80C4-F6CA-2233A42FD08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65910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C908-E2D4-DC65-363D-0008E30E6A53}"/>
              </a:ext>
            </a:extLst>
          </p:cNvPr>
          <p:cNvSpPr>
            <a:spLocks noGrp="1"/>
          </p:cNvSpPr>
          <p:nvPr>
            <p:ph type="title"/>
          </p:nvPr>
        </p:nvSpPr>
        <p:spPr/>
        <p:txBody>
          <a:bodyPr/>
          <a:lstStyle/>
          <a:p>
            <a:r>
              <a:rPr lang="en-US" dirty="0"/>
              <a:t>Values</a:t>
            </a:r>
          </a:p>
        </p:txBody>
      </p:sp>
      <p:sp>
        <p:nvSpPr>
          <p:cNvPr id="3" name="Content Placeholder 2">
            <a:extLst>
              <a:ext uri="{FF2B5EF4-FFF2-40B4-BE49-F238E27FC236}">
                <a16:creationId xmlns:a16="http://schemas.microsoft.com/office/drawing/2014/main" id="{B987D612-05C8-15EF-16C7-A59A0179F15B}"/>
              </a:ext>
            </a:extLst>
          </p:cNvPr>
          <p:cNvSpPr>
            <a:spLocks noGrp="1"/>
          </p:cNvSpPr>
          <p:nvPr>
            <p:ph idx="1"/>
          </p:nvPr>
        </p:nvSpPr>
        <p:spPr/>
        <p:txBody>
          <a:bodyPr/>
          <a:lstStyle/>
          <a:p>
            <a:r>
              <a:rPr lang="en-US" dirty="0"/>
              <a:t>Programs manipulate </a:t>
            </a:r>
            <a:r>
              <a:rPr lang="en-US" b="1" dirty="0"/>
              <a:t>values</a:t>
            </a:r>
            <a:r>
              <a:rPr lang="en-US" dirty="0"/>
              <a:t>.</a:t>
            </a:r>
          </a:p>
          <a:p>
            <a:r>
              <a:rPr lang="en-US" dirty="0"/>
              <a:t>Each value has a certain </a:t>
            </a:r>
            <a:r>
              <a:rPr lang="en-US" b="1" dirty="0"/>
              <a:t>data type</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Try these in a Python interpreter. What gets displayed?</a:t>
            </a:r>
          </a:p>
        </p:txBody>
      </p:sp>
      <p:graphicFrame>
        <p:nvGraphicFramePr>
          <p:cNvPr id="4" name="Table 4">
            <a:extLst>
              <a:ext uri="{FF2B5EF4-FFF2-40B4-BE49-F238E27FC236}">
                <a16:creationId xmlns:a16="http://schemas.microsoft.com/office/drawing/2014/main" id="{D23FE6E0-15AE-364D-CF1D-A2FEEB40E04A}"/>
              </a:ext>
            </a:extLst>
          </p:cNvPr>
          <p:cNvGraphicFramePr>
            <a:graphicFrameLocks noGrp="1"/>
          </p:cNvGraphicFramePr>
          <p:nvPr>
            <p:extLst>
              <p:ext uri="{D42A27DB-BD31-4B8C-83A1-F6EECF244321}">
                <p14:modId xmlns:p14="http://schemas.microsoft.com/office/powerpoint/2010/main" val="300284691"/>
              </p:ext>
            </p:extLst>
          </p:nvPr>
        </p:nvGraphicFramePr>
        <p:xfrm>
          <a:off x="1146002" y="2754654"/>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90659027"/>
                    </a:ext>
                  </a:extLst>
                </a:gridCol>
                <a:gridCol w="4064000">
                  <a:extLst>
                    <a:ext uri="{9D8B030D-6E8A-4147-A177-3AD203B41FA5}">
                      <a16:colId xmlns:a16="http://schemas.microsoft.com/office/drawing/2014/main" val="3911252817"/>
                    </a:ext>
                  </a:extLst>
                </a:gridCol>
              </a:tblGrid>
              <a:tr h="370840">
                <a:tc>
                  <a:txBody>
                    <a:bodyPr/>
                    <a:lstStyle/>
                    <a:p>
                      <a:r>
                        <a:rPr lang="en-US" dirty="0"/>
                        <a:t>Data Type</a:t>
                      </a:r>
                    </a:p>
                  </a:txBody>
                  <a:tcPr/>
                </a:tc>
                <a:tc>
                  <a:txBody>
                    <a:bodyPr/>
                    <a:lstStyle/>
                    <a:p>
                      <a:r>
                        <a:rPr lang="en-US" dirty="0"/>
                        <a:t>Example Values</a:t>
                      </a:r>
                    </a:p>
                  </a:txBody>
                  <a:tcPr/>
                </a:tc>
                <a:extLst>
                  <a:ext uri="{0D108BD9-81ED-4DB2-BD59-A6C34878D82A}">
                    <a16:rowId xmlns:a16="http://schemas.microsoft.com/office/drawing/2014/main" val="1631597800"/>
                  </a:ext>
                </a:extLst>
              </a:tr>
              <a:tr h="370840">
                <a:tc>
                  <a:txBody>
                    <a:bodyPr/>
                    <a:lstStyle/>
                    <a:p>
                      <a:r>
                        <a:rPr lang="en-US" dirty="0"/>
                        <a:t>Integers</a:t>
                      </a:r>
                    </a:p>
                  </a:txBody>
                  <a:tcPr/>
                </a:tc>
                <a:tc>
                  <a:txBody>
                    <a:bodyPr/>
                    <a:lstStyle/>
                    <a:p>
                      <a:r>
                        <a:rPr lang="en-US" dirty="0"/>
                        <a:t>2  44  -3</a:t>
                      </a:r>
                    </a:p>
                  </a:txBody>
                  <a:tcPr/>
                </a:tc>
                <a:extLst>
                  <a:ext uri="{0D108BD9-81ED-4DB2-BD59-A6C34878D82A}">
                    <a16:rowId xmlns:a16="http://schemas.microsoft.com/office/drawing/2014/main" val="2349668400"/>
                  </a:ext>
                </a:extLst>
              </a:tr>
              <a:tr h="370840">
                <a:tc>
                  <a:txBody>
                    <a:bodyPr/>
                    <a:lstStyle/>
                    <a:p>
                      <a:r>
                        <a:rPr lang="en-US" dirty="0"/>
                        <a:t>Floats</a:t>
                      </a:r>
                    </a:p>
                  </a:txBody>
                  <a:tcPr/>
                </a:tc>
                <a:tc>
                  <a:txBody>
                    <a:bodyPr/>
                    <a:lstStyle/>
                    <a:p>
                      <a:r>
                        <a:rPr lang="en-US" dirty="0"/>
                        <a:t>3.14  4.5  -2.0</a:t>
                      </a:r>
                    </a:p>
                  </a:txBody>
                  <a:tcPr/>
                </a:tc>
                <a:extLst>
                  <a:ext uri="{0D108BD9-81ED-4DB2-BD59-A6C34878D82A}">
                    <a16:rowId xmlns:a16="http://schemas.microsoft.com/office/drawing/2014/main" val="3914306179"/>
                  </a:ext>
                </a:extLst>
              </a:tr>
              <a:tr h="370840">
                <a:tc>
                  <a:txBody>
                    <a:bodyPr/>
                    <a:lstStyle/>
                    <a:p>
                      <a:r>
                        <a:rPr lang="en-US" dirty="0"/>
                        <a:t>Booleans</a:t>
                      </a:r>
                    </a:p>
                  </a:txBody>
                  <a:tcPr/>
                </a:tc>
                <a:tc>
                  <a:txBody>
                    <a:bodyPr/>
                    <a:lstStyle/>
                    <a:p>
                      <a:r>
                        <a:rPr lang="en-US" dirty="0"/>
                        <a:t>True  False</a:t>
                      </a:r>
                    </a:p>
                  </a:txBody>
                  <a:tcPr/>
                </a:tc>
                <a:extLst>
                  <a:ext uri="{0D108BD9-81ED-4DB2-BD59-A6C34878D82A}">
                    <a16:rowId xmlns:a16="http://schemas.microsoft.com/office/drawing/2014/main" val="417932455"/>
                  </a:ext>
                </a:extLst>
              </a:tr>
              <a:tr h="370840">
                <a:tc>
                  <a:txBody>
                    <a:bodyPr/>
                    <a:lstStyle/>
                    <a:p>
                      <a:r>
                        <a:rPr lang="en-US" dirty="0"/>
                        <a:t>Strings</a:t>
                      </a:r>
                    </a:p>
                  </a:txBody>
                  <a:tcPr/>
                </a:tc>
                <a:tc>
                  <a:txBody>
                    <a:bodyPr/>
                    <a:lstStyle/>
                    <a:p>
                      <a:r>
                        <a:rPr lang="en-US" dirty="0"/>
                        <a:t>'¡</a:t>
                      </a:r>
                      <a:r>
                        <a:rPr lang="en-US" dirty="0" err="1"/>
                        <a:t>hola</a:t>
                      </a:r>
                      <a:r>
                        <a:rPr lang="en-US" dirty="0"/>
                        <a:t>!'   'its python time!'</a:t>
                      </a:r>
                    </a:p>
                  </a:txBody>
                  <a:tcPr/>
                </a:tc>
                <a:extLst>
                  <a:ext uri="{0D108BD9-81ED-4DB2-BD59-A6C34878D82A}">
                    <a16:rowId xmlns:a16="http://schemas.microsoft.com/office/drawing/2014/main" val="1155267640"/>
                  </a:ext>
                </a:extLst>
              </a:tr>
            </a:tbl>
          </a:graphicData>
        </a:graphic>
      </p:graphicFrame>
    </p:spTree>
    <p:extLst>
      <p:ext uri="{BB962C8B-B14F-4D97-AF65-F5344CB8AC3E}">
        <p14:creationId xmlns:p14="http://schemas.microsoft.com/office/powerpoint/2010/main" val="3734761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CC8E-BE74-D86B-0D5E-CE12EACE5997}"/>
              </a:ext>
            </a:extLst>
          </p:cNvPr>
          <p:cNvSpPr>
            <a:spLocks noGrp="1"/>
          </p:cNvSpPr>
          <p:nvPr>
            <p:ph type="title"/>
          </p:nvPr>
        </p:nvSpPr>
        <p:spPr/>
        <p:txBody>
          <a:bodyPr/>
          <a:lstStyle/>
          <a:p>
            <a:r>
              <a:rPr lang="en-US" dirty="0"/>
              <a:t>Expressions (with operators)</a:t>
            </a:r>
          </a:p>
        </p:txBody>
      </p:sp>
      <p:sp>
        <p:nvSpPr>
          <p:cNvPr id="3" name="Content Placeholder 2">
            <a:extLst>
              <a:ext uri="{FF2B5EF4-FFF2-40B4-BE49-F238E27FC236}">
                <a16:creationId xmlns:a16="http://schemas.microsoft.com/office/drawing/2014/main" id="{5B0CA64F-B995-87F6-C0CE-0C276A1553BB}"/>
              </a:ext>
            </a:extLst>
          </p:cNvPr>
          <p:cNvSpPr>
            <a:spLocks noGrp="1"/>
          </p:cNvSpPr>
          <p:nvPr>
            <p:ph idx="1"/>
          </p:nvPr>
        </p:nvSpPr>
        <p:spPr>
          <a:xfrm>
            <a:off x="677334" y="1930400"/>
            <a:ext cx="8596668" cy="4735575"/>
          </a:xfrm>
        </p:spPr>
        <p:txBody>
          <a:bodyPr>
            <a:normAutofit/>
          </a:bodyPr>
          <a:lstStyle/>
          <a:p>
            <a:r>
              <a:rPr lang="en-US" dirty="0"/>
              <a:t>An expression describes a computation and evaluates to a value.</a:t>
            </a:r>
          </a:p>
          <a:p>
            <a:r>
              <a:rPr lang="en-US" dirty="0"/>
              <a:t>Some expressions use operators:</a:t>
            </a:r>
          </a:p>
          <a:p>
            <a:pPr marL="685800" lvl="1"/>
            <a:r>
              <a:rPr lang="en-US" dirty="0"/>
              <a:t>addition: 18 + 69 </a:t>
            </a:r>
          </a:p>
          <a:p>
            <a:pPr marL="685800" lvl="1"/>
            <a:r>
              <a:rPr lang="en-US" dirty="0"/>
              <a:t>subtraction: 2024 - 1972</a:t>
            </a:r>
          </a:p>
          <a:p>
            <a:pPr marL="685800" lvl="1"/>
            <a:r>
              <a:rPr lang="en-US" dirty="0"/>
              <a:t>multiplication: 2 * 100</a:t>
            </a:r>
          </a:p>
          <a:p>
            <a:pPr marL="685800" lvl="1"/>
            <a:r>
              <a:rPr lang="en-US" dirty="0"/>
              <a:t>division</a:t>
            </a:r>
          </a:p>
          <a:p>
            <a:pPr marL="1085850" lvl="2"/>
            <a:r>
              <a:rPr lang="en-US" sz="1800" dirty="0"/>
              <a:t>floating point: 23/6</a:t>
            </a:r>
          </a:p>
          <a:p>
            <a:pPr marL="1085850" lvl="2"/>
            <a:r>
              <a:rPr lang="en-US" sz="1800" dirty="0"/>
              <a:t>integer: 23//6</a:t>
            </a:r>
          </a:p>
          <a:p>
            <a:pPr marL="1085850" lvl="2"/>
            <a:r>
              <a:rPr lang="en-US" sz="1800" dirty="0"/>
              <a:t>modulus: 23 % 6</a:t>
            </a:r>
          </a:p>
          <a:p>
            <a:pPr marL="0" indent="0">
              <a:buNone/>
            </a:pPr>
            <a:endParaRPr lang="en-US" dirty="0"/>
          </a:p>
          <a:p>
            <a:pPr marL="0" indent="0">
              <a:buNone/>
            </a:pPr>
            <a:r>
              <a:rPr lang="en-US" dirty="0"/>
              <a:t>Try these in a Python interpreter. What gets displayed?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88884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D46DC-98D8-8537-F4B5-1B47D21B7C0E}"/>
              </a:ext>
            </a:extLst>
          </p:cNvPr>
          <p:cNvSpPr>
            <a:spLocks noGrp="1"/>
          </p:cNvSpPr>
          <p:nvPr>
            <p:ph type="title"/>
          </p:nvPr>
        </p:nvSpPr>
        <p:spPr/>
        <p:txBody>
          <a:bodyPr/>
          <a:lstStyle/>
          <a:p>
            <a:r>
              <a:rPr lang="en-US" dirty="0"/>
              <a:t>Call Expressions</a:t>
            </a:r>
          </a:p>
        </p:txBody>
      </p:sp>
      <p:sp>
        <p:nvSpPr>
          <p:cNvPr id="3" name="Content Placeholder 2">
            <a:extLst>
              <a:ext uri="{FF2B5EF4-FFF2-40B4-BE49-F238E27FC236}">
                <a16:creationId xmlns:a16="http://schemas.microsoft.com/office/drawing/2014/main" id="{8F395000-528B-A42C-9B04-54FFF7CB8F3F}"/>
              </a:ext>
            </a:extLst>
          </p:cNvPr>
          <p:cNvSpPr>
            <a:spLocks noGrp="1"/>
          </p:cNvSpPr>
          <p:nvPr>
            <p:ph idx="1"/>
          </p:nvPr>
        </p:nvSpPr>
        <p:spPr/>
        <p:txBody>
          <a:bodyPr/>
          <a:lstStyle/>
          <a:p>
            <a:r>
              <a:rPr lang="en-US" dirty="0"/>
              <a:t>Many expressions use function calls:</a:t>
            </a:r>
          </a:p>
          <a:p>
            <a:pPr lvl="1"/>
            <a:r>
              <a:rPr lang="en-US" dirty="0"/>
              <a:t>pow(2,100)</a:t>
            </a:r>
          </a:p>
          <a:p>
            <a:pPr lvl="1"/>
            <a:r>
              <a:rPr lang="en-US" dirty="0"/>
              <a:t>max(50, 300, -1600)</a:t>
            </a:r>
          </a:p>
          <a:p>
            <a:pPr lvl="1"/>
            <a:r>
              <a:rPr lang="en-US" dirty="0"/>
              <a:t>min(1, -300, -67)</a:t>
            </a:r>
          </a:p>
          <a:p>
            <a:r>
              <a:rPr lang="en-US" dirty="0"/>
              <a:t>Function calls are a type of expression, called a </a:t>
            </a:r>
            <a:r>
              <a:rPr lang="en-US" b="1" dirty="0"/>
              <a:t>call expression</a:t>
            </a:r>
            <a:r>
              <a:rPr lang="en-US" dirty="0"/>
              <a:t>, and like operator expressions evaluate to some value.</a:t>
            </a:r>
          </a:p>
        </p:txBody>
      </p:sp>
    </p:spTree>
    <p:extLst>
      <p:ext uri="{BB962C8B-B14F-4D97-AF65-F5344CB8AC3E}">
        <p14:creationId xmlns:p14="http://schemas.microsoft.com/office/powerpoint/2010/main" val="629290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21ABDB-4134-DFC8-1BF3-9B6BFD7A4A71}"/>
              </a:ext>
            </a:extLst>
          </p:cNvPr>
          <p:cNvSpPr>
            <a:spLocks noGrp="1"/>
          </p:cNvSpPr>
          <p:nvPr>
            <p:ph idx="1"/>
          </p:nvPr>
        </p:nvSpPr>
        <p:spPr>
          <a:xfrm>
            <a:off x="677334" y="3133725"/>
            <a:ext cx="8596668" cy="3638550"/>
          </a:xfrm>
        </p:spPr>
        <p:txBody>
          <a:bodyPr>
            <a:normAutofit/>
          </a:bodyPr>
          <a:lstStyle/>
          <a:p>
            <a:pPr marL="0" indent="0">
              <a:buNone/>
            </a:pPr>
            <a:r>
              <a:rPr lang="en-US" dirty="0"/>
              <a:t>How Python evaluates a call expression:</a:t>
            </a:r>
          </a:p>
          <a:p>
            <a:pPr marL="457200" indent="-457200">
              <a:buFont typeface="+mj-lt"/>
              <a:buAutoNum type="arabicPeriod"/>
            </a:pPr>
            <a:r>
              <a:rPr lang="en-US" dirty="0"/>
              <a:t>Evaluate the </a:t>
            </a:r>
            <a:r>
              <a:rPr lang="en-US" dirty="0">
                <a:solidFill>
                  <a:srgbClr val="7030A0"/>
                </a:solidFill>
              </a:rPr>
              <a:t>operator</a:t>
            </a:r>
          </a:p>
          <a:p>
            <a:pPr marL="457200" indent="-457200">
              <a:buFont typeface="+mj-lt"/>
              <a:buAutoNum type="arabicPeriod"/>
            </a:pPr>
            <a:r>
              <a:rPr lang="en-US" dirty="0"/>
              <a:t>Evaluate the </a:t>
            </a:r>
            <a:r>
              <a:rPr lang="en-US" dirty="0">
                <a:solidFill>
                  <a:srgbClr val="00B050"/>
                </a:solidFill>
              </a:rPr>
              <a:t>operands</a:t>
            </a:r>
          </a:p>
          <a:p>
            <a:pPr marL="457200" indent="-457200">
              <a:buFont typeface="+mj-lt"/>
              <a:buAutoNum type="arabicPeriod"/>
            </a:pPr>
            <a:r>
              <a:rPr lang="en-US" dirty="0"/>
              <a:t>Apply the </a:t>
            </a:r>
            <a:r>
              <a:rPr lang="en-US" dirty="0">
                <a:solidFill>
                  <a:srgbClr val="7030A0"/>
                </a:solidFill>
              </a:rPr>
              <a:t>operator (a function) </a:t>
            </a:r>
            <a:r>
              <a:rPr lang="en-US" dirty="0"/>
              <a:t>to the evaluated </a:t>
            </a:r>
            <a:r>
              <a:rPr lang="en-US" dirty="0">
                <a:solidFill>
                  <a:srgbClr val="00B050"/>
                </a:solidFill>
              </a:rPr>
              <a:t>operands (arguments)</a:t>
            </a:r>
          </a:p>
          <a:p>
            <a:pPr marL="0" indent="0">
              <a:buNone/>
            </a:pPr>
            <a:endParaRPr lang="en-US" dirty="0"/>
          </a:p>
          <a:p>
            <a:pPr marL="0" indent="0">
              <a:buNone/>
            </a:pPr>
            <a:r>
              <a:rPr lang="en-US" dirty="0"/>
              <a:t>Operators and operands are also expressions, so they must be evaluated to discover their values. </a:t>
            </a:r>
          </a:p>
        </p:txBody>
      </p:sp>
      <p:sp>
        <p:nvSpPr>
          <p:cNvPr id="4" name="TextBox 3">
            <a:extLst>
              <a:ext uri="{FF2B5EF4-FFF2-40B4-BE49-F238E27FC236}">
                <a16:creationId xmlns:a16="http://schemas.microsoft.com/office/drawing/2014/main" id="{DDD04803-C7D8-F9C3-68F5-4CECC05F962C}"/>
              </a:ext>
            </a:extLst>
          </p:cNvPr>
          <p:cNvSpPr txBox="1"/>
          <p:nvPr/>
        </p:nvSpPr>
        <p:spPr>
          <a:xfrm>
            <a:off x="2029188" y="1689990"/>
            <a:ext cx="5892960" cy="523220"/>
          </a:xfrm>
          <a:prstGeom prst="rect">
            <a:avLst/>
          </a:prstGeom>
          <a:noFill/>
        </p:spPr>
        <p:txBody>
          <a:bodyPr wrap="none" rtlCol="0">
            <a:spAutoFit/>
          </a:bodyPr>
          <a:lstStyle/>
          <a:p>
            <a:r>
              <a:rPr lang="en-US" sz="2800" dirty="0"/>
              <a:t>      add       (      18      ,      69      )</a:t>
            </a:r>
          </a:p>
        </p:txBody>
      </p:sp>
      <p:sp>
        <p:nvSpPr>
          <p:cNvPr id="5" name="TextBox 4">
            <a:extLst>
              <a:ext uri="{FF2B5EF4-FFF2-40B4-BE49-F238E27FC236}">
                <a16:creationId xmlns:a16="http://schemas.microsoft.com/office/drawing/2014/main" id="{BD7A807F-EBF1-230A-CF0D-704E206FFCA9}"/>
              </a:ext>
            </a:extLst>
          </p:cNvPr>
          <p:cNvSpPr txBox="1"/>
          <p:nvPr/>
        </p:nvSpPr>
        <p:spPr>
          <a:xfrm>
            <a:off x="2457450" y="2297942"/>
            <a:ext cx="1212191" cy="400110"/>
          </a:xfrm>
          <a:prstGeom prst="rect">
            <a:avLst/>
          </a:prstGeom>
          <a:noFill/>
        </p:spPr>
        <p:txBody>
          <a:bodyPr wrap="none" rtlCol="0">
            <a:spAutoFit/>
          </a:bodyPr>
          <a:lstStyle/>
          <a:p>
            <a:r>
              <a:rPr lang="en-US" sz="2000" dirty="0">
                <a:solidFill>
                  <a:srgbClr val="7030A0"/>
                </a:solidFill>
              </a:rPr>
              <a:t>Operator</a:t>
            </a:r>
            <a:endParaRPr lang="en-US" dirty="0">
              <a:solidFill>
                <a:srgbClr val="7030A0"/>
              </a:solidFill>
            </a:endParaRPr>
          </a:p>
        </p:txBody>
      </p:sp>
      <p:sp>
        <p:nvSpPr>
          <p:cNvPr id="6" name="TextBox 5">
            <a:extLst>
              <a:ext uri="{FF2B5EF4-FFF2-40B4-BE49-F238E27FC236}">
                <a16:creationId xmlns:a16="http://schemas.microsoft.com/office/drawing/2014/main" id="{099651E4-F17F-342C-A0F1-14F1A99C155B}"/>
              </a:ext>
            </a:extLst>
          </p:cNvPr>
          <p:cNvSpPr txBox="1"/>
          <p:nvPr/>
        </p:nvSpPr>
        <p:spPr>
          <a:xfrm>
            <a:off x="4444913" y="2297942"/>
            <a:ext cx="1156086" cy="400110"/>
          </a:xfrm>
          <a:prstGeom prst="rect">
            <a:avLst/>
          </a:prstGeom>
          <a:noFill/>
        </p:spPr>
        <p:txBody>
          <a:bodyPr wrap="none" rtlCol="0">
            <a:spAutoFit/>
          </a:bodyPr>
          <a:lstStyle/>
          <a:p>
            <a:r>
              <a:rPr lang="en-US" sz="2000" dirty="0">
                <a:solidFill>
                  <a:srgbClr val="00B050"/>
                </a:solidFill>
              </a:rPr>
              <a:t>Operand</a:t>
            </a:r>
            <a:endParaRPr lang="en-US" dirty="0">
              <a:solidFill>
                <a:srgbClr val="00B050"/>
              </a:solidFill>
            </a:endParaRPr>
          </a:p>
        </p:txBody>
      </p:sp>
      <p:sp>
        <p:nvSpPr>
          <p:cNvPr id="7" name="TextBox 6">
            <a:extLst>
              <a:ext uri="{FF2B5EF4-FFF2-40B4-BE49-F238E27FC236}">
                <a16:creationId xmlns:a16="http://schemas.microsoft.com/office/drawing/2014/main" id="{381527DD-003D-24AB-3DCF-55BA8F34671E}"/>
              </a:ext>
            </a:extLst>
          </p:cNvPr>
          <p:cNvSpPr txBox="1"/>
          <p:nvPr/>
        </p:nvSpPr>
        <p:spPr>
          <a:xfrm>
            <a:off x="6297700" y="2297942"/>
            <a:ext cx="1156086" cy="400110"/>
          </a:xfrm>
          <a:prstGeom prst="rect">
            <a:avLst/>
          </a:prstGeom>
          <a:noFill/>
        </p:spPr>
        <p:txBody>
          <a:bodyPr wrap="none" rtlCol="0">
            <a:spAutoFit/>
          </a:bodyPr>
          <a:lstStyle/>
          <a:p>
            <a:r>
              <a:rPr lang="en-US" sz="2000" dirty="0">
                <a:solidFill>
                  <a:srgbClr val="00B050"/>
                </a:solidFill>
              </a:rPr>
              <a:t>Operand</a:t>
            </a:r>
            <a:endParaRPr lang="en-US" dirty="0">
              <a:solidFill>
                <a:srgbClr val="00B050"/>
              </a:solidFill>
            </a:endParaRPr>
          </a:p>
        </p:txBody>
      </p:sp>
      <p:sp>
        <p:nvSpPr>
          <p:cNvPr id="9" name="Title 8">
            <a:extLst>
              <a:ext uri="{FF2B5EF4-FFF2-40B4-BE49-F238E27FC236}">
                <a16:creationId xmlns:a16="http://schemas.microsoft.com/office/drawing/2014/main" id="{81744287-8D5B-128D-993B-E12E883BC535}"/>
              </a:ext>
            </a:extLst>
          </p:cNvPr>
          <p:cNvSpPr>
            <a:spLocks noGrp="1"/>
          </p:cNvSpPr>
          <p:nvPr>
            <p:ph type="title"/>
          </p:nvPr>
        </p:nvSpPr>
        <p:spPr/>
        <p:txBody>
          <a:bodyPr/>
          <a:lstStyle/>
          <a:p>
            <a:r>
              <a:rPr lang="en-US" dirty="0"/>
              <a:t>Anatomy of a Call Expression</a:t>
            </a:r>
          </a:p>
        </p:txBody>
      </p:sp>
    </p:spTree>
    <p:extLst>
      <p:ext uri="{BB962C8B-B14F-4D97-AF65-F5344CB8AC3E}">
        <p14:creationId xmlns:p14="http://schemas.microsoft.com/office/powerpoint/2010/main" val="28592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3B95E-6082-BC82-9A06-ED92A2C7162A}"/>
              </a:ext>
            </a:extLst>
          </p:cNvPr>
          <p:cNvSpPr>
            <a:spLocks noGrp="1"/>
          </p:cNvSpPr>
          <p:nvPr>
            <p:ph type="title"/>
          </p:nvPr>
        </p:nvSpPr>
        <p:spPr>
          <a:xfrm>
            <a:off x="677334" y="609600"/>
            <a:ext cx="8596668" cy="719579"/>
          </a:xfrm>
        </p:spPr>
        <p:txBody>
          <a:bodyPr/>
          <a:lstStyle/>
          <a:p>
            <a:r>
              <a:rPr lang="en-US" dirty="0"/>
              <a:t>Evaluating nested expressions</a:t>
            </a:r>
          </a:p>
        </p:txBody>
      </p:sp>
      <p:sp>
        <p:nvSpPr>
          <p:cNvPr id="4" name="TextBox 3">
            <a:extLst>
              <a:ext uri="{FF2B5EF4-FFF2-40B4-BE49-F238E27FC236}">
                <a16:creationId xmlns:a16="http://schemas.microsoft.com/office/drawing/2014/main" id="{4BF5FABE-3B81-44F3-C8DF-8450A5752A23}"/>
              </a:ext>
            </a:extLst>
          </p:cNvPr>
          <p:cNvSpPr txBox="1"/>
          <p:nvPr/>
        </p:nvSpPr>
        <p:spPr>
          <a:xfrm>
            <a:off x="3553905" y="1858124"/>
            <a:ext cx="3996607" cy="400110"/>
          </a:xfrm>
          <a:prstGeom prst="rect">
            <a:avLst/>
          </a:prstGeom>
          <a:noFill/>
        </p:spPr>
        <p:txBody>
          <a:bodyPr wrap="none" rtlCol="0">
            <a:spAutoFit/>
          </a:bodyPr>
          <a:lstStyle/>
          <a:p>
            <a:r>
              <a:rPr lang="en-US" sz="2000" dirty="0"/>
              <a:t>add(add(6, </a:t>
            </a:r>
            <a:r>
              <a:rPr lang="en-US" sz="2000" dirty="0" err="1"/>
              <a:t>mul</a:t>
            </a:r>
            <a:r>
              <a:rPr lang="en-US" sz="2000" dirty="0"/>
              <a:t>(4, 6)), </a:t>
            </a:r>
            <a:r>
              <a:rPr lang="en-US" sz="2000" dirty="0" err="1"/>
              <a:t>mul</a:t>
            </a:r>
            <a:r>
              <a:rPr lang="en-US" sz="2000" dirty="0"/>
              <a:t>(3, 5))</a:t>
            </a:r>
          </a:p>
        </p:txBody>
      </p:sp>
      <p:sp>
        <p:nvSpPr>
          <p:cNvPr id="5" name="TextBox 4">
            <a:extLst>
              <a:ext uri="{FF2B5EF4-FFF2-40B4-BE49-F238E27FC236}">
                <a16:creationId xmlns:a16="http://schemas.microsoft.com/office/drawing/2014/main" id="{068E91AB-7294-F37B-8634-5DB5D54905B2}"/>
              </a:ext>
            </a:extLst>
          </p:cNvPr>
          <p:cNvSpPr txBox="1"/>
          <p:nvPr/>
        </p:nvSpPr>
        <p:spPr>
          <a:xfrm>
            <a:off x="991384" y="3234269"/>
            <a:ext cx="604653" cy="400110"/>
          </a:xfrm>
          <a:prstGeom prst="rect">
            <a:avLst/>
          </a:prstGeom>
          <a:noFill/>
        </p:spPr>
        <p:txBody>
          <a:bodyPr wrap="none" rtlCol="0">
            <a:spAutoFit/>
          </a:bodyPr>
          <a:lstStyle/>
          <a:p>
            <a:r>
              <a:rPr lang="en-US" sz="2000" dirty="0"/>
              <a:t>add</a:t>
            </a:r>
          </a:p>
        </p:txBody>
      </p:sp>
      <p:sp>
        <p:nvSpPr>
          <p:cNvPr id="6" name="TextBox 5">
            <a:extLst>
              <a:ext uri="{FF2B5EF4-FFF2-40B4-BE49-F238E27FC236}">
                <a16:creationId xmlns:a16="http://schemas.microsoft.com/office/drawing/2014/main" id="{A43E6009-38FC-0EFE-062D-5D7DA85A127A}"/>
              </a:ext>
            </a:extLst>
          </p:cNvPr>
          <p:cNvSpPr txBox="1"/>
          <p:nvPr/>
        </p:nvSpPr>
        <p:spPr>
          <a:xfrm>
            <a:off x="3394245" y="3234269"/>
            <a:ext cx="2157963" cy="400110"/>
          </a:xfrm>
          <a:prstGeom prst="rect">
            <a:avLst/>
          </a:prstGeom>
          <a:noFill/>
        </p:spPr>
        <p:txBody>
          <a:bodyPr wrap="none" rtlCol="0">
            <a:spAutoFit/>
          </a:bodyPr>
          <a:lstStyle/>
          <a:p>
            <a:r>
              <a:rPr lang="en-US" sz="2000" dirty="0"/>
              <a:t>add(6, </a:t>
            </a:r>
            <a:r>
              <a:rPr lang="en-US" sz="2000" dirty="0" err="1"/>
              <a:t>mul</a:t>
            </a:r>
            <a:r>
              <a:rPr lang="en-US" sz="2000" dirty="0"/>
              <a:t>(4, 6))</a:t>
            </a:r>
          </a:p>
        </p:txBody>
      </p:sp>
      <p:sp>
        <p:nvSpPr>
          <p:cNvPr id="7" name="TextBox 6">
            <a:extLst>
              <a:ext uri="{FF2B5EF4-FFF2-40B4-BE49-F238E27FC236}">
                <a16:creationId xmlns:a16="http://schemas.microsoft.com/office/drawing/2014/main" id="{41E7CCD1-0AC3-5429-3A20-CA489E0C8D30}"/>
              </a:ext>
            </a:extLst>
          </p:cNvPr>
          <p:cNvSpPr txBox="1"/>
          <p:nvPr/>
        </p:nvSpPr>
        <p:spPr>
          <a:xfrm>
            <a:off x="7957374" y="3234269"/>
            <a:ext cx="1242648" cy="400110"/>
          </a:xfrm>
          <a:prstGeom prst="rect">
            <a:avLst/>
          </a:prstGeom>
          <a:noFill/>
        </p:spPr>
        <p:txBody>
          <a:bodyPr wrap="none" rtlCol="0">
            <a:spAutoFit/>
          </a:bodyPr>
          <a:lstStyle/>
          <a:p>
            <a:r>
              <a:rPr lang="en-US" sz="2000" dirty="0" err="1"/>
              <a:t>mul</a:t>
            </a:r>
            <a:r>
              <a:rPr lang="en-US" sz="2000" dirty="0"/>
              <a:t>(3, 5)</a:t>
            </a:r>
          </a:p>
        </p:txBody>
      </p:sp>
      <p:sp>
        <p:nvSpPr>
          <p:cNvPr id="11" name="TextBox 10">
            <a:extLst>
              <a:ext uri="{FF2B5EF4-FFF2-40B4-BE49-F238E27FC236}">
                <a16:creationId xmlns:a16="http://schemas.microsoft.com/office/drawing/2014/main" id="{486F8FE4-094B-683B-EBC0-84F4EADCB8D1}"/>
              </a:ext>
            </a:extLst>
          </p:cNvPr>
          <p:cNvSpPr txBox="1"/>
          <p:nvPr/>
        </p:nvSpPr>
        <p:spPr>
          <a:xfrm>
            <a:off x="3421680" y="6059310"/>
            <a:ext cx="612668" cy="400110"/>
          </a:xfrm>
          <a:prstGeom prst="rect">
            <a:avLst/>
          </a:prstGeom>
          <a:noFill/>
        </p:spPr>
        <p:txBody>
          <a:bodyPr wrap="none" rtlCol="0">
            <a:spAutoFit/>
          </a:bodyPr>
          <a:lstStyle/>
          <a:p>
            <a:r>
              <a:rPr lang="en-US" sz="2000" dirty="0" err="1"/>
              <a:t>mul</a:t>
            </a:r>
            <a:endParaRPr lang="en-US" sz="2000" dirty="0"/>
          </a:p>
        </p:txBody>
      </p:sp>
      <p:sp>
        <p:nvSpPr>
          <p:cNvPr id="12" name="TextBox 11">
            <a:extLst>
              <a:ext uri="{FF2B5EF4-FFF2-40B4-BE49-F238E27FC236}">
                <a16:creationId xmlns:a16="http://schemas.microsoft.com/office/drawing/2014/main" id="{A3AE53BA-79D2-14E1-5120-6E6A889FDFF1}"/>
              </a:ext>
            </a:extLst>
          </p:cNvPr>
          <p:cNvSpPr txBox="1"/>
          <p:nvPr/>
        </p:nvSpPr>
        <p:spPr>
          <a:xfrm>
            <a:off x="4541857" y="6059310"/>
            <a:ext cx="319318" cy="400110"/>
          </a:xfrm>
          <a:prstGeom prst="rect">
            <a:avLst/>
          </a:prstGeom>
          <a:noFill/>
        </p:spPr>
        <p:txBody>
          <a:bodyPr wrap="none" rtlCol="0">
            <a:spAutoFit/>
          </a:bodyPr>
          <a:lstStyle/>
          <a:p>
            <a:r>
              <a:rPr lang="en-US" sz="2000" dirty="0"/>
              <a:t>4</a:t>
            </a:r>
          </a:p>
        </p:txBody>
      </p:sp>
      <p:sp>
        <p:nvSpPr>
          <p:cNvPr id="13" name="TextBox 12">
            <a:extLst>
              <a:ext uri="{FF2B5EF4-FFF2-40B4-BE49-F238E27FC236}">
                <a16:creationId xmlns:a16="http://schemas.microsoft.com/office/drawing/2014/main" id="{05B855E5-192F-7B18-73EB-91C4AB4E9D41}"/>
              </a:ext>
            </a:extLst>
          </p:cNvPr>
          <p:cNvSpPr txBox="1"/>
          <p:nvPr/>
        </p:nvSpPr>
        <p:spPr>
          <a:xfrm>
            <a:off x="5368685" y="6059310"/>
            <a:ext cx="319318" cy="400110"/>
          </a:xfrm>
          <a:prstGeom prst="rect">
            <a:avLst/>
          </a:prstGeom>
          <a:noFill/>
        </p:spPr>
        <p:txBody>
          <a:bodyPr wrap="none" rtlCol="0">
            <a:spAutoFit/>
          </a:bodyPr>
          <a:lstStyle/>
          <a:p>
            <a:r>
              <a:rPr lang="en-US" sz="2000" dirty="0"/>
              <a:t>6</a:t>
            </a:r>
          </a:p>
        </p:txBody>
      </p:sp>
      <p:sp>
        <p:nvSpPr>
          <p:cNvPr id="8" name="TextBox 7">
            <a:extLst>
              <a:ext uri="{FF2B5EF4-FFF2-40B4-BE49-F238E27FC236}">
                <a16:creationId xmlns:a16="http://schemas.microsoft.com/office/drawing/2014/main" id="{B0B8F5DB-7DE6-2CCC-5BC7-ED51F74EA7A0}"/>
              </a:ext>
            </a:extLst>
          </p:cNvPr>
          <p:cNvSpPr txBox="1"/>
          <p:nvPr/>
        </p:nvSpPr>
        <p:spPr>
          <a:xfrm>
            <a:off x="2424010" y="4646790"/>
            <a:ext cx="604653" cy="400110"/>
          </a:xfrm>
          <a:prstGeom prst="rect">
            <a:avLst/>
          </a:prstGeom>
          <a:noFill/>
        </p:spPr>
        <p:txBody>
          <a:bodyPr wrap="none" rtlCol="0">
            <a:spAutoFit/>
          </a:bodyPr>
          <a:lstStyle/>
          <a:p>
            <a:r>
              <a:rPr lang="en-US" sz="2000" dirty="0"/>
              <a:t>add</a:t>
            </a:r>
          </a:p>
        </p:txBody>
      </p:sp>
      <p:sp>
        <p:nvSpPr>
          <p:cNvPr id="9" name="TextBox 8">
            <a:extLst>
              <a:ext uri="{FF2B5EF4-FFF2-40B4-BE49-F238E27FC236}">
                <a16:creationId xmlns:a16="http://schemas.microsoft.com/office/drawing/2014/main" id="{0297D70F-E2B6-77A0-DD5A-55E04B521B4B}"/>
              </a:ext>
            </a:extLst>
          </p:cNvPr>
          <p:cNvSpPr txBox="1"/>
          <p:nvPr/>
        </p:nvSpPr>
        <p:spPr>
          <a:xfrm>
            <a:off x="3397905" y="4646790"/>
            <a:ext cx="319318" cy="400110"/>
          </a:xfrm>
          <a:prstGeom prst="rect">
            <a:avLst/>
          </a:prstGeom>
          <a:noFill/>
        </p:spPr>
        <p:txBody>
          <a:bodyPr wrap="none" rtlCol="0">
            <a:spAutoFit/>
          </a:bodyPr>
          <a:lstStyle/>
          <a:p>
            <a:r>
              <a:rPr lang="en-US" sz="2000" dirty="0"/>
              <a:t>6</a:t>
            </a:r>
          </a:p>
        </p:txBody>
      </p:sp>
      <p:sp>
        <p:nvSpPr>
          <p:cNvPr id="10" name="TextBox 9">
            <a:extLst>
              <a:ext uri="{FF2B5EF4-FFF2-40B4-BE49-F238E27FC236}">
                <a16:creationId xmlns:a16="http://schemas.microsoft.com/office/drawing/2014/main" id="{052CE22D-EABB-C702-8ADC-2D25B8A62C27}"/>
              </a:ext>
            </a:extLst>
          </p:cNvPr>
          <p:cNvSpPr txBox="1"/>
          <p:nvPr/>
        </p:nvSpPr>
        <p:spPr>
          <a:xfrm>
            <a:off x="4086465" y="4646790"/>
            <a:ext cx="1242648" cy="400110"/>
          </a:xfrm>
          <a:prstGeom prst="rect">
            <a:avLst/>
          </a:prstGeom>
          <a:noFill/>
        </p:spPr>
        <p:txBody>
          <a:bodyPr wrap="none" rtlCol="0">
            <a:spAutoFit/>
          </a:bodyPr>
          <a:lstStyle/>
          <a:p>
            <a:r>
              <a:rPr lang="en-US" sz="2000" dirty="0" err="1"/>
              <a:t>mul</a:t>
            </a:r>
            <a:r>
              <a:rPr lang="en-US" sz="2000" dirty="0"/>
              <a:t>(4, 6)</a:t>
            </a:r>
          </a:p>
        </p:txBody>
      </p:sp>
      <p:sp>
        <p:nvSpPr>
          <p:cNvPr id="14" name="TextBox 13">
            <a:extLst>
              <a:ext uri="{FF2B5EF4-FFF2-40B4-BE49-F238E27FC236}">
                <a16:creationId xmlns:a16="http://schemas.microsoft.com/office/drawing/2014/main" id="{B4A57D57-50A8-08F2-6564-07BCC4A02E2E}"/>
              </a:ext>
            </a:extLst>
          </p:cNvPr>
          <p:cNvSpPr txBox="1"/>
          <p:nvPr/>
        </p:nvSpPr>
        <p:spPr>
          <a:xfrm>
            <a:off x="7330925" y="4646790"/>
            <a:ext cx="612668" cy="400110"/>
          </a:xfrm>
          <a:prstGeom prst="rect">
            <a:avLst/>
          </a:prstGeom>
          <a:noFill/>
        </p:spPr>
        <p:txBody>
          <a:bodyPr wrap="none" rtlCol="0">
            <a:spAutoFit/>
          </a:bodyPr>
          <a:lstStyle/>
          <a:p>
            <a:r>
              <a:rPr lang="en-US" sz="2000" dirty="0" err="1"/>
              <a:t>mul</a:t>
            </a:r>
            <a:endParaRPr lang="en-US" sz="2000" dirty="0"/>
          </a:p>
        </p:txBody>
      </p:sp>
      <p:sp>
        <p:nvSpPr>
          <p:cNvPr id="15" name="TextBox 14">
            <a:extLst>
              <a:ext uri="{FF2B5EF4-FFF2-40B4-BE49-F238E27FC236}">
                <a16:creationId xmlns:a16="http://schemas.microsoft.com/office/drawing/2014/main" id="{270CECF1-433F-D0C7-2344-6AF8AF422F59}"/>
              </a:ext>
            </a:extLst>
          </p:cNvPr>
          <p:cNvSpPr txBox="1"/>
          <p:nvPr/>
        </p:nvSpPr>
        <p:spPr>
          <a:xfrm>
            <a:off x="8428920" y="4646790"/>
            <a:ext cx="319318" cy="400110"/>
          </a:xfrm>
          <a:prstGeom prst="rect">
            <a:avLst/>
          </a:prstGeom>
          <a:noFill/>
        </p:spPr>
        <p:txBody>
          <a:bodyPr wrap="none" rtlCol="0">
            <a:spAutoFit/>
          </a:bodyPr>
          <a:lstStyle/>
          <a:p>
            <a:r>
              <a:rPr lang="en-US" sz="2000" dirty="0"/>
              <a:t>3</a:t>
            </a:r>
          </a:p>
        </p:txBody>
      </p:sp>
      <p:sp>
        <p:nvSpPr>
          <p:cNvPr id="16" name="TextBox 15">
            <a:extLst>
              <a:ext uri="{FF2B5EF4-FFF2-40B4-BE49-F238E27FC236}">
                <a16:creationId xmlns:a16="http://schemas.microsoft.com/office/drawing/2014/main" id="{A47F2CCE-C2FE-C632-D71A-EF14FB492208}"/>
              </a:ext>
            </a:extLst>
          </p:cNvPr>
          <p:cNvSpPr txBox="1"/>
          <p:nvPr/>
        </p:nvSpPr>
        <p:spPr>
          <a:xfrm>
            <a:off x="9233566" y="4646790"/>
            <a:ext cx="319318" cy="400110"/>
          </a:xfrm>
          <a:prstGeom prst="rect">
            <a:avLst/>
          </a:prstGeom>
          <a:noFill/>
        </p:spPr>
        <p:txBody>
          <a:bodyPr wrap="none" rtlCol="0">
            <a:spAutoFit/>
          </a:bodyPr>
          <a:lstStyle/>
          <a:p>
            <a:r>
              <a:rPr lang="en-US" sz="2000" dirty="0"/>
              <a:t>5</a:t>
            </a:r>
          </a:p>
        </p:txBody>
      </p:sp>
      <p:cxnSp>
        <p:nvCxnSpPr>
          <p:cNvPr id="21" name="Straight Connector 20">
            <a:extLst>
              <a:ext uri="{FF2B5EF4-FFF2-40B4-BE49-F238E27FC236}">
                <a16:creationId xmlns:a16="http://schemas.microsoft.com/office/drawing/2014/main" id="{547CC0AB-03BA-B1C4-2471-8C55F63ADD88}"/>
              </a:ext>
            </a:extLst>
          </p:cNvPr>
          <p:cNvCxnSpPr/>
          <p:nvPr/>
        </p:nvCxnSpPr>
        <p:spPr>
          <a:xfrm>
            <a:off x="3638746" y="2258234"/>
            <a:ext cx="447719" cy="0"/>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ADE9630-E04D-519F-950E-B25CF9FA6D4E}"/>
              </a:ext>
            </a:extLst>
          </p:cNvPr>
          <p:cNvCxnSpPr>
            <a:cxnSpLocks/>
          </p:cNvCxnSpPr>
          <p:nvPr/>
        </p:nvCxnSpPr>
        <p:spPr>
          <a:xfrm>
            <a:off x="3465141" y="3634379"/>
            <a:ext cx="447719" cy="0"/>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3FAD8590-5B8F-0FC3-7A65-95DD3161A9C9}"/>
              </a:ext>
            </a:extLst>
          </p:cNvPr>
          <p:cNvCxnSpPr>
            <a:cxnSpLocks/>
          </p:cNvCxnSpPr>
          <p:nvPr/>
        </p:nvCxnSpPr>
        <p:spPr>
          <a:xfrm>
            <a:off x="8023781" y="3633063"/>
            <a:ext cx="447719" cy="0"/>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B658FE5-AB81-04DB-E6BE-5C5E3750F42C}"/>
              </a:ext>
            </a:extLst>
          </p:cNvPr>
          <p:cNvCxnSpPr>
            <a:cxnSpLocks/>
          </p:cNvCxnSpPr>
          <p:nvPr/>
        </p:nvCxnSpPr>
        <p:spPr>
          <a:xfrm>
            <a:off x="4175229" y="5046900"/>
            <a:ext cx="447719" cy="0"/>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2C3D8A0-C71E-F693-973D-9F2480D18769}"/>
              </a:ext>
            </a:extLst>
          </p:cNvPr>
          <p:cNvCxnSpPr>
            <a:cxnSpLocks/>
            <a:endCxn id="5" idx="0"/>
          </p:cNvCxnSpPr>
          <p:nvPr/>
        </p:nvCxnSpPr>
        <p:spPr>
          <a:xfrm flipH="1">
            <a:off x="1293711" y="2258234"/>
            <a:ext cx="2619149" cy="976035"/>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3D66B85-9597-7533-632F-9D467ABA23E9}"/>
              </a:ext>
            </a:extLst>
          </p:cNvPr>
          <p:cNvCxnSpPr>
            <a:cxnSpLocks/>
            <a:endCxn id="8" idx="0"/>
          </p:cNvCxnSpPr>
          <p:nvPr/>
        </p:nvCxnSpPr>
        <p:spPr>
          <a:xfrm flipH="1">
            <a:off x="2726337" y="3634379"/>
            <a:ext cx="990886" cy="101241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963FED5-65FE-2C2C-215A-EBEF1CA9CBDD}"/>
              </a:ext>
            </a:extLst>
          </p:cNvPr>
          <p:cNvCxnSpPr>
            <a:cxnSpLocks/>
            <a:endCxn id="11" idx="0"/>
          </p:cNvCxnSpPr>
          <p:nvPr/>
        </p:nvCxnSpPr>
        <p:spPr>
          <a:xfrm flipH="1">
            <a:off x="3728014" y="5046899"/>
            <a:ext cx="675576" cy="101241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D6517DB-BC79-6043-57D1-1410635097B3}"/>
              </a:ext>
            </a:extLst>
          </p:cNvPr>
          <p:cNvCxnSpPr>
            <a:cxnSpLocks/>
            <a:endCxn id="14" idx="0"/>
          </p:cNvCxnSpPr>
          <p:nvPr/>
        </p:nvCxnSpPr>
        <p:spPr>
          <a:xfrm flipH="1">
            <a:off x="7637259" y="3634379"/>
            <a:ext cx="677657" cy="1012411"/>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8DDA5F0-0F22-45E5-6F1B-71DF711FCE9C}"/>
              </a:ext>
            </a:extLst>
          </p:cNvPr>
          <p:cNvCxnSpPr/>
          <p:nvPr/>
        </p:nvCxnSpPr>
        <p:spPr>
          <a:xfrm>
            <a:off x="4175229" y="2258234"/>
            <a:ext cx="1920771" cy="0"/>
          </a:xfrm>
          <a:prstGeom prst="line">
            <a:avLst/>
          </a:prstGeom>
          <a:ln>
            <a:solidFill>
              <a:srgbClr val="00B050"/>
            </a:solidFill>
          </a:ln>
        </p:spPr>
        <p:style>
          <a:lnRef idx="2">
            <a:schemeClr val="accent4"/>
          </a:lnRef>
          <a:fillRef idx="0">
            <a:schemeClr val="accent4"/>
          </a:fillRef>
          <a:effectRef idx="1">
            <a:schemeClr val="accent4"/>
          </a:effectRef>
          <a:fontRef idx="minor">
            <a:schemeClr val="tx1"/>
          </a:fontRef>
        </p:style>
      </p:cxnSp>
      <p:cxnSp>
        <p:nvCxnSpPr>
          <p:cNvPr id="40" name="Straight Connector 39">
            <a:extLst>
              <a:ext uri="{FF2B5EF4-FFF2-40B4-BE49-F238E27FC236}">
                <a16:creationId xmlns:a16="http://schemas.microsoft.com/office/drawing/2014/main" id="{B2F0A704-AA2E-E53E-60F2-4642815A7EC8}"/>
              </a:ext>
            </a:extLst>
          </p:cNvPr>
          <p:cNvCxnSpPr>
            <a:cxnSpLocks/>
          </p:cNvCxnSpPr>
          <p:nvPr/>
        </p:nvCxnSpPr>
        <p:spPr>
          <a:xfrm>
            <a:off x="6241271" y="2265030"/>
            <a:ext cx="1089654" cy="0"/>
          </a:xfrm>
          <a:prstGeom prst="line">
            <a:avLst/>
          </a:prstGeom>
          <a:ln>
            <a:solidFill>
              <a:srgbClr val="00B050"/>
            </a:solidFill>
          </a:ln>
        </p:spPr>
        <p:style>
          <a:lnRef idx="2">
            <a:schemeClr val="accent4"/>
          </a:lnRef>
          <a:fillRef idx="0">
            <a:schemeClr val="accent4"/>
          </a:fillRef>
          <a:effectRef idx="1">
            <a:schemeClr val="accent4"/>
          </a:effectRef>
          <a:fontRef idx="minor">
            <a:schemeClr val="tx1"/>
          </a:fontRef>
        </p:style>
      </p:cxnSp>
      <p:cxnSp>
        <p:nvCxnSpPr>
          <p:cNvPr id="42" name="Straight Connector 41">
            <a:extLst>
              <a:ext uri="{FF2B5EF4-FFF2-40B4-BE49-F238E27FC236}">
                <a16:creationId xmlns:a16="http://schemas.microsoft.com/office/drawing/2014/main" id="{7C70A1C0-808C-C102-9A71-61FD7CED0BBE}"/>
              </a:ext>
            </a:extLst>
          </p:cNvPr>
          <p:cNvCxnSpPr>
            <a:cxnSpLocks/>
          </p:cNvCxnSpPr>
          <p:nvPr/>
        </p:nvCxnSpPr>
        <p:spPr>
          <a:xfrm>
            <a:off x="4320500" y="3634379"/>
            <a:ext cx="1008613" cy="0"/>
          </a:xfrm>
          <a:prstGeom prst="line">
            <a:avLst/>
          </a:prstGeom>
          <a:ln>
            <a:solidFill>
              <a:srgbClr val="00B050"/>
            </a:solidFill>
          </a:ln>
        </p:spPr>
        <p:style>
          <a:lnRef idx="2">
            <a:schemeClr val="accent4"/>
          </a:lnRef>
          <a:fillRef idx="0">
            <a:schemeClr val="accent4"/>
          </a:fillRef>
          <a:effectRef idx="1">
            <a:schemeClr val="accent4"/>
          </a:effectRef>
          <a:fontRef idx="minor">
            <a:schemeClr val="tx1"/>
          </a:fontRef>
        </p:style>
      </p:cxnSp>
      <p:cxnSp>
        <p:nvCxnSpPr>
          <p:cNvPr id="44" name="Straight Connector 43">
            <a:extLst>
              <a:ext uri="{FF2B5EF4-FFF2-40B4-BE49-F238E27FC236}">
                <a16:creationId xmlns:a16="http://schemas.microsoft.com/office/drawing/2014/main" id="{BD34DFC3-B615-22AB-8201-73C0E1C71252}"/>
              </a:ext>
            </a:extLst>
          </p:cNvPr>
          <p:cNvCxnSpPr>
            <a:cxnSpLocks/>
          </p:cNvCxnSpPr>
          <p:nvPr/>
        </p:nvCxnSpPr>
        <p:spPr>
          <a:xfrm>
            <a:off x="3972157" y="3634379"/>
            <a:ext cx="228616" cy="0"/>
          </a:xfrm>
          <a:prstGeom prst="line">
            <a:avLst/>
          </a:prstGeom>
          <a:ln>
            <a:solidFill>
              <a:srgbClr val="00B050"/>
            </a:solidFill>
          </a:ln>
        </p:spPr>
        <p:style>
          <a:lnRef idx="2">
            <a:schemeClr val="accent4"/>
          </a:lnRef>
          <a:fillRef idx="0">
            <a:schemeClr val="accent4"/>
          </a:fillRef>
          <a:effectRef idx="1">
            <a:schemeClr val="accent4"/>
          </a:effectRef>
          <a:fontRef idx="minor">
            <a:schemeClr val="tx1"/>
          </a:fontRef>
        </p:style>
      </p:cxnSp>
      <p:cxnSp>
        <p:nvCxnSpPr>
          <p:cNvPr id="46" name="Straight Connector 45">
            <a:extLst>
              <a:ext uri="{FF2B5EF4-FFF2-40B4-BE49-F238E27FC236}">
                <a16:creationId xmlns:a16="http://schemas.microsoft.com/office/drawing/2014/main" id="{5ED3B575-696B-0EBC-97F2-61600E5EC17D}"/>
              </a:ext>
            </a:extLst>
          </p:cNvPr>
          <p:cNvCxnSpPr>
            <a:cxnSpLocks/>
          </p:cNvCxnSpPr>
          <p:nvPr/>
        </p:nvCxnSpPr>
        <p:spPr>
          <a:xfrm>
            <a:off x="8519622" y="3633063"/>
            <a:ext cx="228616" cy="0"/>
          </a:xfrm>
          <a:prstGeom prst="line">
            <a:avLst/>
          </a:prstGeom>
          <a:ln>
            <a:solidFill>
              <a:srgbClr val="00B050"/>
            </a:solidFill>
          </a:ln>
        </p:spPr>
        <p:style>
          <a:lnRef idx="2">
            <a:schemeClr val="accent4"/>
          </a:lnRef>
          <a:fillRef idx="0">
            <a:schemeClr val="accent4"/>
          </a:fillRef>
          <a:effectRef idx="1">
            <a:schemeClr val="accent4"/>
          </a:effectRef>
          <a:fontRef idx="minor">
            <a:schemeClr val="tx1"/>
          </a:fontRef>
        </p:style>
      </p:cxnSp>
      <p:cxnSp>
        <p:nvCxnSpPr>
          <p:cNvPr id="47" name="Straight Connector 46">
            <a:extLst>
              <a:ext uri="{FF2B5EF4-FFF2-40B4-BE49-F238E27FC236}">
                <a16:creationId xmlns:a16="http://schemas.microsoft.com/office/drawing/2014/main" id="{85A3EED7-2FB4-C2FD-D5C7-9BB7DFCE60D4}"/>
              </a:ext>
            </a:extLst>
          </p:cNvPr>
          <p:cNvCxnSpPr>
            <a:cxnSpLocks/>
          </p:cNvCxnSpPr>
          <p:nvPr/>
        </p:nvCxnSpPr>
        <p:spPr>
          <a:xfrm>
            <a:off x="8840511" y="3633063"/>
            <a:ext cx="228616" cy="0"/>
          </a:xfrm>
          <a:prstGeom prst="line">
            <a:avLst/>
          </a:prstGeom>
          <a:ln>
            <a:solidFill>
              <a:srgbClr val="00B050"/>
            </a:solidFill>
          </a:ln>
        </p:spPr>
        <p:style>
          <a:lnRef idx="2">
            <a:schemeClr val="accent4"/>
          </a:lnRef>
          <a:fillRef idx="0">
            <a:schemeClr val="accent4"/>
          </a:fillRef>
          <a:effectRef idx="1">
            <a:schemeClr val="accent4"/>
          </a:effectRef>
          <a:fontRef idx="minor">
            <a:schemeClr val="tx1"/>
          </a:fontRef>
        </p:style>
      </p:cxnSp>
      <p:cxnSp>
        <p:nvCxnSpPr>
          <p:cNvPr id="48" name="Straight Connector 47">
            <a:extLst>
              <a:ext uri="{FF2B5EF4-FFF2-40B4-BE49-F238E27FC236}">
                <a16:creationId xmlns:a16="http://schemas.microsoft.com/office/drawing/2014/main" id="{1634FDFD-1616-72C1-F043-B58E8B85910C}"/>
              </a:ext>
            </a:extLst>
          </p:cNvPr>
          <p:cNvCxnSpPr>
            <a:cxnSpLocks/>
          </p:cNvCxnSpPr>
          <p:nvPr/>
        </p:nvCxnSpPr>
        <p:spPr>
          <a:xfrm>
            <a:off x="4701516" y="5046900"/>
            <a:ext cx="228616" cy="0"/>
          </a:xfrm>
          <a:prstGeom prst="line">
            <a:avLst/>
          </a:prstGeom>
          <a:ln>
            <a:solidFill>
              <a:srgbClr val="00B050"/>
            </a:solidFill>
          </a:ln>
        </p:spPr>
        <p:style>
          <a:lnRef idx="2">
            <a:schemeClr val="accent4"/>
          </a:lnRef>
          <a:fillRef idx="0">
            <a:schemeClr val="accent4"/>
          </a:fillRef>
          <a:effectRef idx="1">
            <a:schemeClr val="accent4"/>
          </a:effectRef>
          <a:fontRef idx="minor">
            <a:schemeClr val="tx1"/>
          </a:fontRef>
        </p:style>
      </p:cxnSp>
      <p:cxnSp>
        <p:nvCxnSpPr>
          <p:cNvPr id="49" name="Straight Connector 48">
            <a:extLst>
              <a:ext uri="{FF2B5EF4-FFF2-40B4-BE49-F238E27FC236}">
                <a16:creationId xmlns:a16="http://schemas.microsoft.com/office/drawing/2014/main" id="{E18F7770-2B6B-0E86-E36B-DBDAAF0BAC10}"/>
              </a:ext>
            </a:extLst>
          </p:cNvPr>
          <p:cNvCxnSpPr>
            <a:cxnSpLocks/>
          </p:cNvCxnSpPr>
          <p:nvPr/>
        </p:nvCxnSpPr>
        <p:spPr>
          <a:xfrm>
            <a:off x="4975668" y="5046900"/>
            <a:ext cx="228616" cy="0"/>
          </a:xfrm>
          <a:prstGeom prst="line">
            <a:avLst/>
          </a:prstGeom>
          <a:ln>
            <a:solidFill>
              <a:srgbClr val="00B050"/>
            </a:solidFill>
          </a:ln>
        </p:spPr>
        <p:style>
          <a:lnRef idx="2">
            <a:schemeClr val="accent4"/>
          </a:lnRef>
          <a:fillRef idx="0">
            <a:schemeClr val="accent4"/>
          </a:fillRef>
          <a:effectRef idx="1">
            <a:schemeClr val="accent4"/>
          </a:effectRef>
          <a:fontRef idx="minor">
            <a:schemeClr val="tx1"/>
          </a:fontRef>
        </p:style>
      </p:cxnSp>
      <p:cxnSp>
        <p:nvCxnSpPr>
          <p:cNvPr id="51" name="Straight Connector 50">
            <a:extLst>
              <a:ext uri="{FF2B5EF4-FFF2-40B4-BE49-F238E27FC236}">
                <a16:creationId xmlns:a16="http://schemas.microsoft.com/office/drawing/2014/main" id="{F5426A28-2EB3-D661-83B5-FAEDA0ECBE9D}"/>
              </a:ext>
            </a:extLst>
          </p:cNvPr>
          <p:cNvCxnSpPr>
            <a:endCxn id="6" idx="0"/>
          </p:cNvCxnSpPr>
          <p:nvPr/>
        </p:nvCxnSpPr>
        <p:spPr>
          <a:xfrm flipH="1">
            <a:off x="4473227" y="2265030"/>
            <a:ext cx="662387" cy="969239"/>
          </a:xfrm>
          <a:prstGeom prst="line">
            <a:avLst/>
          </a:prstGeom>
          <a:ln>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52" name="Straight Connector 51">
            <a:extLst>
              <a:ext uri="{FF2B5EF4-FFF2-40B4-BE49-F238E27FC236}">
                <a16:creationId xmlns:a16="http://schemas.microsoft.com/office/drawing/2014/main" id="{36C6570D-3056-543E-60B1-EB7AFC81D615}"/>
              </a:ext>
            </a:extLst>
          </p:cNvPr>
          <p:cNvCxnSpPr>
            <a:cxnSpLocks/>
            <a:endCxn id="7" idx="0"/>
          </p:cNvCxnSpPr>
          <p:nvPr/>
        </p:nvCxnSpPr>
        <p:spPr>
          <a:xfrm>
            <a:off x="6786098" y="2271827"/>
            <a:ext cx="1792600" cy="962442"/>
          </a:xfrm>
          <a:prstGeom prst="line">
            <a:avLst/>
          </a:prstGeom>
          <a:ln>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55" name="Straight Connector 54">
            <a:extLst>
              <a:ext uri="{FF2B5EF4-FFF2-40B4-BE49-F238E27FC236}">
                <a16:creationId xmlns:a16="http://schemas.microsoft.com/office/drawing/2014/main" id="{52DD50DA-7C37-583C-0533-917E5A29E63B}"/>
              </a:ext>
            </a:extLst>
          </p:cNvPr>
          <p:cNvCxnSpPr>
            <a:cxnSpLocks/>
            <a:endCxn id="9" idx="0"/>
          </p:cNvCxnSpPr>
          <p:nvPr/>
        </p:nvCxnSpPr>
        <p:spPr>
          <a:xfrm flipH="1">
            <a:off x="3557564" y="3633063"/>
            <a:ext cx="528901" cy="1013727"/>
          </a:xfrm>
          <a:prstGeom prst="line">
            <a:avLst/>
          </a:prstGeom>
          <a:ln>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58" name="Straight Connector 57">
            <a:extLst>
              <a:ext uri="{FF2B5EF4-FFF2-40B4-BE49-F238E27FC236}">
                <a16:creationId xmlns:a16="http://schemas.microsoft.com/office/drawing/2014/main" id="{32CA38A6-219A-B4A0-B587-798BF20F6BBA}"/>
              </a:ext>
            </a:extLst>
          </p:cNvPr>
          <p:cNvCxnSpPr>
            <a:cxnSpLocks/>
            <a:endCxn id="10" idx="0"/>
          </p:cNvCxnSpPr>
          <p:nvPr/>
        </p:nvCxnSpPr>
        <p:spPr>
          <a:xfrm flipH="1">
            <a:off x="4707789" y="3633063"/>
            <a:ext cx="96631" cy="1013727"/>
          </a:xfrm>
          <a:prstGeom prst="line">
            <a:avLst/>
          </a:prstGeom>
          <a:ln>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61" name="Straight Connector 60">
            <a:extLst>
              <a:ext uri="{FF2B5EF4-FFF2-40B4-BE49-F238E27FC236}">
                <a16:creationId xmlns:a16="http://schemas.microsoft.com/office/drawing/2014/main" id="{F73E48DF-B667-150B-CA49-F713D3C8E69D}"/>
              </a:ext>
            </a:extLst>
          </p:cNvPr>
          <p:cNvCxnSpPr>
            <a:cxnSpLocks/>
          </p:cNvCxnSpPr>
          <p:nvPr/>
        </p:nvCxnSpPr>
        <p:spPr>
          <a:xfrm>
            <a:off x="8954819" y="3633063"/>
            <a:ext cx="450384" cy="1013727"/>
          </a:xfrm>
          <a:prstGeom prst="line">
            <a:avLst/>
          </a:prstGeom>
          <a:ln>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64" name="Straight Connector 63">
            <a:extLst>
              <a:ext uri="{FF2B5EF4-FFF2-40B4-BE49-F238E27FC236}">
                <a16:creationId xmlns:a16="http://schemas.microsoft.com/office/drawing/2014/main" id="{D4D8F4B1-B085-7453-CBD4-77D6EB0B51E4}"/>
              </a:ext>
            </a:extLst>
          </p:cNvPr>
          <p:cNvCxnSpPr>
            <a:cxnSpLocks/>
            <a:endCxn id="15" idx="0"/>
          </p:cNvCxnSpPr>
          <p:nvPr/>
        </p:nvCxnSpPr>
        <p:spPr>
          <a:xfrm flipH="1">
            <a:off x="8588579" y="3634379"/>
            <a:ext cx="46681" cy="1012411"/>
          </a:xfrm>
          <a:prstGeom prst="line">
            <a:avLst/>
          </a:prstGeom>
          <a:ln>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68" name="Straight Connector 67">
            <a:extLst>
              <a:ext uri="{FF2B5EF4-FFF2-40B4-BE49-F238E27FC236}">
                <a16:creationId xmlns:a16="http://schemas.microsoft.com/office/drawing/2014/main" id="{17554E83-CCED-315E-B9D9-A2694DB79E6A}"/>
              </a:ext>
            </a:extLst>
          </p:cNvPr>
          <p:cNvCxnSpPr>
            <a:cxnSpLocks/>
            <a:endCxn id="12" idx="0"/>
          </p:cNvCxnSpPr>
          <p:nvPr/>
        </p:nvCxnSpPr>
        <p:spPr>
          <a:xfrm flipH="1">
            <a:off x="4701516" y="5045584"/>
            <a:ext cx="112425" cy="1013726"/>
          </a:xfrm>
          <a:prstGeom prst="line">
            <a:avLst/>
          </a:prstGeom>
          <a:ln>
            <a:solidFill>
              <a:srgbClr val="00B050"/>
            </a:solidFill>
          </a:ln>
        </p:spPr>
        <p:style>
          <a:lnRef idx="1">
            <a:schemeClr val="accent4"/>
          </a:lnRef>
          <a:fillRef idx="0">
            <a:schemeClr val="accent4"/>
          </a:fillRef>
          <a:effectRef idx="0">
            <a:schemeClr val="accent4"/>
          </a:effectRef>
          <a:fontRef idx="minor">
            <a:schemeClr val="tx1"/>
          </a:fontRef>
        </p:style>
      </p:cxnSp>
      <p:cxnSp>
        <p:nvCxnSpPr>
          <p:cNvPr id="73" name="Straight Connector 72">
            <a:extLst>
              <a:ext uri="{FF2B5EF4-FFF2-40B4-BE49-F238E27FC236}">
                <a16:creationId xmlns:a16="http://schemas.microsoft.com/office/drawing/2014/main" id="{380295FF-91B0-3375-1738-316BD98BD61C}"/>
              </a:ext>
            </a:extLst>
          </p:cNvPr>
          <p:cNvCxnSpPr>
            <a:cxnSpLocks/>
            <a:endCxn id="13" idx="0"/>
          </p:cNvCxnSpPr>
          <p:nvPr/>
        </p:nvCxnSpPr>
        <p:spPr>
          <a:xfrm>
            <a:off x="5102941" y="5045584"/>
            <a:ext cx="425403" cy="1013726"/>
          </a:xfrm>
          <a:prstGeom prst="line">
            <a:avLst/>
          </a:prstGeom>
          <a:ln>
            <a:solidFill>
              <a:srgbClr val="00B050"/>
            </a:solidFill>
          </a:ln>
        </p:spPr>
        <p:style>
          <a:lnRef idx="1">
            <a:schemeClr val="accent4"/>
          </a:lnRef>
          <a:fillRef idx="0">
            <a:schemeClr val="accent4"/>
          </a:fillRef>
          <a:effectRef idx="0">
            <a:schemeClr val="accent4"/>
          </a:effectRef>
          <a:fontRef idx="minor">
            <a:schemeClr val="tx1"/>
          </a:fontRef>
        </p:style>
      </p:cxnSp>
      <p:sp>
        <p:nvSpPr>
          <p:cNvPr id="76" name="Rectangle: Rounded Corners 75">
            <a:extLst>
              <a:ext uri="{FF2B5EF4-FFF2-40B4-BE49-F238E27FC236}">
                <a16:creationId xmlns:a16="http://schemas.microsoft.com/office/drawing/2014/main" id="{A6D8C452-BB30-5CB7-617C-BB53B0B831FA}"/>
              </a:ext>
            </a:extLst>
          </p:cNvPr>
          <p:cNvSpPr/>
          <p:nvPr/>
        </p:nvSpPr>
        <p:spPr>
          <a:xfrm>
            <a:off x="3633556" y="1459329"/>
            <a:ext cx="3789576" cy="398794"/>
          </a:xfrm>
          <a:prstGeom prst="roundRect">
            <a:avLst>
              <a:gd name="adj" fmla="val 50000"/>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45</a:t>
            </a:r>
          </a:p>
        </p:txBody>
      </p:sp>
      <p:sp>
        <p:nvSpPr>
          <p:cNvPr id="77" name="Rectangle: Rounded Corners 76">
            <a:extLst>
              <a:ext uri="{FF2B5EF4-FFF2-40B4-BE49-F238E27FC236}">
                <a16:creationId xmlns:a16="http://schemas.microsoft.com/office/drawing/2014/main" id="{6254AD10-9520-1C57-9AC1-825D4B1A8944}"/>
              </a:ext>
            </a:extLst>
          </p:cNvPr>
          <p:cNvSpPr/>
          <p:nvPr/>
        </p:nvSpPr>
        <p:spPr>
          <a:xfrm>
            <a:off x="3473186" y="2866387"/>
            <a:ext cx="2025015" cy="398794"/>
          </a:xfrm>
          <a:prstGeom prst="roundRect">
            <a:avLst>
              <a:gd name="adj" fmla="val 50000"/>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78" name="Rectangle: Rounded Corners 77">
            <a:extLst>
              <a:ext uri="{FF2B5EF4-FFF2-40B4-BE49-F238E27FC236}">
                <a16:creationId xmlns:a16="http://schemas.microsoft.com/office/drawing/2014/main" id="{DE1DBCC0-812F-ED88-8CB3-9D7710E0F67E}"/>
              </a:ext>
            </a:extLst>
          </p:cNvPr>
          <p:cNvSpPr/>
          <p:nvPr/>
        </p:nvSpPr>
        <p:spPr>
          <a:xfrm>
            <a:off x="8013936" y="2866387"/>
            <a:ext cx="1099776" cy="398794"/>
          </a:xfrm>
          <a:prstGeom prst="roundRect">
            <a:avLst>
              <a:gd name="adj" fmla="val 50000"/>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15</a:t>
            </a:r>
          </a:p>
        </p:txBody>
      </p:sp>
      <p:sp>
        <p:nvSpPr>
          <p:cNvPr id="79" name="Rectangle: Rounded Corners 78">
            <a:extLst>
              <a:ext uri="{FF2B5EF4-FFF2-40B4-BE49-F238E27FC236}">
                <a16:creationId xmlns:a16="http://schemas.microsoft.com/office/drawing/2014/main" id="{C061D9A3-F3D5-EF7B-EE5B-7BAA03DA8F6C}"/>
              </a:ext>
            </a:extLst>
          </p:cNvPr>
          <p:cNvSpPr/>
          <p:nvPr/>
        </p:nvSpPr>
        <p:spPr>
          <a:xfrm>
            <a:off x="4172419" y="4256765"/>
            <a:ext cx="1099776" cy="398794"/>
          </a:xfrm>
          <a:prstGeom prst="roundRect">
            <a:avLst>
              <a:gd name="adj" fmla="val 50000"/>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24</a:t>
            </a:r>
          </a:p>
        </p:txBody>
      </p:sp>
      <p:sp>
        <p:nvSpPr>
          <p:cNvPr id="80" name="TextBox 79">
            <a:extLst>
              <a:ext uri="{FF2B5EF4-FFF2-40B4-BE49-F238E27FC236}">
                <a16:creationId xmlns:a16="http://schemas.microsoft.com/office/drawing/2014/main" id="{38A2035B-8D87-9BE4-D4B8-7E81EBC7A130}"/>
              </a:ext>
            </a:extLst>
          </p:cNvPr>
          <p:cNvSpPr txBox="1"/>
          <p:nvPr/>
        </p:nvSpPr>
        <p:spPr>
          <a:xfrm>
            <a:off x="6503999" y="5412979"/>
            <a:ext cx="3048885" cy="830997"/>
          </a:xfrm>
          <a:prstGeom prst="rect">
            <a:avLst/>
          </a:prstGeom>
          <a:noFill/>
        </p:spPr>
        <p:txBody>
          <a:bodyPr wrap="square" rtlCol="0">
            <a:spAutoFit/>
          </a:bodyPr>
          <a:lstStyle/>
          <a:p>
            <a:r>
              <a:rPr lang="en-US" sz="2400" dirty="0"/>
              <a:t>This is called an </a:t>
            </a:r>
            <a:r>
              <a:rPr lang="en-US" sz="2400" b="1" dirty="0"/>
              <a:t>expression tree</a:t>
            </a:r>
            <a:r>
              <a:rPr lang="en-US" sz="2400" dirty="0"/>
              <a:t>.</a:t>
            </a:r>
            <a:endParaRPr lang="en-US" sz="2400" b="1" dirty="0"/>
          </a:p>
        </p:txBody>
      </p:sp>
    </p:spTree>
    <p:extLst>
      <p:ext uri="{BB962C8B-B14F-4D97-AF65-F5344CB8AC3E}">
        <p14:creationId xmlns:p14="http://schemas.microsoft.com/office/powerpoint/2010/main" val="99205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7"/>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7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1" grpId="0"/>
      <p:bldP spid="12" grpId="0"/>
      <p:bldP spid="13" grpId="0"/>
      <p:bldP spid="8" grpId="0"/>
      <p:bldP spid="9" grpId="0"/>
      <p:bldP spid="10" grpId="0"/>
      <p:bldP spid="14" grpId="0"/>
      <p:bldP spid="15" grpId="0"/>
      <p:bldP spid="16" grpId="0"/>
      <p:bldP spid="76" grpId="0" animBg="1"/>
      <p:bldP spid="77" grpId="0" animBg="1"/>
      <p:bldP spid="78" grpId="0" animBg="1"/>
      <p:bldP spid="79" grpId="0" animBg="1"/>
      <p:bldP spid="80"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Presentation3" id="{4BEDF641-2F32-4D7C-9695-E5F8E71B145A}" vid="{F20241CA-4DDE-438A-8FCF-1E19560B6D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731</TotalTime>
  <Words>1826</Words>
  <Application>Microsoft Office PowerPoint</Application>
  <PresentationFormat>Widescreen</PresentationFormat>
  <Paragraphs>353</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Courier New</vt:lpstr>
      <vt:lpstr>Trebuchet MS</vt:lpstr>
      <vt:lpstr>Wingdings 3</vt:lpstr>
      <vt:lpstr>Facet</vt:lpstr>
      <vt:lpstr>PowerPoint Presentation</vt:lpstr>
      <vt:lpstr>Basic Python Syntax</vt:lpstr>
      <vt:lpstr>Values, Expressions, &amp; Statements</vt:lpstr>
      <vt:lpstr>What do programs do?</vt:lpstr>
      <vt:lpstr>Values</vt:lpstr>
      <vt:lpstr>Expressions (with operators)</vt:lpstr>
      <vt:lpstr>Call Expressions</vt:lpstr>
      <vt:lpstr>Anatomy of a Call Expression</vt:lpstr>
      <vt:lpstr>Evaluating nested expressions</vt:lpstr>
      <vt:lpstr>PowerPoint Presentation</vt:lpstr>
      <vt:lpstr>Statements</vt:lpstr>
      <vt:lpstr>Statements</vt:lpstr>
      <vt:lpstr>Compound statements</vt:lpstr>
      <vt:lpstr>Python and Whitespace</vt:lpstr>
      <vt:lpstr>Execution of suites</vt:lpstr>
      <vt:lpstr>PowerPoint Presentation</vt:lpstr>
      <vt:lpstr>Names</vt:lpstr>
      <vt:lpstr>Names</vt:lpstr>
      <vt:lpstr>Using names</vt:lpstr>
      <vt:lpstr>Name rebinding</vt:lpstr>
      <vt:lpstr>PowerPoint Presentation</vt:lpstr>
      <vt:lpstr>Console I/O</vt:lpstr>
      <vt:lpstr>Writing to the screen</vt:lpstr>
      <vt:lpstr>Formatting decimal numbers</vt:lpstr>
      <vt:lpstr>PowerPoint Presentation</vt:lpstr>
      <vt:lpstr>PowerPoint Presentation</vt:lpstr>
      <vt:lpstr>Boolean Expressions</vt:lpstr>
      <vt:lpstr>Boolean Expressions</vt:lpstr>
      <vt:lpstr>Comparison Operators</vt:lpstr>
      <vt:lpstr>Logical Operators</vt:lpstr>
      <vt:lpstr>Compound Booleans</vt:lpstr>
      <vt:lpstr>PowerPoint Presentation</vt:lpstr>
      <vt:lpstr>Conditional Statements</vt:lpstr>
      <vt:lpstr>Conditional Statements</vt:lpstr>
      <vt:lpstr>Compound conditionals</vt:lpstr>
      <vt:lpstr>The else statement</vt:lpstr>
      <vt:lpstr>Conditional statements summary</vt:lpstr>
      <vt:lpstr>Execution of conditional statements</vt:lpstr>
      <vt:lpstr>PowerPoint Presentation</vt:lpstr>
      <vt:lpstr>A note on program Structure</vt:lpstr>
      <vt:lpstr>How Python reads a file</vt:lpstr>
      <vt:lpstr>An 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Stephens</dc:creator>
  <cp:lastModifiedBy>Tom Stephens</cp:lastModifiedBy>
  <cp:revision>12</cp:revision>
  <dcterms:created xsi:type="dcterms:W3CDTF">2023-06-20T18:23:17Z</dcterms:created>
  <dcterms:modified xsi:type="dcterms:W3CDTF">2024-06-05T20:50:57Z</dcterms:modified>
</cp:coreProperties>
</file>