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4"/>
  </p:notesMasterIdLst>
  <p:sldIdLst>
    <p:sldId id="256" r:id="rId3"/>
    <p:sldId id="268" r:id="rId4"/>
    <p:sldId id="273" r:id="rId5"/>
    <p:sldId id="259" r:id="rId6"/>
    <p:sldId id="272" r:id="rId7"/>
    <p:sldId id="274" r:id="rId8"/>
    <p:sldId id="275" r:id="rId9"/>
    <p:sldId id="264" r:id="rId10"/>
    <p:sldId id="260" r:id="rId11"/>
    <p:sldId id="27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34" autoAdjust="0"/>
  </p:normalViewPr>
  <p:slideViewPr>
    <p:cSldViewPr snapToGrid="0">
      <p:cViewPr>
        <p:scale>
          <a:sx n="79" d="100"/>
          <a:sy n="79" d="100"/>
        </p:scale>
        <p:origin x="28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7E383-5B66-43CD-997D-58B062658919}"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C033E-0E3A-4EDB-8E51-B92BECE61FBC}" type="slidenum">
              <a:rPr lang="en-US" smtClean="0"/>
              <a:t>‹#›</a:t>
            </a:fld>
            <a:endParaRPr lang="en-US"/>
          </a:p>
        </p:txBody>
      </p:sp>
    </p:spTree>
    <p:extLst>
      <p:ext uri="{BB962C8B-B14F-4D97-AF65-F5344CB8AC3E}">
        <p14:creationId xmlns:p14="http://schemas.microsoft.com/office/powerpoint/2010/main" val="75085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a:t>
            </a:r>
            <a:r>
              <a:rPr lang="en-US" sz="1200" b="0" i="0" kern="1200" dirty="0">
                <a:solidFill>
                  <a:schemeClr val="tx1"/>
                </a:solidFill>
                <a:effectLst/>
                <a:latin typeface="+mn-lt"/>
                <a:ea typeface="+mn-ea"/>
                <a:cs typeface="+mn-cs"/>
              </a:rPr>
              <a:t>waste collection crews had to check each and every trash bin without having the knowledge of their fill levels. Without the knowledge of what bins were full and empty, the task of collecting waste was unnecessarily long and tedious. With the emergence of smart bins, the fill levels will be communicated real time and the best times to collect waste and optimize collection routes will be determined from the analysis of the data provided</a:t>
            </a:r>
            <a:endParaRPr lang="en-US" dirty="0"/>
          </a:p>
          <a:p>
            <a:endParaRPr lang="en-US" dirty="0"/>
          </a:p>
        </p:txBody>
      </p:sp>
      <p:sp>
        <p:nvSpPr>
          <p:cNvPr id="4" name="Slide Number Placeholder 3"/>
          <p:cNvSpPr>
            <a:spLocks noGrp="1"/>
          </p:cNvSpPr>
          <p:nvPr>
            <p:ph type="sldNum" sz="quarter" idx="5"/>
          </p:nvPr>
        </p:nvSpPr>
        <p:spPr/>
        <p:txBody>
          <a:bodyPr/>
          <a:lstStyle/>
          <a:p>
            <a:fld id="{EBCC033E-0E3A-4EDB-8E51-B92BECE61FBC}" type="slidenum">
              <a:rPr lang="en-US" smtClean="0"/>
              <a:t>4</a:t>
            </a:fld>
            <a:endParaRPr lang="en-US"/>
          </a:p>
        </p:txBody>
      </p:sp>
    </p:spTree>
    <p:extLst>
      <p:ext uri="{BB962C8B-B14F-4D97-AF65-F5344CB8AC3E}">
        <p14:creationId xmlns:p14="http://schemas.microsoft.com/office/powerpoint/2010/main" val="8930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033E-0E3A-4EDB-8E51-B92BECE61FBC}" type="slidenum">
              <a:rPr lang="en-US" smtClean="0"/>
              <a:t>9</a:t>
            </a:fld>
            <a:endParaRPr lang="en-US"/>
          </a:p>
        </p:txBody>
      </p:sp>
    </p:spTree>
    <p:extLst>
      <p:ext uri="{BB962C8B-B14F-4D97-AF65-F5344CB8AC3E}">
        <p14:creationId xmlns:p14="http://schemas.microsoft.com/office/powerpoint/2010/main" val="35069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63421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9647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470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46142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591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738555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489518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834694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9333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463390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30513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746257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485969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377CCB-08D9-4CD5-86F6-8AA13878F9E4}"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033522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77CCB-08D9-4CD5-86F6-8AA13878F9E4}"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510471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77CCB-08D9-4CD5-86F6-8AA13878F9E4}"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037199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000558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18423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006805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99285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74708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69223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377CCB-08D9-4CD5-86F6-8AA13878F9E4}"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160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377CCB-08D9-4CD5-86F6-8AA13878F9E4}"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10517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77CCB-08D9-4CD5-86F6-8AA13878F9E4}"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24728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8287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69544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377CCB-08D9-4CD5-86F6-8AA13878F9E4}" type="datetimeFigureOut">
              <a:rPr lang="en-US" smtClean="0"/>
              <a:t>4/14/2019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042D1C-F228-476E-AA18-EF41F1A2EBC4}" type="slidenum">
              <a:rPr lang="en-US" smtClean="0"/>
              <a:t>‹#›</a:t>
            </a:fld>
            <a:endParaRPr lang="en-US"/>
          </a:p>
        </p:txBody>
      </p:sp>
    </p:spTree>
    <p:extLst>
      <p:ext uri="{BB962C8B-B14F-4D97-AF65-F5344CB8AC3E}">
        <p14:creationId xmlns:p14="http://schemas.microsoft.com/office/powerpoint/2010/main" val="4098684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77CCB-08D9-4CD5-86F6-8AA13878F9E4}" type="datetimeFigureOut">
              <a:rPr lang="en-US" smtClean="0"/>
              <a:t>4/14/2019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42D1C-F228-476E-AA18-EF41F1A2EBC4}" type="slidenum">
              <a:rPr lang="en-US" smtClean="0"/>
              <a:t>‹#›</a:t>
            </a:fld>
            <a:endParaRPr lang="en-US"/>
          </a:p>
        </p:txBody>
      </p:sp>
    </p:spTree>
    <p:extLst>
      <p:ext uri="{BB962C8B-B14F-4D97-AF65-F5344CB8AC3E}">
        <p14:creationId xmlns:p14="http://schemas.microsoft.com/office/powerpoint/2010/main" val="23461126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4.png"/><Relationship Id="rId18" Type="http://schemas.microsoft.com/office/2007/relationships/hdphoto" Target="../media/hdphoto2.wdp"/><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0.jpeg"/><Relationship Id="rId1" Type="http://schemas.openxmlformats.org/officeDocument/2006/relationships/slideLayout" Target="../slideLayouts/slideLayout17.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5" Type="http://schemas.openxmlformats.org/officeDocument/2006/relationships/image" Target="../media/image16.jpeg"/><Relationship Id="rId10" Type="http://schemas.openxmlformats.org/officeDocument/2006/relationships/image" Target="../media/image12.png"/><Relationship Id="rId19" Type="http://schemas.openxmlformats.org/officeDocument/2006/relationships/image" Target="../media/image19.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hyperlink" Target="https://youtu.be/RBGhjd9qM_o"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27491B-6357-4BEB-A076-B6457228564A}"/>
              </a:ext>
            </a:extLst>
          </p:cNvPr>
          <p:cNvSpPr>
            <a:spLocks noGrp="1"/>
          </p:cNvSpPr>
          <p:nvPr>
            <p:ph type="ctrTitle"/>
          </p:nvPr>
        </p:nvSpPr>
        <p:spPr>
          <a:xfrm>
            <a:off x="1174459" y="1710268"/>
            <a:ext cx="8099544" cy="2340568"/>
          </a:xfrm>
        </p:spPr>
        <p:txBody>
          <a:bodyPr/>
          <a:lstStyle/>
          <a:p>
            <a:r>
              <a:rPr lang="en-US" dirty="0"/>
              <a:t>Smart Bin</a:t>
            </a:r>
            <a:br>
              <a:rPr lang="en-US" dirty="0"/>
            </a:br>
            <a:r>
              <a:rPr lang="en-US" dirty="0"/>
              <a:t>&amp; </a:t>
            </a:r>
            <a:br>
              <a:rPr lang="en-US" dirty="0"/>
            </a:br>
            <a:r>
              <a:rPr lang="en-US" dirty="0"/>
              <a:t>A.I Waste Sorting System</a:t>
            </a:r>
          </a:p>
        </p:txBody>
      </p:sp>
      <p:sp>
        <p:nvSpPr>
          <p:cNvPr id="3" name="Subtitle 2">
            <a:extLst>
              <a:ext uri="{FF2B5EF4-FFF2-40B4-BE49-F238E27FC236}">
                <a16:creationId xmlns="" xmlns:a16="http://schemas.microsoft.com/office/drawing/2014/main" id="{BA6171F0-96C9-4A44-98A2-1A4433D33CD1}"/>
              </a:ext>
            </a:extLst>
          </p:cNvPr>
          <p:cNvSpPr>
            <a:spLocks noGrp="1"/>
          </p:cNvSpPr>
          <p:nvPr>
            <p:ph type="subTitle" idx="1"/>
          </p:nvPr>
        </p:nvSpPr>
        <p:spPr/>
        <p:txBody>
          <a:bodyPr/>
          <a:lstStyle/>
          <a:p>
            <a:endParaRPr lang="en-US" dirty="0"/>
          </a:p>
        </p:txBody>
      </p:sp>
      <p:pic>
        <p:nvPicPr>
          <p:cNvPr id="4" name="Picture 3" descr="slide_001.png"/>
          <p:cNvPicPr>
            <a:picLocks noChangeAspect="1"/>
          </p:cNvPicPr>
          <p:nvPr/>
        </p:nvPicPr>
        <p:blipFill rotWithShape="1">
          <a:blip r:embed="rId2"/>
          <a:srcRect l="32555" t="37512" r="33111" b="8239"/>
          <a:stretch/>
        </p:blipFill>
        <p:spPr>
          <a:xfrm>
            <a:off x="2141051" y="322074"/>
            <a:ext cx="2822052" cy="278688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887026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9054"/>
            <a:ext cx="8596668" cy="743712"/>
          </a:xfrm>
        </p:spPr>
        <p:txBody>
          <a:bodyPr/>
          <a:lstStyle/>
          <a:p>
            <a:r>
              <a:rPr lang="en-US" dirty="0"/>
              <a:t>Business Model</a:t>
            </a:r>
            <a:r>
              <a:rPr lang="en-US" dirty="0" smtClean="0"/>
              <a:t>: Cost Saving</a:t>
            </a:r>
            <a:endParaRPr lang="en-US" dirty="0"/>
          </a:p>
        </p:txBody>
      </p:sp>
      <p:pic>
        <p:nvPicPr>
          <p:cNvPr id="3" name="Picture 2"/>
          <p:cNvPicPr/>
          <p:nvPr/>
        </p:nvPicPr>
        <p:blipFill rotWithShape="1">
          <a:blip r:embed="rId2"/>
          <a:srcRect l="19014" t="30305" r="18605" b="8803"/>
          <a:stretch/>
        </p:blipFill>
        <p:spPr bwMode="auto">
          <a:xfrm>
            <a:off x="677334" y="1030146"/>
            <a:ext cx="8356938" cy="4269550"/>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677334" y="6043408"/>
            <a:ext cx="7815072" cy="646331"/>
          </a:xfrm>
          <a:prstGeom prst="rect">
            <a:avLst/>
          </a:prstGeom>
          <a:noFill/>
        </p:spPr>
        <p:txBody>
          <a:bodyPr wrap="square" rtlCol="0">
            <a:spAutoFit/>
          </a:bodyPr>
          <a:lstStyle/>
          <a:p>
            <a:r>
              <a:rPr lang="en-US" dirty="0">
                <a:solidFill>
                  <a:srgbClr val="C00000"/>
                </a:solidFill>
              </a:rPr>
              <a:t>Potential </a:t>
            </a:r>
            <a:r>
              <a:rPr lang="en-US" dirty="0" smtClean="0">
                <a:solidFill>
                  <a:srgbClr val="C00000"/>
                </a:solidFill>
              </a:rPr>
              <a:t>cost savings from reduced Landfill is RM 6.3 mil per day, RM 2.3 </a:t>
            </a:r>
            <a:r>
              <a:rPr lang="en-US" dirty="0" err="1" smtClean="0">
                <a:solidFill>
                  <a:srgbClr val="C00000"/>
                </a:solidFill>
              </a:rPr>
              <a:t>bil</a:t>
            </a:r>
            <a:r>
              <a:rPr lang="en-US" dirty="0" smtClean="0">
                <a:solidFill>
                  <a:srgbClr val="C00000"/>
                </a:solidFill>
              </a:rPr>
              <a:t> per annum!</a:t>
            </a:r>
            <a:endParaRPr lang="en-US" dirty="0">
              <a:solidFill>
                <a:srgbClr val="C00000"/>
              </a:solidFill>
            </a:endParaRPr>
          </a:p>
        </p:txBody>
      </p:sp>
      <p:sp>
        <p:nvSpPr>
          <p:cNvPr id="5" name="TextBox 4"/>
          <p:cNvSpPr txBox="1"/>
          <p:nvPr/>
        </p:nvSpPr>
        <p:spPr>
          <a:xfrm>
            <a:off x="768096" y="5720242"/>
            <a:ext cx="7290816" cy="523220"/>
          </a:xfrm>
          <a:prstGeom prst="rect">
            <a:avLst/>
          </a:prstGeom>
          <a:noFill/>
        </p:spPr>
        <p:txBody>
          <a:bodyPr wrap="square" rtlCol="0">
            <a:spAutoFit/>
          </a:bodyPr>
          <a:lstStyle/>
          <a:p>
            <a:r>
              <a:rPr lang="en-US" sz="1400" dirty="0"/>
              <a:t>Source: PEMANDU Solid Waste Management Lab 2015 report</a:t>
            </a:r>
          </a:p>
          <a:p>
            <a:endParaRPr lang="en-US" sz="1400" dirty="0"/>
          </a:p>
        </p:txBody>
      </p:sp>
    </p:spTree>
    <p:extLst>
      <p:ext uri="{BB962C8B-B14F-4D97-AF65-F5344CB8AC3E}">
        <p14:creationId xmlns:p14="http://schemas.microsoft.com/office/powerpoint/2010/main" val="254592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366" y="1238032"/>
            <a:ext cx="8596668" cy="719328"/>
          </a:xfrm>
        </p:spPr>
        <p:txBody>
          <a:bodyPr>
            <a:normAutofit/>
          </a:bodyPr>
          <a:lstStyle/>
          <a:p>
            <a:r>
              <a:rPr lang="en-US" dirty="0" smtClean="0"/>
              <a:t>Thank You!</a:t>
            </a:r>
            <a:endParaRPr lang="en-US" dirty="0"/>
          </a:p>
        </p:txBody>
      </p:sp>
      <p:sp>
        <p:nvSpPr>
          <p:cNvPr id="3" name="TextBox 2"/>
          <p:cNvSpPr txBox="1"/>
          <p:nvPr/>
        </p:nvSpPr>
        <p:spPr>
          <a:xfrm>
            <a:off x="2189142" y="2247852"/>
            <a:ext cx="2548128" cy="3477875"/>
          </a:xfrm>
          <a:prstGeom prst="rect">
            <a:avLst/>
          </a:prstGeom>
          <a:noFill/>
        </p:spPr>
        <p:txBody>
          <a:bodyPr wrap="square" rtlCol="0">
            <a:spAutoFit/>
          </a:bodyPr>
          <a:lstStyle/>
          <a:p>
            <a:r>
              <a:rPr lang="en-US" sz="22000" dirty="0" smtClean="0">
                <a:ln w="0"/>
                <a:solidFill>
                  <a:schemeClr val="accent1"/>
                </a:solidFill>
                <a:effectLst>
                  <a:outerShdw blurRad="38100" dist="25400" dir="5400000" algn="ctr" rotWithShape="0">
                    <a:srgbClr val="6E747A">
                      <a:alpha val="43000"/>
                    </a:srgbClr>
                  </a:outerShdw>
                </a:effectLst>
              </a:rPr>
              <a:t>R</a:t>
            </a:r>
            <a:endParaRPr lang="en-US" sz="2200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3048000" y="2828836"/>
            <a:ext cx="6096000" cy="2308324"/>
          </a:xfrm>
          <a:prstGeom prst="rect">
            <a:avLst/>
          </a:prstGeom>
        </p:spPr>
        <p:txBody>
          <a:bodyPr>
            <a:spAutoFit/>
          </a:bodyPr>
          <a:lstStyle/>
          <a:p>
            <a:pPr>
              <a:spcBef>
                <a:spcPct val="0"/>
              </a:spcBef>
            </a:pPr>
            <a:r>
              <a:rPr lang="en-US" sz="3600" dirty="0" smtClean="0">
                <a:solidFill>
                  <a:schemeClr val="accent1"/>
                </a:solidFill>
                <a:latin typeface="+mj-lt"/>
                <a:ea typeface="+mj-ea"/>
                <a:cs typeface="+mj-cs"/>
              </a:rPr>
              <a:t>		EDUCE</a:t>
            </a:r>
            <a:r>
              <a:rPr lang="en-US" sz="3600" dirty="0">
                <a:solidFill>
                  <a:schemeClr val="accent1"/>
                </a:solidFill>
                <a:latin typeface="+mj-lt"/>
                <a:ea typeface="+mj-ea"/>
                <a:cs typeface="+mj-cs"/>
              </a:rPr>
              <a:t/>
            </a:r>
            <a:br>
              <a:rPr lang="en-US" sz="3600" dirty="0">
                <a:solidFill>
                  <a:schemeClr val="accent1"/>
                </a:solidFill>
                <a:latin typeface="+mj-lt"/>
                <a:ea typeface="+mj-ea"/>
                <a:cs typeface="+mj-cs"/>
              </a:rPr>
            </a:br>
            <a:r>
              <a:rPr lang="en-US" sz="3600" dirty="0">
                <a:solidFill>
                  <a:schemeClr val="accent1"/>
                </a:solidFill>
                <a:latin typeface="+mj-lt"/>
                <a:ea typeface="+mj-ea"/>
                <a:cs typeface="+mj-cs"/>
              </a:rPr>
              <a:t>		EUSE</a:t>
            </a:r>
            <a:br>
              <a:rPr lang="en-US" sz="3600" dirty="0">
                <a:solidFill>
                  <a:schemeClr val="accent1"/>
                </a:solidFill>
                <a:latin typeface="+mj-lt"/>
                <a:ea typeface="+mj-ea"/>
                <a:cs typeface="+mj-cs"/>
              </a:rPr>
            </a:br>
            <a:r>
              <a:rPr lang="en-US" sz="3600" dirty="0">
                <a:solidFill>
                  <a:schemeClr val="accent1"/>
                </a:solidFill>
                <a:latin typeface="+mj-lt"/>
                <a:ea typeface="+mj-ea"/>
                <a:cs typeface="+mj-cs"/>
              </a:rPr>
              <a:t>		ECYCLE</a:t>
            </a:r>
            <a:br>
              <a:rPr lang="en-US" sz="3600" dirty="0">
                <a:solidFill>
                  <a:schemeClr val="accent1"/>
                </a:solidFill>
                <a:latin typeface="+mj-lt"/>
                <a:ea typeface="+mj-ea"/>
                <a:cs typeface="+mj-cs"/>
              </a:rPr>
            </a:br>
            <a:r>
              <a:rPr lang="en-US" sz="3600" dirty="0">
                <a:solidFill>
                  <a:schemeClr val="accent1"/>
                </a:solidFill>
                <a:latin typeface="+mj-lt"/>
                <a:ea typeface="+mj-ea"/>
                <a:cs typeface="+mj-cs"/>
              </a:rPr>
              <a:t>		</a:t>
            </a: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228600">
                    <a:schemeClr val="accent3">
                      <a:satMod val="175000"/>
                      <a:alpha val="40000"/>
                    </a:schemeClr>
                  </a:glow>
                  <a:innerShdw blurRad="177800">
                    <a:schemeClr val="accent3">
                      <a:lumMod val="50000"/>
                    </a:schemeClr>
                  </a:innerShdw>
                </a:effectLst>
                <a:latin typeface="+mj-lt"/>
                <a:ea typeface="+mj-ea"/>
                <a:cs typeface="+mj-cs"/>
              </a:rPr>
              <a:t>ECREATE</a:t>
            </a:r>
          </a:p>
        </p:txBody>
      </p:sp>
    </p:spTree>
    <p:extLst>
      <p:ext uri="{BB962C8B-B14F-4D97-AF65-F5344CB8AC3E}">
        <p14:creationId xmlns:p14="http://schemas.microsoft.com/office/powerpoint/2010/main" val="119297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845" y="1930400"/>
            <a:ext cx="5181646" cy="3881437"/>
          </a:xfrm>
        </p:spPr>
      </p:pic>
    </p:spTree>
    <p:extLst>
      <p:ext uri="{BB962C8B-B14F-4D97-AF65-F5344CB8AC3E}">
        <p14:creationId xmlns:p14="http://schemas.microsoft.com/office/powerpoint/2010/main" val="2827620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541" y="132506"/>
            <a:ext cx="13089486" cy="1051469"/>
          </a:xfrm>
        </p:spPr>
        <p:txBody>
          <a:bodyPr>
            <a:normAutofit/>
          </a:bodyPr>
          <a:lstStyle/>
          <a:p>
            <a:r>
              <a:rPr lang="sv-SE" b="1" dirty="0" smtClean="0">
                <a:latin typeface="Calibri" panose="020F0502020204030204" pitchFamily="34" charset="0"/>
                <a:cs typeface="Calibri" panose="020F0502020204030204" pitchFamily="34" charset="0"/>
              </a:rPr>
              <a:t>Problem Statement</a:t>
            </a:r>
            <a:endParaRPr lang="en-MY" b="1" dirty="0">
              <a:latin typeface="Calibri" panose="020F0502020204030204" pitchFamily="34" charset="0"/>
              <a:cs typeface="Calibri" panose="020F0502020204030204" pitchFamily="34" charset="0"/>
            </a:endParaRPr>
          </a:p>
        </p:txBody>
      </p:sp>
      <p:sp>
        <p:nvSpPr>
          <p:cNvPr id="8" name="Rectangle 7"/>
          <p:cNvSpPr/>
          <p:nvPr/>
        </p:nvSpPr>
        <p:spPr>
          <a:xfrm>
            <a:off x="452582" y="4813227"/>
            <a:ext cx="11428963" cy="1754326"/>
          </a:xfrm>
          <a:prstGeom prst="rect">
            <a:avLst/>
          </a:prstGeom>
        </p:spPr>
        <p:txBody>
          <a:bodyPr wrap="none">
            <a:spAutoFit/>
          </a:bodyPr>
          <a:lstStyle/>
          <a:p>
            <a:pPr>
              <a:lnSpc>
                <a:spcPct val="90000"/>
              </a:lnSpc>
              <a:spcBef>
                <a:spcPct val="0"/>
              </a:spcBef>
            </a:pPr>
            <a:r>
              <a:rPr lang="en-MY" sz="6000" b="1" dirty="0">
                <a:latin typeface="Calibri" panose="020F0502020204030204" pitchFamily="34" charset="0"/>
                <a:ea typeface="+mj-ea"/>
                <a:cs typeface="Calibri" panose="020F0502020204030204" pitchFamily="34" charset="0"/>
              </a:rPr>
              <a:t>Solution: </a:t>
            </a:r>
          </a:p>
          <a:p>
            <a:r>
              <a:rPr lang="en-MY" sz="5400" dirty="0" smtClean="0">
                <a:latin typeface="Calibri" panose="020F0502020204030204" pitchFamily="34" charset="0"/>
                <a:ea typeface="+mj-ea"/>
                <a:cs typeface="Calibri" panose="020F0502020204030204" pitchFamily="34" charset="0"/>
              </a:rPr>
              <a:t>     Waste Sorting </a:t>
            </a:r>
            <a:r>
              <a:rPr lang="en-MY" sz="5400" dirty="0" smtClean="0">
                <a:latin typeface="Calibri" panose="020F0502020204030204" pitchFamily="34" charset="0"/>
                <a:ea typeface="+mj-ea"/>
                <a:cs typeface="Calibri" panose="020F0502020204030204" pitchFamily="34" charset="0"/>
              </a:rPr>
              <a:t>System powered </a:t>
            </a:r>
            <a:r>
              <a:rPr lang="en-MY" sz="5400" dirty="0" smtClean="0">
                <a:latin typeface="Calibri" panose="020F0502020204030204" pitchFamily="34" charset="0"/>
                <a:ea typeface="+mj-ea"/>
                <a:cs typeface="Calibri" panose="020F0502020204030204" pitchFamily="34" charset="0"/>
              </a:rPr>
              <a:t>by AI </a:t>
            </a:r>
            <a:endParaRPr lang="en-MY" sz="5400" dirty="0">
              <a:latin typeface="Calibri" panose="020F0502020204030204" pitchFamily="34" charset="0"/>
              <a:ea typeface="+mj-ea"/>
              <a:cs typeface="Calibri" panose="020F0502020204030204" pitchFamily="34" charset="0"/>
            </a:endParaRPr>
          </a:p>
        </p:txBody>
      </p:sp>
      <p:sp>
        <p:nvSpPr>
          <p:cNvPr id="10" name="Rectangle 9">
            <a:extLst>
              <a:ext uri="{FF2B5EF4-FFF2-40B4-BE49-F238E27FC236}">
                <a16:creationId xmlns="" xmlns:a16="http://schemas.microsoft.com/office/drawing/2014/main" id="{77E0B754-4865-4470-AB0E-7996CB1AF0C5}"/>
              </a:ext>
            </a:extLst>
          </p:cNvPr>
          <p:cNvSpPr/>
          <p:nvPr/>
        </p:nvSpPr>
        <p:spPr>
          <a:xfrm>
            <a:off x="4805700" y="1878708"/>
            <a:ext cx="1042273" cy="707886"/>
          </a:xfrm>
          <a:prstGeom prst="rect">
            <a:avLst/>
          </a:prstGeom>
        </p:spPr>
        <p:txBody>
          <a:bodyPr wrap="none">
            <a:spAutoFit/>
          </a:bodyPr>
          <a:lstStyle/>
          <a:p>
            <a:r>
              <a:rPr lang="en-MY" sz="4000" dirty="0"/>
              <a:t>BUT</a:t>
            </a:r>
          </a:p>
        </p:txBody>
      </p:sp>
      <p:sp>
        <p:nvSpPr>
          <p:cNvPr id="11" name="Rectangle 10">
            <a:extLst>
              <a:ext uri="{FF2B5EF4-FFF2-40B4-BE49-F238E27FC236}">
                <a16:creationId xmlns="" xmlns:a16="http://schemas.microsoft.com/office/drawing/2014/main" id="{F2B2BE33-4E2E-4BEA-9369-073A7129F73C}"/>
              </a:ext>
            </a:extLst>
          </p:cNvPr>
          <p:cNvSpPr/>
          <p:nvPr/>
        </p:nvSpPr>
        <p:spPr>
          <a:xfrm>
            <a:off x="920012" y="3534843"/>
            <a:ext cx="10504799" cy="523220"/>
          </a:xfrm>
          <a:prstGeom prst="rect">
            <a:avLst/>
          </a:prstGeom>
        </p:spPr>
        <p:txBody>
          <a:bodyPr wrap="square">
            <a:spAutoFit/>
          </a:bodyPr>
          <a:lstStyle/>
          <a:p>
            <a:r>
              <a:rPr lang="en-GB" sz="2800" dirty="0">
                <a:solidFill>
                  <a:srgbClr val="FF0000"/>
                </a:solidFill>
                <a:latin typeface="Times New Roman" panose="02020603050405020304" pitchFamily="18" charset="0"/>
                <a:ea typeface="Times New Roman" panose="02020603050405020304" pitchFamily="18" charset="0"/>
              </a:rPr>
              <a:t>60-80% of waste composition discovered in our landfill are recyclables. </a:t>
            </a:r>
            <a:endParaRPr lang="en-MY" sz="2800" dirty="0">
              <a:solidFill>
                <a:srgbClr val="FF0000"/>
              </a:solidFill>
            </a:endParaRPr>
          </a:p>
        </p:txBody>
      </p:sp>
      <p:sp>
        <p:nvSpPr>
          <p:cNvPr id="12" name="Rectangle 11">
            <a:extLst>
              <a:ext uri="{FF2B5EF4-FFF2-40B4-BE49-F238E27FC236}">
                <a16:creationId xmlns="" xmlns:a16="http://schemas.microsoft.com/office/drawing/2014/main" id="{1A93EE0C-F35F-457C-9F0B-B2C420A132C8}"/>
              </a:ext>
            </a:extLst>
          </p:cNvPr>
          <p:cNvSpPr/>
          <p:nvPr/>
        </p:nvSpPr>
        <p:spPr>
          <a:xfrm>
            <a:off x="8863075" y="4058063"/>
            <a:ext cx="3328925" cy="369332"/>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(Y. C. </a:t>
            </a:r>
            <a:r>
              <a:rPr lang="en-GB" dirty="0" err="1">
                <a:latin typeface="Times New Roman" panose="02020603050405020304" pitchFamily="18" charset="0"/>
                <a:ea typeface="Times New Roman" panose="02020603050405020304" pitchFamily="18" charset="0"/>
              </a:rPr>
              <a:t>Moh</a:t>
            </a:r>
            <a:r>
              <a:rPr lang="en-GB" dirty="0">
                <a:latin typeface="Times New Roman" panose="02020603050405020304" pitchFamily="18" charset="0"/>
                <a:ea typeface="Times New Roman" panose="02020603050405020304" pitchFamily="18" charset="0"/>
              </a:rPr>
              <a:t> &amp; Abd </a:t>
            </a:r>
            <a:r>
              <a:rPr lang="en-GB" dirty="0" err="1">
                <a:latin typeface="Times New Roman" panose="02020603050405020304" pitchFamily="18" charset="0"/>
                <a:ea typeface="Times New Roman" panose="02020603050405020304" pitchFamily="18" charset="0"/>
              </a:rPr>
              <a:t>Manaf</a:t>
            </a:r>
            <a:r>
              <a:rPr lang="en-GB" dirty="0">
                <a:latin typeface="Times New Roman" panose="02020603050405020304" pitchFamily="18" charset="0"/>
                <a:ea typeface="Times New Roman" panose="02020603050405020304" pitchFamily="18" charset="0"/>
              </a:rPr>
              <a:t>, 2014). </a:t>
            </a:r>
            <a:endParaRPr lang="en-MY" dirty="0"/>
          </a:p>
        </p:txBody>
      </p:sp>
      <p:sp>
        <p:nvSpPr>
          <p:cNvPr id="13" name="Rectangle 12">
            <a:extLst>
              <a:ext uri="{FF2B5EF4-FFF2-40B4-BE49-F238E27FC236}">
                <a16:creationId xmlns="" xmlns:a16="http://schemas.microsoft.com/office/drawing/2014/main" id="{2B7ED914-76C8-4871-9E5B-ACEA78273B45}"/>
              </a:ext>
            </a:extLst>
          </p:cNvPr>
          <p:cNvSpPr/>
          <p:nvPr/>
        </p:nvSpPr>
        <p:spPr>
          <a:xfrm>
            <a:off x="3440231" y="2474384"/>
            <a:ext cx="11641667" cy="584775"/>
          </a:xfrm>
          <a:prstGeom prst="rect">
            <a:avLst/>
          </a:prstGeom>
        </p:spPr>
        <p:txBody>
          <a:bodyPr wrap="square">
            <a:spAutoFit/>
          </a:bodyPr>
          <a:lstStyle/>
          <a:p>
            <a:r>
              <a:rPr lang="en-GB" sz="2800" dirty="0">
                <a:solidFill>
                  <a:schemeClr val="accent4">
                    <a:lumMod val="50000"/>
                  </a:schemeClr>
                </a:solidFill>
                <a:latin typeface="Times New Roman" panose="02020603050405020304" pitchFamily="18" charset="0"/>
                <a:ea typeface="Times New Roman" panose="02020603050405020304" pitchFamily="18" charset="0"/>
              </a:rPr>
              <a:t>Our recycling rate only~</a:t>
            </a:r>
            <a:r>
              <a:rPr lang="en-GB" sz="3200" b="1" dirty="0">
                <a:solidFill>
                  <a:schemeClr val="accent4">
                    <a:lumMod val="50000"/>
                  </a:schemeClr>
                </a:solidFill>
                <a:latin typeface="Times New Roman" panose="02020603050405020304" pitchFamily="18" charset="0"/>
                <a:ea typeface="Times New Roman" panose="02020603050405020304" pitchFamily="18" charset="0"/>
              </a:rPr>
              <a:t>17.5% in 2016</a:t>
            </a:r>
            <a:endParaRPr lang="en-MY" sz="2800" dirty="0">
              <a:solidFill>
                <a:schemeClr val="accent4">
                  <a:lumMod val="50000"/>
                </a:schemeClr>
              </a:solidFill>
            </a:endParaRPr>
          </a:p>
        </p:txBody>
      </p:sp>
      <p:sp>
        <p:nvSpPr>
          <p:cNvPr id="14" name="Rectangle 13">
            <a:extLst>
              <a:ext uri="{FF2B5EF4-FFF2-40B4-BE49-F238E27FC236}">
                <a16:creationId xmlns="" xmlns:a16="http://schemas.microsoft.com/office/drawing/2014/main" id="{31DFA88B-7418-4487-B8D0-345F76A3FD50}"/>
              </a:ext>
            </a:extLst>
          </p:cNvPr>
          <p:cNvSpPr/>
          <p:nvPr/>
        </p:nvSpPr>
        <p:spPr>
          <a:xfrm>
            <a:off x="5887165" y="2963415"/>
            <a:ext cx="934871" cy="707886"/>
          </a:xfrm>
          <a:prstGeom prst="rect">
            <a:avLst/>
          </a:prstGeom>
        </p:spPr>
        <p:txBody>
          <a:bodyPr wrap="none">
            <a:spAutoFit/>
          </a:bodyPr>
          <a:lstStyle/>
          <a:p>
            <a:r>
              <a:rPr lang="en-MY" sz="4000" dirty="0"/>
              <a:t>YET</a:t>
            </a:r>
          </a:p>
        </p:txBody>
      </p:sp>
      <p:sp>
        <p:nvSpPr>
          <p:cNvPr id="15" name="Rectangle 14">
            <a:extLst>
              <a:ext uri="{FF2B5EF4-FFF2-40B4-BE49-F238E27FC236}">
                <a16:creationId xmlns="" xmlns:a16="http://schemas.microsoft.com/office/drawing/2014/main" id="{E534C03F-754B-447C-93D6-3A8BD323573A}"/>
              </a:ext>
            </a:extLst>
          </p:cNvPr>
          <p:cNvSpPr/>
          <p:nvPr/>
        </p:nvSpPr>
        <p:spPr>
          <a:xfrm>
            <a:off x="838201" y="1317741"/>
            <a:ext cx="10759612" cy="584775"/>
          </a:xfrm>
          <a:prstGeom prst="rect">
            <a:avLst/>
          </a:prstGeom>
        </p:spPr>
        <p:txBody>
          <a:bodyPr wrap="none">
            <a:spAutoFit/>
          </a:bodyPr>
          <a:lstStyle/>
          <a:p>
            <a:r>
              <a:rPr lang="en-GB" sz="2800" dirty="0">
                <a:solidFill>
                  <a:schemeClr val="accent6">
                    <a:lumMod val="50000"/>
                  </a:schemeClr>
                </a:solidFill>
                <a:latin typeface="Times New Roman" panose="02020603050405020304" pitchFamily="18" charset="0"/>
                <a:ea typeface="Times New Roman" panose="02020603050405020304" pitchFamily="18" charset="0"/>
              </a:rPr>
              <a:t>Government target recycling rate </a:t>
            </a:r>
            <a:r>
              <a:rPr lang="en-GB" sz="3200" dirty="0">
                <a:solidFill>
                  <a:schemeClr val="accent6">
                    <a:lumMod val="50000"/>
                  </a:schemeClr>
                </a:solidFill>
                <a:latin typeface="Times New Roman" panose="02020603050405020304" pitchFamily="18" charset="0"/>
                <a:ea typeface="Times New Roman" panose="02020603050405020304" pitchFamily="18" charset="0"/>
              </a:rPr>
              <a:t>= </a:t>
            </a:r>
            <a:r>
              <a:rPr lang="en-GB" sz="3200" b="1" dirty="0">
                <a:solidFill>
                  <a:schemeClr val="accent6">
                    <a:lumMod val="50000"/>
                  </a:schemeClr>
                </a:solidFill>
                <a:latin typeface="Times New Roman" panose="02020603050405020304" pitchFamily="18" charset="0"/>
                <a:ea typeface="Times New Roman" panose="02020603050405020304" pitchFamily="18" charset="0"/>
              </a:rPr>
              <a:t>30% in 2020</a:t>
            </a:r>
            <a:r>
              <a:rPr lang="en-GB" sz="3200" dirty="0">
                <a:solidFill>
                  <a:schemeClr val="accent6">
                    <a:lumMod val="50000"/>
                  </a:schemeClr>
                </a:solidFill>
                <a:latin typeface="Times New Roman" panose="02020603050405020304" pitchFamily="18" charset="0"/>
                <a:ea typeface="Times New Roman" panose="02020603050405020304" pitchFamily="18" charset="0"/>
              </a:rPr>
              <a:t> </a:t>
            </a:r>
            <a:r>
              <a:rPr lang="en-GB" sz="2800" dirty="0">
                <a:solidFill>
                  <a:schemeClr val="accent6">
                    <a:lumMod val="50000"/>
                  </a:schemeClr>
                </a:solidFill>
                <a:latin typeface="Times New Roman" panose="02020603050405020304" pitchFamily="18" charset="0"/>
                <a:ea typeface="Times New Roman" panose="02020603050405020304" pitchFamily="18" charset="0"/>
              </a:rPr>
              <a:t>including composting</a:t>
            </a:r>
            <a:endParaRPr lang="en-MY" sz="2800" dirty="0">
              <a:solidFill>
                <a:schemeClr val="accent6">
                  <a:lumMod val="50000"/>
                </a:schemeClr>
              </a:solidFill>
            </a:endParaRPr>
          </a:p>
        </p:txBody>
      </p:sp>
      <p:sp>
        <p:nvSpPr>
          <p:cNvPr id="16" name="Rectangle 15">
            <a:extLst>
              <a:ext uri="{FF2B5EF4-FFF2-40B4-BE49-F238E27FC236}">
                <a16:creationId xmlns="" xmlns:a16="http://schemas.microsoft.com/office/drawing/2014/main" id="{DA349647-14FA-465E-BA32-8891B08A2CBF}"/>
              </a:ext>
            </a:extLst>
          </p:cNvPr>
          <p:cNvSpPr/>
          <p:nvPr/>
        </p:nvSpPr>
        <p:spPr>
          <a:xfrm>
            <a:off x="920357" y="4060125"/>
            <a:ext cx="5121980" cy="369332"/>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Meanwhile, Germany’s recycling rate is 62% in 2010</a:t>
            </a:r>
            <a:endParaRPr lang="en-MY" dirty="0"/>
          </a:p>
        </p:txBody>
      </p:sp>
    </p:spTree>
    <p:extLst>
      <p:ext uri="{BB962C8B-B14F-4D97-AF65-F5344CB8AC3E}">
        <p14:creationId xmlns:p14="http://schemas.microsoft.com/office/powerpoint/2010/main" val="17767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1B0D94-4686-4A4B-887C-EE22F019B6CD}"/>
              </a:ext>
            </a:extLst>
          </p:cNvPr>
          <p:cNvSpPr>
            <a:spLocks noGrp="1"/>
          </p:cNvSpPr>
          <p:nvPr>
            <p:ph type="title"/>
          </p:nvPr>
        </p:nvSpPr>
        <p:spPr>
          <a:xfrm>
            <a:off x="677334" y="609600"/>
            <a:ext cx="8596668" cy="1130423"/>
          </a:xfrm>
        </p:spPr>
        <p:txBody>
          <a:bodyPr/>
          <a:lstStyle/>
          <a:p>
            <a:r>
              <a:rPr lang="en-US" dirty="0" smtClean="0"/>
              <a:t>Smart </a:t>
            </a:r>
            <a:r>
              <a:rPr lang="en-US" dirty="0"/>
              <a:t>Bin features</a:t>
            </a:r>
          </a:p>
        </p:txBody>
      </p:sp>
      <p:sp>
        <p:nvSpPr>
          <p:cNvPr id="6" name="TextBox 5">
            <a:extLst>
              <a:ext uri="{FF2B5EF4-FFF2-40B4-BE49-F238E27FC236}">
                <a16:creationId xmlns="" xmlns:a16="http://schemas.microsoft.com/office/drawing/2014/main" id="{7576E6BD-7403-448C-9DFD-2DCCB129B241}"/>
              </a:ext>
            </a:extLst>
          </p:cNvPr>
          <p:cNvSpPr txBox="1"/>
          <p:nvPr/>
        </p:nvSpPr>
        <p:spPr>
          <a:xfrm>
            <a:off x="578159" y="1713780"/>
            <a:ext cx="2595985" cy="523220"/>
          </a:xfrm>
          <a:prstGeom prst="rect">
            <a:avLst/>
          </a:prstGeom>
          <a:noFill/>
        </p:spPr>
        <p:txBody>
          <a:bodyPr wrap="square" rtlCol="0">
            <a:spAutoFit/>
          </a:bodyPr>
          <a:lstStyle/>
          <a:p>
            <a:r>
              <a:rPr lang="en-US" sz="1400" dirty="0"/>
              <a:t>Solar panels to generate power for sustainable operations</a:t>
            </a:r>
          </a:p>
        </p:txBody>
      </p:sp>
      <p:sp>
        <p:nvSpPr>
          <p:cNvPr id="7" name="TextBox 6">
            <a:extLst>
              <a:ext uri="{FF2B5EF4-FFF2-40B4-BE49-F238E27FC236}">
                <a16:creationId xmlns="" xmlns:a16="http://schemas.microsoft.com/office/drawing/2014/main" id="{291FA8C6-0C10-452F-8693-141F77C3E5F4}"/>
              </a:ext>
            </a:extLst>
          </p:cNvPr>
          <p:cNvSpPr txBox="1"/>
          <p:nvPr/>
        </p:nvSpPr>
        <p:spPr>
          <a:xfrm>
            <a:off x="578158" y="3190473"/>
            <a:ext cx="2595985" cy="738664"/>
          </a:xfrm>
          <a:prstGeom prst="rect">
            <a:avLst/>
          </a:prstGeom>
          <a:noFill/>
        </p:spPr>
        <p:txBody>
          <a:bodyPr wrap="square" rtlCol="0">
            <a:spAutoFit/>
          </a:bodyPr>
          <a:lstStyle/>
          <a:p>
            <a:r>
              <a:rPr lang="en-US" sz="1400" dirty="0"/>
              <a:t>Optimize collection routes with the knowledge of the bin’s fill levels</a:t>
            </a:r>
          </a:p>
        </p:txBody>
      </p:sp>
      <p:sp>
        <p:nvSpPr>
          <p:cNvPr id="8" name="TextBox 7">
            <a:extLst>
              <a:ext uri="{FF2B5EF4-FFF2-40B4-BE49-F238E27FC236}">
                <a16:creationId xmlns="" xmlns:a16="http://schemas.microsoft.com/office/drawing/2014/main" id="{E0A5C003-61FD-4273-B662-BCAA483DB74E}"/>
              </a:ext>
            </a:extLst>
          </p:cNvPr>
          <p:cNvSpPr txBox="1"/>
          <p:nvPr/>
        </p:nvSpPr>
        <p:spPr>
          <a:xfrm>
            <a:off x="578158" y="4900612"/>
            <a:ext cx="2437625" cy="523220"/>
          </a:xfrm>
          <a:prstGeom prst="rect">
            <a:avLst/>
          </a:prstGeom>
          <a:noFill/>
        </p:spPr>
        <p:txBody>
          <a:bodyPr wrap="square" rtlCol="0">
            <a:spAutoFit/>
          </a:bodyPr>
          <a:lstStyle/>
          <a:p>
            <a:r>
              <a:rPr lang="en-US" sz="1400" dirty="0"/>
              <a:t>Smart lock based on NFC device to prevent theft</a:t>
            </a:r>
          </a:p>
        </p:txBody>
      </p:sp>
      <p:sp>
        <p:nvSpPr>
          <p:cNvPr id="9" name="TextBox 8">
            <a:extLst>
              <a:ext uri="{FF2B5EF4-FFF2-40B4-BE49-F238E27FC236}">
                <a16:creationId xmlns="" xmlns:a16="http://schemas.microsoft.com/office/drawing/2014/main" id="{1644D154-8B29-4407-9135-CC28EDD698A5}"/>
              </a:ext>
            </a:extLst>
          </p:cNvPr>
          <p:cNvSpPr txBox="1"/>
          <p:nvPr/>
        </p:nvSpPr>
        <p:spPr>
          <a:xfrm>
            <a:off x="7148802" y="1972219"/>
            <a:ext cx="2437625" cy="738664"/>
          </a:xfrm>
          <a:prstGeom prst="rect">
            <a:avLst/>
          </a:prstGeom>
          <a:noFill/>
        </p:spPr>
        <p:txBody>
          <a:bodyPr wrap="square" rtlCol="0">
            <a:spAutoFit/>
          </a:bodyPr>
          <a:lstStyle/>
          <a:p>
            <a:r>
              <a:rPr lang="en-US" sz="1400" dirty="0"/>
              <a:t>QR reader for citizens to scan from their app and link contributions to their profile</a:t>
            </a:r>
          </a:p>
        </p:txBody>
      </p:sp>
      <p:sp>
        <p:nvSpPr>
          <p:cNvPr id="11" name="Rounded Rectangle 10"/>
          <p:cNvSpPr/>
          <p:nvPr/>
        </p:nvSpPr>
        <p:spPr>
          <a:xfrm>
            <a:off x="578158" y="3110477"/>
            <a:ext cx="2311346" cy="898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0569EE5A-6723-4B73-9209-E76317A7228C}"/>
              </a:ext>
            </a:extLst>
          </p:cNvPr>
          <p:cNvSpPr txBox="1"/>
          <p:nvPr/>
        </p:nvSpPr>
        <p:spPr>
          <a:xfrm>
            <a:off x="7148802" y="4097846"/>
            <a:ext cx="2437625" cy="954107"/>
          </a:xfrm>
          <a:prstGeom prst="rect">
            <a:avLst/>
          </a:prstGeom>
          <a:noFill/>
        </p:spPr>
        <p:txBody>
          <a:bodyPr wrap="square" rtlCol="0">
            <a:spAutoFit/>
          </a:bodyPr>
          <a:lstStyle/>
          <a:p>
            <a:r>
              <a:rPr lang="en-US" sz="1400" dirty="0" err="1"/>
              <a:t>IoT</a:t>
            </a:r>
            <a:r>
              <a:rPr lang="en-US" sz="1400" dirty="0"/>
              <a:t> connectivity to record citizen’s deposit by weight and type, integrating into CRM systems for rewards issuance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951" y="1818132"/>
            <a:ext cx="2340863" cy="3344090"/>
          </a:xfrm>
        </p:spPr>
      </p:pic>
      <p:sp>
        <p:nvSpPr>
          <p:cNvPr id="12" name="Rounded Rectangle 11"/>
          <p:cNvSpPr/>
          <p:nvPr/>
        </p:nvSpPr>
        <p:spPr>
          <a:xfrm>
            <a:off x="578158" y="1597152"/>
            <a:ext cx="2311346" cy="898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78158" y="4643146"/>
            <a:ext cx="2311346" cy="898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911901" y="1972219"/>
            <a:ext cx="2674526" cy="98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911902" y="4009132"/>
            <a:ext cx="2674526" cy="133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01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4697" y="2133616"/>
            <a:ext cx="9144000" cy="1655762"/>
          </a:xfrm>
        </p:spPr>
        <p:txBody>
          <a:bodyPr>
            <a:normAutofit/>
          </a:bodyPr>
          <a:lstStyle/>
          <a:p>
            <a:r>
              <a:rPr lang="en-MY" sz="6000" b="1" dirty="0" smtClean="0">
                <a:latin typeface="Calibri" panose="020F0502020204030204" pitchFamily="34" charset="0"/>
                <a:cs typeface="Calibri" panose="020F0502020204030204" pitchFamily="34" charset="0"/>
              </a:rPr>
              <a:t>Implementation</a:t>
            </a:r>
            <a:endParaRPr lang="en-MY" sz="6000" b="1" dirty="0">
              <a:latin typeface="Calibri" panose="020F0502020204030204" pitchFamily="34" charset="0"/>
              <a:cs typeface="Calibri" panose="020F0502020204030204" pitchFamily="34" charset="0"/>
            </a:endParaRPr>
          </a:p>
        </p:txBody>
      </p:sp>
      <p:sp>
        <p:nvSpPr>
          <p:cNvPr id="5" name="Rectangle 4"/>
          <p:cNvSpPr/>
          <p:nvPr/>
        </p:nvSpPr>
        <p:spPr>
          <a:xfrm>
            <a:off x="230075" y="0"/>
            <a:ext cx="6648487" cy="1015663"/>
          </a:xfrm>
          <a:prstGeom prst="rect">
            <a:avLst/>
          </a:prstGeom>
        </p:spPr>
        <p:txBody>
          <a:bodyPr wrap="none">
            <a:spAutoFit/>
          </a:bodyPr>
          <a:lstStyle/>
          <a:p>
            <a:r>
              <a:rPr lang="sv-SE" sz="6000" b="1" dirty="0" smtClean="0">
                <a:latin typeface="Calibri" panose="020F0502020204030204" pitchFamily="34" charset="0"/>
                <a:cs typeface="Calibri" panose="020F0502020204030204" pitchFamily="34" charset="0"/>
              </a:rPr>
              <a:t>Product Background</a:t>
            </a:r>
            <a:endParaRPr lang="en-MY" sz="6000" dirty="0"/>
          </a:p>
        </p:txBody>
      </p:sp>
      <p:sp>
        <p:nvSpPr>
          <p:cNvPr id="11" name="Rectangle 10"/>
          <p:cNvSpPr/>
          <p:nvPr/>
        </p:nvSpPr>
        <p:spPr>
          <a:xfrm>
            <a:off x="172527" y="3202533"/>
            <a:ext cx="4018870" cy="923330"/>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1) User download App(optional) to enjoy more benefits &amp; information when recycling</a:t>
            </a:r>
            <a:endParaRPr lang="en-MY" b="1" dirty="0">
              <a:latin typeface="Arial" panose="020B0604020202020204" pitchFamily="34" charset="0"/>
              <a:cs typeface="Arial" panose="020B0604020202020204" pitchFamily="34" charset="0"/>
            </a:endParaRPr>
          </a:p>
        </p:txBody>
      </p:sp>
      <p:sp>
        <p:nvSpPr>
          <p:cNvPr id="12" name="Rectangle 11"/>
          <p:cNvSpPr/>
          <p:nvPr/>
        </p:nvSpPr>
        <p:spPr>
          <a:xfrm>
            <a:off x="8764490" y="3348426"/>
            <a:ext cx="3331163" cy="646331"/>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2) User required to separate Dry Waste from Food Waste</a:t>
            </a:r>
            <a:endParaRPr lang="en-MY" b="1" dirty="0">
              <a:latin typeface="Arial" panose="020B0604020202020204" pitchFamily="34" charset="0"/>
              <a:cs typeface="Arial" panose="020B0604020202020204" pitchFamily="34" charset="0"/>
            </a:endParaRPr>
          </a:p>
        </p:txBody>
      </p:sp>
      <p:sp>
        <p:nvSpPr>
          <p:cNvPr id="13" name="Rectangle 12"/>
          <p:cNvSpPr/>
          <p:nvPr/>
        </p:nvSpPr>
        <p:spPr>
          <a:xfrm>
            <a:off x="166336" y="4547871"/>
            <a:ext cx="5209269" cy="923330"/>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3) Logistic Partner collect </a:t>
            </a:r>
            <a:r>
              <a:rPr lang="en-MY" b="1" dirty="0">
                <a:latin typeface="Arial" panose="020B0604020202020204" pitchFamily="34" charset="0"/>
                <a:cs typeface="Arial" panose="020B0604020202020204" pitchFamily="34" charset="0"/>
              </a:rPr>
              <a:t>dry waste &amp; send to local sorting </a:t>
            </a:r>
            <a:r>
              <a:rPr lang="en-MY" b="1" dirty="0" smtClean="0">
                <a:latin typeface="Arial" panose="020B0604020202020204" pitchFamily="34" charset="0"/>
                <a:cs typeface="Arial" panose="020B0604020202020204" pitchFamily="34" charset="0"/>
              </a:rPr>
              <a:t>centre , food </a:t>
            </a:r>
            <a:r>
              <a:rPr lang="en-MY" b="1" dirty="0">
                <a:latin typeface="Arial" panose="020B0604020202020204" pitchFamily="34" charset="0"/>
                <a:cs typeface="Arial" panose="020B0604020202020204" pitchFamily="34" charset="0"/>
              </a:rPr>
              <a:t>waste to compost </a:t>
            </a:r>
            <a:r>
              <a:rPr lang="en-MY" b="1" dirty="0" smtClean="0">
                <a:latin typeface="Arial" panose="020B0604020202020204" pitchFamily="34" charset="0"/>
                <a:cs typeface="Arial" panose="020B0604020202020204" pitchFamily="34" charset="0"/>
              </a:rPr>
              <a:t>centre, all built near existing landfill</a:t>
            </a:r>
            <a:endParaRPr lang="en-MY" b="1" dirty="0">
              <a:latin typeface="Arial" panose="020B0604020202020204" pitchFamily="34" charset="0"/>
              <a:cs typeface="Arial" panose="020B0604020202020204" pitchFamily="34" charset="0"/>
            </a:endParaRPr>
          </a:p>
        </p:txBody>
      </p:sp>
      <p:sp>
        <p:nvSpPr>
          <p:cNvPr id="14" name="Rectangle 13"/>
          <p:cNvSpPr/>
          <p:nvPr/>
        </p:nvSpPr>
        <p:spPr>
          <a:xfrm>
            <a:off x="9390204" y="4668160"/>
            <a:ext cx="3302534" cy="923330"/>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 4) Dry waste sorted with Image Recognition Technology</a:t>
            </a:r>
            <a:endParaRPr lang="en-MY" b="1" dirty="0">
              <a:latin typeface="Arial" panose="020B0604020202020204" pitchFamily="34" charset="0"/>
              <a:cs typeface="Arial" panose="020B0604020202020204" pitchFamily="34" charset="0"/>
            </a:endParaRPr>
          </a:p>
        </p:txBody>
      </p:sp>
      <p:sp>
        <p:nvSpPr>
          <p:cNvPr id="15" name="Rectangle 14"/>
          <p:cNvSpPr/>
          <p:nvPr/>
        </p:nvSpPr>
        <p:spPr>
          <a:xfrm>
            <a:off x="140735" y="5972658"/>
            <a:ext cx="4465026" cy="646331"/>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5) Higher recycling rate, generate more social, economic value with waste data</a:t>
            </a:r>
            <a:endParaRPr lang="en-MY" b="1"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rotWithShape="1">
          <a:blip r:embed="rId2"/>
          <a:srcRect l="58282" t="26372" r="29267" b="52116"/>
          <a:stretch/>
        </p:blipFill>
        <p:spPr>
          <a:xfrm>
            <a:off x="10942374" y="957314"/>
            <a:ext cx="1086631" cy="1056044"/>
          </a:xfrm>
          <a:prstGeom prst="rect">
            <a:avLst/>
          </a:prstGeom>
        </p:spPr>
      </p:pic>
      <p:sp>
        <p:nvSpPr>
          <p:cNvPr id="18" name="TextBox 17"/>
          <p:cNvSpPr txBox="1"/>
          <p:nvPr/>
        </p:nvSpPr>
        <p:spPr>
          <a:xfrm>
            <a:off x="1395312" y="1259040"/>
            <a:ext cx="3001625" cy="461665"/>
          </a:xfrm>
          <a:prstGeom prst="rect">
            <a:avLst/>
          </a:prstGeom>
          <a:solidFill>
            <a:srgbClr val="EB8131"/>
          </a:solidFill>
        </p:spPr>
        <p:txBody>
          <a:bodyPr wrap="square" rtlCol="0">
            <a:spAutoFit/>
          </a:bodyPr>
          <a:lstStyle/>
          <a:p>
            <a:pPr algn="ctr"/>
            <a:r>
              <a:rPr lang="en-MY" sz="2400" b="1" dirty="0" smtClean="0">
                <a:solidFill>
                  <a:schemeClr val="bg1"/>
                </a:solidFill>
                <a:latin typeface="Arial" panose="020B0604020202020204" pitchFamily="34" charset="0"/>
                <a:cs typeface="Arial" panose="020B0604020202020204" pitchFamily="34" charset="0"/>
              </a:rPr>
              <a:t>AI </a:t>
            </a:r>
            <a:r>
              <a:rPr lang="en-MY" sz="2400" b="1" dirty="0" smtClean="0">
                <a:solidFill>
                  <a:schemeClr val="bg1"/>
                </a:solidFill>
                <a:latin typeface="Arial" panose="020B0604020202020204" pitchFamily="34" charset="0"/>
                <a:cs typeface="Arial" panose="020B0604020202020204" pitchFamily="34" charset="0"/>
              </a:rPr>
              <a:t>SMART BIN</a:t>
            </a:r>
            <a:endParaRPr lang="en-MY" sz="2400"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5739129" y="1259040"/>
            <a:ext cx="5203245" cy="477054"/>
          </a:xfrm>
          <a:prstGeom prst="rect">
            <a:avLst/>
          </a:prstGeom>
          <a:solidFill>
            <a:schemeClr val="accent6">
              <a:lumMod val="75000"/>
            </a:schemeClr>
          </a:solidFill>
        </p:spPr>
        <p:txBody>
          <a:bodyPr wrap="square" rtlCol="0">
            <a:spAutoFit/>
          </a:bodyPr>
          <a:lstStyle/>
          <a:p>
            <a:pPr algn="ctr"/>
            <a:r>
              <a:rPr lang="en-MY" sz="2500" b="1" dirty="0" smtClean="0">
                <a:solidFill>
                  <a:schemeClr val="bg1"/>
                </a:solidFill>
                <a:latin typeface="Arial" panose="020B0604020202020204" pitchFamily="34" charset="0"/>
                <a:cs typeface="Arial" panose="020B0604020202020204" pitchFamily="34" charset="0"/>
              </a:rPr>
              <a:t>AI WASTE </a:t>
            </a:r>
            <a:r>
              <a:rPr lang="en-MY" sz="2500" b="1" dirty="0">
                <a:solidFill>
                  <a:schemeClr val="bg1"/>
                </a:solidFill>
                <a:latin typeface="Arial" panose="020B0604020202020204" pitchFamily="34" charset="0"/>
                <a:cs typeface="Arial" panose="020B0604020202020204" pitchFamily="34" charset="0"/>
              </a:rPr>
              <a:t>SORTING </a:t>
            </a:r>
            <a:r>
              <a:rPr lang="en-MY" sz="2500" b="1" dirty="0" smtClean="0">
                <a:solidFill>
                  <a:schemeClr val="bg1"/>
                </a:solidFill>
                <a:latin typeface="Arial" panose="020B0604020202020204" pitchFamily="34" charset="0"/>
                <a:cs typeface="Arial" panose="020B0604020202020204" pitchFamily="34" charset="0"/>
              </a:rPr>
              <a:t>CENTRE</a:t>
            </a:r>
            <a:endParaRPr lang="en-MY" sz="2500" b="1" dirty="0">
              <a:solidFill>
                <a:schemeClr val="bg1"/>
              </a:solidFill>
              <a:latin typeface="Arial" panose="020B0604020202020204" pitchFamily="34" charset="0"/>
              <a:cs typeface="Arial" panose="020B0604020202020204" pitchFamily="34" charset="0"/>
            </a:endParaRPr>
          </a:p>
        </p:txBody>
      </p:sp>
      <p:pic>
        <p:nvPicPr>
          <p:cNvPr id="23" name="Picture 22" descr="Related image">
            <a:extLst>
              <a:ext uri="{FF2B5EF4-FFF2-40B4-BE49-F238E27FC236}">
                <a16:creationId xmlns="" xmlns:a16="http://schemas.microsoft.com/office/drawing/2014/main" id="{53B06161-2DE2-4DBF-9D11-52D5DE03866B}"/>
              </a:ext>
            </a:extLst>
          </p:cNvPr>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6576" t="24764" r="16991" b="8551"/>
          <a:stretch/>
        </p:blipFill>
        <p:spPr bwMode="auto">
          <a:xfrm>
            <a:off x="7285072" y="2315591"/>
            <a:ext cx="1857598" cy="1317459"/>
          </a:xfrm>
          <a:prstGeom prst="rect">
            <a:avLst/>
          </a:prstGeom>
          <a:noFill/>
          <a:ln>
            <a:noFill/>
          </a:ln>
          <a:extLst>
            <a:ext uri="{53640926-AAD7-44D8-BBD7-CCE9431645EC}">
              <a14:shadowObscured xmlns:a14="http://schemas.microsoft.com/office/drawing/2010/main"/>
            </a:ext>
          </a:extLst>
        </p:spPr>
      </p:pic>
      <p:pic>
        <p:nvPicPr>
          <p:cNvPr id="24" name="Picture 83" descr="Image result for download">
            <a:extLst>
              <a:ext uri="{FF2B5EF4-FFF2-40B4-BE49-F238E27FC236}">
                <a16:creationId xmlns="" xmlns:a16="http://schemas.microsoft.com/office/drawing/2014/main" id="{D3B04470-95FF-4E1A-8F8C-AEE18CFE53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9507" y="3018751"/>
            <a:ext cx="690758" cy="69075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Image result for wet waste dry waste">
            <a:extLst>
              <a:ext uri="{FF2B5EF4-FFF2-40B4-BE49-F238E27FC236}">
                <a16:creationId xmlns="" xmlns:a16="http://schemas.microsoft.com/office/drawing/2014/main" id="{E62FFB68-0013-40CA-849F-B8C7B5E2BA92}"/>
              </a:ext>
            </a:extLst>
          </p:cNvPr>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4261" r="56500"/>
          <a:stretch/>
        </p:blipFill>
        <p:spPr bwMode="auto">
          <a:xfrm>
            <a:off x="7847180" y="3235131"/>
            <a:ext cx="505614" cy="854618"/>
          </a:xfrm>
          <a:prstGeom prst="rect">
            <a:avLst/>
          </a:prstGeom>
          <a:noFill/>
          <a:ln>
            <a:noFill/>
          </a:ln>
          <a:extLst>
            <a:ext uri="{53640926-AAD7-44D8-BBD7-CCE9431645EC}">
              <a14:shadowObscured xmlns:a14="http://schemas.microsoft.com/office/drawing/2010/main"/>
            </a:ext>
          </a:extLst>
        </p:spPr>
      </p:pic>
      <p:pic>
        <p:nvPicPr>
          <p:cNvPr id="26" name="Picture 25" descr="Image result for wet waste dry waste">
            <a:extLst>
              <a:ext uri="{FF2B5EF4-FFF2-40B4-BE49-F238E27FC236}">
                <a16:creationId xmlns="" xmlns:a16="http://schemas.microsoft.com/office/drawing/2014/main" id="{DF9ED8D7-B1F3-4C76-8236-77D15B22CCEA}"/>
              </a:ext>
            </a:extLst>
          </p:cNvPr>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6293" r="15151"/>
          <a:stretch/>
        </p:blipFill>
        <p:spPr bwMode="auto">
          <a:xfrm rot="17831602">
            <a:off x="7073505" y="3352354"/>
            <a:ext cx="487036" cy="867955"/>
          </a:xfrm>
          <a:prstGeom prst="rect">
            <a:avLst/>
          </a:prstGeom>
          <a:noFill/>
          <a:ln>
            <a:noFill/>
          </a:ln>
          <a:extLst>
            <a:ext uri="{53640926-AAD7-44D8-BBD7-CCE9431645EC}">
              <a14:shadowObscured xmlns:a14="http://schemas.microsoft.com/office/drawing/2010/main"/>
            </a:ext>
          </a:extLst>
        </p:spPr>
      </p:pic>
      <p:pic>
        <p:nvPicPr>
          <p:cNvPr id="27" name="Picture 26">
            <a:extLst>
              <a:ext uri="{FF2B5EF4-FFF2-40B4-BE49-F238E27FC236}">
                <a16:creationId xmlns="" xmlns:a16="http://schemas.microsoft.com/office/drawing/2014/main" id="{406D490C-D308-45B6-A5BE-6339485B475C}"/>
              </a:ext>
            </a:extLst>
          </p:cNvPr>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8576" y="2906436"/>
            <a:ext cx="841552" cy="970335"/>
          </a:xfrm>
          <a:prstGeom prst="rect">
            <a:avLst/>
          </a:prstGeom>
          <a:noFill/>
          <a:ln>
            <a:noFill/>
          </a:ln>
        </p:spPr>
      </p:pic>
      <p:pic>
        <p:nvPicPr>
          <p:cNvPr id="29" name="Picture 28" descr="Image result for garbage truck">
            <a:extLst>
              <a:ext uri="{FF2B5EF4-FFF2-40B4-BE49-F238E27FC236}">
                <a16:creationId xmlns="" xmlns:a16="http://schemas.microsoft.com/office/drawing/2014/main" id="{E73AD546-DC7D-4A7B-9E65-5D304CF5B444}"/>
              </a:ext>
            </a:extLst>
          </p:cNvPr>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6352" y="4612350"/>
            <a:ext cx="1778662" cy="999133"/>
          </a:xfrm>
          <a:prstGeom prst="rect">
            <a:avLst/>
          </a:prstGeom>
          <a:noFill/>
          <a:ln>
            <a:noFill/>
          </a:ln>
        </p:spPr>
      </p:pic>
      <p:pic>
        <p:nvPicPr>
          <p:cNvPr id="30" name="Picture 29" descr="Image result for waste">
            <a:extLst>
              <a:ext uri="{FF2B5EF4-FFF2-40B4-BE49-F238E27FC236}">
                <a16:creationId xmlns="" xmlns:a16="http://schemas.microsoft.com/office/drawing/2014/main" id="{35DBE21A-C6C6-42A3-819A-A3A791541A63}"/>
              </a:ext>
            </a:extLst>
          </p:cNvPr>
          <p:cNvPicPr/>
          <p:nvPr/>
        </p:nvPicPr>
        <p:blipFill rotWithShape="1">
          <a:blip r:embed="rId9" cstate="print">
            <a:extLst>
              <a:ext uri="{28A0092B-C50C-407E-A947-70E740481C1C}">
                <a14:useLocalDpi xmlns:a14="http://schemas.microsoft.com/office/drawing/2010/main" val="0"/>
              </a:ext>
            </a:extLst>
          </a:blip>
          <a:srcRect l="21238" t="169" r="37575" b="-169"/>
          <a:stretch/>
        </p:blipFill>
        <p:spPr bwMode="auto">
          <a:xfrm rot="2372120">
            <a:off x="6249533" y="3660714"/>
            <a:ext cx="420363" cy="1184761"/>
          </a:xfrm>
          <a:prstGeom prst="rect">
            <a:avLst/>
          </a:prstGeom>
          <a:noFill/>
          <a:ln>
            <a:noFill/>
          </a:ln>
        </p:spPr>
      </p:pic>
      <p:pic>
        <p:nvPicPr>
          <p:cNvPr id="31" name="Picture 30">
            <a:extLst>
              <a:ext uri="{FF2B5EF4-FFF2-40B4-BE49-F238E27FC236}">
                <a16:creationId xmlns="" xmlns:a16="http://schemas.microsoft.com/office/drawing/2014/main" id="{3D9339AB-DBDC-43D3-9AE4-8DC4ACB85A4C}"/>
              </a:ext>
            </a:extLst>
          </p:cNvPr>
          <p:cNvPicPr/>
          <p:nvPr/>
        </p:nvPicPr>
        <p:blipFill rotWithShape="1">
          <a:blip r:embed="rId10" cstate="print">
            <a:extLst>
              <a:ext uri="{BEBA8EAE-BF5A-486C-A8C5-ECC9F3942E4B}">
                <a14:imgProps xmlns:a14="http://schemas.microsoft.com/office/drawing/2010/main">
                  <a14:imgLayer r:embed="rId11">
                    <a14:imgEffect>
                      <a14:backgroundRemoval t="20000" b="90926" l="16250" r="89323"/>
                    </a14:imgEffect>
                  </a14:imgLayer>
                </a14:imgProps>
              </a:ext>
              <a:ext uri="{28A0092B-C50C-407E-A947-70E740481C1C}">
                <a14:useLocalDpi xmlns:a14="http://schemas.microsoft.com/office/drawing/2010/main" val="0"/>
              </a:ext>
            </a:extLst>
          </a:blip>
          <a:srcRect l="16437" t="20198" r="11035" b="9099"/>
          <a:stretch/>
        </p:blipFill>
        <p:spPr bwMode="auto">
          <a:xfrm rot="411137">
            <a:off x="9373045" y="5514412"/>
            <a:ext cx="2523248" cy="1329414"/>
          </a:xfrm>
          <a:prstGeom prst="rect">
            <a:avLst/>
          </a:prstGeom>
          <a:ln>
            <a:noFill/>
          </a:ln>
          <a:extLst>
            <a:ext uri="{53640926-AAD7-44D8-BBD7-CCE9431645EC}">
              <a14:shadowObscured xmlns:a14="http://schemas.microsoft.com/office/drawing/2010/main"/>
            </a:ext>
          </a:extLst>
        </p:spPr>
      </p:pic>
      <p:pic>
        <p:nvPicPr>
          <p:cNvPr id="32" name="Picture 31" descr="Image result for eye camera">
            <a:extLst>
              <a:ext uri="{FF2B5EF4-FFF2-40B4-BE49-F238E27FC236}">
                <a16:creationId xmlns="" xmlns:a16="http://schemas.microsoft.com/office/drawing/2014/main" id="{1E8A2943-5DBA-4759-865A-58A582FCCFDA}"/>
              </a:ext>
            </a:extLst>
          </p:cNvPr>
          <p:cNvPicPr/>
          <p:nvPr/>
        </p:nvPicPr>
        <p:blipFill rotWithShape="1">
          <a:blip r:embed="rId12" cstate="print">
            <a:clrChange>
              <a:clrFrom>
                <a:srgbClr val="FCFCFC"/>
              </a:clrFrom>
              <a:clrTo>
                <a:srgbClr val="FCFCFC">
                  <a:alpha val="0"/>
                </a:srgbClr>
              </a:clrTo>
            </a:clrChange>
            <a:extLst>
              <a:ext uri="{28A0092B-C50C-407E-A947-70E740481C1C}">
                <a14:useLocalDpi xmlns:a14="http://schemas.microsoft.com/office/drawing/2010/main" val="0"/>
              </a:ext>
            </a:extLst>
          </a:blip>
          <a:srcRect l="20985" r="21708"/>
          <a:stretch/>
        </p:blipFill>
        <p:spPr bwMode="auto">
          <a:xfrm>
            <a:off x="7865387" y="5293630"/>
            <a:ext cx="1084495" cy="951833"/>
          </a:xfrm>
          <a:prstGeom prst="rect">
            <a:avLst/>
          </a:prstGeom>
          <a:noFill/>
          <a:ln>
            <a:noFill/>
          </a:ln>
          <a:extLst>
            <a:ext uri="{53640926-AAD7-44D8-BBD7-CCE9431645EC}">
              <a14:shadowObscured xmlns:a14="http://schemas.microsoft.com/office/drawing/2010/main"/>
            </a:ext>
          </a:extLst>
        </p:spPr>
      </p:pic>
      <p:pic>
        <p:nvPicPr>
          <p:cNvPr id="33" name="Picture 67" descr="Image result for recycle factory">
            <a:extLst>
              <a:ext uri="{FF2B5EF4-FFF2-40B4-BE49-F238E27FC236}">
                <a16:creationId xmlns="" xmlns:a16="http://schemas.microsoft.com/office/drawing/2014/main" id="{DC230152-7ED2-4648-9790-1555D053AF64}"/>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468417" y="6023466"/>
            <a:ext cx="1425536" cy="87231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Related image">
            <a:extLst>
              <a:ext uri="{FF2B5EF4-FFF2-40B4-BE49-F238E27FC236}">
                <a16:creationId xmlns="" xmlns:a16="http://schemas.microsoft.com/office/drawing/2014/main" id="{7B638A6F-0BE2-434F-B65A-3A77A34B2A39}"/>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26223" y="5802830"/>
            <a:ext cx="927249" cy="678941"/>
          </a:xfrm>
          <a:prstGeom prst="rect">
            <a:avLst/>
          </a:prstGeom>
          <a:noFill/>
          <a:ln>
            <a:noFill/>
          </a:ln>
        </p:spPr>
      </p:pic>
      <p:pic>
        <p:nvPicPr>
          <p:cNvPr id="36" name="Picture 35" descr="Image result for box">
            <a:extLst>
              <a:ext uri="{FF2B5EF4-FFF2-40B4-BE49-F238E27FC236}">
                <a16:creationId xmlns="" xmlns:a16="http://schemas.microsoft.com/office/drawing/2014/main" id="{A72C9788-5876-4E62-82FD-D6B8681D2250}"/>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374022">
            <a:off x="7544094" y="4716446"/>
            <a:ext cx="810083" cy="513330"/>
          </a:xfrm>
          <a:prstGeom prst="rect">
            <a:avLst/>
          </a:prstGeom>
          <a:noFill/>
          <a:ln>
            <a:solidFill>
              <a:schemeClr val="tx1"/>
            </a:solidFill>
          </a:ln>
        </p:spPr>
      </p:pic>
      <p:pic>
        <p:nvPicPr>
          <p:cNvPr id="37" name="Picture 36">
            <a:extLst>
              <a:ext uri="{FF2B5EF4-FFF2-40B4-BE49-F238E27FC236}">
                <a16:creationId xmlns="" xmlns:a16="http://schemas.microsoft.com/office/drawing/2014/main" id="{4F2254EB-875A-4193-85DD-0E859B2A9F8E}"/>
              </a:ext>
            </a:extLst>
          </p:cNvPr>
          <p:cNvPicPr/>
          <p:nvPr/>
        </p:nvPicPr>
        <p:blipFill>
          <a:blip r:embed="rId16" cstate="print">
            <a:extLst>
              <a:ext uri="{28A0092B-C50C-407E-A947-70E740481C1C}">
                <a14:useLocalDpi xmlns:a14="http://schemas.microsoft.com/office/drawing/2010/main" val="0"/>
              </a:ext>
            </a:extLst>
          </a:blip>
          <a:stretch>
            <a:fillRect/>
          </a:stretch>
        </p:blipFill>
        <p:spPr>
          <a:xfrm rot="182548">
            <a:off x="8535653" y="4676784"/>
            <a:ext cx="800782" cy="608982"/>
          </a:xfrm>
          <a:prstGeom prst="rect">
            <a:avLst/>
          </a:prstGeom>
          <a:ln>
            <a:solidFill>
              <a:schemeClr val="tx1"/>
            </a:solidFill>
          </a:ln>
        </p:spPr>
      </p:pic>
      <p:pic>
        <p:nvPicPr>
          <p:cNvPr id="38" name="Picture 37" descr="Related image">
            <a:extLst>
              <a:ext uri="{FF2B5EF4-FFF2-40B4-BE49-F238E27FC236}">
                <a16:creationId xmlns="" xmlns:a16="http://schemas.microsoft.com/office/drawing/2014/main" id="{DE497370-010E-4067-9DA3-2480AC030585}"/>
              </a:ext>
            </a:extLst>
          </p:cNvPr>
          <p:cNvPicPr/>
          <p:nvPr/>
        </p:nvPicPr>
        <p:blipFill>
          <a:blip r:embed="rId17" cstate="print">
            <a:extLst>
              <a:ext uri="{BEBA8EAE-BF5A-486C-A8C5-ECC9F3942E4B}">
                <a14:imgProps xmlns:a14="http://schemas.microsoft.com/office/drawing/2010/main">
                  <a14:imgLayer r:embed="rId18">
                    <a14:imgEffect>
                      <a14:backgroundRemoval t="10000" b="90000" l="4000" r="90000"/>
                    </a14:imgEffect>
                  </a14:imgLayer>
                </a14:imgProps>
              </a:ext>
              <a:ext uri="{28A0092B-C50C-407E-A947-70E740481C1C}">
                <a14:useLocalDpi xmlns:a14="http://schemas.microsoft.com/office/drawing/2010/main" val="0"/>
              </a:ext>
            </a:extLst>
          </a:blip>
          <a:srcRect/>
          <a:stretch>
            <a:fillRect/>
          </a:stretch>
        </p:blipFill>
        <p:spPr bwMode="auto">
          <a:xfrm rot="693878">
            <a:off x="7363839" y="6229338"/>
            <a:ext cx="743482" cy="499559"/>
          </a:xfrm>
          <a:prstGeom prst="rect">
            <a:avLst/>
          </a:prstGeom>
          <a:noFill/>
          <a:ln>
            <a:solidFill>
              <a:schemeClr val="tx1"/>
            </a:solidFill>
          </a:ln>
        </p:spPr>
      </p:pic>
      <p:pic>
        <p:nvPicPr>
          <p:cNvPr id="39" name="Picture 38" descr="C:\Users\DELL\AppData\Local\Microsoft\Windows\INetCache\Content.MSO\DDA77DD1.tmp">
            <a:extLst>
              <a:ext uri="{FF2B5EF4-FFF2-40B4-BE49-F238E27FC236}">
                <a16:creationId xmlns="" xmlns:a16="http://schemas.microsoft.com/office/drawing/2014/main" id="{29081B32-8BD6-4499-B362-28E5C4676AC1}"/>
              </a:ext>
            </a:extLst>
          </p:cNvPr>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167913">
            <a:off x="8653519" y="6265830"/>
            <a:ext cx="724541" cy="515140"/>
          </a:xfrm>
          <a:prstGeom prst="rect">
            <a:avLst/>
          </a:prstGeom>
          <a:noFill/>
          <a:ln>
            <a:solidFill>
              <a:schemeClr val="tx1"/>
            </a:solidFill>
          </a:ln>
        </p:spPr>
      </p:pic>
      <p:cxnSp>
        <p:nvCxnSpPr>
          <p:cNvPr id="42" name="Straight Arrow Connector 41">
            <a:extLst>
              <a:ext uri="{FF2B5EF4-FFF2-40B4-BE49-F238E27FC236}">
                <a16:creationId xmlns="" xmlns:a16="http://schemas.microsoft.com/office/drawing/2014/main" id="{97BC60EB-0B18-408E-A0CA-4F29821A658C}"/>
              </a:ext>
            </a:extLst>
          </p:cNvPr>
          <p:cNvCxnSpPr>
            <a:cxnSpLocks/>
          </p:cNvCxnSpPr>
          <p:nvPr/>
        </p:nvCxnSpPr>
        <p:spPr>
          <a:xfrm flipH="1">
            <a:off x="6026333" y="6459622"/>
            <a:ext cx="972563" cy="19495"/>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 xmlns:a16="http://schemas.microsoft.com/office/drawing/2014/main" id="{97BC60EB-0B18-408E-A0CA-4F29821A658C}"/>
              </a:ext>
            </a:extLst>
          </p:cNvPr>
          <p:cNvCxnSpPr>
            <a:cxnSpLocks/>
          </p:cNvCxnSpPr>
          <p:nvPr/>
        </p:nvCxnSpPr>
        <p:spPr>
          <a:xfrm flipV="1">
            <a:off x="5771677" y="3336607"/>
            <a:ext cx="998190" cy="11819"/>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 xmlns:a16="http://schemas.microsoft.com/office/drawing/2014/main" id="{97BC60EB-0B18-408E-A0CA-4F29821A658C}"/>
              </a:ext>
            </a:extLst>
          </p:cNvPr>
          <p:cNvCxnSpPr>
            <a:cxnSpLocks/>
          </p:cNvCxnSpPr>
          <p:nvPr/>
        </p:nvCxnSpPr>
        <p:spPr>
          <a:xfrm flipH="1">
            <a:off x="6541787" y="4089749"/>
            <a:ext cx="539912" cy="586532"/>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97BC60EB-0B18-408E-A0CA-4F29821A658C}"/>
              </a:ext>
            </a:extLst>
          </p:cNvPr>
          <p:cNvCxnSpPr>
            <a:cxnSpLocks/>
          </p:cNvCxnSpPr>
          <p:nvPr/>
        </p:nvCxnSpPr>
        <p:spPr>
          <a:xfrm>
            <a:off x="7110033" y="5275794"/>
            <a:ext cx="704287" cy="410820"/>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Content Placeholder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01677" y="931696"/>
            <a:ext cx="693635" cy="990907"/>
          </a:xfrm>
          <a:prstGeom prst="rect">
            <a:avLst/>
          </a:prstGeom>
        </p:spPr>
      </p:pic>
    </p:spTree>
    <p:extLst>
      <p:ext uri="{BB962C8B-B14F-4D97-AF65-F5344CB8AC3E}">
        <p14:creationId xmlns:p14="http://schemas.microsoft.com/office/powerpoint/2010/main" val="3297638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3" y="227761"/>
            <a:ext cx="9144000" cy="1134805"/>
          </a:xfrm>
        </p:spPr>
        <p:txBody>
          <a:bodyPr>
            <a:normAutofit/>
          </a:bodyPr>
          <a:lstStyle/>
          <a:p>
            <a:r>
              <a:rPr lang="en-MY" b="1" dirty="0" smtClean="0">
                <a:latin typeface="Calibri" panose="020F0502020204030204" pitchFamily="34" charset="0"/>
                <a:cs typeface="Calibri" panose="020F0502020204030204" pitchFamily="34" charset="0"/>
              </a:rPr>
              <a:t>Impact</a:t>
            </a:r>
            <a:endParaRPr lang="en-MY" b="1" dirty="0">
              <a:latin typeface="Calibri" panose="020F0502020204030204" pitchFamily="34" charset="0"/>
              <a:cs typeface="Calibri" panose="020F0502020204030204" pitchFamily="34" charset="0"/>
            </a:endParaRPr>
          </a:p>
        </p:txBody>
      </p:sp>
      <p:sp>
        <p:nvSpPr>
          <p:cNvPr id="6" name="Rectangle 5"/>
          <p:cNvSpPr/>
          <p:nvPr/>
        </p:nvSpPr>
        <p:spPr>
          <a:xfrm>
            <a:off x="5776071" y="1644319"/>
            <a:ext cx="4572615" cy="1862048"/>
          </a:xfrm>
          <a:prstGeom prst="rect">
            <a:avLst/>
          </a:prstGeom>
        </p:spPr>
        <p:txBody>
          <a:bodyPr wrap="square">
            <a:spAutoFit/>
          </a:bodyPr>
          <a:lstStyle/>
          <a:p>
            <a:r>
              <a:rPr lang="en-US" sz="4000" b="1" dirty="0" smtClean="0">
                <a:latin typeface="Calibri" panose="020F0502020204030204" pitchFamily="34" charset="0"/>
                <a:ea typeface="Roboto" pitchFamily="2" charset="0"/>
              </a:rPr>
              <a:t>Legal : </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Building Waste Database to assist government</a:t>
            </a:r>
            <a:r>
              <a:rPr lang="en-MY" sz="2500" b="1" dirty="0">
                <a:latin typeface="Arial" panose="020B0604020202020204" pitchFamily="34" charset="0"/>
                <a:cs typeface="Arial" panose="020B0604020202020204" pitchFamily="34" charset="0"/>
              </a:rPr>
              <a:t> </a:t>
            </a:r>
            <a:r>
              <a:rPr lang="en-MY" sz="2500" b="1" dirty="0" smtClean="0">
                <a:latin typeface="Arial" panose="020B0604020202020204" pitchFamily="34" charset="0"/>
                <a:cs typeface="Arial" panose="020B0604020202020204" pitchFamily="34" charset="0"/>
              </a:rPr>
              <a:t>in regulation &amp; enforcement</a:t>
            </a:r>
            <a:endParaRPr lang="en-US" sz="2500" b="1" dirty="0">
              <a:latin typeface="Calibri" panose="020F0502020204030204" pitchFamily="34" charset="0"/>
              <a:ea typeface="Roboto" pitchFamily="2" charset="0"/>
            </a:endParaRPr>
          </a:p>
        </p:txBody>
      </p:sp>
      <p:sp>
        <p:nvSpPr>
          <p:cNvPr id="7" name="Rectangle 6"/>
          <p:cNvSpPr/>
          <p:nvPr/>
        </p:nvSpPr>
        <p:spPr>
          <a:xfrm>
            <a:off x="144836" y="1659714"/>
            <a:ext cx="5355772" cy="4001095"/>
          </a:xfrm>
          <a:prstGeom prst="rect">
            <a:avLst/>
          </a:prstGeom>
        </p:spPr>
        <p:txBody>
          <a:bodyPr wrap="square">
            <a:spAutoFit/>
          </a:bodyPr>
          <a:lstStyle/>
          <a:p>
            <a:r>
              <a:rPr lang="en-US" sz="4000" b="1" dirty="0" smtClean="0">
                <a:latin typeface="Calibri" panose="020F0502020204030204" pitchFamily="34" charset="0"/>
                <a:ea typeface="Roboto" pitchFamily="2" charset="0"/>
              </a:rPr>
              <a:t>Commercial: </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Waste Data to assist businesses in demand analysis &amp; manage reverse logistic</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R&amp;D on potential new recycling process/ material based on actual waste data</a:t>
            </a:r>
          </a:p>
          <a:p>
            <a:endParaRPr lang="en-MY" sz="3200" b="1" dirty="0" smtClean="0">
              <a:latin typeface="Arial" panose="020B0604020202020204" pitchFamily="34" charset="0"/>
              <a:cs typeface="Arial" panose="020B0604020202020204" pitchFamily="34" charset="0"/>
            </a:endParaRPr>
          </a:p>
          <a:p>
            <a:endParaRPr lang="en-US" sz="3200" b="1" dirty="0">
              <a:latin typeface="Calibri" panose="020F0502020204030204" pitchFamily="34" charset="0"/>
              <a:ea typeface="Roboto" pitchFamily="2" charset="0"/>
            </a:endParaRPr>
          </a:p>
        </p:txBody>
      </p:sp>
      <p:sp>
        <p:nvSpPr>
          <p:cNvPr id="8" name="Rectangle 7"/>
          <p:cNvSpPr/>
          <p:nvPr/>
        </p:nvSpPr>
        <p:spPr>
          <a:xfrm>
            <a:off x="5606753" y="4460092"/>
            <a:ext cx="4434777" cy="1969770"/>
          </a:xfrm>
          <a:prstGeom prst="rect">
            <a:avLst/>
          </a:prstGeom>
        </p:spPr>
        <p:txBody>
          <a:bodyPr wrap="square">
            <a:spAutoFit/>
          </a:bodyPr>
          <a:lstStyle/>
          <a:p>
            <a:r>
              <a:rPr lang="en-US" sz="4000" b="1" dirty="0" smtClean="0">
                <a:latin typeface="Calibri" panose="020F0502020204030204" pitchFamily="34" charset="0"/>
                <a:ea typeface="Roboto" pitchFamily="2" charset="0"/>
              </a:rPr>
              <a:t>Environmental :</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Reduce Solid Waste to Landfilling or Incinerating</a:t>
            </a:r>
            <a:endParaRPr lang="en-MY" sz="2500" dirty="0" smtClean="0">
              <a:latin typeface="Arial" panose="020B0604020202020204" pitchFamily="34" charset="0"/>
              <a:cs typeface="Arial" panose="020B0604020202020204" pitchFamily="34" charset="0"/>
            </a:endParaRPr>
          </a:p>
          <a:p>
            <a:endParaRPr lang="en-US" sz="3200" b="1" dirty="0">
              <a:latin typeface="Calibri" panose="020F0502020204030204" pitchFamily="34" charset="0"/>
              <a:ea typeface="Roboto" pitchFamily="2" charset="0"/>
            </a:endParaRPr>
          </a:p>
        </p:txBody>
      </p:sp>
      <p:pic>
        <p:nvPicPr>
          <p:cNvPr id="9" name="Picture 69" descr="Related image">
            <a:extLst>
              <a:ext uri="{FF2B5EF4-FFF2-40B4-BE49-F238E27FC236}">
                <a16:creationId xmlns="" xmlns:a16="http://schemas.microsoft.com/office/drawing/2014/main" id="{6ED97C09-6C35-4974-8E66-B73DD829FC54}"/>
              </a:ext>
            </a:extLst>
          </p:cNvPr>
          <p:cNvPicPr>
            <a:picLocks noChangeAspect="1" noChangeArrowheads="1"/>
          </p:cNvPicPr>
          <p:nvPr/>
        </p:nvPicPr>
        <p:blipFill>
          <a:blip r:embed="rId2" cstate="print">
            <a:clrChange>
              <a:clrFrom>
                <a:srgbClr val="EFEFEF"/>
              </a:clrFrom>
              <a:clrTo>
                <a:srgbClr val="EFEFEF">
                  <a:alpha val="0"/>
                </a:srgbClr>
              </a:clrTo>
            </a:clrChange>
            <a:extLst>
              <a:ext uri="{28A0092B-C50C-407E-A947-70E740481C1C}">
                <a14:useLocalDpi xmlns:a14="http://schemas.microsoft.com/office/drawing/2010/main" val="0"/>
              </a:ext>
            </a:extLst>
          </a:blip>
          <a:srcRect/>
          <a:stretch>
            <a:fillRect/>
          </a:stretch>
        </p:blipFill>
        <p:spPr bwMode="auto">
          <a:xfrm>
            <a:off x="9828255" y="1895988"/>
            <a:ext cx="2547579" cy="13587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1" descr="Related image">
            <a:extLst>
              <a:ext uri="{FF2B5EF4-FFF2-40B4-BE49-F238E27FC236}">
                <a16:creationId xmlns="" xmlns:a16="http://schemas.microsoft.com/office/drawing/2014/main" id="{EC8FA8E1-C4A3-489E-94B6-E3A9CFB25DEF}"/>
              </a:ext>
            </a:extLst>
          </p:cNvPr>
          <p:cNvPicPr>
            <a:picLocks noChangeAspect="1" noChangeArrowheads="1"/>
          </p:cNvPicPr>
          <p:nvPr/>
        </p:nvPicPr>
        <p:blipFill rotWithShape="1">
          <a:blip r:embed="rId3">
            <a:clrChange>
              <a:clrFrom>
                <a:srgbClr val="22C5D6"/>
              </a:clrFrom>
              <a:clrTo>
                <a:srgbClr val="22C5D6">
                  <a:alpha val="0"/>
                </a:srgbClr>
              </a:clrTo>
            </a:clrChange>
            <a:extLst>
              <a:ext uri="{28A0092B-C50C-407E-A947-70E740481C1C}">
                <a14:useLocalDpi xmlns:a14="http://schemas.microsoft.com/office/drawing/2010/main" val="0"/>
              </a:ext>
            </a:extLst>
          </a:blip>
          <a:srcRect t="29255"/>
          <a:stretch/>
        </p:blipFill>
        <p:spPr bwMode="auto">
          <a:xfrm>
            <a:off x="835478" y="4776671"/>
            <a:ext cx="2522343" cy="13366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Related image">
            <a:extLst>
              <a:ext uri="{FF2B5EF4-FFF2-40B4-BE49-F238E27FC236}">
                <a16:creationId xmlns="" xmlns:a16="http://schemas.microsoft.com/office/drawing/2014/main" id="{1A282816-A3E6-4DD4-982B-E6F246016F2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933" t="5612" r="15209" b="10780"/>
          <a:stretch/>
        </p:blipFill>
        <p:spPr bwMode="auto">
          <a:xfrm>
            <a:off x="10147676" y="4441050"/>
            <a:ext cx="1870259" cy="1672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385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7968" y="2404534"/>
            <a:ext cx="8006035" cy="1646302"/>
          </a:xfrm>
        </p:spPr>
        <p:txBody>
          <a:bodyPr/>
          <a:lstStyle/>
          <a:p>
            <a:r>
              <a:rPr lang="en-US" dirty="0" smtClean="0"/>
              <a:t>Let’s have some demo </a:t>
            </a:r>
            <a:r>
              <a:rPr lang="en-US" dirty="0" smtClean="0">
                <a:sym typeface="Wingdings" panose="05000000000000000000" pitchFamily="2" charset="2"/>
              </a:rPr>
              <a:t></a:t>
            </a:r>
            <a:endParaRPr lang="en-US" dirty="0"/>
          </a:p>
        </p:txBody>
      </p:sp>
      <p:sp>
        <p:nvSpPr>
          <p:cNvPr id="5" name="Subtitle 4"/>
          <p:cNvSpPr>
            <a:spLocks noGrp="1"/>
          </p:cNvSpPr>
          <p:nvPr>
            <p:ph type="subTitle" idx="1"/>
          </p:nvPr>
        </p:nvSpPr>
        <p:spPr/>
        <p:txBody>
          <a:bodyPr/>
          <a:lstStyle/>
          <a:p>
            <a:r>
              <a:rPr lang="en-US" dirty="0">
                <a:hlinkClick r:id="rId2"/>
              </a:rPr>
              <a:t>https://youtu.be/RBGhjd9qM_o</a:t>
            </a:r>
            <a:endParaRPr lang="en-US" dirty="0"/>
          </a:p>
        </p:txBody>
      </p:sp>
    </p:spTree>
    <p:extLst>
      <p:ext uri="{BB962C8B-B14F-4D97-AF65-F5344CB8AC3E}">
        <p14:creationId xmlns:p14="http://schemas.microsoft.com/office/powerpoint/2010/main" val="2666849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84" y="111505"/>
            <a:ext cx="8596668" cy="762000"/>
          </a:xfrm>
        </p:spPr>
        <p:txBody>
          <a:bodyPr/>
          <a:lstStyle/>
          <a:p>
            <a:r>
              <a:rPr lang="en-US" dirty="0" smtClean="0"/>
              <a:t>Business Model: Turning Trash into Cash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8892150"/>
              </p:ext>
            </p:extLst>
          </p:nvPr>
        </p:nvGraphicFramePr>
        <p:xfrm>
          <a:off x="330784" y="962529"/>
          <a:ext cx="9222290" cy="3211636"/>
        </p:xfrm>
        <a:graphic>
          <a:graphicData uri="http://schemas.openxmlformats.org/drawingml/2006/table">
            <a:tbl>
              <a:tblPr>
                <a:tableStyleId>{3C2FFA5D-87B4-456A-9821-1D502468CF0F}</a:tableStyleId>
              </a:tblPr>
              <a:tblGrid>
                <a:gridCol w="1088942"/>
                <a:gridCol w="974558"/>
                <a:gridCol w="1359569"/>
                <a:gridCol w="1846811"/>
                <a:gridCol w="1317470"/>
                <a:gridCol w="1317470"/>
                <a:gridCol w="1317470"/>
              </a:tblGrid>
              <a:tr h="323164">
                <a:tc>
                  <a:txBody>
                    <a:bodyPr/>
                    <a:lstStyle/>
                    <a:p>
                      <a:pPr marL="108000" lvl="0" algn="l" fontAlgn="t"/>
                      <a:r>
                        <a:rPr lang="en-MY" sz="1200" u="none" strike="noStrike" dirty="0">
                          <a:effectLst/>
                        </a:rPr>
                        <a:t>MSW Components</a:t>
                      </a:r>
                      <a:endParaRPr lang="en-US" sz="1200" b="1"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dirty="0">
                          <a:effectLst/>
                        </a:rPr>
                        <a:t>Weight / Ton MSW</a:t>
                      </a:r>
                      <a:endParaRPr lang="en-US" sz="1200" b="1"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Primary Products</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Percentage Recoverable</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Value of Product</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Value / Ton Feedstock</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Secondary Products</a:t>
                      </a:r>
                      <a:endParaRPr lang="en-US" sz="1200" b="1" i="0" u="none" strike="noStrike">
                        <a:solidFill>
                          <a:srgbClr val="000000"/>
                        </a:solidFill>
                        <a:effectLst/>
                        <a:latin typeface="Times New Roman" panose="02020603050405020304" pitchFamily="18" charset="0"/>
                      </a:endParaRPr>
                    </a:p>
                  </a:txBody>
                  <a:tcPr marL="8151" marR="8151" marT="8151" marB="0">
                    <a:noFill/>
                  </a:tcPr>
                </a:tc>
              </a:tr>
              <a:tr h="323164">
                <a:tc>
                  <a:txBody>
                    <a:bodyPr/>
                    <a:lstStyle/>
                    <a:p>
                      <a:pPr marL="108000" lvl="0" algn="l" fontAlgn="t"/>
                      <a:r>
                        <a:rPr lang="en-MY" sz="1200" u="none" strike="noStrike">
                          <a:effectLst/>
                        </a:rPr>
                        <a:t>Organics</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dirty="0">
                          <a:effectLst/>
                        </a:rPr>
                        <a:t>440.5</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dirty="0">
                          <a:effectLst/>
                        </a:rPr>
                        <a:t>Biogas</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440.5 * 0.5 = 220.25</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1.75 / m3</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26.98</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Compost / Animal Feed</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219016">
                <a:tc>
                  <a:txBody>
                    <a:bodyPr/>
                    <a:lstStyle/>
                    <a:p>
                      <a:pPr marL="108000" lvl="0" algn="l" fontAlgn="t"/>
                      <a:r>
                        <a:rPr lang="en-MY" sz="1200" u="none" strike="noStrike">
                          <a:effectLst/>
                        </a:rPr>
                        <a:t>Plastic</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130.2</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3">
                  <a:txBody>
                    <a:bodyPr/>
                    <a:lstStyle/>
                    <a:p>
                      <a:pPr marL="108000" lvl="0" algn="l" fontAlgn="t"/>
                      <a:r>
                        <a:rPr lang="en-MY" sz="1200" u="none" strike="noStrike" dirty="0">
                          <a:effectLst/>
                        </a:rPr>
                        <a:t>Recycle</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130.2 * 0.5 = 65.10</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0.50 / kg</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32.55</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Green Diesel</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323164">
                <a:tc>
                  <a:txBody>
                    <a:bodyPr/>
                    <a:lstStyle/>
                    <a:p>
                      <a:pPr marL="108000" lvl="0" algn="l" fontAlgn="t"/>
                      <a:r>
                        <a:rPr lang="en-MY" sz="1200" u="none" strike="noStrike">
                          <a:effectLst/>
                        </a:rPr>
                        <a:t>Paper</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80.5</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a:txBody>
                    <a:bodyPr/>
                    <a:lstStyle/>
                    <a:p>
                      <a:pPr marL="108000" lvl="0" algn="l" fontAlgn="t"/>
                      <a:r>
                        <a:rPr lang="en-MY" sz="1200" u="none" strike="noStrike" dirty="0">
                          <a:effectLst/>
                        </a:rPr>
                        <a:t>80.5 * 0.5 = 40.25</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0.25 / kg</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10.07</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Recycled paper pulp</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481223">
                <a:tc>
                  <a:txBody>
                    <a:bodyPr/>
                    <a:lstStyle/>
                    <a:p>
                      <a:pPr marL="108000" lvl="0" algn="l" fontAlgn="t"/>
                      <a:r>
                        <a:rPr lang="en-MY" sz="1200" u="none" strike="noStrike">
                          <a:effectLst/>
                        </a:rPr>
                        <a:t>Metal / Aluminium</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20.7</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a:txBody>
                    <a:bodyPr/>
                    <a:lstStyle/>
                    <a:p>
                      <a:pPr marL="108000" lvl="0" algn="l" fontAlgn="t"/>
                      <a:r>
                        <a:rPr lang="en-MY" sz="1200" u="none" strike="noStrike">
                          <a:effectLst/>
                        </a:rPr>
                        <a:t>20.7 * 0.5 = 10.35</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2.5 / kg</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25.88</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Metal /Aluminium ingots</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219016">
                <a:tc>
                  <a:txBody>
                    <a:bodyPr/>
                    <a:lstStyle/>
                    <a:p>
                      <a:pPr marL="108000" lvl="0" algn="l" fontAlgn="t"/>
                      <a:r>
                        <a:rPr lang="en-MY" sz="1200" u="none" strike="noStrike">
                          <a:effectLst/>
                        </a:rPr>
                        <a:t>Diapers</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120.1</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Refuse Derived Fuel</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231.6 * 0.25 = 57.9</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Rm 0.38 / kg </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RM 22.00</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dirty="0">
                          <a:effectLst/>
                        </a:rPr>
                        <a:t>Energy</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r>
              <a:tr h="219016">
                <a:tc>
                  <a:txBody>
                    <a:bodyPr/>
                    <a:lstStyle/>
                    <a:p>
                      <a:pPr marL="108000" lvl="0" algn="l" fontAlgn="t"/>
                      <a:r>
                        <a:rPr lang="en-MY" sz="1200" u="none" strike="noStrike">
                          <a:effectLst/>
                        </a:rPr>
                        <a:t>Textile</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30.1</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u="none" strike="noStrike">
                          <a:effectLst/>
                        </a:rPr>
                        <a:t>Rubber</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20.2</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u="none" strike="noStrike">
                          <a:effectLst/>
                        </a:rPr>
                        <a:t>Wood</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10.4</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u="none" strike="noStrike">
                          <a:effectLst/>
                        </a:rPr>
                        <a:t>Garden</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50.8</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b="1" u="none" strike="noStrike">
                          <a:solidFill>
                            <a:schemeClr val="bg1"/>
                          </a:solidFill>
                          <a:effectLst/>
                        </a:rPr>
                        <a:t>Total</a:t>
                      </a:r>
                      <a:endParaRPr lang="en-US" sz="1200" b="1" i="0" u="none" strike="noStrike">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a:txBody>
                    <a:bodyPr/>
                    <a:lstStyle/>
                    <a:p>
                      <a:pPr marL="108000" lvl="0" algn="l" fontAlgn="t"/>
                      <a:r>
                        <a:rPr lang="en-MY" sz="1200" b="1" u="none" strike="noStrike">
                          <a:solidFill>
                            <a:schemeClr val="bg1"/>
                          </a:solidFill>
                          <a:effectLst/>
                        </a:rPr>
                        <a:t>1000</a:t>
                      </a:r>
                      <a:endParaRPr lang="en-US" sz="1200" b="1" i="0" u="none" strike="noStrike">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gridSpan="3">
                  <a:txBody>
                    <a:bodyPr/>
                    <a:lstStyle/>
                    <a:p>
                      <a:pPr marL="108000" lvl="0" algn="l" fontAlgn="t"/>
                      <a:r>
                        <a:rPr lang="en-MY" sz="1200" b="1" u="none" strike="noStrike" dirty="0">
                          <a:solidFill>
                            <a:schemeClr val="bg1"/>
                          </a:solidFill>
                          <a:effectLst/>
                        </a:rPr>
                        <a:t>40.60% Diverted</a:t>
                      </a:r>
                      <a:endParaRPr lang="en-US" sz="1200" b="1" i="0" u="none" strike="noStrike" dirty="0">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hMerge="1">
                  <a:txBody>
                    <a:bodyPr/>
                    <a:lstStyle/>
                    <a:p>
                      <a:endParaRPr lang="en-US"/>
                    </a:p>
                  </a:txBody>
                  <a:tcPr/>
                </a:tc>
                <a:tc hMerge="1">
                  <a:txBody>
                    <a:bodyPr/>
                    <a:lstStyle/>
                    <a:p>
                      <a:endParaRPr lang="en-US"/>
                    </a:p>
                  </a:txBody>
                  <a:tcPr/>
                </a:tc>
                <a:tc>
                  <a:txBody>
                    <a:bodyPr/>
                    <a:lstStyle/>
                    <a:p>
                      <a:pPr marL="108000" lvl="0" algn="l" fontAlgn="t"/>
                      <a:r>
                        <a:rPr lang="en-MY" sz="1200" b="1" u="none" strike="noStrike" dirty="0">
                          <a:solidFill>
                            <a:schemeClr val="bg1"/>
                          </a:solidFill>
                          <a:effectLst/>
                        </a:rPr>
                        <a:t>RM117.48</a:t>
                      </a:r>
                      <a:endParaRPr lang="en-US" sz="1200" b="1" i="0" u="none" strike="noStrike" dirty="0">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a:txBody>
                    <a:bodyPr/>
                    <a:lstStyle/>
                    <a:p>
                      <a:pPr marL="108000" lvl="0" algn="l" fontAlgn="t"/>
                      <a:endParaRPr lang="en-US" sz="1200" b="1" i="0" u="none" strike="noStrike" dirty="0">
                        <a:solidFill>
                          <a:schemeClr val="bg1"/>
                        </a:solidFill>
                        <a:effectLst/>
                        <a:latin typeface="Times New Roman" panose="02020603050405020304" pitchFamily="18" charset="0"/>
                      </a:endParaRPr>
                    </a:p>
                  </a:txBody>
                  <a:tcPr marL="8151" marR="8151" marT="8151" marB="0">
                    <a:solidFill>
                      <a:schemeClr val="accent1">
                        <a:lumMod val="75000"/>
                      </a:schemeClr>
                    </a:solidFill>
                  </a:tcPr>
                </a:tc>
              </a:tr>
            </a:tbl>
          </a:graphicData>
        </a:graphic>
      </p:graphicFrame>
      <p:sp>
        <p:nvSpPr>
          <p:cNvPr id="6" name="TextBox 5"/>
          <p:cNvSpPr txBox="1"/>
          <p:nvPr/>
        </p:nvSpPr>
        <p:spPr>
          <a:xfrm>
            <a:off x="330784" y="4174165"/>
            <a:ext cx="4986878" cy="307777"/>
          </a:xfrm>
          <a:prstGeom prst="rect">
            <a:avLst/>
          </a:prstGeom>
          <a:noFill/>
        </p:spPr>
        <p:txBody>
          <a:bodyPr wrap="none" rtlCol="0">
            <a:spAutoFit/>
          </a:bodyPr>
          <a:lstStyle/>
          <a:p>
            <a:r>
              <a:rPr lang="en-US" sz="1400" dirty="0" smtClean="0"/>
              <a:t>Source: PEMANDU Solid Waste Management Lab 2015 report</a:t>
            </a:r>
            <a:endParaRPr lang="en-US" sz="1400" dirty="0"/>
          </a:p>
        </p:txBody>
      </p:sp>
      <p:sp>
        <p:nvSpPr>
          <p:cNvPr id="7" name="TextBox 6"/>
          <p:cNvSpPr txBox="1"/>
          <p:nvPr/>
        </p:nvSpPr>
        <p:spPr>
          <a:xfrm>
            <a:off x="330784" y="4607132"/>
            <a:ext cx="9139187" cy="923330"/>
          </a:xfrm>
          <a:prstGeom prst="rect">
            <a:avLst/>
          </a:prstGeom>
          <a:noFill/>
        </p:spPr>
        <p:txBody>
          <a:bodyPr wrap="square" rtlCol="0">
            <a:spAutoFit/>
          </a:bodyPr>
          <a:lstStyle/>
          <a:p>
            <a:r>
              <a:rPr lang="en-US" dirty="0" smtClean="0"/>
              <a:t>Recovered material from MSW is worth RM 117.48 per </a:t>
            </a:r>
            <a:r>
              <a:rPr lang="en-US" dirty="0" err="1" smtClean="0"/>
              <a:t>tonne</a:t>
            </a:r>
            <a:r>
              <a:rPr lang="en-US" dirty="0" smtClean="0"/>
              <a:t>.</a:t>
            </a:r>
          </a:p>
          <a:p>
            <a:r>
              <a:rPr lang="en-US" dirty="0" smtClean="0"/>
              <a:t>In year 2020, 49,670 </a:t>
            </a:r>
            <a:r>
              <a:rPr lang="en-US" dirty="0" err="1" smtClean="0"/>
              <a:t>tonne</a:t>
            </a:r>
            <a:r>
              <a:rPr lang="en-US" dirty="0" smtClean="0"/>
              <a:t>/ day of waste is expected to be generated by Malaysians.</a:t>
            </a:r>
          </a:p>
          <a:p>
            <a:endParaRPr lang="en-US" dirty="0"/>
          </a:p>
        </p:txBody>
      </p:sp>
      <p:sp>
        <p:nvSpPr>
          <p:cNvPr id="8" name="Rectangle 7"/>
          <p:cNvSpPr/>
          <p:nvPr/>
        </p:nvSpPr>
        <p:spPr>
          <a:xfrm>
            <a:off x="330783" y="5530462"/>
            <a:ext cx="9139187" cy="369332"/>
          </a:xfrm>
          <a:prstGeom prst="rect">
            <a:avLst/>
          </a:prstGeom>
        </p:spPr>
        <p:txBody>
          <a:bodyPr wrap="square">
            <a:spAutoFit/>
          </a:bodyPr>
          <a:lstStyle/>
          <a:p>
            <a:r>
              <a:rPr lang="en-US" dirty="0">
                <a:solidFill>
                  <a:srgbClr val="C00000"/>
                </a:solidFill>
              </a:rPr>
              <a:t>Potential income generated from waste is RM 5.8 mil per day, RM 2.1 </a:t>
            </a:r>
            <a:r>
              <a:rPr lang="en-US" dirty="0" err="1">
                <a:solidFill>
                  <a:srgbClr val="C00000"/>
                </a:solidFill>
              </a:rPr>
              <a:t>bil</a:t>
            </a:r>
            <a:r>
              <a:rPr lang="en-US" dirty="0">
                <a:solidFill>
                  <a:srgbClr val="C00000"/>
                </a:solidFill>
              </a:rPr>
              <a:t> per annum!</a:t>
            </a:r>
            <a:endParaRPr lang="en-US" dirty="0">
              <a:solidFill>
                <a:srgbClr val="C00000"/>
              </a:solidFill>
            </a:endParaRPr>
          </a:p>
        </p:txBody>
      </p:sp>
    </p:spTree>
    <p:extLst>
      <p:ext uri="{BB962C8B-B14F-4D97-AF65-F5344CB8AC3E}">
        <p14:creationId xmlns:p14="http://schemas.microsoft.com/office/powerpoint/2010/main" val="3713187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1F062-D0FD-41BF-B6A7-20568CD85CCB}"/>
              </a:ext>
            </a:extLst>
          </p:cNvPr>
          <p:cNvSpPr>
            <a:spLocks noGrp="1"/>
          </p:cNvSpPr>
          <p:nvPr>
            <p:ph type="title"/>
          </p:nvPr>
        </p:nvSpPr>
        <p:spPr>
          <a:xfrm>
            <a:off x="677334" y="609600"/>
            <a:ext cx="8596668" cy="678426"/>
          </a:xfrm>
        </p:spPr>
        <p:txBody>
          <a:bodyPr>
            <a:normAutofit/>
          </a:bodyPr>
          <a:lstStyle/>
          <a:p>
            <a:r>
              <a:rPr lang="en-US" dirty="0"/>
              <a:t>Business Model: Cost and benefits</a:t>
            </a:r>
          </a:p>
        </p:txBody>
      </p:sp>
      <p:sp>
        <p:nvSpPr>
          <p:cNvPr id="4" name="TextBox 3">
            <a:extLst>
              <a:ext uri="{FF2B5EF4-FFF2-40B4-BE49-F238E27FC236}">
                <a16:creationId xmlns="" xmlns:a16="http://schemas.microsoft.com/office/drawing/2014/main" id="{2ECAA8E5-A42B-420B-BB39-1E80B539EAC1}"/>
              </a:ext>
            </a:extLst>
          </p:cNvPr>
          <p:cNvSpPr txBox="1"/>
          <p:nvPr/>
        </p:nvSpPr>
        <p:spPr>
          <a:xfrm>
            <a:off x="438912" y="1288026"/>
            <a:ext cx="9436608" cy="3970318"/>
          </a:xfrm>
          <a:prstGeom prst="rect">
            <a:avLst/>
          </a:prstGeom>
          <a:noFill/>
        </p:spPr>
        <p:txBody>
          <a:bodyPr wrap="square" rtlCol="0">
            <a:spAutoFit/>
          </a:bodyPr>
          <a:lstStyle/>
          <a:p>
            <a:r>
              <a:rPr lang="en-US" dirty="0"/>
              <a:t>Estimated </a:t>
            </a:r>
            <a:r>
              <a:rPr lang="en-US" dirty="0" smtClean="0"/>
              <a:t>Smart Bin </a:t>
            </a:r>
            <a:r>
              <a:rPr lang="en-US" dirty="0"/>
              <a:t>Cost: ~RM5,000*</a:t>
            </a:r>
          </a:p>
          <a:p>
            <a:endParaRPr lang="en-US" dirty="0"/>
          </a:p>
          <a:p>
            <a:r>
              <a:rPr lang="en-US" dirty="0"/>
              <a:t>Recycled waste </a:t>
            </a:r>
            <a:r>
              <a:rPr lang="en-US" dirty="0" smtClean="0"/>
              <a:t>revenue**: </a:t>
            </a:r>
          </a:p>
          <a:p>
            <a:endParaRPr lang="en-US" dirty="0" smtClean="0"/>
          </a:p>
          <a:p>
            <a:r>
              <a:rPr lang="en-US" dirty="0" smtClean="0"/>
              <a:t>Assume 100KG capacity per bin, target 10 loads a month, same composition of recyclables as table:</a:t>
            </a:r>
          </a:p>
          <a:p>
            <a:endParaRPr lang="en-US" dirty="0" smtClean="0"/>
          </a:p>
          <a:p>
            <a:r>
              <a:rPr lang="en-US" dirty="0" smtClean="0"/>
              <a:t>RM 117 </a:t>
            </a:r>
            <a:endParaRPr lang="en-US" dirty="0"/>
          </a:p>
          <a:p>
            <a:endParaRPr lang="en-US" dirty="0"/>
          </a:p>
          <a:p>
            <a:r>
              <a:rPr lang="en-US" dirty="0"/>
              <a:t>LED advertising revenue ***:</a:t>
            </a:r>
          </a:p>
          <a:p>
            <a:pPr marL="285750" indent="-285750">
              <a:buFont typeface="Arial" panose="020B0604020202020204" pitchFamily="34" charset="0"/>
              <a:buChar char="•"/>
            </a:pPr>
            <a:r>
              <a:rPr lang="en-US" dirty="0"/>
              <a:t>RM1,000 per month</a:t>
            </a:r>
          </a:p>
          <a:p>
            <a:pPr marL="285750" indent="-285750">
              <a:buFont typeface="Arial" panose="020B0604020202020204" pitchFamily="34" charset="0"/>
              <a:buChar char="•"/>
            </a:pPr>
            <a:endParaRPr lang="en-US" dirty="0"/>
          </a:p>
          <a:p>
            <a:r>
              <a:rPr lang="en-US" dirty="0"/>
              <a:t>Rewards budget: RM2 per 10kg, </a:t>
            </a:r>
          </a:p>
          <a:p>
            <a:r>
              <a:rPr lang="en-US" dirty="0" smtClean="0"/>
              <a:t>RM200 </a:t>
            </a:r>
            <a:r>
              <a:rPr lang="en-US" dirty="0"/>
              <a:t>per month</a:t>
            </a:r>
          </a:p>
        </p:txBody>
      </p:sp>
      <p:sp>
        <p:nvSpPr>
          <p:cNvPr id="6" name="Rectangle 5">
            <a:extLst>
              <a:ext uri="{FF2B5EF4-FFF2-40B4-BE49-F238E27FC236}">
                <a16:creationId xmlns="" xmlns:a16="http://schemas.microsoft.com/office/drawing/2014/main" id="{228C2FED-F8AB-4A39-9261-6C637EE2D841}"/>
              </a:ext>
            </a:extLst>
          </p:cNvPr>
          <p:cNvSpPr/>
          <p:nvPr/>
        </p:nvSpPr>
        <p:spPr>
          <a:xfrm>
            <a:off x="438912" y="5413550"/>
            <a:ext cx="6349278" cy="646331"/>
          </a:xfrm>
          <a:prstGeom prst="rect">
            <a:avLst/>
          </a:prstGeom>
        </p:spPr>
        <p:txBody>
          <a:bodyPr wrap="square">
            <a:spAutoFit/>
          </a:bodyPr>
          <a:lstStyle/>
          <a:p>
            <a:r>
              <a:rPr lang="en-US" dirty="0">
                <a:solidFill>
                  <a:srgbClr val="C00000"/>
                </a:solidFill>
              </a:rPr>
              <a:t>Payback period = RM5,000 / (</a:t>
            </a:r>
            <a:r>
              <a:rPr lang="en-US" dirty="0" smtClean="0">
                <a:solidFill>
                  <a:srgbClr val="C00000"/>
                </a:solidFill>
              </a:rPr>
              <a:t>RM117 </a:t>
            </a:r>
            <a:r>
              <a:rPr lang="en-US" dirty="0">
                <a:solidFill>
                  <a:srgbClr val="C00000"/>
                </a:solidFill>
              </a:rPr>
              <a:t>+ </a:t>
            </a:r>
            <a:r>
              <a:rPr lang="en-US" dirty="0" smtClean="0">
                <a:solidFill>
                  <a:srgbClr val="C00000"/>
                </a:solidFill>
              </a:rPr>
              <a:t>RM1,000 </a:t>
            </a:r>
            <a:r>
              <a:rPr lang="en-US" dirty="0">
                <a:solidFill>
                  <a:srgbClr val="C00000"/>
                </a:solidFill>
              </a:rPr>
              <a:t>– </a:t>
            </a:r>
            <a:r>
              <a:rPr lang="en-US" dirty="0" smtClean="0">
                <a:solidFill>
                  <a:srgbClr val="C00000"/>
                </a:solidFill>
              </a:rPr>
              <a:t>RM200</a:t>
            </a:r>
            <a:r>
              <a:rPr lang="en-US" dirty="0">
                <a:solidFill>
                  <a:srgbClr val="C00000"/>
                </a:solidFill>
              </a:rPr>
              <a:t>)</a:t>
            </a:r>
          </a:p>
          <a:p>
            <a:r>
              <a:rPr lang="en-US" dirty="0">
                <a:solidFill>
                  <a:srgbClr val="C00000"/>
                </a:solidFill>
              </a:rPr>
              <a:t>                             </a:t>
            </a:r>
            <a:r>
              <a:rPr lang="en-US" dirty="0" smtClean="0">
                <a:solidFill>
                  <a:srgbClr val="C00000"/>
                </a:solidFill>
              </a:rPr>
              <a:t>~</a:t>
            </a:r>
            <a:r>
              <a:rPr lang="en-US" b="1" dirty="0" smtClean="0">
                <a:solidFill>
                  <a:srgbClr val="C00000"/>
                </a:solidFill>
              </a:rPr>
              <a:t>5.5</a:t>
            </a:r>
            <a:r>
              <a:rPr lang="en-US" b="1" dirty="0" smtClean="0">
                <a:solidFill>
                  <a:srgbClr val="C00000"/>
                </a:solidFill>
              </a:rPr>
              <a:t> </a:t>
            </a:r>
            <a:r>
              <a:rPr lang="en-US" b="1" dirty="0">
                <a:solidFill>
                  <a:srgbClr val="C00000"/>
                </a:solidFill>
              </a:rPr>
              <a:t>months </a:t>
            </a:r>
            <a:r>
              <a:rPr lang="en-US" b="1" dirty="0" smtClean="0">
                <a:solidFill>
                  <a:srgbClr val="C00000"/>
                </a:solidFill>
              </a:rPr>
              <a:t>payback</a:t>
            </a:r>
            <a:endParaRPr lang="en-US" b="1" dirty="0">
              <a:solidFill>
                <a:srgbClr val="C00000"/>
              </a:solidFill>
            </a:endParaRPr>
          </a:p>
        </p:txBody>
      </p:sp>
    </p:spTree>
    <p:extLst>
      <p:ext uri="{BB962C8B-B14F-4D97-AF65-F5344CB8AC3E}">
        <p14:creationId xmlns:p14="http://schemas.microsoft.com/office/powerpoint/2010/main" val="3313180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996</TotalTime>
  <Words>647</Words>
  <Application>Microsoft Office PowerPoint</Application>
  <PresentationFormat>Widescreen</PresentationFormat>
  <Paragraphs>119</Paragraphs>
  <Slides>11</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Roboto</vt:lpstr>
      <vt:lpstr>Arial</vt:lpstr>
      <vt:lpstr>Calibri</vt:lpstr>
      <vt:lpstr>Calibri Light</vt:lpstr>
      <vt:lpstr>Times New Roman</vt:lpstr>
      <vt:lpstr>Trebuchet MS</vt:lpstr>
      <vt:lpstr>Wingdings</vt:lpstr>
      <vt:lpstr>Wingdings 3</vt:lpstr>
      <vt:lpstr>Facet</vt:lpstr>
      <vt:lpstr>Office Theme</vt:lpstr>
      <vt:lpstr>Smart Bin &amp;  A.I Waste Sorting System</vt:lpstr>
      <vt:lpstr>Team</vt:lpstr>
      <vt:lpstr>Problem Statement</vt:lpstr>
      <vt:lpstr>Smart Bin features</vt:lpstr>
      <vt:lpstr>PowerPoint Presentation</vt:lpstr>
      <vt:lpstr>Impact</vt:lpstr>
      <vt:lpstr>Let’s have some demo </vt:lpstr>
      <vt:lpstr>Business Model: Turning Trash into Cash</vt:lpstr>
      <vt:lpstr>Business Model: Cost and benefits</vt:lpstr>
      <vt:lpstr>Business Model: Cost Saving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Waste Sorting System</dc:title>
  <dc:creator>Sam</dc:creator>
  <cp:lastModifiedBy>MiaN</cp:lastModifiedBy>
  <cp:revision>48</cp:revision>
  <dcterms:created xsi:type="dcterms:W3CDTF">2019-04-13T12:56:00Z</dcterms:created>
  <dcterms:modified xsi:type="dcterms:W3CDTF">2019-04-14T06:52:44Z</dcterms:modified>
</cp:coreProperties>
</file>