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9" r:id="rId3"/>
    <p:sldId id="257" r:id="rId4"/>
    <p:sldId id="297" r:id="rId5"/>
    <p:sldId id="258" r:id="rId6"/>
    <p:sldId id="263" r:id="rId7"/>
    <p:sldId id="260" r:id="rId8"/>
    <p:sldId id="270" r:id="rId9"/>
    <p:sldId id="261" r:id="rId10"/>
    <p:sldId id="262" r:id="rId11"/>
    <p:sldId id="264" r:id="rId12"/>
    <p:sldId id="296" r:id="rId13"/>
    <p:sldId id="266" r:id="rId14"/>
    <p:sldId id="267" r:id="rId15"/>
    <p:sldId id="268" r:id="rId16"/>
    <p:sldId id="269" r:id="rId17"/>
    <p:sldId id="273" r:id="rId18"/>
    <p:sldId id="271" r:id="rId19"/>
    <p:sldId id="272" r:id="rId20"/>
    <p:sldId id="274" r:id="rId21"/>
    <p:sldId id="275" r:id="rId22"/>
    <p:sldId id="277" r:id="rId23"/>
    <p:sldId id="276" r:id="rId24"/>
    <p:sldId id="278" r:id="rId25"/>
    <p:sldId id="279" r:id="rId26"/>
    <p:sldId id="280" r:id="rId27"/>
    <p:sldId id="281" r:id="rId28"/>
    <p:sldId id="283" r:id="rId29"/>
    <p:sldId id="284" r:id="rId30"/>
    <p:sldId id="285" r:id="rId31"/>
    <p:sldId id="286" r:id="rId32"/>
    <p:sldId id="287" r:id="rId33"/>
    <p:sldId id="288" r:id="rId34"/>
    <p:sldId id="299" r:id="rId35"/>
    <p:sldId id="298" r:id="rId36"/>
    <p:sldId id="294" r:id="rId37"/>
    <p:sldId id="295" r:id="rId38"/>
  </p:sldIdLst>
  <p:sldSz cx="9144000" cy="6858000" type="screen4x3"/>
  <p:notesSz cx="9144000" cy="6858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52A"/>
    <a:srgbClr val="953735"/>
    <a:srgbClr val="558ED5"/>
    <a:srgbClr val="95B3D7"/>
    <a:srgbClr val="A6A6A6"/>
    <a:srgbClr val="595959"/>
    <a:srgbClr val="FFC000"/>
    <a:srgbClr val="FFFF00"/>
    <a:srgbClr val="F2F2F2"/>
    <a:srgbClr val="E6B9B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239E2A15-8910-4AC8-87E3-23BE335A27F4}" type="datetimeFigureOut">
              <a:rPr lang="id-ID" smtClean="0"/>
              <a:pPr/>
              <a:t>23/04/2012</a:t>
            </a:fld>
            <a:endParaRPr lang="id-ID"/>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FC67F3B-0000-446E-B392-4B4BEAB08223}" type="slidenum">
              <a:rPr lang="id-ID" smtClean="0"/>
              <a:pPr/>
              <a:t>‹#›</a:t>
            </a:fld>
            <a:endParaRPr lang="id-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7FBD01-3389-4441-AE6B-AAEB599A1FC7}" type="datetimeFigureOut">
              <a:rPr lang="id-ID" smtClean="0"/>
              <a:pPr/>
              <a:t>23/04/2012</a:t>
            </a:fld>
            <a:endParaRPr lang="id-ID"/>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F4777F4D-E270-4943-B708-9E20946A4C7B}"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4C8F0-5FBA-4F49-B7BC-74D68CE0BEC4}" type="datetimeFigureOut">
              <a:rPr lang="id-ID" smtClean="0"/>
              <a:pPr/>
              <a:t>23/04/2012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B14A5A7-5B9A-4A55-849E-0C7FEC2C92B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4C8F0-5FBA-4F49-B7BC-74D68CE0BEC4}" type="datetimeFigureOut">
              <a:rPr lang="id-ID" smtClean="0"/>
              <a:pPr/>
              <a:t>23/04/2012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4A5A7-5B9A-4A55-849E-0C7FEC2C92B0}"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gif"/><Relationship Id="rId7" Type="http://schemas.openxmlformats.org/officeDocument/2006/relationships/image" Target="../media/image34.jpeg"/><Relationship Id="rId2" Type="http://schemas.openxmlformats.org/officeDocument/2006/relationships/image" Target="../media/image29.jpeg"/><Relationship Id="rId1" Type="http://schemas.openxmlformats.org/officeDocument/2006/relationships/slideLayout" Target="../slideLayouts/slideLayout1.xml"/><Relationship Id="rId6" Type="http://schemas.openxmlformats.org/officeDocument/2006/relationships/image" Target="../media/image33.gif"/><Relationship Id="rId5" Type="http://schemas.openxmlformats.org/officeDocument/2006/relationships/image" Target="../media/image32.jpeg"/><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786050" y="4000504"/>
            <a:ext cx="6357950" cy="1785926"/>
          </a:xfrm>
          <a:solidFill>
            <a:srgbClr val="953735">
              <a:alpha val="50196"/>
            </a:srgbClr>
          </a:solidFill>
        </p:spPr>
        <p:txBody>
          <a:bodyPr>
            <a:normAutofit fontScale="90000"/>
          </a:bodyPr>
          <a:lstStyle/>
          <a:p>
            <a:r>
              <a:rPr lang="id-ID" dirty="0" smtClean="0">
                <a:solidFill>
                  <a:schemeClr val="accent2">
                    <a:lumMod val="20000"/>
                    <a:lumOff val="80000"/>
                  </a:schemeClr>
                </a:solidFill>
                <a:latin typeface="Arial Rounded MT Bold" pitchFamily="34" charset="0"/>
              </a:rPr>
              <a:t>“Pemuda Islam dan </a:t>
            </a:r>
            <a:br>
              <a:rPr lang="id-ID" dirty="0" smtClean="0">
                <a:solidFill>
                  <a:schemeClr val="accent2">
                    <a:lumMod val="20000"/>
                    <a:lumOff val="80000"/>
                  </a:schemeClr>
                </a:solidFill>
                <a:latin typeface="Arial Rounded MT Bold" pitchFamily="34" charset="0"/>
              </a:rPr>
            </a:br>
            <a:r>
              <a:rPr lang="id-ID" dirty="0" smtClean="0">
                <a:solidFill>
                  <a:schemeClr val="accent2">
                    <a:lumMod val="20000"/>
                    <a:lumOff val="80000"/>
                  </a:schemeClr>
                </a:solidFill>
                <a:latin typeface="Arial Rounded MT Bold" pitchFamily="34" charset="0"/>
              </a:rPr>
              <a:t>Kebangkitan Umat”</a:t>
            </a:r>
            <a:r>
              <a:rPr lang="id-ID" b="1" dirty="0" smtClean="0"/>
              <a:t/>
            </a:r>
            <a:br>
              <a:rPr lang="id-ID" b="1" dirty="0" smtClean="0"/>
            </a:br>
            <a:r>
              <a:rPr lang="id-ID" sz="2800" b="1" dirty="0" smtClean="0"/>
              <a:t>Hatta Syamsuddin</a:t>
            </a:r>
            <a:endParaRPr lang="id-ID" sz="2800" b="1" dirty="0"/>
          </a:p>
        </p:txBody>
      </p:sp>
      <p:grpSp>
        <p:nvGrpSpPr>
          <p:cNvPr id="3" name="Group 5"/>
          <p:cNvGrpSpPr>
            <a:grpSpLocks/>
          </p:cNvGrpSpPr>
          <p:nvPr/>
        </p:nvGrpSpPr>
        <p:grpSpPr bwMode="auto">
          <a:xfrm>
            <a:off x="7286644" y="303195"/>
            <a:ext cx="1285875" cy="696913"/>
            <a:chOff x="1927" y="1752"/>
            <a:chExt cx="1497" cy="981"/>
          </a:xfrm>
        </p:grpSpPr>
        <p:grpSp>
          <p:nvGrpSpPr>
            <p:cNvPr id="4" name="Group 6"/>
            <p:cNvGrpSpPr>
              <a:grpSpLocks/>
            </p:cNvGrpSpPr>
            <p:nvPr/>
          </p:nvGrpSpPr>
          <p:grpSpPr bwMode="auto">
            <a:xfrm>
              <a:off x="2337" y="1750"/>
              <a:ext cx="677" cy="736"/>
              <a:chOff x="2290" y="1616"/>
              <a:chExt cx="680" cy="873"/>
            </a:xfrm>
          </p:grpSpPr>
          <p:sp>
            <p:nvSpPr>
              <p:cNvPr id="6"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7"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5"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5984" y="5715000"/>
            <a:ext cx="6858016" cy="1143000"/>
          </a:xfrm>
          <a:solidFill>
            <a:schemeClr val="bg2">
              <a:lumMod val="25000"/>
            </a:schemeClr>
          </a:solidFill>
        </p:spPr>
        <p:txBody>
          <a:bodyPr>
            <a:normAutofit fontScale="90000"/>
          </a:bodyPr>
          <a:lstStyle/>
          <a:p>
            <a:r>
              <a:rPr lang="id-ID" dirty="0" smtClean="0">
                <a:solidFill>
                  <a:schemeClr val="bg1"/>
                </a:solidFill>
              </a:rPr>
              <a:t>#3 : Ramadhan menjadi ajang </a:t>
            </a:r>
            <a:br>
              <a:rPr lang="id-ID" dirty="0" smtClean="0">
                <a:solidFill>
                  <a:schemeClr val="bg1"/>
                </a:solidFill>
              </a:rPr>
            </a:br>
            <a:r>
              <a:rPr lang="id-ID" dirty="0" smtClean="0">
                <a:solidFill>
                  <a:schemeClr val="bg1"/>
                </a:solidFill>
              </a:rPr>
              <a:t>makan-makan dan begadang</a:t>
            </a:r>
            <a:endParaRPr lang="id-ID"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solidFill>
            <a:schemeClr val="accent1">
              <a:lumMod val="60000"/>
              <a:lumOff val="40000"/>
            </a:schemeClr>
          </a:solidFill>
        </p:spPr>
        <p:txBody>
          <a:bodyPr>
            <a:normAutofit fontScale="90000"/>
          </a:bodyPr>
          <a:lstStyle/>
          <a:p>
            <a:r>
              <a:rPr lang="id-ID" b="1" dirty="0" smtClean="0"/>
              <a:t>#4: Islam sebatas simbol</a:t>
            </a:r>
            <a:br>
              <a:rPr lang="id-ID" b="1" dirty="0" smtClean="0"/>
            </a:br>
            <a:r>
              <a:rPr lang="id-ID" b="1" dirty="0" smtClean="0"/>
              <a:t>dan digunakan sebagai komoditas belaka</a:t>
            </a:r>
            <a:endParaRPr lang="id-ID" b="1" dirty="0"/>
          </a:p>
        </p:txBody>
      </p:sp>
      <p:grpSp>
        <p:nvGrpSpPr>
          <p:cNvPr id="7" name="Group 6"/>
          <p:cNvGrpSpPr/>
          <p:nvPr/>
        </p:nvGrpSpPr>
        <p:grpSpPr>
          <a:xfrm>
            <a:off x="0" y="1428736"/>
            <a:ext cx="9144000" cy="5429264"/>
            <a:chOff x="0" y="1428736"/>
            <a:chExt cx="7786710" cy="5429264"/>
          </a:xfrm>
        </p:grpSpPr>
        <p:pic>
          <p:nvPicPr>
            <p:cNvPr id="3" name="Picture 2" descr="ramadhan1.jpg"/>
            <p:cNvPicPr>
              <a:picLocks noChangeAspect="1"/>
            </p:cNvPicPr>
            <p:nvPr/>
          </p:nvPicPr>
          <p:blipFill>
            <a:blip r:embed="rId2"/>
            <a:stretch>
              <a:fillRect/>
            </a:stretch>
          </p:blipFill>
          <p:spPr>
            <a:xfrm>
              <a:off x="0" y="1428736"/>
              <a:ext cx="4943509" cy="2852024"/>
            </a:xfrm>
            <a:prstGeom prst="rect">
              <a:avLst/>
            </a:prstGeom>
          </p:spPr>
        </p:pic>
        <p:pic>
          <p:nvPicPr>
            <p:cNvPr id="4" name="Picture 3" descr="ramadhan2.jpg"/>
            <p:cNvPicPr>
              <a:picLocks noChangeAspect="1"/>
            </p:cNvPicPr>
            <p:nvPr/>
          </p:nvPicPr>
          <p:blipFill>
            <a:blip r:embed="rId3"/>
            <a:stretch>
              <a:fillRect/>
            </a:stretch>
          </p:blipFill>
          <p:spPr>
            <a:xfrm>
              <a:off x="4929190" y="1428736"/>
              <a:ext cx="2857520" cy="2857520"/>
            </a:xfrm>
            <a:prstGeom prst="rect">
              <a:avLst/>
            </a:prstGeom>
          </p:spPr>
        </p:pic>
        <p:pic>
          <p:nvPicPr>
            <p:cNvPr id="5" name="Picture 4" descr="ramadhan3.jpg"/>
            <p:cNvPicPr>
              <a:picLocks noChangeAspect="1"/>
            </p:cNvPicPr>
            <p:nvPr/>
          </p:nvPicPr>
          <p:blipFill>
            <a:blip r:embed="rId4"/>
            <a:stretch>
              <a:fillRect/>
            </a:stretch>
          </p:blipFill>
          <p:spPr>
            <a:xfrm>
              <a:off x="0" y="4286256"/>
              <a:ext cx="2643174" cy="2526005"/>
            </a:xfrm>
            <a:prstGeom prst="rect">
              <a:avLst/>
            </a:prstGeom>
          </p:spPr>
        </p:pic>
        <p:pic>
          <p:nvPicPr>
            <p:cNvPr id="6" name="Picture 5" descr="ramadhan4.jpg"/>
            <p:cNvPicPr>
              <a:picLocks noChangeAspect="1"/>
            </p:cNvPicPr>
            <p:nvPr/>
          </p:nvPicPr>
          <p:blipFill>
            <a:blip r:embed="rId5"/>
            <a:stretch>
              <a:fillRect/>
            </a:stretch>
          </p:blipFill>
          <p:spPr>
            <a:xfrm>
              <a:off x="2643174" y="4286256"/>
              <a:ext cx="5072098" cy="2571744"/>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ufi1.jpg"/>
          <p:cNvPicPr>
            <a:picLocks noChangeAspect="1"/>
          </p:cNvPicPr>
          <p:nvPr/>
        </p:nvPicPr>
        <p:blipFill>
          <a:blip r:embed="rId2" cstate="print"/>
          <a:stretch>
            <a:fillRect/>
          </a:stretch>
        </p:blipFill>
        <p:spPr>
          <a:xfrm>
            <a:off x="0" y="-142899"/>
            <a:ext cx="9144000" cy="7000899"/>
          </a:xfrm>
          <a:prstGeom prst="rect">
            <a:avLst/>
          </a:prstGeom>
        </p:spPr>
      </p:pic>
      <p:sp>
        <p:nvSpPr>
          <p:cNvPr id="4" name="Title 3"/>
          <p:cNvSpPr>
            <a:spLocks noGrp="1"/>
          </p:cNvSpPr>
          <p:nvPr>
            <p:ph type="title"/>
          </p:nvPr>
        </p:nvSpPr>
        <p:spPr>
          <a:xfrm>
            <a:off x="0" y="5715000"/>
            <a:ext cx="8229600" cy="1143000"/>
          </a:xfrm>
          <a:solidFill>
            <a:srgbClr val="953735">
              <a:alpha val="50196"/>
            </a:srgbClr>
          </a:solidFill>
        </p:spPr>
        <p:txBody>
          <a:bodyPr>
            <a:normAutofit fontScale="90000"/>
          </a:bodyPr>
          <a:lstStyle/>
          <a:p>
            <a:r>
              <a:rPr lang="id-ID" dirty="0" smtClean="0">
                <a:solidFill>
                  <a:schemeClr val="bg1">
                    <a:lumMod val="85000"/>
                  </a:schemeClr>
                </a:solidFill>
              </a:rPr>
              <a:t>#5: Islam sebatas sisi Spiritual Semata</a:t>
            </a:r>
            <a:endParaRPr lang="id-ID" dirty="0">
              <a:solidFill>
                <a:schemeClr val="bg1">
                  <a:lumMod val="8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6500858" cy="1143000"/>
          </a:xfrm>
        </p:spPr>
        <p:txBody>
          <a:bodyPr>
            <a:noAutofit/>
          </a:bodyPr>
          <a:lstStyle/>
          <a:p>
            <a:r>
              <a:rPr lang="id-ID" sz="4800" b="1" dirty="0" smtClean="0">
                <a:solidFill>
                  <a:schemeClr val="accent1">
                    <a:lumMod val="50000"/>
                  </a:schemeClr>
                </a:solidFill>
              </a:rPr>
              <a:t> Mengumpulkan Alasan</a:t>
            </a:r>
            <a:br>
              <a:rPr lang="id-ID" sz="4800" b="1" dirty="0" smtClean="0">
                <a:solidFill>
                  <a:schemeClr val="accent1">
                    <a:lumMod val="50000"/>
                  </a:schemeClr>
                </a:solidFill>
              </a:rPr>
            </a:br>
            <a:r>
              <a:rPr lang="id-ID" sz="4800" b="1" dirty="0" smtClean="0">
                <a:solidFill>
                  <a:schemeClr val="accent1">
                    <a:lumMod val="50000"/>
                  </a:schemeClr>
                </a:solidFill>
              </a:rPr>
              <a:t>untuk Tetap OPTIMIS ! :</a:t>
            </a:r>
            <a:br>
              <a:rPr lang="id-ID" sz="4800" b="1" dirty="0" smtClean="0">
                <a:solidFill>
                  <a:schemeClr val="accent1">
                    <a:lumMod val="50000"/>
                  </a:schemeClr>
                </a:solidFill>
              </a:rPr>
            </a:br>
            <a:r>
              <a:rPr lang="id-ID" sz="4800" b="1" dirty="0" smtClean="0">
                <a:solidFill>
                  <a:schemeClr val="accent1">
                    <a:lumMod val="50000"/>
                  </a:schemeClr>
                </a:solidFill>
              </a:rPr>
              <a:t>Idealita Kebangkitan</a:t>
            </a:r>
            <a:endParaRPr lang="id-ID" sz="4800" b="1" dirty="0">
              <a:solidFill>
                <a:schemeClr val="accent1">
                  <a:lumMod val="50000"/>
                </a:schemeClr>
              </a:solidFill>
            </a:endParaRPr>
          </a:p>
        </p:txBody>
      </p:sp>
      <p:pic>
        <p:nvPicPr>
          <p:cNvPr id="3" name="Picture 2" descr="dua.jpg"/>
          <p:cNvPicPr>
            <a:picLocks noChangeAspect="1"/>
          </p:cNvPicPr>
          <p:nvPr/>
        </p:nvPicPr>
        <p:blipFill>
          <a:blip r:embed="rId2"/>
          <a:stretch>
            <a:fillRect/>
          </a:stretch>
        </p:blipFill>
        <p:spPr>
          <a:xfrm>
            <a:off x="5429256" y="3071810"/>
            <a:ext cx="3714744" cy="3786190"/>
          </a:xfrm>
          <a:prstGeom prst="rect">
            <a:avLst/>
          </a:prstGeom>
        </p:spPr>
      </p:pic>
      <p:grpSp>
        <p:nvGrpSpPr>
          <p:cNvPr id="4" name="Group 5"/>
          <p:cNvGrpSpPr>
            <a:grpSpLocks/>
          </p:cNvGrpSpPr>
          <p:nvPr/>
        </p:nvGrpSpPr>
        <p:grpSpPr bwMode="auto">
          <a:xfrm>
            <a:off x="642910" y="5786454"/>
            <a:ext cx="1285875" cy="696913"/>
            <a:chOff x="1927" y="1752"/>
            <a:chExt cx="1497" cy="981"/>
          </a:xfrm>
        </p:grpSpPr>
        <p:grpSp>
          <p:nvGrpSpPr>
            <p:cNvPr id="5" name="Group 6"/>
            <p:cNvGrpSpPr>
              <a:grpSpLocks/>
            </p:cNvGrpSpPr>
            <p:nvPr/>
          </p:nvGrpSpPr>
          <p:grpSpPr bwMode="auto">
            <a:xfrm>
              <a:off x="2337" y="1750"/>
              <a:ext cx="677" cy="736"/>
              <a:chOff x="2290" y="1616"/>
              <a:chExt cx="680" cy="873"/>
            </a:xfrm>
          </p:grpSpPr>
          <p:sp>
            <p:nvSpPr>
              <p:cNvPr id="9"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0"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8"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dung Bertingkat.jpg"/>
          <p:cNvPicPr>
            <a:picLocks noChangeAspect="1"/>
          </p:cNvPicPr>
          <p:nvPr/>
        </p:nvPicPr>
        <p:blipFill>
          <a:blip r:embed="rId2"/>
          <a:stretch>
            <a:fillRect/>
          </a:stretch>
        </p:blipFill>
        <p:spPr>
          <a:xfrm>
            <a:off x="0" y="0"/>
            <a:ext cx="9144000" cy="4429131"/>
          </a:xfrm>
          <a:prstGeom prst="rect">
            <a:avLst/>
          </a:prstGeom>
        </p:spPr>
      </p:pic>
      <p:sp>
        <p:nvSpPr>
          <p:cNvPr id="7172" name="Rectangle 4"/>
          <p:cNvSpPr>
            <a:spLocks noGrp="1" noChangeArrowheads="1"/>
          </p:cNvSpPr>
          <p:nvPr>
            <p:ph type="title"/>
          </p:nvPr>
        </p:nvSpPr>
        <p:spPr>
          <a:xfrm>
            <a:off x="357158" y="0"/>
            <a:ext cx="8229600" cy="1143000"/>
          </a:xfrm>
          <a:solidFill>
            <a:srgbClr val="95B3D7">
              <a:alpha val="50196"/>
            </a:srgbClr>
          </a:solidFill>
        </p:spPr>
        <p:txBody>
          <a:bodyPr/>
          <a:lstStyle/>
          <a:p>
            <a:r>
              <a:rPr lang="en-US" sz="4000" b="1" dirty="0" err="1">
                <a:solidFill>
                  <a:schemeClr val="accent1">
                    <a:lumMod val="50000"/>
                  </a:schemeClr>
                </a:solidFill>
              </a:rPr>
              <a:t>AKSIOMA</a:t>
            </a:r>
            <a:r>
              <a:rPr lang="en-US" sz="4000" b="1" dirty="0">
                <a:solidFill>
                  <a:schemeClr val="accent1">
                    <a:lumMod val="50000"/>
                  </a:schemeClr>
                </a:solidFill>
              </a:rPr>
              <a:t> </a:t>
            </a:r>
            <a:r>
              <a:rPr lang="en-US" sz="4000" b="1" dirty="0" err="1">
                <a:solidFill>
                  <a:schemeClr val="accent1">
                    <a:lumMod val="50000"/>
                  </a:schemeClr>
                </a:solidFill>
              </a:rPr>
              <a:t>PERGANTIAN</a:t>
            </a:r>
            <a:r>
              <a:rPr lang="en-US" sz="4000" b="1" dirty="0">
                <a:solidFill>
                  <a:schemeClr val="accent1">
                    <a:lumMod val="50000"/>
                  </a:schemeClr>
                </a:solidFill>
              </a:rPr>
              <a:t> </a:t>
            </a:r>
            <a:r>
              <a:rPr lang="en-US" sz="4000" b="1" dirty="0" err="1">
                <a:solidFill>
                  <a:schemeClr val="accent1">
                    <a:lumMod val="50000"/>
                  </a:schemeClr>
                </a:solidFill>
              </a:rPr>
              <a:t>KEJAYAAN</a:t>
            </a:r>
            <a:endParaRPr lang="en-US" sz="4000" b="1" dirty="0">
              <a:solidFill>
                <a:schemeClr val="accent1">
                  <a:lumMod val="50000"/>
                </a:schemeClr>
              </a:solidFill>
            </a:endParaRPr>
          </a:p>
        </p:txBody>
      </p:sp>
      <p:sp>
        <p:nvSpPr>
          <p:cNvPr id="7175" name="Text Box 7"/>
          <p:cNvSpPr txBox="1">
            <a:spLocks noChangeArrowheads="1"/>
          </p:cNvSpPr>
          <p:nvPr/>
        </p:nvSpPr>
        <p:spPr bwMode="auto">
          <a:xfrm>
            <a:off x="0" y="4457367"/>
            <a:ext cx="9144000" cy="2400657"/>
          </a:xfrm>
          <a:prstGeom prst="rect">
            <a:avLst/>
          </a:prstGeom>
          <a:solidFill>
            <a:srgbClr val="95B3D7"/>
          </a:solidFill>
          <a:ln w="9525">
            <a:noFill/>
            <a:miter lim="800000"/>
            <a:headEnd/>
            <a:tailEnd/>
          </a:ln>
          <a:effectLst/>
        </p:spPr>
        <p:txBody>
          <a:bodyPr wrap="square">
            <a:spAutoFit/>
          </a:bodyPr>
          <a:lstStyle/>
          <a:p>
            <a:pPr algn="ctr" rtl="1">
              <a:spcBef>
                <a:spcPct val="50000"/>
              </a:spcBef>
            </a:pPr>
            <a:r>
              <a:rPr lang="ar-SA" sz="2400" b="1" dirty="0"/>
              <a:t>وَتِلْكَ الْأَيَّامُ نُدَاوِلُهَا بَيْنَ النَّاسِ وَلِيَعْلَمَ اللَّهُ الَّذِينَ آمَنُوا </a:t>
            </a:r>
            <a:endParaRPr lang="id-ID" sz="2400" b="1" dirty="0" smtClean="0"/>
          </a:p>
          <a:p>
            <a:pPr algn="ctr" rtl="1">
              <a:spcBef>
                <a:spcPct val="50000"/>
              </a:spcBef>
            </a:pPr>
            <a:r>
              <a:rPr lang="ar-SA" sz="2400" b="1" dirty="0" smtClean="0"/>
              <a:t>وَيَتَّخِذَ </a:t>
            </a:r>
            <a:r>
              <a:rPr lang="ar-SA" sz="2400" b="1" dirty="0"/>
              <a:t>مِنْكُمْ شُهَدَاءَ) (سورة آل عمران: 140)</a:t>
            </a:r>
            <a:endParaRPr lang="en-US" sz="2400" b="1" dirty="0"/>
          </a:p>
          <a:p>
            <a:pPr algn="ctr" rtl="1">
              <a:spcBef>
                <a:spcPct val="50000"/>
              </a:spcBef>
            </a:pPr>
            <a:r>
              <a:rPr lang="en-US" dirty="0"/>
              <a:t>“ </a:t>
            </a:r>
            <a:r>
              <a:rPr lang="en-US" sz="2000" i="1" dirty="0"/>
              <a:t>Dan </a:t>
            </a:r>
            <a:r>
              <a:rPr lang="en-US" sz="2000" i="1" dirty="0" err="1"/>
              <a:t>masa</a:t>
            </a:r>
            <a:r>
              <a:rPr lang="en-US" sz="2000" i="1" dirty="0"/>
              <a:t> (</a:t>
            </a:r>
            <a:r>
              <a:rPr lang="en-US" sz="2000" i="1" dirty="0" err="1"/>
              <a:t>kejayaan</a:t>
            </a:r>
            <a:r>
              <a:rPr lang="en-US" sz="2000" i="1" dirty="0"/>
              <a:t> </a:t>
            </a:r>
            <a:r>
              <a:rPr lang="en-US" sz="2000" i="1" dirty="0" err="1"/>
              <a:t>dan</a:t>
            </a:r>
            <a:r>
              <a:rPr lang="en-US" sz="2000" i="1" dirty="0"/>
              <a:t> </a:t>
            </a:r>
            <a:r>
              <a:rPr lang="en-US" sz="2000" i="1" dirty="0" err="1"/>
              <a:t>kehancuran</a:t>
            </a:r>
            <a:r>
              <a:rPr lang="en-US" sz="2000" i="1" dirty="0"/>
              <a:t> </a:t>
            </a:r>
            <a:r>
              <a:rPr lang="en-US" sz="2000" i="1" dirty="0" err="1"/>
              <a:t>itu</a:t>
            </a:r>
            <a:r>
              <a:rPr lang="en-US" sz="2000" i="1" dirty="0"/>
              <a:t>) </a:t>
            </a:r>
            <a:r>
              <a:rPr lang="en-US" sz="2000" i="1" dirty="0" err="1"/>
              <a:t>kami</a:t>
            </a:r>
            <a:r>
              <a:rPr lang="en-US" sz="2000" i="1" dirty="0"/>
              <a:t> </a:t>
            </a:r>
            <a:r>
              <a:rPr lang="en-US" sz="2000" i="1" dirty="0" err="1"/>
              <a:t>pergilirkan</a:t>
            </a:r>
            <a:r>
              <a:rPr lang="en-US" sz="2000" i="1" dirty="0"/>
              <a:t> </a:t>
            </a:r>
            <a:r>
              <a:rPr lang="en-US" sz="2000" i="1" dirty="0" err="1"/>
              <a:t>di</a:t>
            </a:r>
            <a:r>
              <a:rPr lang="en-US" sz="2000" i="1" dirty="0"/>
              <a:t> </a:t>
            </a:r>
            <a:r>
              <a:rPr lang="en-US" sz="2000" i="1" dirty="0" err="1"/>
              <a:t>antara</a:t>
            </a:r>
            <a:r>
              <a:rPr lang="en-US" sz="2000" i="1" dirty="0"/>
              <a:t> </a:t>
            </a:r>
            <a:r>
              <a:rPr lang="en-US" sz="2000" i="1" dirty="0" err="1"/>
              <a:t>manusia</a:t>
            </a:r>
            <a:r>
              <a:rPr lang="en-US" sz="2000" i="1" dirty="0"/>
              <a:t> (agar </a:t>
            </a:r>
            <a:r>
              <a:rPr lang="en-US" sz="2000" i="1" dirty="0" err="1"/>
              <a:t>mereka</a:t>
            </a:r>
            <a:r>
              <a:rPr lang="en-US" sz="2000" i="1" dirty="0"/>
              <a:t> </a:t>
            </a:r>
            <a:r>
              <a:rPr lang="en-US" sz="2000" i="1" dirty="0" err="1"/>
              <a:t>mendapat</a:t>
            </a:r>
            <a:r>
              <a:rPr lang="en-US" sz="2000" i="1" dirty="0"/>
              <a:t> </a:t>
            </a:r>
            <a:r>
              <a:rPr lang="en-US" sz="2000" i="1" dirty="0" err="1"/>
              <a:t>pelajaran</a:t>
            </a:r>
            <a:r>
              <a:rPr lang="en-US" sz="2000" i="1" dirty="0"/>
              <a:t>) </a:t>
            </a:r>
            <a:r>
              <a:rPr lang="en-US" sz="2000" i="1" dirty="0" err="1"/>
              <a:t>dan</a:t>
            </a:r>
            <a:r>
              <a:rPr lang="en-US" sz="2000" i="1" dirty="0"/>
              <a:t> </a:t>
            </a:r>
            <a:r>
              <a:rPr lang="en-US" sz="2000" i="1" dirty="0" err="1"/>
              <a:t>supaya</a:t>
            </a:r>
            <a:r>
              <a:rPr lang="en-US" sz="2000" i="1" dirty="0"/>
              <a:t> Allah </a:t>
            </a:r>
            <a:r>
              <a:rPr lang="en-US" sz="2000" i="1" dirty="0" err="1"/>
              <a:t>mengetahui</a:t>
            </a:r>
            <a:r>
              <a:rPr lang="en-US" sz="2000" i="1" dirty="0"/>
              <a:t> </a:t>
            </a:r>
            <a:r>
              <a:rPr lang="en-US" sz="2000" i="1" dirty="0" err="1"/>
              <a:t>orang-orang</a:t>
            </a:r>
            <a:r>
              <a:rPr lang="en-US" sz="2000" i="1" dirty="0"/>
              <a:t> yang </a:t>
            </a:r>
            <a:r>
              <a:rPr lang="en-US" sz="2000" i="1" dirty="0" err="1"/>
              <a:t>beriman</a:t>
            </a:r>
            <a:r>
              <a:rPr lang="en-US" sz="2000" i="1" dirty="0"/>
              <a:t>(</a:t>
            </a:r>
            <a:r>
              <a:rPr lang="en-US" sz="2000" i="1" dirty="0" err="1"/>
              <a:t>dari</a:t>
            </a:r>
            <a:r>
              <a:rPr lang="en-US" sz="2000" i="1" dirty="0"/>
              <a:t> yang </a:t>
            </a:r>
            <a:r>
              <a:rPr lang="en-US" sz="2000" i="1" dirty="0" err="1"/>
              <a:t>kafir</a:t>
            </a:r>
            <a:r>
              <a:rPr lang="en-US" sz="2000" i="1" dirty="0"/>
              <a:t>) </a:t>
            </a:r>
            <a:r>
              <a:rPr lang="en-US" sz="2000" i="1" dirty="0" err="1"/>
              <a:t>dan</a:t>
            </a:r>
            <a:r>
              <a:rPr lang="en-US" sz="2000" i="1" dirty="0"/>
              <a:t> </a:t>
            </a:r>
            <a:r>
              <a:rPr lang="en-US" sz="2000" i="1" dirty="0" err="1"/>
              <a:t>supaya</a:t>
            </a:r>
            <a:r>
              <a:rPr lang="en-US" sz="2000" i="1" dirty="0"/>
              <a:t> </a:t>
            </a:r>
            <a:r>
              <a:rPr lang="en-US" sz="2000" i="1" dirty="0" err="1"/>
              <a:t>sebagian</a:t>
            </a:r>
            <a:r>
              <a:rPr lang="en-US" sz="2000" i="1" dirty="0"/>
              <a:t> </a:t>
            </a:r>
            <a:r>
              <a:rPr lang="en-US" sz="2000" i="1" dirty="0" err="1"/>
              <a:t>kamu</a:t>
            </a:r>
            <a:r>
              <a:rPr lang="en-US" sz="2000" i="1" dirty="0"/>
              <a:t> </a:t>
            </a:r>
            <a:r>
              <a:rPr lang="en-US" sz="2000" i="1" dirty="0" err="1"/>
              <a:t>dijadikan-Nya</a:t>
            </a:r>
            <a:r>
              <a:rPr lang="en-US" sz="2000" i="1" dirty="0"/>
              <a:t> (</a:t>
            </a:r>
            <a:r>
              <a:rPr lang="en-US" sz="2000" i="1" dirty="0" err="1"/>
              <a:t>gugur</a:t>
            </a:r>
            <a:r>
              <a:rPr lang="en-US" sz="2000" i="1" dirty="0"/>
              <a:t>) </a:t>
            </a:r>
            <a:r>
              <a:rPr lang="en-US" sz="2000" i="1" dirty="0" err="1"/>
              <a:t>sebagai</a:t>
            </a:r>
            <a:r>
              <a:rPr lang="en-US" sz="2000" i="1" dirty="0"/>
              <a:t> </a:t>
            </a:r>
            <a:r>
              <a:rPr lang="en-US" sz="2000" i="1" dirty="0" err="1"/>
              <a:t>syuhada</a:t>
            </a:r>
            <a:r>
              <a:rPr lang="en-US" sz="2000" i="1" dirty="0"/>
              <a:t> (QS </a:t>
            </a:r>
            <a:r>
              <a:rPr lang="en-US" sz="2000" i="1" dirty="0" err="1"/>
              <a:t>ali</a:t>
            </a:r>
            <a:r>
              <a:rPr lang="en-US" sz="2000" i="1" dirty="0"/>
              <a:t> </a:t>
            </a:r>
            <a:r>
              <a:rPr lang="en-US" sz="2000" i="1" dirty="0" err="1"/>
              <a:t>Imron</a:t>
            </a:r>
            <a:r>
              <a:rPr lang="en-US" sz="2000" i="1" dirty="0"/>
              <a:t> 140)</a:t>
            </a:r>
            <a:r>
              <a:rPr lang="en-US" sz="2000" dirty="0"/>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normAutofit fontScale="90000"/>
          </a:bodyPr>
          <a:lstStyle/>
          <a:p>
            <a:pPr rtl="0"/>
            <a:r>
              <a:rPr lang="en-US" sz="4000" b="1" dirty="0" err="1">
                <a:solidFill>
                  <a:schemeClr val="accent1">
                    <a:lumMod val="50000"/>
                  </a:schemeClr>
                </a:solidFill>
              </a:rPr>
              <a:t>AKSIOMA</a:t>
            </a:r>
            <a:r>
              <a:rPr lang="en-US" sz="4000" b="1" dirty="0">
                <a:solidFill>
                  <a:schemeClr val="accent1">
                    <a:lumMod val="50000"/>
                  </a:schemeClr>
                </a:solidFill>
              </a:rPr>
              <a:t> </a:t>
            </a:r>
            <a:r>
              <a:rPr lang="en-US" sz="4000" b="1" dirty="0" err="1">
                <a:solidFill>
                  <a:schemeClr val="accent1">
                    <a:lumMod val="50000"/>
                  </a:schemeClr>
                </a:solidFill>
              </a:rPr>
              <a:t>KEMENANGAN</a:t>
            </a:r>
            <a:r>
              <a:rPr lang="en-US" sz="4000" b="1" dirty="0">
                <a:solidFill>
                  <a:schemeClr val="accent1">
                    <a:lumMod val="50000"/>
                  </a:schemeClr>
                </a:solidFill>
              </a:rPr>
              <a:t> </a:t>
            </a:r>
            <a:br>
              <a:rPr lang="en-US" sz="4000" b="1" dirty="0">
                <a:solidFill>
                  <a:schemeClr val="accent1">
                    <a:lumMod val="50000"/>
                  </a:schemeClr>
                </a:solidFill>
              </a:rPr>
            </a:br>
            <a:r>
              <a:rPr lang="en-US" sz="4000" b="1" dirty="0" err="1">
                <a:solidFill>
                  <a:schemeClr val="accent1">
                    <a:lumMod val="50000"/>
                  </a:schemeClr>
                </a:solidFill>
              </a:rPr>
              <a:t>UMAT</a:t>
            </a:r>
            <a:r>
              <a:rPr lang="en-US" sz="4000" b="1" dirty="0">
                <a:solidFill>
                  <a:schemeClr val="accent1">
                    <a:lumMod val="50000"/>
                  </a:schemeClr>
                </a:solidFill>
              </a:rPr>
              <a:t> ISLAM</a:t>
            </a:r>
          </a:p>
        </p:txBody>
      </p:sp>
      <p:sp>
        <p:nvSpPr>
          <p:cNvPr id="13316" name="Text Box 4"/>
          <p:cNvSpPr txBox="1">
            <a:spLocks noChangeArrowheads="1"/>
          </p:cNvSpPr>
          <p:nvPr/>
        </p:nvSpPr>
        <p:spPr bwMode="auto">
          <a:xfrm>
            <a:off x="0" y="4611231"/>
            <a:ext cx="9144000" cy="2246769"/>
          </a:xfrm>
          <a:prstGeom prst="rect">
            <a:avLst/>
          </a:prstGeom>
          <a:noFill/>
          <a:ln w="9525">
            <a:noFill/>
            <a:miter lim="800000"/>
            <a:headEnd/>
            <a:tailEnd/>
          </a:ln>
          <a:effectLst/>
        </p:spPr>
        <p:txBody>
          <a:bodyPr wrap="square">
            <a:spAutoFit/>
          </a:bodyPr>
          <a:lstStyle/>
          <a:p>
            <a:pPr algn="ctr">
              <a:spcBef>
                <a:spcPct val="50000"/>
              </a:spcBef>
            </a:pPr>
            <a:r>
              <a:rPr lang="ar-SA" sz="2800" b="1" dirty="0"/>
              <a:t>(هُوَ الَّذِي أَرْسَلَ رَسُولَهُ بِالْهُدَى وَدِينِ الْحَقِّ لِيُظْهِرَهُ عَلَى الدِّينِ كُلِّهِ وَلَوْ كَرِهَ الْمُشْرِكُونَ) (سورة التوبة: 33)</a:t>
            </a:r>
            <a:r>
              <a:rPr lang="en-US" sz="2800" dirty="0"/>
              <a:t>“ </a:t>
            </a:r>
            <a:endParaRPr lang="en-US" sz="2800" i="1" dirty="0"/>
          </a:p>
          <a:p>
            <a:pPr algn="ctr">
              <a:spcBef>
                <a:spcPct val="50000"/>
              </a:spcBef>
            </a:pPr>
            <a:r>
              <a:rPr lang="en-US" sz="2400" i="1" dirty="0"/>
              <a:t> “ </a:t>
            </a:r>
            <a:r>
              <a:rPr lang="en-US" sz="2400" i="1" dirty="0" err="1"/>
              <a:t>Dialah</a:t>
            </a:r>
            <a:r>
              <a:rPr lang="en-US" sz="2400" i="1" dirty="0"/>
              <a:t> yang </a:t>
            </a:r>
            <a:r>
              <a:rPr lang="en-US" sz="2400" i="1" dirty="0" err="1"/>
              <a:t>telah</a:t>
            </a:r>
            <a:r>
              <a:rPr lang="en-US" sz="2400" i="1" dirty="0"/>
              <a:t> </a:t>
            </a:r>
            <a:r>
              <a:rPr lang="en-US" sz="2400" i="1" dirty="0" err="1"/>
              <a:t>mengutus</a:t>
            </a:r>
            <a:r>
              <a:rPr lang="en-US" sz="2400" i="1" dirty="0"/>
              <a:t> </a:t>
            </a:r>
            <a:r>
              <a:rPr lang="en-US" sz="2400" i="1" dirty="0" err="1"/>
              <a:t>rasul-Nya</a:t>
            </a:r>
            <a:r>
              <a:rPr lang="en-US" sz="2400" i="1" dirty="0"/>
              <a:t> </a:t>
            </a:r>
            <a:r>
              <a:rPr lang="en-US" sz="2400" i="1" dirty="0" err="1"/>
              <a:t>dengan</a:t>
            </a:r>
            <a:r>
              <a:rPr lang="en-US" sz="2400" i="1" dirty="0"/>
              <a:t> (</a:t>
            </a:r>
            <a:r>
              <a:rPr lang="en-US" sz="2400" i="1" dirty="0" err="1"/>
              <a:t>membawa</a:t>
            </a:r>
            <a:r>
              <a:rPr lang="en-US" sz="2400" i="1" dirty="0"/>
              <a:t>) </a:t>
            </a:r>
            <a:r>
              <a:rPr lang="en-US" sz="2400" i="1" dirty="0" err="1"/>
              <a:t>petunjuk</a:t>
            </a:r>
            <a:r>
              <a:rPr lang="en-US" sz="2400" i="1" dirty="0"/>
              <a:t> (Al-Quran) </a:t>
            </a:r>
            <a:r>
              <a:rPr lang="en-US" sz="2400" i="1" dirty="0" err="1"/>
              <a:t>dan</a:t>
            </a:r>
            <a:r>
              <a:rPr lang="en-US" sz="2400" i="1" dirty="0"/>
              <a:t> </a:t>
            </a:r>
            <a:r>
              <a:rPr lang="en-US" sz="2400" i="1" dirty="0" err="1"/>
              <a:t>agam</a:t>
            </a:r>
            <a:r>
              <a:rPr lang="en-US" sz="2400" i="1" dirty="0"/>
              <a:t> yang </a:t>
            </a:r>
            <a:r>
              <a:rPr lang="en-US" sz="2400" i="1" dirty="0" err="1"/>
              <a:t>benar</a:t>
            </a:r>
            <a:r>
              <a:rPr lang="en-US" sz="2400" i="1" dirty="0"/>
              <a:t> </a:t>
            </a:r>
            <a:r>
              <a:rPr lang="en-US" sz="2400" i="1" dirty="0" err="1"/>
              <a:t>untuk</a:t>
            </a:r>
            <a:r>
              <a:rPr lang="en-US" sz="2400" i="1" dirty="0"/>
              <a:t> </a:t>
            </a:r>
            <a:r>
              <a:rPr lang="en-US" sz="2400" i="1" dirty="0" err="1"/>
              <a:t>dimenangkan-Nya</a:t>
            </a:r>
            <a:r>
              <a:rPr lang="en-US" sz="2400" i="1" dirty="0"/>
              <a:t> </a:t>
            </a:r>
            <a:r>
              <a:rPr lang="en-US" sz="2400" i="1" dirty="0" err="1"/>
              <a:t>atas</a:t>
            </a:r>
            <a:r>
              <a:rPr lang="en-US" sz="2400" i="1" dirty="0"/>
              <a:t> </a:t>
            </a:r>
            <a:r>
              <a:rPr lang="en-US" sz="2400" i="1" dirty="0" err="1"/>
              <a:t>segala</a:t>
            </a:r>
            <a:r>
              <a:rPr lang="en-US" sz="2400" i="1" dirty="0"/>
              <a:t> </a:t>
            </a:r>
            <a:r>
              <a:rPr lang="en-US" sz="2400" i="1" dirty="0" err="1"/>
              <a:t>agama,walaupun</a:t>
            </a:r>
            <a:r>
              <a:rPr lang="en-US" sz="2400" i="1" dirty="0"/>
              <a:t> </a:t>
            </a:r>
            <a:r>
              <a:rPr lang="en-US" sz="2400" i="1" dirty="0" err="1"/>
              <a:t>orang</a:t>
            </a:r>
            <a:r>
              <a:rPr lang="en-US" sz="2400" i="1" dirty="0"/>
              <a:t> </a:t>
            </a:r>
            <a:r>
              <a:rPr lang="en-US" sz="2400" i="1" dirty="0" err="1"/>
              <a:t>musyrik</a:t>
            </a:r>
            <a:r>
              <a:rPr lang="en-US" sz="2400" i="1" dirty="0"/>
              <a:t> </a:t>
            </a:r>
            <a:r>
              <a:rPr lang="en-US" sz="2400" i="1" dirty="0" err="1"/>
              <a:t>tidak</a:t>
            </a:r>
            <a:r>
              <a:rPr lang="en-US" sz="2400" i="1" dirty="0"/>
              <a:t> </a:t>
            </a:r>
            <a:r>
              <a:rPr lang="en-US" sz="2400" i="1" dirty="0" err="1"/>
              <a:t>menyukai</a:t>
            </a:r>
            <a:r>
              <a:rPr lang="en-US" sz="2400" i="1" dirty="0"/>
              <a:t> “ (QS at-</a:t>
            </a:r>
            <a:r>
              <a:rPr lang="en-US" sz="2400" i="1" dirty="0" err="1"/>
              <a:t>Taubah</a:t>
            </a:r>
            <a:r>
              <a:rPr lang="en-US" sz="2400" i="1" dirty="0"/>
              <a:t> 33 )</a:t>
            </a:r>
            <a:endParaRPr lang="en-US" dirty="0"/>
          </a:p>
        </p:txBody>
      </p:sp>
      <p:pic>
        <p:nvPicPr>
          <p:cNvPr id="6" name="Picture 5" descr="muslmlogo2.jpg"/>
          <p:cNvPicPr>
            <a:picLocks noChangeAspect="1"/>
          </p:cNvPicPr>
          <p:nvPr/>
        </p:nvPicPr>
        <p:blipFill>
          <a:blip r:embed="rId2"/>
          <a:stretch>
            <a:fillRect/>
          </a:stretch>
        </p:blipFill>
        <p:spPr>
          <a:xfrm>
            <a:off x="214282" y="1428736"/>
            <a:ext cx="8643966" cy="3071834"/>
          </a:xfrm>
          <a:prstGeom prst="rect">
            <a:avLst/>
          </a:prstGeom>
          <a:ln>
            <a:noFill/>
          </a:ln>
          <a:effectLst>
            <a:softEdge rad="112500"/>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urun1.jpg"/>
          <p:cNvPicPr>
            <a:picLocks noChangeAspect="1"/>
          </p:cNvPicPr>
          <p:nvPr/>
        </p:nvPicPr>
        <p:blipFill>
          <a:blip r:embed="rId2"/>
          <a:stretch>
            <a:fillRect/>
          </a:stretch>
        </p:blipFill>
        <p:spPr>
          <a:xfrm>
            <a:off x="0" y="0"/>
            <a:ext cx="9143999" cy="4643446"/>
          </a:xfrm>
          <a:prstGeom prst="rect">
            <a:avLst/>
          </a:prstGeom>
        </p:spPr>
      </p:pic>
      <p:sp>
        <p:nvSpPr>
          <p:cNvPr id="13314" name="Rectangle 2"/>
          <p:cNvSpPr>
            <a:spLocks noGrp="1" noChangeArrowheads="1"/>
          </p:cNvSpPr>
          <p:nvPr>
            <p:ph type="title"/>
          </p:nvPr>
        </p:nvSpPr>
        <p:spPr>
          <a:xfrm>
            <a:off x="428596" y="0"/>
            <a:ext cx="8229600" cy="1143000"/>
          </a:xfrm>
          <a:solidFill>
            <a:srgbClr val="E6B9B8">
              <a:alpha val="50196"/>
            </a:srgbClr>
          </a:solidFill>
        </p:spPr>
        <p:txBody>
          <a:bodyPr>
            <a:normAutofit/>
          </a:bodyPr>
          <a:lstStyle/>
          <a:p>
            <a:pPr rtl="0"/>
            <a:r>
              <a:rPr lang="id-ID" sz="4000" b="1" dirty="0" smtClean="0">
                <a:solidFill>
                  <a:sysClr val="windowText" lastClr="000000"/>
                </a:solidFill>
              </a:rPr>
              <a:t>GOLONGAN YANG TEGUH BERJUANG</a:t>
            </a:r>
            <a:endParaRPr lang="en-US" sz="4000" b="1" dirty="0">
              <a:solidFill>
                <a:sysClr val="windowText" lastClr="000000"/>
              </a:solidFill>
            </a:endParaRPr>
          </a:p>
        </p:txBody>
      </p:sp>
      <p:sp>
        <p:nvSpPr>
          <p:cNvPr id="13316" name="Text Box 4"/>
          <p:cNvSpPr txBox="1">
            <a:spLocks noChangeArrowheads="1"/>
          </p:cNvSpPr>
          <p:nvPr/>
        </p:nvSpPr>
        <p:spPr bwMode="auto">
          <a:xfrm>
            <a:off x="0" y="4672810"/>
            <a:ext cx="9144000" cy="2185214"/>
          </a:xfrm>
          <a:prstGeom prst="rect">
            <a:avLst/>
          </a:prstGeom>
          <a:solidFill>
            <a:schemeClr val="accent6">
              <a:lumMod val="40000"/>
              <a:lumOff val="60000"/>
            </a:schemeClr>
          </a:solidFill>
          <a:ln w="9525">
            <a:noFill/>
            <a:miter lim="800000"/>
            <a:headEnd/>
            <a:tailEnd/>
          </a:ln>
          <a:effectLst/>
        </p:spPr>
        <p:txBody>
          <a:bodyPr wrap="square">
            <a:spAutoFit/>
          </a:bodyPr>
          <a:lstStyle/>
          <a:p>
            <a:pPr algn="ctr" rtl="1">
              <a:spcBef>
                <a:spcPct val="50000"/>
              </a:spcBef>
            </a:pPr>
            <a:r>
              <a:rPr lang="ar-SA" sz="2400" b="1" dirty="0" smtClean="0"/>
              <a:t>(</a:t>
            </a:r>
            <a:r>
              <a:rPr lang="ar-SA" sz="2400" b="1" dirty="0"/>
              <a:t>لاَ تَزَالُ طَائِفَةٌ مِنْ أُمَّتِى ظَاهِرِينَ عَلَى الْحَقِّ </a:t>
            </a:r>
            <a:endParaRPr lang="id-ID" sz="2400" b="1" dirty="0" smtClean="0"/>
          </a:p>
          <a:p>
            <a:pPr algn="ctr" rtl="1">
              <a:spcBef>
                <a:spcPct val="50000"/>
              </a:spcBef>
            </a:pPr>
            <a:r>
              <a:rPr lang="ar-SA" sz="2400" b="1" dirty="0" smtClean="0"/>
              <a:t>لاَ </a:t>
            </a:r>
            <a:r>
              <a:rPr lang="ar-SA" sz="2400" b="1" dirty="0"/>
              <a:t>يَضُرُّهُمْ مَنْ خَذَلَهُمْ حَتَّى يَأْتِىَ أَمْرُ اللَّهِ وَهُمْ </a:t>
            </a:r>
            <a:r>
              <a:rPr lang="ar-SA" sz="2400" b="1" dirty="0" smtClean="0"/>
              <a:t>كَذَلِكَ)</a:t>
            </a:r>
            <a:r>
              <a:rPr lang="en-US" sz="2400" b="1" dirty="0" smtClean="0"/>
              <a:t> </a:t>
            </a:r>
            <a:endParaRPr lang="en-US" sz="2400" b="1" i="1" dirty="0"/>
          </a:p>
          <a:p>
            <a:pPr algn="ctr" rtl="1">
              <a:spcBef>
                <a:spcPct val="50000"/>
              </a:spcBef>
            </a:pPr>
            <a:r>
              <a:rPr lang="en-US" sz="2400" i="1" dirty="0"/>
              <a:t> </a:t>
            </a:r>
            <a:r>
              <a:rPr lang="en-US" sz="2000" i="1" dirty="0"/>
              <a:t>“ </a:t>
            </a:r>
            <a:r>
              <a:rPr lang="id-ID" sz="2000" i="1" dirty="0" smtClean="0"/>
              <a:t>akan senantiasa ada dalam umatku, golongan yang senantiasa menegakkan kebenaran, musuh-musuh mereka tidak mampu membahayakan mereka saat Allah menentukan urusannya </a:t>
            </a:r>
            <a:r>
              <a:rPr lang="en-US" sz="2000" i="1" dirty="0" smtClean="0"/>
              <a:t>“ (</a:t>
            </a:r>
            <a:r>
              <a:rPr lang="id-ID" sz="2000" i="1" dirty="0" smtClean="0"/>
              <a:t>HR Bukhori Muslim</a:t>
            </a:r>
            <a:r>
              <a:rPr lang="en-US" sz="2000" i="1" dirty="0" smtClean="0"/>
              <a:t> </a:t>
            </a:r>
            <a:r>
              <a:rPr lang="en-US" sz="2000" i="1" dirty="0"/>
              <a:t>)</a:t>
            </a:r>
            <a:endParaRPr lang="en-US" sz="20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715000"/>
            <a:ext cx="9144000" cy="1143000"/>
          </a:xfrm>
          <a:solidFill>
            <a:schemeClr val="tx2">
              <a:lumMod val="75000"/>
            </a:schemeClr>
          </a:solidFill>
        </p:spPr>
        <p:txBody>
          <a:bodyPr>
            <a:normAutofit fontScale="90000"/>
          </a:bodyPr>
          <a:lstStyle/>
          <a:p>
            <a:r>
              <a:rPr lang="id-ID" dirty="0" smtClean="0">
                <a:solidFill>
                  <a:schemeClr val="accent1">
                    <a:lumMod val="20000"/>
                    <a:lumOff val="80000"/>
                  </a:schemeClr>
                </a:solidFill>
              </a:rPr>
              <a:t>Tugas Pemuda Islam : Menjadi Jembatan Penghubung antara Realita dan Idealita</a:t>
            </a:r>
            <a:endParaRPr lang="id-ID" dirty="0">
              <a:solidFill>
                <a:schemeClr val="accent1">
                  <a:lumMod val="20000"/>
                  <a:lumOff val="8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1143000"/>
          </a:xfrm>
        </p:spPr>
        <p:txBody>
          <a:bodyPr>
            <a:noAutofit/>
          </a:bodyPr>
          <a:lstStyle/>
          <a:p>
            <a:r>
              <a:rPr lang="id-ID" sz="4800" b="1" dirty="0" smtClean="0">
                <a:solidFill>
                  <a:schemeClr val="accent1">
                    <a:lumMod val="50000"/>
                  </a:schemeClr>
                </a:solidFill>
              </a:rPr>
              <a:t>Langkah #1:</a:t>
            </a:r>
            <a:br>
              <a:rPr lang="id-ID" sz="4800" b="1" dirty="0" smtClean="0">
                <a:solidFill>
                  <a:schemeClr val="accent1">
                    <a:lumMod val="50000"/>
                  </a:schemeClr>
                </a:solidFill>
              </a:rPr>
            </a:br>
            <a:r>
              <a:rPr lang="id-ID" sz="4800" b="1" dirty="0" smtClean="0">
                <a:solidFill>
                  <a:schemeClr val="accent1">
                    <a:lumMod val="50000"/>
                  </a:schemeClr>
                </a:solidFill>
              </a:rPr>
              <a:t>Menyadari Peran Pemuda</a:t>
            </a:r>
            <a:br>
              <a:rPr lang="id-ID" sz="4800" b="1" dirty="0" smtClean="0">
                <a:solidFill>
                  <a:schemeClr val="accent1">
                    <a:lumMod val="50000"/>
                  </a:schemeClr>
                </a:solidFill>
              </a:rPr>
            </a:br>
            <a:r>
              <a:rPr lang="id-ID" sz="4800" b="1" dirty="0" smtClean="0">
                <a:solidFill>
                  <a:schemeClr val="accent1">
                    <a:lumMod val="50000"/>
                  </a:schemeClr>
                </a:solidFill>
              </a:rPr>
              <a:t>dalam Sejarah Islam &amp; Bangsa</a:t>
            </a:r>
            <a:endParaRPr lang="id-ID" sz="4800" b="1" dirty="0">
              <a:solidFill>
                <a:schemeClr val="accent1">
                  <a:lumMod val="50000"/>
                </a:schemeClr>
              </a:solidFill>
            </a:endParaRPr>
          </a:p>
        </p:txBody>
      </p:sp>
      <p:pic>
        <p:nvPicPr>
          <p:cNvPr id="3" name="Picture 2" descr="dua.jpg"/>
          <p:cNvPicPr>
            <a:picLocks noChangeAspect="1"/>
          </p:cNvPicPr>
          <p:nvPr/>
        </p:nvPicPr>
        <p:blipFill>
          <a:blip r:embed="rId2"/>
          <a:stretch>
            <a:fillRect/>
          </a:stretch>
        </p:blipFill>
        <p:spPr>
          <a:xfrm>
            <a:off x="5429256" y="2928934"/>
            <a:ext cx="3714744" cy="3929066"/>
          </a:xfrm>
          <a:prstGeom prst="rect">
            <a:avLst/>
          </a:prstGeom>
        </p:spPr>
      </p:pic>
      <p:grpSp>
        <p:nvGrpSpPr>
          <p:cNvPr id="4" name="Group 5"/>
          <p:cNvGrpSpPr>
            <a:grpSpLocks/>
          </p:cNvGrpSpPr>
          <p:nvPr/>
        </p:nvGrpSpPr>
        <p:grpSpPr bwMode="auto">
          <a:xfrm>
            <a:off x="642910" y="5786454"/>
            <a:ext cx="1285875" cy="696913"/>
            <a:chOff x="1927" y="1752"/>
            <a:chExt cx="1497" cy="981"/>
          </a:xfrm>
        </p:grpSpPr>
        <p:grpSp>
          <p:nvGrpSpPr>
            <p:cNvPr id="5" name="Group 6"/>
            <p:cNvGrpSpPr>
              <a:grpSpLocks/>
            </p:cNvGrpSpPr>
            <p:nvPr/>
          </p:nvGrpSpPr>
          <p:grpSpPr bwMode="auto">
            <a:xfrm>
              <a:off x="2337" y="1750"/>
              <a:ext cx="677" cy="736"/>
              <a:chOff x="2290" y="1616"/>
              <a:chExt cx="680" cy="873"/>
            </a:xfrm>
          </p:grpSpPr>
          <p:sp>
            <p:nvSpPr>
              <p:cNvPr id="9"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0"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8"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71612"/>
          </a:xfrm>
          <a:solidFill>
            <a:schemeClr val="accent2">
              <a:lumMod val="50000"/>
            </a:schemeClr>
          </a:solidFill>
        </p:spPr>
        <p:txBody>
          <a:bodyPr>
            <a:normAutofit fontScale="90000"/>
          </a:bodyPr>
          <a:lstStyle/>
          <a:p>
            <a:r>
              <a:rPr lang="id-ID" dirty="0" smtClean="0">
                <a:solidFill>
                  <a:schemeClr val="accent2">
                    <a:lumMod val="20000"/>
                    <a:lumOff val="80000"/>
                  </a:schemeClr>
                </a:solidFill>
              </a:rPr>
              <a:t>Hampir  seluruh Teamwork yang direkrut Rasulullah SAW adalah Pemuda !</a:t>
            </a:r>
            <a:endParaRPr lang="id-ID" dirty="0">
              <a:solidFill>
                <a:schemeClr val="accent2">
                  <a:lumMod val="20000"/>
                  <a:lumOff val="80000"/>
                </a:schemeClr>
              </a:solidFill>
            </a:endParaRPr>
          </a:p>
        </p:txBody>
      </p:sp>
      <p:sp>
        <p:nvSpPr>
          <p:cNvPr id="3" name="Content Placeholder 2"/>
          <p:cNvSpPr>
            <a:spLocks noGrp="1"/>
          </p:cNvSpPr>
          <p:nvPr>
            <p:ph sz="half" idx="2"/>
          </p:nvPr>
        </p:nvSpPr>
        <p:spPr>
          <a:xfrm>
            <a:off x="142844" y="1785926"/>
            <a:ext cx="4354544" cy="4768865"/>
          </a:xfrm>
        </p:spPr>
        <p:txBody>
          <a:bodyPr>
            <a:normAutofit/>
          </a:bodyPr>
          <a:lstStyle/>
          <a:p>
            <a:pPr>
              <a:buFont typeface="Wingdings" pitchFamily="2" charset="2"/>
              <a:buChar char="ü"/>
            </a:pPr>
            <a:r>
              <a:rPr lang="id-ID" sz="2800" dirty="0" smtClean="0"/>
              <a:t>Ali bin abi thalib (8 thn )</a:t>
            </a:r>
          </a:p>
          <a:p>
            <a:pPr>
              <a:buFont typeface="Wingdings" pitchFamily="2" charset="2"/>
              <a:buChar char="ü"/>
            </a:pPr>
            <a:r>
              <a:rPr lang="id-ID" sz="2800" dirty="0" smtClean="0"/>
              <a:t>Zubair bin Al-Awwam (8 tahun)</a:t>
            </a:r>
          </a:p>
          <a:p>
            <a:pPr>
              <a:buFont typeface="Wingdings" pitchFamily="2" charset="2"/>
              <a:buChar char="ü"/>
            </a:pPr>
            <a:r>
              <a:rPr lang="id-ID" sz="2800" dirty="0" smtClean="0"/>
              <a:t>Thalhah bin ubaidillah (11 tahun)</a:t>
            </a:r>
          </a:p>
          <a:p>
            <a:pPr>
              <a:buFont typeface="Wingdings" pitchFamily="2" charset="2"/>
              <a:buChar char="ü"/>
            </a:pPr>
            <a:r>
              <a:rPr lang="id-ID" sz="2800" dirty="0" smtClean="0"/>
              <a:t>Al Arqaam bin abil Arqaam, (12 tahun)</a:t>
            </a:r>
          </a:p>
          <a:p>
            <a:pPr>
              <a:buFont typeface="Wingdings" pitchFamily="2" charset="2"/>
              <a:buChar char="ü"/>
            </a:pPr>
            <a:r>
              <a:rPr lang="id-ID" sz="2800" dirty="0" smtClean="0"/>
              <a:t>Said bin Zaid  (di bawah 20 tahun)</a:t>
            </a:r>
          </a:p>
        </p:txBody>
      </p:sp>
      <p:sp>
        <p:nvSpPr>
          <p:cNvPr id="6" name="Content Placeholder 5"/>
          <p:cNvSpPr>
            <a:spLocks noGrp="1"/>
          </p:cNvSpPr>
          <p:nvPr>
            <p:ph sz="quarter" idx="4"/>
          </p:nvPr>
        </p:nvSpPr>
        <p:spPr>
          <a:xfrm>
            <a:off x="4500562" y="1785926"/>
            <a:ext cx="4356131" cy="4500594"/>
          </a:xfrm>
        </p:spPr>
        <p:txBody>
          <a:bodyPr>
            <a:normAutofit/>
          </a:bodyPr>
          <a:lstStyle/>
          <a:p>
            <a:pPr>
              <a:buFont typeface="Wingdings" pitchFamily="2" charset="2"/>
              <a:buChar char="ü"/>
            </a:pPr>
            <a:r>
              <a:rPr lang="id-ID" sz="2800" dirty="0" smtClean="0"/>
              <a:t>Mushab bin umair  (24 tahun)</a:t>
            </a:r>
          </a:p>
          <a:p>
            <a:pPr>
              <a:buFont typeface="Wingdings" pitchFamily="2" charset="2"/>
              <a:buChar char="ü"/>
            </a:pPr>
            <a:r>
              <a:rPr lang="id-ID" sz="2800" dirty="0" smtClean="0"/>
              <a:t>Umar bin al khatab, 26 tahun)</a:t>
            </a:r>
          </a:p>
          <a:p>
            <a:pPr>
              <a:buFont typeface="Wingdings" pitchFamily="2" charset="2"/>
              <a:buChar char="ü"/>
            </a:pPr>
            <a:r>
              <a:rPr lang="id-ID" sz="2800" dirty="0"/>
              <a:t>A</a:t>
            </a:r>
            <a:r>
              <a:rPr lang="id-ID" sz="2800" dirty="0" smtClean="0"/>
              <a:t>bdurrahman bin auf  (30 tahun)</a:t>
            </a:r>
          </a:p>
          <a:p>
            <a:pPr>
              <a:buFont typeface="Wingdings" pitchFamily="2" charset="2"/>
              <a:buChar char="ü"/>
            </a:pPr>
            <a:r>
              <a:rPr lang="id-ID" sz="2800" dirty="0" smtClean="0"/>
              <a:t>Abu bakar ash shiddiq (37 tahun)</a:t>
            </a:r>
            <a:endParaRPr lang="id-ID"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6143636" cy="1143000"/>
          </a:xfrm>
          <a:solidFill>
            <a:srgbClr val="95B3D7">
              <a:alpha val="50196"/>
            </a:srgbClr>
          </a:solidFill>
        </p:spPr>
        <p:txBody>
          <a:bodyPr>
            <a:normAutofit fontScale="90000"/>
          </a:bodyPr>
          <a:lstStyle/>
          <a:p>
            <a:r>
              <a:rPr lang="id-ID" dirty="0" smtClean="0"/>
              <a:t>Mari sejenak Merenungi </a:t>
            </a:r>
            <a:br>
              <a:rPr lang="id-ID" dirty="0" smtClean="0"/>
            </a:br>
            <a:r>
              <a:rPr lang="id-ID" dirty="0" smtClean="0"/>
              <a:t>Realita Pemuda Islam</a:t>
            </a:r>
            <a:endParaRPr lang="id-ID" dirty="0"/>
          </a:p>
        </p:txBody>
      </p:sp>
      <p:sp>
        <p:nvSpPr>
          <p:cNvPr id="5" name="TextBox 4"/>
          <p:cNvSpPr txBox="1"/>
          <p:nvPr/>
        </p:nvSpPr>
        <p:spPr>
          <a:xfrm>
            <a:off x="0" y="5934670"/>
            <a:ext cx="9144000" cy="1077218"/>
          </a:xfrm>
          <a:prstGeom prst="rect">
            <a:avLst/>
          </a:prstGeom>
          <a:solidFill>
            <a:schemeClr val="tx2">
              <a:lumMod val="75000"/>
            </a:schemeClr>
          </a:solidFill>
        </p:spPr>
        <p:txBody>
          <a:bodyPr wrap="square" rtlCol="0">
            <a:spAutoFit/>
          </a:bodyPr>
          <a:lstStyle/>
          <a:p>
            <a:pPr algn="ctr"/>
            <a:r>
              <a:rPr lang="ar-SA" sz="2800" b="1" dirty="0" smtClean="0">
                <a:solidFill>
                  <a:schemeClr val="bg1"/>
                </a:solidFill>
              </a:rPr>
              <a:t>من لم يهتم بأمر المسلمين فليس منهم </a:t>
            </a:r>
            <a:endParaRPr lang="en-US" sz="2800" b="1" dirty="0" smtClean="0">
              <a:solidFill>
                <a:schemeClr val="bg1"/>
              </a:solidFill>
            </a:endParaRPr>
          </a:p>
          <a:p>
            <a:pPr algn="ctr"/>
            <a:r>
              <a:rPr lang="id-ID" dirty="0" smtClean="0">
                <a:solidFill>
                  <a:schemeClr val="bg1"/>
                </a:solidFill>
              </a:rPr>
              <a:t>“</a:t>
            </a:r>
            <a:r>
              <a:rPr lang="en-US" dirty="0" err="1" smtClean="0">
                <a:solidFill>
                  <a:schemeClr val="bg1"/>
                </a:solidFill>
              </a:rPr>
              <a:t>Barang</a:t>
            </a:r>
            <a:r>
              <a:rPr lang="en-US" dirty="0" smtClean="0">
                <a:solidFill>
                  <a:schemeClr val="bg1"/>
                </a:solidFill>
              </a:rPr>
              <a:t> </a:t>
            </a:r>
            <a:r>
              <a:rPr lang="en-US" dirty="0" err="1" smtClean="0">
                <a:solidFill>
                  <a:schemeClr val="bg1"/>
                </a:solidFill>
              </a:rPr>
              <a:t>siapa</a:t>
            </a:r>
            <a:r>
              <a:rPr lang="en-US" dirty="0" smtClean="0">
                <a:solidFill>
                  <a:schemeClr val="bg1"/>
                </a:solidFill>
              </a:rPr>
              <a:t> yang </a:t>
            </a:r>
            <a:r>
              <a:rPr lang="en-US" dirty="0" err="1" smtClean="0">
                <a:solidFill>
                  <a:schemeClr val="bg1"/>
                </a:solidFill>
              </a:rPr>
              <a:t>tidak</a:t>
            </a:r>
            <a:r>
              <a:rPr lang="en-US" dirty="0" smtClean="0">
                <a:solidFill>
                  <a:schemeClr val="bg1"/>
                </a:solidFill>
              </a:rPr>
              <a:t> </a:t>
            </a:r>
            <a:r>
              <a:rPr lang="en-US" dirty="0" err="1" smtClean="0">
                <a:solidFill>
                  <a:schemeClr val="bg1"/>
                </a:solidFill>
              </a:rPr>
              <a:t>peduli</a:t>
            </a:r>
            <a:r>
              <a:rPr lang="en-US" dirty="0" smtClean="0">
                <a:solidFill>
                  <a:schemeClr val="bg1"/>
                </a:solidFill>
              </a:rPr>
              <a:t> </a:t>
            </a:r>
            <a:r>
              <a:rPr lang="en-US" dirty="0" err="1" smtClean="0">
                <a:solidFill>
                  <a:schemeClr val="bg1"/>
                </a:solidFill>
              </a:rPr>
              <a:t>dengan</a:t>
            </a:r>
            <a:r>
              <a:rPr lang="en-US" dirty="0" smtClean="0">
                <a:solidFill>
                  <a:schemeClr val="bg1"/>
                </a:solidFill>
              </a:rPr>
              <a:t> </a:t>
            </a:r>
            <a:r>
              <a:rPr lang="en-US" dirty="0" err="1" smtClean="0">
                <a:solidFill>
                  <a:schemeClr val="bg1"/>
                </a:solidFill>
              </a:rPr>
              <a:t>urusan</a:t>
            </a:r>
            <a:r>
              <a:rPr lang="en-US" dirty="0" smtClean="0">
                <a:solidFill>
                  <a:schemeClr val="bg1"/>
                </a:solidFill>
              </a:rPr>
              <a:t> </a:t>
            </a:r>
            <a:r>
              <a:rPr lang="en-US" dirty="0" err="1" smtClean="0">
                <a:solidFill>
                  <a:schemeClr val="bg1"/>
                </a:solidFill>
              </a:rPr>
              <a:t>kaum</a:t>
            </a:r>
            <a:r>
              <a:rPr lang="en-US" dirty="0" smtClean="0">
                <a:solidFill>
                  <a:schemeClr val="bg1"/>
                </a:solidFill>
              </a:rPr>
              <a:t> </a:t>
            </a:r>
            <a:r>
              <a:rPr lang="en-US" dirty="0" err="1" smtClean="0">
                <a:solidFill>
                  <a:schemeClr val="bg1"/>
                </a:solidFill>
              </a:rPr>
              <a:t>muslimin</a:t>
            </a:r>
            <a:r>
              <a:rPr lang="en-US" dirty="0" smtClean="0">
                <a:solidFill>
                  <a:schemeClr val="bg1"/>
                </a:solidFill>
              </a:rPr>
              <a:t>, </a:t>
            </a:r>
            <a:endParaRPr lang="id-ID" dirty="0" smtClean="0">
              <a:solidFill>
                <a:schemeClr val="bg1"/>
              </a:solidFill>
            </a:endParaRPr>
          </a:p>
          <a:p>
            <a:pPr algn="ctr"/>
            <a:r>
              <a:rPr lang="en-US" dirty="0" err="1" smtClean="0">
                <a:solidFill>
                  <a:schemeClr val="bg1"/>
                </a:solidFill>
              </a:rPr>
              <a:t>maka</a:t>
            </a:r>
            <a:r>
              <a:rPr lang="en-US" dirty="0" smtClean="0">
                <a:solidFill>
                  <a:schemeClr val="bg1"/>
                </a:solidFill>
              </a:rPr>
              <a:t> </a:t>
            </a:r>
            <a:r>
              <a:rPr lang="en-US" dirty="0" err="1" smtClean="0">
                <a:solidFill>
                  <a:schemeClr val="bg1"/>
                </a:solidFill>
              </a:rPr>
              <a:t>ia</a:t>
            </a:r>
            <a:r>
              <a:rPr lang="en-US" dirty="0" smtClean="0">
                <a:solidFill>
                  <a:schemeClr val="bg1"/>
                </a:solidFill>
              </a:rPr>
              <a:t> </a:t>
            </a:r>
            <a:r>
              <a:rPr lang="en-US" dirty="0" err="1" smtClean="0">
                <a:solidFill>
                  <a:schemeClr val="bg1"/>
                </a:solidFill>
              </a:rPr>
              <a:t>bukanlah</a:t>
            </a:r>
            <a:r>
              <a:rPr lang="en-US" dirty="0" smtClean="0">
                <a:solidFill>
                  <a:schemeClr val="bg1"/>
                </a:solidFill>
              </a:rPr>
              <a:t> </a:t>
            </a:r>
            <a:r>
              <a:rPr lang="en-US" dirty="0" err="1" smtClean="0">
                <a:solidFill>
                  <a:schemeClr val="bg1"/>
                </a:solidFill>
              </a:rPr>
              <a:t>bagian</a:t>
            </a:r>
            <a:r>
              <a:rPr lang="en-US" dirty="0" smtClean="0">
                <a:solidFill>
                  <a:schemeClr val="bg1"/>
                </a:solidFill>
              </a:rPr>
              <a:t> </a:t>
            </a:r>
            <a:r>
              <a:rPr lang="en-US" dirty="0" err="1" smtClean="0">
                <a:solidFill>
                  <a:schemeClr val="bg1"/>
                </a:solidFill>
              </a:rPr>
              <a:t>darinya</a:t>
            </a:r>
            <a:r>
              <a:rPr lang="en-US" dirty="0" smtClean="0">
                <a:solidFill>
                  <a:schemeClr val="bg1"/>
                </a:solidFill>
              </a:rPr>
              <a:t> “ (HR Hakim </a:t>
            </a:r>
            <a:r>
              <a:rPr lang="en-US" dirty="0" err="1" smtClean="0">
                <a:solidFill>
                  <a:schemeClr val="bg1"/>
                </a:solidFill>
              </a:rPr>
              <a:t>dan</a:t>
            </a:r>
            <a:r>
              <a:rPr lang="en-US" dirty="0" smtClean="0">
                <a:solidFill>
                  <a:schemeClr val="bg1"/>
                </a:solidFill>
              </a:rPr>
              <a:t> </a:t>
            </a:r>
            <a:r>
              <a:rPr lang="en-US" dirty="0" err="1" smtClean="0">
                <a:solidFill>
                  <a:schemeClr val="bg1"/>
                </a:solidFill>
              </a:rPr>
              <a:t>Thobroni</a:t>
            </a:r>
            <a:r>
              <a:rPr lang="en-US" dirty="0" smtClean="0">
                <a:solidFill>
                  <a:schemeClr val="bg1"/>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rdoba.jpg"/>
          <p:cNvPicPr>
            <a:picLocks noChangeAspect="1"/>
          </p:cNvPicPr>
          <p:nvPr/>
        </p:nvPicPr>
        <p:blipFill>
          <a:blip r:embed="rId2"/>
          <a:stretch>
            <a:fillRect/>
          </a:stretch>
        </p:blipFill>
        <p:spPr>
          <a:xfrm>
            <a:off x="0" y="0"/>
            <a:ext cx="9144000" cy="4929198"/>
          </a:xfrm>
          <a:prstGeom prst="rect">
            <a:avLst/>
          </a:prstGeom>
        </p:spPr>
      </p:pic>
      <p:sp>
        <p:nvSpPr>
          <p:cNvPr id="2" name="Title 1"/>
          <p:cNvSpPr>
            <a:spLocks noGrp="1"/>
          </p:cNvSpPr>
          <p:nvPr>
            <p:ph type="title"/>
          </p:nvPr>
        </p:nvSpPr>
        <p:spPr>
          <a:xfrm>
            <a:off x="428596" y="0"/>
            <a:ext cx="8229600" cy="1143000"/>
          </a:xfrm>
        </p:spPr>
        <p:txBody>
          <a:bodyPr/>
          <a:lstStyle/>
          <a:p>
            <a:r>
              <a:rPr lang="id-ID" dirty="0" smtClean="0"/>
              <a:t>Lalu Apa Prestasi Sejarah Mereka?</a:t>
            </a:r>
            <a:endParaRPr lang="id-ID" dirty="0"/>
          </a:p>
        </p:txBody>
      </p:sp>
      <p:sp>
        <p:nvSpPr>
          <p:cNvPr id="3" name="TextBox 2"/>
          <p:cNvSpPr txBox="1"/>
          <p:nvPr/>
        </p:nvSpPr>
        <p:spPr>
          <a:xfrm>
            <a:off x="0" y="4919008"/>
            <a:ext cx="9144000" cy="1938992"/>
          </a:xfrm>
          <a:prstGeom prst="rect">
            <a:avLst/>
          </a:prstGeom>
          <a:solidFill>
            <a:schemeClr val="accent4">
              <a:lumMod val="60000"/>
              <a:lumOff val="40000"/>
            </a:schemeClr>
          </a:solidFill>
        </p:spPr>
        <p:txBody>
          <a:bodyPr wrap="square" rtlCol="0">
            <a:spAutoFit/>
          </a:bodyPr>
          <a:lstStyle/>
          <a:p>
            <a:r>
              <a:rPr lang="id-ID" sz="2400" dirty="0" smtClean="0"/>
              <a:t>Mereka mampu menaklukan dua imperium besar dunia (romawi dan persia) mereka juga berhasil melakukan ekspansi ke berbagai negara yaitu sind di barat daya, armenia dan rusia, juga syam (suria), Mesir, tripoli dan sebagian afrika. Penaklukan ini berhasil dapat dirampungkan hanya dalam kurun waktu 35 tahun !!!</a:t>
            </a:r>
            <a:endParaRPr lang="id-ID"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57298"/>
          </a:xfrm>
          <a:solidFill>
            <a:srgbClr val="FFFF00"/>
          </a:solidFill>
        </p:spPr>
        <p:txBody>
          <a:bodyPr>
            <a:normAutofit fontScale="90000"/>
          </a:bodyPr>
          <a:lstStyle/>
          <a:p>
            <a:r>
              <a:rPr lang="id-ID" b="1" dirty="0" smtClean="0">
                <a:solidFill>
                  <a:schemeClr val="accent2">
                    <a:lumMod val="50000"/>
                  </a:schemeClr>
                </a:solidFill>
              </a:rPr>
              <a:t>Generasi Pemuda Berikutnya yang Mewarnai Dunia</a:t>
            </a:r>
            <a:endParaRPr lang="id-ID" b="1" dirty="0">
              <a:solidFill>
                <a:schemeClr val="accent2">
                  <a:lumMod val="50000"/>
                </a:schemeClr>
              </a:solidFill>
            </a:endParaRPr>
          </a:p>
        </p:txBody>
      </p:sp>
      <p:sp>
        <p:nvSpPr>
          <p:cNvPr id="3" name="Content Placeholder 2"/>
          <p:cNvSpPr>
            <a:spLocks noGrp="1"/>
          </p:cNvSpPr>
          <p:nvPr>
            <p:ph idx="1"/>
          </p:nvPr>
        </p:nvSpPr>
        <p:spPr/>
        <p:txBody>
          <a:bodyPr>
            <a:normAutofit fontScale="92500" lnSpcReduction="10000"/>
          </a:bodyPr>
          <a:lstStyle/>
          <a:p>
            <a:r>
              <a:rPr lang="id-ID" dirty="0" smtClean="0"/>
              <a:t>Umar bin Abdul Aziz ( Khulafaur Rasyidin ke –Lima, mereformasi pemerintahan dengan cepat (2 tahun) dan begitu melegenda)</a:t>
            </a:r>
          </a:p>
          <a:p>
            <a:r>
              <a:rPr lang="id-ID" dirty="0" smtClean="0"/>
              <a:t>Muhammad Al Fatih yang dalam usia muda telah mampu memimpin pasukan perang dan berhasil menaklukan kota Konstantinopel.</a:t>
            </a:r>
          </a:p>
          <a:p>
            <a:r>
              <a:rPr lang="id-ID" dirty="0" smtClean="0"/>
              <a:t>Salahudin Al Ayyubi  (menjadi Sultan pada usia 23 tahun) yang dengan keberanian dan keimanannya mampu mengalahkan tentara salib serta merebut tanah Baitul Maqdis.</a:t>
            </a:r>
          </a:p>
          <a:p>
            <a:pPr>
              <a:buNone/>
            </a:pPr>
            <a:endParaRPr lang="id-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00174"/>
          </a:xfrm>
          <a:solidFill>
            <a:srgbClr val="FF0000"/>
          </a:solidFill>
        </p:spPr>
        <p:txBody>
          <a:bodyPr>
            <a:normAutofit/>
          </a:bodyPr>
          <a:lstStyle/>
          <a:p>
            <a:r>
              <a:rPr lang="id-ID" b="1" dirty="0" smtClean="0">
                <a:solidFill>
                  <a:schemeClr val="bg1">
                    <a:lumMod val="95000"/>
                  </a:schemeClr>
                </a:solidFill>
              </a:rPr>
              <a:t>Bahkan juga mewarnai Indonesia !</a:t>
            </a:r>
            <a:endParaRPr lang="id-ID" b="1" dirty="0">
              <a:solidFill>
                <a:schemeClr val="bg1">
                  <a:lumMod val="95000"/>
                </a:schemeClr>
              </a:solidFill>
            </a:endParaRPr>
          </a:p>
        </p:txBody>
      </p:sp>
      <p:sp>
        <p:nvSpPr>
          <p:cNvPr id="3" name="Content Placeholder 2"/>
          <p:cNvSpPr>
            <a:spLocks noGrp="1"/>
          </p:cNvSpPr>
          <p:nvPr>
            <p:ph idx="1"/>
          </p:nvPr>
        </p:nvSpPr>
        <p:spPr/>
        <p:txBody>
          <a:bodyPr>
            <a:normAutofit lnSpcReduction="10000"/>
          </a:bodyPr>
          <a:lstStyle/>
          <a:p>
            <a:r>
              <a:rPr lang="id-ID" dirty="0" smtClean="0"/>
              <a:t>Soekarno menjadi Presiden pada Umur 40 tahun</a:t>
            </a:r>
          </a:p>
          <a:p>
            <a:r>
              <a:rPr lang="id-ID" dirty="0" smtClean="0"/>
              <a:t>Panglima Besar Sudirman mendapat puncak pangkat kemiliteran tertinggi pada usia 29 tahun</a:t>
            </a:r>
          </a:p>
          <a:p>
            <a:r>
              <a:rPr lang="id-ID" dirty="0" smtClean="0"/>
              <a:t>M. Natsir menjadi Perdana Menteri pada usia 41 tahun</a:t>
            </a:r>
          </a:p>
          <a:p>
            <a:r>
              <a:rPr lang="id-ID" dirty="0" smtClean="0"/>
              <a:t>AH Nasution menjadi  jendral KSAD pada usia 31 tahun</a:t>
            </a:r>
          </a:p>
          <a:p>
            <a:endParaRPr 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1143000"/>
          </a:xfrm>
        </p:spPr>
        <p:txBody>
          <a:bodyPr>
            <a:noAutofit/>
          </a:bodyPr>
          <a:lstStyle/>
          <a:p>
            <a:r>
              <a:rPr lang="id-ID" sz="4800" b="1" dirty="0" smtClean="0">
                <a:solidFill>
                  <a:schemeClr val="accent1">
                    <a:lumMod val="50000"/>
                  </a:schemeClr>
                </a:solidFill>
              </a:rPr>
              <a:t>Langkah #2:</a:t>
            </a:r>
            <a:br>
              <a:rPr lang="id-ID" sz="4800" b="1" dirty="0" smtClean="0">
                <a:solidFill>
                  <a:schemeClr val="accent1">
                    <a:lumMod val="50000"/>
                  </a:schemeClr>
                </a:solidFill>
              </a:rPr>
            </a:br>
            <a:r>
              <a:rPr lang="id-ID" sz="4800" b="1" dirty="0" smtClean="0">
                <a:solidFill>
                  <a:schemeClr val="accent1">
                    <a:lumMod val="50000"/>
                  </a:schemeClr>
                </a:solidFill>
              </a:rPr>
              <a:t>Menyadari Potensi yang Ada dalam setiap diri Pemuda</a:t>
            </a:r>
            <a:endParaRPr lang="id-ID" sz="4800" b="1" dirty="0">
              <a:solidFill>
                <a:schemeClr val="accent1">
                  <a:lumMod val="50000"/>
                </a:schemeClr>
              </a:solidFill>
            </a:endParaRPr>
          </a:p>
        </p:txBody>
      </p:sp>
      <p:pic>
        <p:nvPicPr>
          <p:cNvPr id="3" name="Picture 2" descr="dua.jpg"/>
          <p:cNvPicPr>
            <a:picLocks noChangeAspect="1"/>
          </p:cNvPicPr>
          <p:nvPr/>
        </p:nvPicPr>
        <p:blipFill>
          <a:blip r:embed="rId2"/>
          <a:stretch>
            <a:fillRect/>
          </a:stretch>
        </p:blipFill>
        <p:spPr>
          <a:xfrm>
            <a:off x="5429256" y="2928934"/>
            <a:ext cx="3714744" cy="3929066"/>
          </a:xfrm>
          <a:prstGeom prst="rect">
            <a:avLst/>
          </a:prstGeom>
        </p:spPr>
      </p:pic>
      <p:grpSp>
        <p:nvGrpSpPr>
          <p:cNvPr id="4" name="Group 5"/>
          <p:cNvGrpSpPr>
            <a:grpSpLocks/>
          </p:cNvGrpSpPr>
          <p:nvPr/>
        </p:nvGrpSpPr>
        <p:grpSpPr bwMode="auto">
          <a:xfrm>
            <a:off x="642910" y="5786454"/>
            <a:ext cx="1285875" cy="696913"/>
            <a:chOff x="1927" y="1752"/>
            <a:chExt cx="1497" cy="981"/>
          </a:xfrm>
        </p:grpSpPr>
        <p:grpSp>
          <p:nvGrpSpPr>
            <p:cNvPr id="5" name="Group 6"/>
            <p:cNvGrpSpPr>
              <a:grpSpLocks/>
            </p:cNvGrpSpPr>
            <p:nvPr/>
          </p:nvGrpSpPr>
          <p:grpSpPr bwMode="auto">
            <a:xfrm>
              <a:off x="2337" y="1750"/>
              <a:ext cx="677" cy="736"/>
              <a:chOff x="2290" y="1616"/>
              <a:chExt cx="680" cy="873"/>
            </a:xfrm>
          </p:grpSpPr>
          <p:sp>
            <p:nvSpPr>
              <p:cNvPr id="9"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0"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8"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0" y="5715000"/>
            <a:ext cx="5357818" cy="1143000"/>
          </a:xfrm>
          <a:solidFill>
            <a:srgbClr val="F2F2F2">
              <a:alpha val="50196"/>
            </a:srgbClr>
          </a:solidFill>
        </p:spPr>
        <p:txBody>
          <a:bodyPr>
            <a:normAutofit fontScale="90000"/>
          </a:bodyPr>
          <a:lstStyle/>
          <a:p>
            <a:r>
              <a:rPr lang="id-ID" b="1" dirty="0" smtClean="0"/>
              <a:t>#1 : Kekuatan Pemuda</a:t>
            </a:r>
            <a:br>
              <a:rPr lang="id-ID" b="1" dirty="0" smtClean="0"/>
            </a:br>
            <a:r>
              <a:rPr lang="id-ID" b="1" dirty="0" smtClean="0"/>
              <a:t>(Quwwatus Syabab)</a:t>
            </a:r>
            <a:endParaRPr lang="id-ID" b="1"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5715000"/>
            <a:ext cx="7286644" cy="1143000"/>
          </a:xfrm>
          <a:solidFill>
            <a:srgbClr val="FFFF00">
              <a:alpha val="50196"/>
            </a:srgbClr>
          </a:solidFill>
        </p:spPr>
        <p:txBody>
          <a:bodyPr>
            <a:normAutofit fontScale="90000"/>
          </a:bodyPr>
          <a:lstStyle/>
          <a:p>
            <a:r>
              <a:rPr lang="id-ID" b="1" dirty="0" smtClean="0"/>
              <a:t>#2 : Berkontribusi tanpa Pamrih</a:t>
            </a:r>
            <a:br>
              <a:rPr lang="id-ID" b="1" dirty="0" smtClean="0"/>
            </a:br>
            <a:r>
              <a:rPr lang="id-ID" b="1" dirty="0" smtClean="0"/>
              <a:t>al-Atho bila Tahazzub</a:t>
            </a:r>
            <a:endParaRPr lang="id-ID" b="1"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914664" y="0"/>
            <a:ext cx="6229336" cy="1143000"/>
          </a:xfrm>
          <a:solidFill>
            <a:srgbClr val="FFC000">
              <a:alpha val="50196"/>
            </a:srgbClr>
          </a:solidFill>
        </p:spPr>
        <p:txBody>
          <a:bodyPr>
            <a:normAutofit fontScale="90000"/>
          </a:bodyPr>
          <a:lstStyle/>
          <a:p>
            <a:r>
              <a:rPr lang="id-ID" b="1" dirty="0" smtClean="0"/>
              <a:t>#3 : Pekerja Keras </a:t>
            </a:r>
            <a:br>
              <a:rPr lang="id-ID" b="1" dirty="0" smtClean="0"/>
            </a:br>
            <a:r>
              <a:rPr lang="id-ID" b="1" dirty="0" smtClean="0"/>
              <a:t>Qoumun Amaliyyun</a:t>
            </a:r>
            <a:endParaRPr lang="id-ID" b="1"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7115196" cy="1143000"/>
          </a:xfrm>
          <a:solidFill>
            <a:schemeClr val="tx1">
              <a:lumMod val="85000"/>
              <a:lumOff val="15000"/>
              <a:alpha val="50196"/>
            </a:schemeClr>
          </a:solidFill>
        </p:spPr>
        <p:txBody>
          <a:bodyPr>
            <a:normAutofit fontScale="90000"/>
          </a:bodyPr>
          <a:lstStyle/>
          <a:p>
            <a:r>
              <a:rPr lang="id-ID" b="1" dirty="0" smtClean="0">
                <a:solidFill>
                  <a:schemeClr val="bg1">
                    <a:lumMod val="95000"/>
                  </a:schemeClr>
                </a:solidFill>
              </a:rPr>
              <a:t>#4 : Terbuka dan Siap Berdiskusi</a:t>
            </a:r>
            <a:br>
              <a:rPr lang="id-ID" b="1" dirty="0" smtClean="0">
                <a:solidFill>
                  <a:schemeClr val="bg1">
                    <a:lumMod val="95000"/>
                  </a:schemeClr>
                </a:solidFill>
              </a:rPr>
            </a:br>
            <a:r>
              <a:rPr lang="id-ID" b="1" dirty="0" smtClean="0">
                <a:solidFill>
                  <a:schemeClr val="bg1">
                    <a:lumMod val="95000"/>
                  </a:schemeClr>
                </a:solidFill>
              </a:rPr>
              <a:t>Syuro bila Istibdad</a:t>
            </a:r>
            <a:endParaRPr lang="id-ID" b="1" dirty="0">
              <a:solidFill>
                <a:schemeClr val="bg1">
                  <a:lumMod val="95000"/>
                </a:schemeClr>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214422"/>
            <a:ext cx="7215238" cy="1143000"/>
          </a:xfrm>
        </p:spPr>
        <p:txBody>
          <a:bodyPr>
            <a:noAutofit/>
          </a:bodyPr>
          <a:lstStyle/>
          <a:p>
            <a:r>
              <a:rPr lang="id-ID" sz="4800" b="1" dirty="0" smtClean="0">
                <a:solidFill>
                  <a:schemeClr val="accent1">
                    <a:lumMod val="50000"/>
                  </a:schemeClr>
                </a:solidFill>
              </a:rPr>
              <a:t>Langkah #3:</a:t>
            </a:r>
            <a:br>
              <a:rPr lang="id-ID" sz="4800" b="1" dirty="0" smtClean="0">
                <a:solidFill>
                  <a:schemeClr val="accent1">
                    <a:lumMod val="50000"/>
                  </a:schemeClr>
                </a:solidFill>
              </a:rPr>
            </a:br>
            <a:r>
              <a:rPr lang="id-ID" sz="4800" b="1" dirty="0" smtClean="0">
                <a:solidFill>
                  <a:schemeClr val="accent1">
                    <a:lumMod val="50000"/>
                  </a:schemeClr>
                </a:solidFill>
              </a:rPr>
              <a:t>Membangun Kriteria Pemuda Islam  sebagai Pilar </a:t>
            </a:r>
            <a:br>
              <a:rPr lang="id-ID" sz="4800" b="1" dirty="0" smtClean="0">
                <a:solidFill>
                  <a:schemeClr val="accent1">
                    <a:lumMod val="50000"/>
                  </a:schemeClr>
                </a:solidFill>
              </a:rPr>
            </a:br>
            <a:r>
              <a:rPr lang="id-ID" sz="4800" b="1" dirty="0" smtClean="0">
                <a:solidFill>
                  <a:schemeClr val="accent1">
                    <a:lumMod val="50000"/>
                  </a:schemeClr>
                </a:solidFill>
              </a:rPr>
              <a:t>Kebangkitan Umat</a:t>
            </a:r>
            <a:endParaRPr lang="id-ID" sz="4800" b="1" dirty="0">
              <a:solidFill>
                <a:schemeClr val="accent1">
                  <a:lumMod val="50000"/>
                </a:schemeClr>
              </a:solidFill>
            </a:endParaRPr>
          </a:p>
        </p:txBody>
      </p:sp>
      <p:pic>
        <p:nvPicPr>
          <p:cNvPr id="3" name="Picture 2" descr="dua.jpg"/>
          <p:cNvPicPr>
            <a:picLocks noChangeAspect="1"/>
          </p:cNvPicPr>
          <p:nvPr/>
        </p:nvPicPr>
        <p:blipFill>
          <a:blip r:embed="rId2"/>
          <a:stretch>
            <a:fillRect/>
          </a:stretch>
        </p:blipFill>
        <p:spPr>
          <a:xfrm>
            <a:off x="5631880" y="3143248"/>
            <a:ext cx="3512120" cy="3714752"/>
          </a:xfrm>
          <a:prstGeom prst="rect">
            <a:avLst/>
          </a:prstGeom>
        </p:spPr>
      </p:pic>
      <p:grpSp>
        <p:nvGrpSpPr>
          <p:cNvPr id="4" name="Group 5"/>
          <p:cNvGrpSpPr>
            <a:grpSpLocks/>
          </p:cNvGrpSpPr>
          <p:nvPr/>
        </p:nvGrpSpPr>
        <p:grpSpPr bwMode="auto">
          <a:xfrm>
            <a:off x="642910" y="5786454"/>
            <a:ext cx="1285875" cy="696913"/>
            <a:chOff x="1927" y="1752"/>
            <a:chExt cx="1497" cy="981"/>
          </a:xfrm>
        </p:grpSpPr>
        <p:grpSp>
          <p:nvGrpSpPr>
            <p:cNvPr id="5" name="Group 6"/>
            <p:cNvGrpSpPr>
              <a:grpSpLocks/>
            </p:cNvGrpSpPr>
            <p:nvPr/>
          </p:nvGrpSpPr>
          <p:grpSpPr bwMode="auto">
            <a:xfrm>
              <a:off x="2337" y="1750"/>
              <a:ext cx="677" cy="736"/>
              <a:chOff x="2290" y="1616"/>
              <a:chExt cx="680" cy="873"/>
            </a:xfrm>
          </p:grpSpPr>
          <p:sp>
            <p:nvSpPr>
              <p:cNvPr id="9"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0"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8"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715000"/>
            <a:ext cx="6215074" cy="1143000"/>
          </a:xfrm>
          <a:solidFill>
            <a:srgbClr val="99CCFF">
              <a:alpha val="40000"/>
            </a:srgbClr>
          </a:solidFill>
        </p:spPr>
        <p:txBody>
          <a:bodyPr>
            <a:normAutofit fontScale="90000"/>
          </a:bodyPr>
          <a:lstStyle/>
          <a:p>
            <a:r>
              <a:rPr lang="id-ID" dirty="0" smtClean="0">
                <a:solidFill>
                  <a:schemeClr val="bg1">
                    <a:lumMod val="95000"/>
                  </a:schemeClr>
                </a:solidFill>
              </a:rPr>
              <a:t>#1 : Kekuatan Ruhiyah - Filtering</a:t>
            </a:r>
            <a:endParaRPr lang="id-ID" dirty="0">
              <a:solidFill>
                <a:schemeClr val="bg1">
                  <a:lumMod val="9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3000" r="-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8892" y="0"/>
            <a:ext cx="6715140" cy="1417638"/>
          </a:xfrm>
          <a:solidFill>
            <a:srgbClr val="558ED5">
              <a:alpha val="50196"/>
            </a:srgbClr>
          </a:solidFill>
        </p:spPr>
        <p:txBody>
          <a:bodyPr>
            <a:normAutofit/>
          </a:bodyPr>
          <a:lstStyle/>
          <a:p>
            <a:r>
              <a:rPr lang="id-ID" b="1" dirty="0" smtClean="0"/>
              <a:t>#1 Hedonisme &amp; Hura-hura</a:t>
            </a:r>
            <a:endParaRPr lang="id-ID"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8860" y="0"/>
            <a:ext cx="6715140" cy="1428736"/>
          </a:xfrm>
          <a:solidFill>
            <a:srgbClr val="99CCFF">
              <a:alpha val="40000"/>
            </a:srgbClr>
          </a:solidFill>
        </p:spPr>
        <p:txBody>
          <a:bodyPr>
            <a:normAutofit/>
          </a:bodyPr>
          <a:lstStyle/>
          <a:p>
            <a:r>
              <a:rPr lang="id-ID" b="1" dirty="0" smtClean="0">
                <a:solidFill>
                  <a:schemeClr val="bg1">
                    <a:lumMod val="95000"/>
                  </a:schemeClr>
                </a:solidFill>
              </a:rPr>
              <a:t>#2 : Kecerdasan Pemikiran </a:t>
            </a:r>
            <a:endParaRPr lang="id-ID" b="1" dirty="0">
              <a:solidFill>
                <a:schemeClr val="bg1">
                  <a:lumMod val="9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29388" cy="1285860"/>
          </a:xfrm>
          <a:solidFill>
            <a:srgbClr val="A6A6A6">
              <a:alpha val="40000"/>
            </a:srgbClr>
          </a:solidFill>
        </p:spPr>
        <p:txBody>
          <a:bodyPr>
            <a:normAutofit fontScale="90000"/>
          </a:bodyPr>
          <a:lstStyle/>
          <a:p>
            <a:r>
              <a:rPr lang="id-ID" dirty="0" smtClean="0">
                <a:solidFill>
                  <a:schemeClr val="bg1">
                    <a:lumMod val="95000"/>
                  </a:schemeClr>
                </a:solidFill>
              </a:rPr>
              <a:t>#3 : Penguasaan Lapangan</a:t>
            </a:r>
            <a:br>
              <a:rPr lang="id-ID" dirty="0" smtClean="0">
                <a:solidFill>
                  <a:schemeClr val="bg1">
                    <a:lumMod val="95000"/>
                  </a:schemeClr>
                </a:solidFill>
              </a:rPr>
            </a:br>
            <a:r>
              <a:rPr lang="id-ID" dirty="0" smtClean="0">
                <a:solidFill>
                  <a:schemeClr val="bg1">
                    <a:lumMod val="95000"/>
                  </a:schemeClr>
                </a:solidFill>
              </a:rPr>
              <a:t>Networking </a:t>
            </a:r>
            <a:endParaRPr lang="id-ID" dirty="0">
              <a:solidFill>
                <a:schemeClr val="bg1">
                  <a:lumMod val="9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29388" cy="1285860"/>
          </a:xfrm>
          <a:solidFill>
            <a:schemeClr val="bg2">
              <a:lumMod val="10000"/>
              <a:alpha val="40000"/>
            </a:schemeClr>
          </a:solidFill>
        </p:spPr>
        <p:txBody>
          <a:bodyPr>
            <a:normAutofit fontScale="90000"/>
          </a:bodyPr>
          <a:lstStyle/>
          <a:p>
            <a:r>
              <a:rPr lang="id-ID" b="1" dirty="0" smtClean="0">
                <a:solidFill>
                  <a:schemeClr val="tx1">
                    <a:lumMod val="95000"/>
                    <a:lumOff val="5000"/>
                  </a:schemeClr>
                </a:solidFill>
              </a:rPr>
              <a:t>#4 : Visi yang Jelas &amp; Terarah</a:t>
            </a:r>
            <a:endParaRPr lang="id-ID" b="1" dirty="0">
              <a:solidFill>
                <a:schemeClr val="tx1">
                  <a:lumMod val="95000"/>
                  <a:lumOff val="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alpha val="40000"/>
            </a:srgbClr>
          </a:solidFill>
        </p:spPr>
        <p:txBody>
          <a:bodyPr>
            <a:normAutofit fontScale="90000"/>
          </a:bodyPr>
          <a:lstStyle/>
          <a:p>
            <a:r>
              <a:rPr lang="id-ID" b="1" dirty="0" smtClean="0">
                <a:solidFill>
                  <a:schemeClr val="tx1">
                    <a:lumMod val="95000"/>
                    <a:lumOff val="5000"/>
                  </a:schemeClr>
                </a:solidFill>
              </a:rPr>
              <a:t>#5 : Siap Bekerja Sama </a:t>
            </a:r>
            <a:br>
              <a:rPr lang="id-ID" b="1" dirty="0" smtClean="0">
                <a:solidFill>
                  <a:schemeClr val="tx1">
                    <a:lumMod val="95000"/>
                    <a:lumOff val="5000"/>
                  </a:schemeClr>
                </a:solidFill>
              </a:rPr>
            </a:br>
            <a:r>
              <a:rPr lang="id-ID" b="1" dirty="0" smtClean="0">
                <a:solidFill>
                  <a:schemeClr val="tx1">
                    <a:lumMod val="95000"/>
                    <a:lumOff val="5000"/>
                  </a:schemeClr>
                </a:solidFill>
              </a:rPr>
              <a:t>dalam Tim</a:t>
            </a:r>
            <a:endParaRPr lang="id-ID" b="1" dirty="0">
              <a:solidFill>
                <a:schemeClr val="tx1">
                  <a:lumMod val="95000"/>
                  <a:lumOff val="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500174"/>
            <a:ext cx="7215238" cy="1143000"/>
          </a:xfrm>
        </p:spPr>
        <p:txBody>
          <a:bodyPr>
            <a:noAutofit/>
          </a:bodyPr>
          <a:lstStyle/>
          <a:p>
            <a:r>
              <a:rPr lang="id-ID" sz="4800" b="1" dirty="0" smtClean="0">
                <a:solidFill>
                  <a:schemeClr val="accent1">
                    <a:lumMod val="50000"/>
                  </a:schemeClr>
                </a:solidFill>
              </a:rPr>
              <a:t>Dan pada Akhirnya .....</a:t>
            </a:r>
            <a:endParaRPr lang="id-ID" sz="4800" b="1" dirty="0">
              <a:solidFill>
                <a:schemeClr val="accent1">
                  <a:lumMod val="50000"/>
                </a:schemeClr>
              </a:solidFill>
            </a:endParaRPr>
          </a:p>
        </p:txBody>
      </p:sp>
      <p:pic>
        <p:nvPicPr>
          <p:cNvPr id="3" name="Picture 2" descr="dua.jpg"/>
          <p:cNvPicPr>
            <a:picLocks noChangeAspect="1"/>
          </p:cNvPicPr>
          <p:nvPr/>
        </p:nvPicPr>
        <p:blipFill>
          <a:blip r:embed="rId2"/>
          <a:stretch>
            <a:fillRect/>
          </a:stretch>
        </p:blipFill>
        <p:spPr>
          <a:xfrm>
            <a:off x="5429256" y="2928934"/>
            <a:ext cx="3714744" cy="3929066"/>
          </a:xfrm>
          <a:prstGeom prst="rect">
            <a:avLst/>
          </a:prstGeom>
        </p:spPr>
      </p:pic>
      <p:grpSp>
        <p:nvGrpSpPr>
          <p:cNvPr id="4" name="Group 5"/>
          <p:cNvGrpSpPr>
            <a:grpSpLocks/>
          </p:cNvGrpSpPr>
          <p:nvPr/>
        </p:nvGrpSpPr>
        <p:grpSpPr bwMode="auto">
          <a:xfrm>
            <a:off x="642910" y="5786454"/>
            <a:ext cx="1285875" cy="696913"/>
            <a:chOff x="1927" y="1752"/>
            <a:chExt cx="1497" cy="981"/>
          </a:xfrm>
        </p:grpSpPr>
        <p:grpSp>
          <p:nvGrpSpPr>
            <p:cNvPr id="5" name="Group 6"/>
            <p:cNvGrpSpPr>
              <a:grpSpLocks/>
            </p:cNvGrpSpPr>
            <p:nvPr/>
          </p:nvGrpSpPr>
          <p:grpSpPr bwMode="auto">
            <a:xfrm>
              <a:off x="2337" y="1750"/>
              <a:ext cx="677" cy="736"/>
              <a:chOff x="2290" y="1616"/>
              <a:chExt cx="680" cy="873"/>
            </a:xfrm>
          </p:grpSpPr>
          <p:sp>
            <p:nvSpPr>
              <p:cNvPr id="9"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0"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8"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8992" y="5572140"/>
            <a:ext cx="5715008" cy="1285860"/>
          </a:xfrm>
          <a:solidFill>
            <a:srgbClr val="4A452A">
              <a:alpha val="50196"/>
            </a:srgbClr>
          </a:solidFill>
        </p:spPr>
        <p:txBody>
          <a:bodyPr>
            <a:noAutofit/>
          </a:bodyPr>
          <a:lstStyle/>
          <a:p>
            <a:r>
              <a:rPr lang="id-ID" sz="3600" b="1" dirty="0" smtClean="0">
                <a:solidFill>
                  <a:schemeClr val="accent2">
                    <a:lumMod val="20000"/>
                    <a:lumOff val="80000"/>
                  </a:schemeClr>
                </a:solidFill>
              </a:rPr>
              <a:t>Kewajiban Kita Lebih banyak </a:t>
            </a:r>
            <a:br>
              <a:rPr lang="id-ID" sz="3600" b="1" dirty="0" smtClean="0">
                <a:solidFill>
                  <a:schemeClr val="accent2">
                    <a:lumMod val="20000"/>
                    <a:lumOff val="80000"/>
                  </a:schemeClr>
                </a:solidFill>
              </a:rPr>
            </a:br>
            <a:r>
              <a:rPr lang="id-ID" sz="3600" b="1" dirty="0" smtClean="0">
                <a:solidFill>
                  <a:schemeClr val="accent2">
                    <a:lumMod val="20000"/>
                    <a:lumOff val="80000"/>
                  </a:schemeClr>
                </a:solidFill>
              </a:rPr>
              <a:t>dari waktu yang tersisa !</a:t>
            </a:r>
            <a:endParaRPr lang="id-ID" sz="3600" b="1" dirty="0">
              <a:solidFill>
                <a:schemeClr val="accent2">
                  <a:lumMod val="20000"/>
                  <a:lumOff val="80000"/>
                </a:schemeClr>
              </a:solidFill>
            </a:endParaRPr>
          </a:p>
        </p:txBody>
      </p:sp>
      <p:sp>
        <p:nvSpPr>
          <p:cNvPr id="3" name="TextBox 2"/>
          <p:cNvSpPr txBox="1"/>
          <p:nvPr/>
        </p:nvSpPr>
        <p:spPr>
          <a:xfrm>
            <a:off x="214282" y="0"/>
            <a:ext cx="4357718" cy="1323439"/>
          </a:xfrm>
          <a:prstGeom prst="rect">
            <a:avLst/>
          </a:prstGeom>
          <a:noFill/>
        </p:spPr>
        <p:txBody>
          <a:bodyPr wrap="square" rtlCol="0">
            <a:spAutoFit/>
          </a:bodyPr>
          <a:lstStyle/>
          <a:p>
            <a:r>
              <a:rPr lang="id-ID" sz="4000" b="1" dirty="0" smtClean="0"/>
              <a:t>Go ... Go ... !!!</a:t>
            </a:r>
          </a:p>
          <a:p>
            <a:r>
              <a:rPr lang="id-ID" sz="4000" b="1" dirty="0" smtClean="0"/>
              <a:t>Move .. Move !!!</a:t>
            </a:r>
            <a:endParaRPr lang="id-ID" sz="40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solidFill>
                  <a:schemeClr val="accent1">
                    <a:lumMod val="50000"/>
                  </a:schemeClr>
                </a:solidFill>
              </a:rPr>
              <a:t>Referensi</a:t>
            </a:r>
            <a:endParaRPr lang="id-ID" b="1" dirty="0">
              <a:solidFill>
                <a:schemeClr val="accent1">
                  <a:lumMod val="50000"/>
                </a:schemeClr>
              </a:solidFill>
            </a:endParaRPr>
          </a:p>
        </p:txBody>
      </p:sp>
      <p:sp>
        <p:nvSpPr>
          <p:cNvPr id="3" name="Content Placeholder 2"/>
          <p:cNvSpPr>
            <a:spLocks noGrp="1"/>
          </p:cNvSpPr>
          <p:nvPr>
            <p:ph idx="1"/>
          </p:nvPr>
        </p:nvSpPr>
        <p:spPr/>
        <p:txBody>
          <a:bodyPr/>
          <a:lstStyle/>
          <a:p>
            <a:r>
              <a:rPr lang="id-ID" dirty="0" smtClean="0"/>
              <a:t>Risalah Pergerakan Pemuda Islam – Musthofa Muhammad Thahan (WAMY)</a:t>
            </a:r>
          </a:p>
          <a:p>
            <a:r>
              <a:rPr lang="id-ID" dirty="0" smtClean="0"/>
              <a:t>Pilar-Pilar Kebangkitan Islam ( Dr. Yusuf Qardhawi)</a:t>
            </a:r>
          </a:p>
          <a:p>
            <a:r>
              <a:rPr lang="id-ID" dirty="0" smtClean="0"/>
              <a:t>Risalah Pergerakan ( Hasan Al Banna )</a:t>
            </a:r>
          </a:p>
          <a:p>
            <a:r>
              <a:rPr lang="id-ID" dirty="0" smtClean="0"/>
              <a:t>Maktabah Syamilah</a:t>
            </a:r>
          </a:p>
          <a:p>
            <a:r>
              <a:rPr lang="id-ID" dirty="0" smtClean="0"/>
              <a:t>Beberapa artikel dari situs islam</a:t>
            </a:r>
            <a:endParaRPr lang="id-ID"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3116"/>
            <a:ext cx="7772400" cy="1000132"/>
          </a:xfrm>
        </p:spPr>
        <p:txBody>
          <a:bodyPr>
            <a:normAutofit fontScale="90000"/>
          </a:bodyPr>
          <a:lstStyle/>
          <a:p>
            <a:pPr algn="ctr"/>
            <a:r>
              <a:rPr lang="id-ID" dirty="0" smtClean="0"/>
              <a:t>Alhamdulillah,</a:t>
            </a:r>
            <a:br>
              <a:rPr lang="id-ID" dirty="0" smtClean="0"/>
            </a:br>
            <a:r>
              <a:rPr lang="id-ID" dirty="0" smtClean="0"/>
              <a:t>Selamat Berjuang</a:t>
            </a:r>
            <a:endParaRPr lang="en-US" dirty="0"/>
          </a:p>
        </p:txBody>
      </p:sp>
      <p:sp>
        <p:nvSpPr>
          <p:cNvPr id="3" name="Subtitle 2"/>
          <p:cNvSpPr>
            <a:spLocks noGrp="1"/>
          </p:cNvSpPr>
          <p:nvPr>
            <p:ph type="subTitle" idx="1"/>
          </p:nvPr>
        </p:nvSpPr>
        <p:spPr>
          <a:xfrm>
            <a:off x="1371600" y="3643314"/>
            <a:ext cx="6400800" cy="1752600"/>
          </a:xfrm>
          <a:solidFill>
            <a:schemeClr val="tx2">
              <a:lumMod val="75000"/>
            </a:schemeClr>
          </a:solidFill>
          <a:ln>
            <a:noFill/>
          </a:ln>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algn="ctr"/>
            <a:r>
              <a:rPr lang="id-ID" dirty="0" smtClean="0">
                <a:solidFill>
                  <a:schemeClr val="bg1"/>
                </a:solidFill>
              </a:rPr>
              <a:t>Hatta Syamsuddin</a:t>
            </a:r>
          </a:p>
          <a:p>
            <a:pPr algn="ctr"/>
            <a:r>
              <a:rPr lang="id-ID" dirty="0" smtClean="0">
                <a:solidFill>
                  <a:schemeClr val="bg1"/>
                </a:solidFill>
              </a:rPr>
              <a:t>081329078646</a:t>
            </a:r>
          </a:p>
          <a:p>
            <a:pPr algn="ctr"/>
            <a:r>
              <a:rPr lang="id-ID" dirty="0" smtClean="0">
                <a:solidFill>
                  <a:schemeClr val="bg1"/>
                </a:solidFill>
              </a:rPr>
              <a:t>sirohcenter@gmail.com</a:t>
            </a:r>
          </a:p>
          <a:p>
            <a:pPr algn="ctr"/>
            <a:r>
              <a:rPr lang="id-ID" dirty="0" smtClean="0">
                <a:solidFill>
                  <a:schemeClr val="bg1"/>
                </a:solidFill>
              </a:rPr>
              <a:t>www.indonesiaoptimis.com</a:t>
            </a:r>
            <a:endParaRPr lang="en-US" dirty="0">
              <a:solidFill>
                <a:schemeClr val="bg1"/>
              </a:solidFill>
            </a:endParaRPr>
          </a:p>
        </p:txBody>
      </p:sp>
      <p:grpSp>
        <p:nvGrpSpPr>
          <p:cNvPr id="5" name="Group 4"/>
          <p:cNvGrpSpPr/>
          <p:nvPr/>
        </p:nvGrpSpPr>
        <p:grpSpPr>
          <a:xfrm>
            <a:off x="0" y="5929330"/>
            <a:ext cx="9144000" cy="928670"/>
            <a:chOff x="0" y="5693974"/>
            <a:chExt cx="9144000" cy="1164026"/>
          </a:xfrm>
        </p:grpSpPr>
        <p:pic>
          <p:nvPicPr>
            <p:cNvPr id="6" name="Picture 5" descr="palestina2.jpg"/>
            <p:cNvPicPr>
              <a:picLocks noChangeAspect="1"/>
            </p:cNvPicPr>
            <p:nvPr/>
          </p:nvPicPr>
          <p:blipFill>
            <a:blip r:embed="rId2"/>
            <a:stretch>
              <a:fillRect/>
            </a:stretch>
          </p:blipFill>
          <p:spPr>
            <a:xfrm>
              <a:off x="0" y="5693974"/>
              <a:ext cx="1500166" cy="1159091"/>
            </a:xfrm>
            <a:prstGeom prst="rect">
              <a:avLst/>
            </a:prstGeom>
          </p:spPr>
        </p:pic>
        <p:pic>
          <p:nvPicPr>
            <p:cNvPr id="7" name="Picture 6" descr="fatah.gif"/>
            <p:cNvPicPr>
              <a:picLocks noChangeAspect="1"/>
            </p:cNvPicPr>
            <p:nvPr/>
          </p:nvPicPr>
          <p:blipFill>
            <a:blip r:embed="rId3"/>
            <a:stretch>
              <a:fillRect/>
            </a:stretch>
          </p:blipFill>
          <p:spPr>
            <a:xfrm>
              <a:off x="1500166" y="5715016"/>
              <a:ext cx="1571636" cy="1142984"/>
            </a:xfrm>
            <a:prstGeom prst="rect">
              <a:avLst/>
            </a:prstGeom>
          </p:spPr>
        </p:pic>
        <p:pic>
          <p:nvPicPr>
            <p:cNvPr id="8" name="Picture 7" descr="palestina1.JPG"/>
            <p:cNvPicPr>
              <a:picLocks noChangeAspect="1"/>
            </p:cNvPicPr>
            <p:nvPr/>
          </p:nvPicPr>
          <p:blipFill>
            <a:blip r:embed="rId4" cstate="print"/>
            <a:stretch>
              <a:fillRect/>
            </a:stretch>
          </p:blipFill>
          <p:spPr>
            <a:xfrm>
              <a:off x="3071802" y="5715012"/>
              <a:ext cx="1523984" cy="1142988"/>
            </a:xfrm>
            <a:prstGeom prst="rect">
              <a:avLst/>
            </a:prstGeom>
          </p:spPr>
        </p:pic>
        <p:pic>
          <p:nvPicPr>
            <p:cNvPr id="9" name="Picture 8" descr="pejuang-kemerdekaan.jpg"/>
            <p:cNvPicPr>
              <a:picLocks noChangeAspect="1"/>
            </p:cNvPicPr>
            <p:nvPr/>
          </p:nvPicPr>
          <p:blipFill>
            <a:blip r:embed="rId5" cstate="print"/>
            <a:stretch>
              <a:fillRect/>
            </a:stretch>
          </p:blipFill>
          <p:spPr>
            <a:xfrm>
              <a:off x="4572000" y="5715016"/>
              <a:ext cx="1601732" cy="1142984"/>
            </a:xfrm>
            <a:prstGeom prst="rect">
              <a:avLst/>
            </a:prstGeom>
          </p:spPr>
        </p:pic>
        <p:pic>
          <p:nvPicPr>
            <p:cNvPr id="10" name="Picture 9" descr="qaradhawy.gif"/>
            <p:cNvPicPr>
              <a:picLocks noChangeAspect="1"/>
            </p:cNvPicPr>
            <p:nvPr/>
          </p:nvPicPr>
          <p:blipFill>
            <a:blip r:embed="rId6"/>
            <a:stretch>
              <a:fillRect/>
            </a:stretch>
          </p:blipFill>
          <p:spPr>
            <a:xfrm>
              <a:off x="6072198" y="5720170"/>
              <a:ext cx="1643074" cy="1137829"/>
            </a:xfrm>
            <a:prstGeom prst="rect">
              <a:avLst/>
            </a:prstGeom>
          </p:spPr>
        </p:pic>
        <p:pic>
          <p:nvPicPr>
            <p:cNvPr id="11" name="Picture 10" descr="jihad2.jpg"/>
            <p:cNvPicPr>
              <a:picLocks noChangeAspect="1"/>
            </p:cNvPicPr>
            <p:nvPr/>
          </p:nvPicPr>
          <p:blipFill>
            <a:blip r:embed="rId7"/>
            <a:stretch>
              <a:fillRect/>
            </a:stretch>
          </p:blipFill>
          <p:spPr>
            <a:xfrm>
              <a:off x="7715272" y="5715016"/>
              <a:ext cx="1428728" cy="1142984"/>
            </a:xfrm>
            <a:prstGeom prst="rect">
              <a:avLst/>
            </a:prstGeom>
          </p:spPr>
        </p:pic>
      </p:grpSp>
      <p:grpSp>
        <p:nvGrpSpPr>
          <p:cNvPr id="13" name="Group 5"/>
          <p:cNvGrpSpPr>
            <a:grpSpLocks/>
          </p:cNvGrpSpPr>
          <p:nvPr/>
        </p:nvGrpSpPr>
        <p:grpSpPr bwMode="auto">
          <a:xfrm>
            <a:off x="3428992" y="500042"/>
            <a:ext cx="2428892" cy="1357322"/>
            <a:chOff x="1927" y="1752"/>
            <a:chExt cx="1497" cy="981"/>
          </a:xfrm>
        </p:grpSpPr>
        <p:grpSp>
          <p:nvGrpSpPr>
            <p:cNvPr id="14" name="Group 6"/>
            <p:cNvGrpSpPr>
              <a:grpSpLocks/>
            </p:cNvGrpSpPr>
            <p:nvPr/>
          </p:nvGrpSpPr>
          <p:grpSpPr bwMode="auto">
            <a:xfrm>
              <a:off x="2337" y="1750"/>
              <a:ext cx="677" cy="736"/>
              <a:chOff x="2290" y="1616"/>
              <a:chExt cx="680" cy="873"/>
            </a:xfrm>
          </p:grpSpPr>
          <p:sp>
            <p:nvSpPr>
              <p:cNvPr id="16"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7"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15"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85860"/>
          </a:xfrm>
          <a:solidFill>
            <a:schemeClr val="tx2">
              <a:lumMod val="60000"/>
              <a:lumOff val="40000"/>
            </a:schemeClr>
          </a:solidFill>
        </p:spPr>
        <p:txBody>
          <a:bodyPr/>
          <a:lstStyle/>
          <a:p>
            <a:r>
              <a:rPr lang="id-ID" dirty="0" smtClean="0">
                <a:solidFill>
                  <a:schemeClr val="tx2">
                    <a:lumMod val="50000"/>
                  </a:schemeClr>
                </a:solidFill>
              </a:rPr>
              <a:t>Produk Hedonisme &amp; Hura-Hura</a:t>
            </a:r>
            <a:endParaRPr lang="id-ID" dirty="0">
              <a:solidFill>
                <a:schemeClr val="tx2">
                  <a:lumMod val="50000"/>
                </a:schemeClr>
              </a:solidFill>
            </a:endParaRPr>
          </a:p>
        </p:txBody>
      </p:sp>
      <p:sp>
        <p:nvSpPr>
          <p:cNvPr id="3" name="Content Placeholder 2"/>
          <p:cNvSpPr>
            <a:spLocks noGrp="1"/>
          </p:cNvSpPr>
          <p:nvPr>
            <p:ph idx="1"/>
          </p:nvPr>
        </p:nvSpPr>
        <p:spPr>
          <a:xfrm>
            <a:off x="428596" y="1643050"/>
            <a:ext cx="8229600" cy="4525963"/>
          </a:xfrm>
        </p:spPr>
        <p:txBody>
          <a:bodyPr/>
          <a:lstStyle/>
          <a:p>
            <a:pPr>
              <a:buFont typeface="Wingdings" pitchFamily="2" charset="2"/>
              <a:buChar char="ü"/>
            </a:pPr>
            <a:r>
              <a:rPr lang="id-ID" dirty="0" smtClean="0"/>
              <a:t>Gaya Hidup Pesta dan Dugem</a:t>
            </a:r>
          </a:p>
          <a:p>
            <a:pPr>
              <a:buFont typeface="Wingdings" pitchFamily="2" charset="2"/>
              <a:buChar char="ü"/>
            </a:pPr>
            <a:r>
              <a:rPr lang="id-ID" dirty="0" smtClean="0"/>
              <a:t>Kontes Idol dan Sejenisnya</a:t>
            </a:r>
          </a:p>
          <a:p>
            <a:pPr>
              <a:buFont typeface="Wingdings" pitchFamily="2" charset="2"/>
              <a:buChar char="ü"/>
            </a:pPr>
            <a:r>
              <a:rPr lang="id-ID" dirty="0" smtClean="0"/>
              <a:t>Genk Motor dan Club-club Lainnya</a:t>
            </a:r>
          </a:p>
          <a:p>
            <a:pPr>
              <a:buFont typeface="Wingdings" pitchFamily="2" charset="2"/>
              <a:buChar char="ü"/>
            </a:pPr>
            <a:r>
              <a:rPr lang="id-ID" dirty="0" smtClean="0"/>
              <a:t>Playstation dan Game Online</a:t>
            </a:r>
          </a:p>
          <a:p>
            <a:pPr>
              <a:buFont typeface="Wingdings" pitchFamily="2" charset="2"/>
              <a:buChar char="ü"/>
            </a:pPr>
            <a:r>
              <a:rPr lang="id-ID" dirty="0" smtClean="0"/>
              <a:t>Kecanduan Narkoba</a:t>
            </a:r>
          </a:p>
          <a:p>
            <a:pPr>
              <a:buFont typeface="Wingdings" pitchFamily="2" charset="2"/>
              <a:buChar char="ü"/>
            </a:pPr>
            <a:r>
              <a:rPr lang="id-ID" dirty="0" smtClean="0"/>
              <a:t>Gila Bola Luar Biasa</a:t>
            </a:r>
            <a:endParaRPr lang="id-ID" dirty="0"/>
          </a:p>
        </p:txBody>
      </p:sp>
      <p:grpSp>
        <p:nvGrpSpPr>
          <p:cNvPr id="4" name="Group 5"/>
          <p:cNvGrpSpPr>
            <a:grpSpLocks/>
          </p:cNvGrpSpPr>
          <p:nvPr/>
        </p:nvGrpSpPr>
        <p:grpSpPr bwMode="auto">
          <a:xfrm>
            <a:off x="7358082" y="5929330"/>
            <a:ext cx="1285875" cy="696913"/>
            <a:chOff x="1927" y="1752"/>
            <a:chExt cx="1497" cy="981"/>
          </a:xfrm>
        </p:grpSpPr>
        <p:grpSp>
          <p:nvGrpSpPr>
            <p:cNvPr id="5" name="Group 6"/>
            <p:cNvGrpSpPr>
              <a:grpSpLocks/>
            </p:cNvGrpSpPr>
            <p:nvPr/>
          </p:nvGrpSpPr>
          <p:grpSpPr bwMode="auto">
            <a:xfrm>
              <a:off x="2337" y="1750"/>
              <a:ext cx="677" cy="736"/>
              <a:chOff x="2290" y="1616"/>
              <a:chExt cx="680" cy="873"/>
            </a:xfrm>
          </p:grpSpPr>
          <p:sp>
            <p:nvSpPr>
              <p:cNvPr id="7"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8"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6"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7884" y="0"/>
            <a:ext cx="3286116" cy="6858000"/>
          </a:xfrm>
          <a:solidFill>
            <a:schemeClr val="accent2">
              <a:lumMod val="40000"/>
              <a:lumOff val="60000"/>
            </a:schemeClr>
          </a:solidFill>
        </p:spPr>
        <p:txBody>
          <a:bodyPr/>
          <a:lstStyle/>
          <a:p>
            <a:r>
              <a:rPr lang="id-ID" dirty="0" smtClean="0"/>
              <a:t>#2 Nafsu Syahwat Bergelora</a:t>
            </a:r>
            <a:endParaRPr lang="id-ID" dirty="0"/>
          </a:p>
        </p:txBody>
      </p:sp>
      <p:pic>
        <p:nvPicPr>
          <p:cNvPr id="3" name="Picture 2" descr="pacaran-thok-ae.jpg"/>
          <p:cNvPicPr>
            <a:picLocks noChangeAspect="1"/>
          </p:cNvPicPr>
          <p:nvPr/>
        </p:nvPicPr>
        <p:blipFill>
          <a:blip r:embed="rId2"/>
          <a:stretch>
            <a:fillRect/>
          </a:stretch>
        </p:blipFill>
        <p:spPr>
          <a:xfrm>
            <a:off x="0" y="0"/>
            <a:ext cx="6000760" cy="688336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57158" y="1928802"/>
            <a:ext cx="8358246" cy="4143404"/>
          </a:xfrm>
        </p:spPr>
        <p:txBody>
          <a:bodyPr>
            <a:normAutofit/>
          </a:bodyPr>
          <a:lstStyle/>
          <a:p>
            <a:pPr marL="582613" indent="-514350">
              <a:buFont typeface="Wingdings" pitchFamily="2" charset="2"/>
              <a:buChar char="ü"/>
            </a:pPr>
            <a:r>
              <a:rPr lang="en-US" dirty="0" smtClean="0"/>
              <a:t>97% </a:t>
            </a:r>
            <a:r>
              <a:rPr lang="en-US" dirty="0" err="1" smtClean="0"/>
              <a:t>remaja</a:t>
            </a:r>
            <a:r>
              <a:rPr lang="en-US" dirty="0" smtClean="0"/>
              <a:t> SMP </a:t>
            </a:r>
            <a:r>
              <a:rPr lang="en-US" dirty="0" err="1" smtClean="0"/>
              <a:t>dan</a:t>
            </a:r>
            <a:r>
              <a:rPr lang="en-US" dirty="0" smtClean="0"/>
              <a:t> SMA </a:t>
            </a:r>
            <a:r>
              <a:rPr lang="en-US" dirty="0" err="1" smtClean="0"/>
              <a:t>pernah</a:t>
            </a:r>
            <a:r>
              <a:rPr lang="en-US" dirty="0" smtClean="0"/>
              <a:t> </a:t>
            </a:r>
            <a:r>
              <a:rPr lang="en-US" dirty="0" err="1" smtClean="0"/>
              <a:t>melihat</a:t>
            </a:r>
            <a:r>
              <a:rPr lang="en-US" dirty="0" smtClean="0"/>
              <a:t> </a:t>
            </a:r>
            <a:r>
              <a:rPr lang="en-US" dirty="0" err="1" smtClean="0"/>
              <a:t>fil</a:t>
            </a:r>
            <a:r>
              <a:rPr lang="id-ID" dirty="0" smtClean="0"/>
              <a:t>m</a:t>
            </a:r>
            <a:r>
              <a:rPr lang="en-US" dirty="0" smtClean="0"/>
              <a:t> porno</a:t>
            </a:r>
          </a:p>
          <a:p>
            <a:pPr marL="582613" indent="-514350">
              <a:buFont typeface="Wingdings" pitchFamily="2" charset="2"/>
              <a:buChar char="ü"/>
            </a:pPr>
            <a:r>
              <a:rPr lang="en-US" dirty="0" smtClean="0"/>
              <a:t>93,7 % </a:t>
            </a:r>
            <a:r>
              <a:rPr lang="en-US" dirty="0" err="1" smtClean="0"/>
              <a:t>pernah</a:t>
            </a:r>
            <a:r>
              <a:rPr lang="en-US" dirty="0" smtClean="0"/>
              <a:t> </a:t>
            </a:r>
            <a:r>
              <a:rPr lang="en-US" dirty="0" err="1" smtClean="0"/>
              <a:t>berciuman</a:t>
            </a:r>
            <a:r>
              <a:rPr lang="en-US" dirty="0" smtClean="0"/>
              <a:t> </a:t>
            </a:r>
            <a:r>
              <a:rPr lang="en-US" dirty="0" err="1" smtClean="0"/>
              <a:t>hingga</a:t>
            </a:r>
            <a:r>
              <a:rPr lang="en-US" dirty="0" smtClean="0"/>
              <a:t> petting (</a:t>
            </a:r>
            <a:r>
              <a:rPr lang="en-US" dirty="0" err="1" smtClean="0"/>
              <a:t>bercumbu</a:t>
            </a:r>
            <a:r>
              <a:rPr lang="en-US" dirty="0" smtClean="0"/>
              <a:t>)</a:t>
            </a:r>
          </a:p>
          <a:p>
            <a:pPr marL="582613" indent="-514350">
              <a:buFont typeface="Wingdings" pitchFamily="2" charset="2"/>
              <a:buChar char="ü"/>
            </a:pPr>
            <a:r>
              <a:rPr lang="en-US" dirty="0" smtClean="0"/>
              <a:t>62,7 % </a:t>
            </a:r>
            <a:r>
              <a:rPr lang="en-US" dirty="0" err="1" smtClean="0"/>
              <a:t>remaja</a:t>
            </a:r>
            <a:r>
              <a:rPr lang="en-US" dirty="0" smtClean="0"/>
              <a:t> SMP </a:t>
            </a:r>
            <a:r>
              <a:rPr lang="en-US" dirty="0" err="1" smtClean="0"/>
              <a:t>sudah</a:t>
            </a:r>
            <a:r>
              <a:rPr lang="en-US" dirty="0" smtClean="0"/>
              <a:t> </a:t>
            </a:r>
            <a:r>
              <a:rPr lang="en-US" dirty="0" err="1" smtClean="0"/>
              <a:t>tidak</a:t>
            </a:r>
            <a:r>
              <a:rPr lang="en-US" dirty="0" smtClean="0"/>
              <a:t> </a:t>
            </a:r>
            <a:r>
              <a:rPr lang="en-US" dirty="0" err="1" smtClean="0"/>
              <a:t>perawan</a:t>
            </a:r>
            <a:endParaRPr lang="en-US" dirty="0" smtClean="0"/>
          </a:p>
          <a:p>
            <a:pPr marL="582613" indent="-514350">
              <a:buFont typeface="Wingdings" pitchFamily="2" charset="2"/>
              <a:buChar char="ü"/>
            </a:pPr>
            <a:r>
              <a:rPr lang="en-US" dirty="0" smtClean="0"/>
              <a:t>21,2 % </a:t>
            </a:r>
            <a:r>
              <a:rPr lang="en-US" dirty="0" err="1" smtClean="0"/>
              <a:t>remaja</a:t>
            </a:r>
            <a:r>
              <a:rPr lang="en-US" dirty="0" smtClean="0"/>
              <a:t> SMA </a:t>
            </a:r>
            <a:r>
              <a:rPr lang="en-US" dirty="0" err="1" smtClean="0"/>
              <a:t>pernah</a:t>
            </a:r>
            <a:r>
              <a:rPr lang="en-US" dirty="0" smtClean="0"/>
              <a:t> </a:t>
            </a:r>
            <a:r>
              <a:rPr lang="en-US" dirty="0" err="1" smtClean="0"/>
              <a:t>aborsi</a:t>
            </a:r>
            <a:endParaRPr lang="ar-SA" dirty="0" smtClean="0"/>
          </a:p>
        </p:txBody>
      </p:sp>
      <p:sp>
        <p:nvSpPr>
          <p:cNvPr id="7" name="Title 6"/>
          <p:cNvSpPr>
            <a:spLocks noGrp="1"/>
          </p:cNvSpPr>
          <p:nvPr>
            <p:ph type="title"/>
          </p:nvPr>
        </p:nvSpPr>
        <p:spPr>
          <a:xfrm>
            <a:off x="0" y="0"/>
            <a:ext cx="9144000" cy="1785926"/>
          </a:xfrm>
          <a:solidFill>
            <a:schemeClr val="accent1">
              <a:lumMod val="60000"/>
              <a:lumOff val="40000"/>
            </a:schemeClr>
          </a:solidFill>
        </p:spPr>
        <p:txBody>
          <a:bodyPr>
            <a:noAutofit/>
          </a:bodyPr>
          <a:lstStyle/>
          <a:p>
            <a:pPr>
              <a:defRPr/>
            </a:pPr>
            <a:r>
              <a:rPr lang="en-US" sz="2800" b="1" dirty="0" err="1" smtClean="0">
                <a:solidFill>
                  <a:schemeClr val="tx2">
                    <a:lumMod val="50000"/>
                  </a:schemeClr>
                </a:solidFill>
              </a:rPr>
              <a:t>Lalu</a:t>
            </a:r>
            <a:r>
              <a:rPr lang="en-US" sz="2800" b="1" dirty="0" smtClean="0">
                <a:solidFill>
                  <a:schemeClr val="tx2">
                    <a:lumMod val="50000"/>
                  </a:schemeClr>
                </a:solidFill>
              </a:rPr>
              <a:t> </a:t>
            </a:r>
            <a:r>
              <a:rPr lang="en-US" sz="2800" b="1" dirty="0" err="1" smtClean="0">
                <a:solidFill>
                  <a:schemeClr val="tx2">
                    <a:lumMod val="50000"/>
                  </a:schemeClr>
                </a:solidFill>
              </a:rPr>
              <a:t>inikah</a:t>
            </a:r>
            <a:r>
              <a:rPr lang="en-US" sz="2800" b="1" dirty="0" smtClean="0">
                <a:solidFill>
                  <a:schemeClr val="tx2">
                    <a:lumMod val="50000"/>
                  </a:schemeClr>
                </a:solidFill>
              </a:rPr>
              <a:t> </a:t>
            </a:r>
            <a:r>
              <a:rPr lang="en-US" sz="2800" b="1" dirty="0" err="1" smtClean="0">
                <a:solidFill>
                  <a:schemeClr val="tx2">
                    <a:lumMod val="50000"/>
                  </a:schemeClr>
                </a:solidFill>
              </a:rPr>
              <a:t>hasilnya</a:t>
            </a:r>
            <a:r>
              <a:rPr lang="en-US" sz="2800" b="1" dirty="0" smtClean="0">
                <a:solidFill>
                  <a:schemeClr val="tx2">
                    <a:lumMod val="50000"/>
                  </a:schemeClr>
                </a:solidFill>
              </a:rPr>
              <a:t> ?</a:t>
            </a:r>
            <a:r>
              <a:rPr lang="id-ID" sz="2800" b="1" dirty="0" smtClean="0">
                <a:solidFill>
                  <a:schemeClr val="tx2">
                    <a:lumMod val="50000"/>
                  </a:schemeClr>
                </a:solidFill>
              </a:rPr>
              <a:t/>
            </a:r>
            <a:br>
              <a:rPr lang="id-ID" sz="2800" b="1" dirty="0" smtClean="0">
                <a:solidFill>
                  <a:schemeClr val="tx2">
                    <a:lumMod val="50000"/>
                  </a:schemeClr>
                </a:solidFill>
              </a:rPr>
            </a:br>
            <a:r>
              <a:rPr lang="en-US" sz="2800" dirty="0" err="1"/>
              <a:t>Survei</a:t>
            </a:r>
            <a:r>
              <a:rPr lang="en-US" sz="2800" dirty="0"/>
              <a:t> </a:t>
            </a:r>
            <a:r>
              <a:rPr lang="en-US" sz="2800" dirty="0" err="1"/>
              <a:t>Komnas</a:t>
            </a:r>
            <a:r>
              <a:rPr lang="en-US" sz="2800" dirty="0"/>
              <a:t> </a:t>
            </a:r>
            <a:r>
              <a:rPr lang="en-US" sz="2800" dirty="0" err="1"/>
              <a:t>Anak</a:t>
            </a:r>
            <a:r>
              <a:rPr lang="en-US" sz="2800" dirty="0"/>
              <a:t> </a:t>
            </a:r>
            <a:r>
              <a:rPr lang="en-US" sz="2800" dirty="0" err="1"/>
              <a:t>di</a:t>
            </a:r>
            <a:r>
              <a:rPr lang="en-US" sz="2800" dirty="0"/>
              <a:t> 12 </a:t>
            </a:r>
            <a:r>
              <a:rPr lang="en-US" sz="2800" dirty="0" err="1"/>
              <a:t>Provinsi</a:t>
            </a:r>
            <a:r>
              <a:rPr lang="en-US" sz="2800" dirty="0"/>
              <a:t> </a:t>
            </a:r>
            <a:r>
              <a:rPr lang="en-US" sz="2800" dirty="0" err="1"/>
              <a:t>dengan</a:t>
            </a:r>
            <a:r>
              <a:rPr lang="en-US" sz="2800" dirty="0"/>
              <a:t> </a:t>
            </a:r>
            <a:r>
              <a:rPr lang="id-ID" sz="2800" dirty="0" smtClean="0"/>
              <a:t/>
            </a:r>
            <a:br>
              <a:rPr lang="id-ID" sz="2800" dirty="0" smtClean="0"/>
            </a:br>
            <a:r>
              <a:rPr lang="en-US" sz="2800" dirty="0" err="1" smtClean="0"/>
              <a:t>responden</a:t>
            </a:r>
            <a:r>
              <a:rPr lang="en-US" sz="2800" dirty="0" smtClean="0"/>
              <a:t> </a:t>
            </a:r>
            <a:r>
              <a:rPr lang="en-US" sz="2800" dirty="0"/>
              <a:t>4500 </a:t>
            </a:r>
            <a:r>
              <a:rPr lang="en-US" sz="2800" dirty="0" err="1"/>
              <a:t>remaja</a:t>
            </a:r>
            <a:r>
              <a:rPr lang="en-US" sz="2800" dirty="0"/>
              <a:t> ( </a:t>
            </a:r>
            <a:r>
              <a:rPr lang="en-US" sz="2800" dirty="0" err="1"/>
              <a:t>Tahun</a:t>
            </a:r>
            <a:r>
              <a:rPr lang="en-US" sz="2800" dirty="0"/>
              <a:t> 2010</a:t>
            </a:r>
            <a:r>
              <a:rPr lang="en-US" sz="2800" dirty="0" smtClean="0"/>
              <a:t>)</a:t>
            </a:r>
            <a:endParaRPr lang="ar-SA" sz="2800" b="1" dirty="0">
              <a:solidFill>
                <a:schemeClr val="tx2">
                  <a:lumMod val="50000"/>
                </a:schemeClr>
              </a:solidFill>
            </a:endParaRPr>
          </a:p>
        </p:txBody>
      </p:sp>
      <p:grpSp>
        <p:nvGrpSpPr>
          <p:cNvPr id="2" name="Group 5"/>
          <p:cNvGrpSpPr>
            <a:grpSpLocks/>
          </p:cNvGrpSpPr>
          <p:nvPr/>
        </p:nvGrpSpPr>
        <p:grpSpPr bwMode="auto">
          <a:xfrm>
            <a:off x="642910" y="5786454"/>
            <a:ext cx="1285875" cy="696913"/>
            <a:chOff x="1927" y="1752"/>
            <a:chExt cx="1497" cy="981"/>
          </a:xfrm>
        </p:grpSpPr>
        <p:grpSp>
          <p:nvGrpSpPr>
            <p:cNvPr id="3" name="Group 6"/>
            <p:cNvGrpSpPr>
              <a:grpSpLocks/>
            </p:cNvGrpSpPr>
            <p:nvPr/>
          </p:nvGrpSpPr>
          <p:grpSpPr bwMode="auto">
            <a:xfrm>
              <a:off x="2337" y="1750"/>
              <a:ext cx="677" cy="736"/>
              <a:chOff x="2290" y="1616"/>
              <a:chExt cx="680" cy="873"/>
            </a:xfrm>
          </p:grpSpPr>
          <p:sp>
            <p:nvSpPr>
              <p:cNvPr id="11272"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1273"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11271"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214422"/>
            <a:ext cx="8229600" cy="1143000"/>
          </a:xfrm>
        </p:spPr>
        <p:txBody>
          <a:bodyPr>
            <a:normAutofit fontScale="90000"/>
          </a:bodyPr>
          <a:lstStyle/>
          <a:p>
            <a:r>
              <a:rPr lang="id-ID" b="1" dirty="0" smtClean="0">
                <a:solidFill>
                  <a:srgbClr val="0070C0"/>
                </a:solidFill>
              </a:rPr>
              <a:t>Lalu Apakah  yang Tersisa</a:t>
            </a:r>
            <a:br>
              <a:rPr lang="id-ID" b="1" dirty="0" smtClean="0">
                <a:solidFill>
                  <a:srgbClr val="0070C0"/>
                </a:solidFill>
              </a:rPr>
            </a:br>
            <a:r>
              <a:rPr lang="id-ID" b="1" dirty="0" smtClean="0">
                <a:solidFill>
                  <a:srgbClr val="0070C0"/>
                </a:solidFill>
              </a:rPr>
              <a:t>untuk Kebangkitan Islam ?</a:t>
            </a:r>
            <a:endParaRPr lang="id-ID" b="1" dirty="0">
              <a:solidFill>
                <a:srgbClr val="0070C0"/>
              </a:solidFill>
            </a:endParaRPr>
          </a:p>
        </p:txBody>
      </p:sp>
      <p:pic>
        <p:nvPicPr>
          <p:cNvPr id="3" name="Picture 2" descr="dua.jpg"/>
          <p:cNvPicPr>
            <a:picLocks noChangeAspect="1"/>
          </p:cNvPicPr>
          <p:nvPr/>
        </p:nvPicPr>
        <p:blipFill>
          <a:blip r:embed="rId2"/>
          <a:stretch>
            <a:fillRect/>
          </a:stretch>
        </p:blipFill>
        <p:spPr>
          <a:xfrm>
            <a:off x="5429256" y="2375542"/>
            <a:ext cx="3714744" cy="4482458"/>
          </a:xfrm>
          <a:prstGeom prst="rect">
            <a:avLst/>
          </a:prstGeom>
        </p:spPr>
      </p:pic>
      <p:grpSp>
        <p:nvGrpSpPr>
          <p:cNvPr id="6" name="Group 5"/>
          <p:cNvGrpSpPr>
            <a:grpSpLocks/>
          </p:cNvGrpSpPr>
          <p:nvPr/>
        </p:nvGrpSpPr>
        <p:grpSpPr bwMode="auto">
          <a:xfrm>
            <a:off x="642910" y="5786454"/>
            <a:ext cx="1285875" cy="696913"/>
            <a:chOff x="1927" y="1752"/>
            <a:chExt cx="1497" cy="981"/>
          </a:xfrm>
        </p:grpSpPr>
        <p:grpSp>
          <p:nvGrpSpPr>
            <p:cNvPr id="7" name="Group 6"/>
            <p:cNvGrpSpPr>
              <a:grpSpLocks/>
            </p:cNvGrpSpPr>
            <p:nvPr/>
          </p:nvGrpSpPr>
          <p:grpSpPr bwMode="auto">
            <a:xfrm>
              <a:off x="2337" y="1750"/>
              <a:ext cx="677" cy="736"/>
              <a:chOff x="2290" y="1616"/>
              <a:chExt cx="680" cy="873"/>
            </a:xfrm>
          </p:grpSpPr>
          <p:sp>
            <p:nvSpPr>
              <p:cNvPr id="9" name="AutoShape 7"/>
              <p:cNvSpPr>
                <a:spLocks noChangeArrowheads="1"/>
              </p:cNvSpPr>
              <p:nvPr/>
            </p:nvSpPr>
            <p:spPr bwMode="auto">
              <a:xfrm rot="1899900">
                <a:off x="2290" y="1616"/>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sp>
            <p:nvSpPr>
              <p:cNvPr id="10" name="AutoShape 8"/>
              <p:cNvSpPr>
                <a:spLocks noChangeArrowheads="1"/>
              </p:cNvSpPr>
              <p:nvPr/>
            </p:nvSpPr>
            <p:spPr bwMode="auto">
              <a:xfrm rot="-9666919">
                <a:off x="2381" y="1933"/>
                <a:ext cx="589" cy="556"/>
              </a:xfrm>
              <a:prstGeom prst="moon">
                <a:avLst>
                  <a:gd name="adj" fmla="val 28352"/>
                </a:avLst>
              </a:prstGeom>
              <a:solidFill>
                <a:srgbClr val="FF3300"/>
              </a:solidFill>
              <a:ln w="9525">
                <a:noFill/>
                <a:miter lim="800000"/>
                <a:headEnd/>
                <a:tailEnd/>
              </a:ln>
            </p:spPr>
            <p:txBody>
              <a:bodyPr wrap="none" anchor="ctr"/>
              <a:lstStyle/>
              <a:p>
                <a:endParaRPr lang="ar-SA"/>
              </a:p>
            </p:txBody>
          </p:sp>
        </p:grpSp>
        <p:sp>
          <p:nvSpPr>
            <p:cNvPr id="8" name="WordArt 9"/>
            <p:cNvSpPr>
              <a:spLocks noChangeArrowheads="1" noChangeShapeType="1" noTextEdit="1"/>
            </p:cNvSpPr>
            <p:nvPr/>
          </p:nvSpPr>
          <p:spPr bwMode="auto">
            <a:xfrm>
              <a:off x="1927" y="2523"/>
              <a:ext cx="1497" cy="210"/>
            </a:xfrm>
            <a:prstGeom prst="rect">
              <a:avLst/>
            </a:prstGeom>
          </p:spPr>
          <p:txBody>
            <a:bodyPr wrap="none" fromWordArt="1">
              <a:prstTxWarp prst="textPlain">
                <a:avLst>
                  <a:gd name="adj" fmla="val 50000"/>
                </a:avLst>
              </a:prstTxWarp>
            </a:bodyPr>
            <a:lstStyle/>
            <a:p>
              <a:pPr algn="ctr"/>
              <a:r>
                <a:rPr lang="en-US" sz="2000" i="1" kern="10">
                  <a:ln w="9525">
                    <a:noFill/>
                    <a:round/>
                    <a:headEnd/>
                    <a:tailEnd/>
                  </a:ln>
                  <a:latin typeface="Earth"/>
                </a:rPr>
                <a:t>SIROH CENTER</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5715000"/>
            <a:ext cx="9144000" cy="1143000"/>
          </a:xfrm>
          <a:solidFill>
            <a:schemeClr val="accent1">
              <a:lumMod val="50000"/>
            </a:schemeClr>
          </a:solidFill>
        </p:spPr>
        <p:txBody>
          <a:bodyPr>
            <a:normAutofit fontScale="90000"/>
          </a:bodyPr>
          <a:lstStyle/>
          <a:p>
            <a:r>
              <a:rPr lang="id-ID" dirty="0" smtClean="0">
                <a:solidFill>
                  <a:schemeClr val="bg1"/>
                </a:solidFill>
              </a:rPr>
              <a:t>#1 : Masjid hanya diramaikan oleh orang-orang tua dan mereka yang miskin saja</a:t>
            </a:r>
            <a:endParaRPr lang="id-ID"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500826" cy="1357322"/>
          </a:xfrm>
          <a:solidFill>
            <a:schemeClr val="accent2">
              <a:lumMod val="50000"/>
            </a:schemeClr>
          </a:solidFill>
        </p:spPr>
        <p:txBody>
          <a:bodyPr>
            <a:normAutofit/>
          </a:bodyPr>
          <a:lstStyle/>
          <a:p>
            <a:r>
              <a:rPr lang="id-ID" sz="3600" dirty="0" smtClean="0">
                <a:solidFill>
                  <a:schemeClr val="bg1"/>
                </a:solidFill>
              </a:rPr>
              <a:t>#2: Ramadhan hanya menjadi </a:t>
            </a:r>
            <a:br>
              <a:rPr lang="id-ID" sz="3600" dirty="0" smtClean="0">
                <a:solidFill>
                  <a:schemeClr val="bg1"/>
                </a:solidFill>
              </a:rPr>
            </a:br>
            <a:r>
              <a:rPr lang="id-ID" sz="3600" dirty="0" smtClean="0">
                <a:solidFill>
                  <a:schemeClr val="bg1"/>
                </a:solidFill>
              </a:rPr>
              <a:t>bulan malas-malasan</a:t>
            </a:r>
            <a:endParaRPr lang="id-ID" sz="36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331</TotalTime>
  <Words>754</Words>
  <Application>Microsoft Office PowerPoint</Application>
  <PresentationFormat>On-screen Show (4:3)</PresentationFormat>
  <Paragraphs>96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“Pemuda Islam dan  Kebangkitan Umat” Hatta Syamsuddin</vt:lpstr>
      <vt:lpstr>Mari sejenak Merenungi  Realita Pemuda Islam</vt:lpstr>
      <vt:lpstr>#1 Hedonisme &amp; Hura-hura</vt:lpstr>
      <vt:lpstr>Produk Hedonisme &amp; Hura-Hura</vt:lpstr>
      <vt:lpstr>#2 Nafsu Syahwat Bergelora</vt:lpstr>
      <vt:lpstr>Lalu inikah hasilnya ? Survei Komnas Anak di 12 Provinsi dengan  responden 4500 remaja ( Tahun 2010)</vt:lpstr>
      <vt:lpstr>Lalu Apakah  yang Tersisa untuk Kebangkitan Islam ?</vt:lpstr>
      <vt:lpstr>#1 : Masjid hanya diramaikan oleh orang-orang tua dan mereka yang miskin saja</vt:lpstr>
      <vt:lpstr>#2: Ramadhan hanya menjadi  bulan malas-malasan</vt:lpstr>
      <vt:lpstr>#3 : Ramadhan menjadi ajang  makan-makan dan begadang</vt:lpstr>
      <vt:lpstr>#4: Islam sebatas simbol dan digunakan sebagai komoditas belaka</vt:lpstr>
      <vt:lpstr>#5: Islam sebatas sisi Spiritual Semata</vt:lpstr>
      <vt:lpstr> Mengumpulkan Alasan untuk Tetap OPTIMIS ! : Idealita Kebangkitan</vt:lpstr>
      <vt:lpstr>AKSIOMA PERGANTIAN KEJAYAAN</vt:lpstr>
      <vt:lpstr>AKSIOMA KEMENANGAN  UMAT ISLAM</vt:lpstr>
      <vt:lpstr>GOLONGAN YANG TEGUH BERJUANG</vt:lpstr>
      <vt:lpstr>Tugas Pemuda Islam : Menjadi Jembatan Penghubung antara Realita dan Idealita</vt:lpstr>
      <vt:lpstr>Langkah #1: Menyadari Peran Pemuda dalam Sejarah Islam &amp; Bangsa</vt:lpstr>
      <vt:lpstr>Hampir  seluruh Teamwork yang direkrut Rasulullah SAW adalah Pemuda !</vt:lpstr>
      <vt:lpstr>Lalu Apa Prestasi Sejarah Mereka?</vt:lpstr>
      <vt:lpstr>Generasi Pemuda Berikutnya yang Mewarnai Dunia</vt:lpstr>
      <vt:lpstr>Bahkan juga mewarnai Indonesia !</vt:lpstr>
      <vt:lpstr>Langkah #2: Menyadari Potensi yang Ada dalam setiap diri Pemuda</vt:lpstr>
      <vt:lpstr>#1 : Kekuatan Pemuda (Quwwatus Syabab)</vt:lpstr>
      <vt:lpstr>#2 : Berkontribusi tanpa Pamrih al-Atho bila Tahazzub</vt:lpstr>
      <vt:lpstr>#3 : Pekerja Keras  Qoumun Amaliyyun</vt:lpstr>
      <vt:lpstr>#4 : Terbuka dan Siap Berdiskusi Syuro bila Istibdad</vt:lpstr>
      <vt:lpstr>Langkah #3: Membangun Kriteria Pemuda Islam  sebagai Pilar  Kebangkitan Umat</vt:lpstr>
      <vt:lpstr>#1 : Kekuatan Ruhiyah - Filtering</vt:lpstr>
      <vt:lpstr>#2 : Kecerdasan Pemikiran </vt:lpstr>
      <vt:lpstr>#3 : Penguasaan Lapangan Networking </vt:lpstr>
      <vt:lpstr>#4 : Visi yang Jelas &amp; Terarah</vt:lpstr>
      <vt:lpstr>#5 : Siap Bekerja Sama  dalam Tim</vt:lpstr>
      <vt:lpstr>Dan pada Akhirnya .....</vt:lpstr>
      <vt:lpstr>Kewajiban Kita Lebih banyak  dari waktu yang tersisa !</vt:lpstr>
      <vt:lpstr>Referensi</vt:lpstr>
      <vt:lpstr>Alhamdulillah, Selamat Berjuang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Pemuda Islam dan  Kebangkitan Umat</dc:title>
  <dc:creator>user</dc:creator>
  <cp:lastModifiedBy>umi &amp; abi</cp:lastModifiedBy>
  <cp:revision>73</cp:revision>
  <dcterms:created xsi:type="dcterms:W3CDTF">2011-05-19T02:56:03Z</dcterms:created>
  <dcterms:modified xsi:type="dcterms:W3CDTF">2012-04-23T02:32:46Z</dcterms:modified>
</cp:coreProperties>
</file>