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313" r:id="rId2"/>
    <p:sldId id="381" r:id="rId3"/>
    <p:sldId id="382" r:id="rId4"/>
    <p:sldId id="384" r:id="rId5"/>
    <p:sldId id="389" r:id="rId6"/>
    <p:sldId id="258" r:id="rId7"/>
    <p:sldId id="321" r:id="rId8"/>
    <p:sldId id="331" r:id="rId9"/>
    <p:sldId id="332" r:id="rId10"/>
    <p:sldId id="333" r:id="rId11"/>
    <p:sldId id="259" r:id="rId12"/>
    <p:sldId id="350" r:id="rId13"/>
    <p:sldId id="262" r:id="rId14"/>
    <p:sldId id="340" r:id="rId15"/>
    <p:sldId id="339" r:id="rId16"/>
    <p:sldId id="298" r:id="rId17"/>
    <p:sldId id="300" r:id="rId18"/>
    <p:sldId id="301" r:id="rId19"/>
    <p:sldId id="304" r:id="rId20"/>
    <p:sldId id="306" r:id="rId21"/>
    <p:sldId id="308" r:id="rId22"/>
    <p:sldId id="328" r:id="rId23"/>
    <p:sldId id="330" r:id="rId24"/>
    <p:sldId id="334" r:id="rId25"/>
    <p:sldId id="335" r:id="rId26"/>
    <p:sldId id="337" r:id="rId27"/>
    <p:sldId id="267" r:id="rId28"/>
    <p:sldId id="341" r:id="rId29"/>
    <p:sldId id="343" r:id="rId30"/>
    <p:sldId id="345" r:id="rId31"/>
    <p:sldId id="346" r:id="rId32"/>
    <p:sldId id="347" r:id="rId33"/>
    <p:sldId id="348" r:id="rId34"/>
    <p:sldId id="344" r:id="rId35"/>
    <p:sldId id="265" r:id="rId36"/>
    <p:sldId id="338" r:id="rId37"/>
    <p:sldId id="322" r:id="rId38"/>
    <p:sldId id="354" r:id="rId39"/>
    <p:sldId id="379" r:id="rId40"/>
    <p:sldId id="318" r:id="rId41"/>
    <p:sldId id="351" r:id="rId42"/>
    <p:sldId id="352" r:id="rId43"/>
    <p:sldId id="353" r:id="rId44"/>
    <p:sldId id="311" r:id="rId45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75102" autoAdjust="0"/>
  </p:normalViewPr>
  <p:slideViewPr>
    <p:cSldViewPr snapToGrid="0" showGuides="1">
      <p:cViewPr varScale="1">
        <p:scale>
          <a:sx n="94" d="100"/>
          <a:sy n="94" d="100"/>
        </p:scale>
        <p:origin x="1992" y="200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-Arbeitsblat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1431586" y="374315"/>
          <a:ext cx="624483" cy="624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1452321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35667" y="478433"/>
        <a:ext cx="416322" cy="416362"/>
      </dsp:txXfrm>
    </dsp:sp>
    <dsp:sp modelId="{343B2CE2-1C4E-42A9-84A5-AB0FD91CF458}">
      <dsp:nvSpPr>
        <dsp:cNvPr id="0" name=""/>
        <dsp:cNvSpPr/>
      </dsp:nvSpPr>
      <dsp:spPr>
        <a:xfrm rot="2700000">
          <a:off x="786917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806900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90245" y="478433"/>
        <a:ext cx="416322" cy="416362"/>
      </dsp:txXfrm>
    </dsp:sp>
    <dsp:sp modelId="{2103DE7A-53EA-49CB-B394-A956869A3A21}">
      <dsp:nvSpPr>
        <dsp:cNvPr id="0" name=""/>
        <dsp:cNvSpPr/>
      </dsp:nvSpPr>
      <dsp:spPr>
        <a:xfrm rot="2700000">
          <a:off x="141495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161478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4824" y="478433"/>
        <a:ext cx="416322" cy="4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483471" y="591938"/>
          <a:ext cx="590909" cy="5909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02270" y="730356"/>
        <a:ext cx="353311" cy="303739"/>
      </dsp:txXfrm>
    </dsp:sp>
    <dsp:sp modelId="{F1AC2749-611D-45D7-8030-4F1AC103F214}">
      <dsp:nvSpPr>
        <dsp:cNvPr id="0" name=""/>
        <dsp:cNvSpPr/>
      </dsp:nvSpPr>
      <dsp:spPr>
        <a:xfrm>
          <a:off x="139669" y="452269"/>
          <a:ext cx="429752" cy="429752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47860" y="561114"/>
        <a:ext cx="213370" cy="212062"/>
      </dsp:txXfrm>
    </dsp:sp>
    <dsp:sp modelId="{086FD35E-3395-408A-9B4D-149136EBFFBA}">
      <dsp:nvSpPr>
        <dsp:cNvPr id="0" name=""/>
        <dsp:cNvSpPr/>
      </dsp:nvSpPr>
      <dsp:spPr>
        <a:xfrm rot="20700000">
          <a:off x="380374" y="155784"/>
          <a:ext cx="421069" cy="42106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20700000">
        <a:off x="472727" y="248137"/>
        <a:ext cx="236363" cy="236363"/>
      </dsp:txXfrm>
    </dsp:sp>
    <dsp:sp modelId="{73FC9182-74A5-46AE-A1A5-C08A5AB58B5D}">
      <dsp:nvSpPr>
        <dsp:cNvPr id="0" name=""/>
        <dsp:cNvSpPr/>
      </dsp:nvSpPr>
      <dsp:spPr>
        <a:xfrm>
          <a:off x="410167" y="517148"/>
          <a:ext cx="756364" cy="756364"/>
        </a:xfrm>
        <a:prstGeom prst="circularArrow">
          <a:avLst>
            <a:gd name="adj1" fmla="val 4688"/>
            <a:gd name="adj2" fmla="val 299029"/>
            <a:gd name="adj3" fmla="val 2309780"/>
            <a:gd name="adj4" fmla="val 1641468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63561" y="370570"/>
          <a:ext cx="549545" cy="549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282976" y="76943"/>
          <a:ext cx="592521" cy="5925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the</a:t>
            </a:r>
            <a:r>
              <a:rPr lang="tr-TR" dirty="0"/>
              <a:t> «</a:t>
            </a:r>
            <a:r>
              <a:rPr lang="en-US" dirty="0"/>
              <a:t>What is Wo</a:t>
            </a:r>
            <a:r>
              <a:rPr lang="tr-TR" dirty="0"/>
              <a:t>T»</a:t>
            </a:r>
            <a:r>
              <a:rPr lang="en-US" dirty="0"/>
              <a:t> video series</a:t>
            </a:r>
            <a:r>
              <a:rPr lang="tr-TR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video is </a:t>
            </a:r>
            <a:r>
              <a:rPr lang="tr-TR" dirty="0"/>
              <a:t>short</a:t>
            </a:r>
            <a:r>
              <a:rPr lang="en-US" dirty="0"/>
              <a:t>, so </a:t>
            </a:r>
            <a:r>
              <a:rPr lang="tr-TR" dirty="0"/>
              <a:t>you</a:t>
            </a:r>
            <a:r>
              <a:rPr lang="en-US" dirty="0"/>
              <a:t> can </a:t>
            </a:r>
            <a:r>
              <a:rPr lang="tr-TR" dirty="0"/>
              <a:t>learn WoT </a:t>
            </a:r>
            <a:r>
              <a:rPr lang="en-US" dirty="0"/>
              <a:t>bit by bit. </a:t>
            </a:r>
            <a:endParaRPr lang="tr-TR" dirty="0"/>
          </a:p>
          <a:p>
            <a:r>
              <a:rPr lang="tr-TR" dirty="0"/>
              <a:t>T any time, you can </a:t>
            </a:r>
            <a:r>
              <a:rPr lang="en-US" dirty="0"/>
              <a:t>come back and use the videos as a reference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tutorial series is not </a:t>
            </a:r>
            <a:r>
              <a:rPr lang="tr-TR" dirty="0"/>
              <a:t>only </a:t>
            </a:r>
            <a:r>
              <a:rPr lang="en-US" dirty="0"/>
              <a:t>consisting of material to watch but </a:t>
            </a:r>
            <a:r>
              <a:rPr lang="tr-TR" dirty="0"/>
              <a:t>is also </a:t>
            </a:r>
            <a:r>
              <a:rPr lang="en-US" dirty="0"/>
              <a:t>support</a:t>
            </a:r>
            <a:r>
              <a:rPr lang="tr-TR" dirty="0"/>
              <a:t>ed</a:t>
            </a:r>
            <a:r>
              <a:rPr lang="en-US" dirty="0"/>
              <a:t> with code snippets that you can work on and try by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series, </a:t>
            </a:r>
            <a:r>
              <a:rPr lang="tr-TR" dirty="0"/>
              <a:t>y</a:t>
            </a:r>
            <a:r>
              <a:rPr lang="en-US" dirty="0" err="1"/>
              <a:t>ou</a:t>
            </a:r>
            <a:r>
              <a:rPr lang="en-US" dirty="0"/>
              <a:t> will have all the tools in your belt to build </a:t>
            </a:r>
            <a:r>
              <a:rPr lang="en-US" dirty="0" err="1"/>
              <a:t>WoT</a:t>
            </a:r>
            <a:r>
              <a:rPr lang="en-US" dirty="0"/>
              <a:t>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With all these tools, you can build</a:t>
            </a:r>
            <a:r>
              <a:rPr lang="en-US" dirty="0"/>
              <a:t> </a:t>
            </a:r>
            <a:r>
              <a:rPr lang="tr-TR" dirty="0"/>
              <a:t>actual software</a:t>
            </a:r>
            <a:r>
              <a:rPr lang="en-US" dirty="0"/>
              <a:t> such as </a:t>
            </a:r>
            <a:r>
              <a:rPr lang="tr-TR" dirty="0"/>
              <a:t>dashboards,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protocol proxies and translators,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smart</a:t>
            </a:r>
            <a:r>
              <a:rPr lang="tr-TR" dirty="0"/>
              <a:t> internet-</a:t>
            </a:r>
            <a:r>
              <a:rPr lang="tr-TR" dirty="0" err="1"/>
              <a:t>connected</a:t>
            </a:r>
            <a:r>
              <a:rPr lang="tr-TR" dirty="0"/>
              <a:t> devices,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mash ups of WoT devices and services,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8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many domains such as Smart Homes,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Factory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tutorial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8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8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2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9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9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1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5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5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And</a:t>
            </a:r>
            <a:r>
              <a:rPr lang="tr-TR" dirty="0"/>
              <a:t>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3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2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1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5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8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achieved with</a:t>
            </a:r>
            <a:r>
              <a:rPr lang="tr-TR" dirty="0"/>
              <a:t> the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> is endless. We feel your excitement to learn and develop the </a:t>
            </a:r>
            <a:r>
              <a:rPr lang="en-US" dirty="0" err="1"/>
              <a:t>WoT</a:t>
            </a:r>
            <a:r>
              <a:rPr lang="en-US" dirty="0"/>
              <a:t> applications </a:t>
            </a:r>
            <a:r>
              <a:rPr lang="tr-TR" dirty="0"/>
              <a:t>I</a:t>
            </a:r>
            <a:r>
              <a:rPr lang="en-US" dirty="0"/>
              <a:t>f you are ready to dive into </a:t>
            </a:r>
            <a:r>
              <a:rPr lang="tr-TR" dirty="0"/>
              <a:t>world of </a:t>
            </a:r>
            <a:r>
              <a:rPr lang="en-US" dirty="0" err="1"/>
              <a:t>WoT</a:t>
            </a:r>
            <a:r>
              <a:rPr lang="tr-TR" dirty="0"/>
              <a:t>, l</a:t>
            </a:r>
            <a:r>
              <a:rPr lang="en-US" dirty="0" err="1"/>
              <a:t>et's</a:t>
            </a:r>
            <a:r>
              <a:rPr lang="en-US" dirty="0"/>
              <a:t> start this journey!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0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talk about</a:t>
            </a:r>
            <a:r>
              <a:rPr lang="tr-TR" dirty="0"/>
              <a:t> Payloads and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4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11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audio" Target="../media/audio1.wav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14/relationships/chartEx" Target="../charts/chartEx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5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11" Type="http://schemas.openxmlformats.org/officeDocument/2006/relationships/image" Target="../media/image44.png"/><Relationship Id="rId5" Type="http://schemas.openxmlformats.org/officeDocument/2006/relationships/image" Target="../media/image54.png"/><Relationship Id="rId10" Type="http://schemas.openxmlformats.org/officeDocument/2006/relationships/image" Target="../media/image41.svg"/><Relationship Id="rId4" Type="http://schemas.openxmlformats.org/officeDocument/2006/relationships/image" Target="../media/image24.sv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38.png"/><Relationship Id="rId4" Type="http://schemas.openxmlformats.org/officeDocument/2006/relationships/image" Target="../media/image5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24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57.svg"/><Relationship Id="rId4" Type="http://schemas.openxmlformats.org/officeDocument/2006/relationships/image" Target="../media/image24.svg"/><Relationship Id="rId9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23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1.png"/><Relationship Id="rId5" Type="http://schemas.openxmlformats.org/officeDocument/2006/relationships/image" Target="../media/image38.png"/><Relationship Id="rId10" Type="http://schemas.openxmlformats.org/officeDocument/2006/relationships/image" Target="../media/image57.svg"/><Relationship Id="rId4" Type="http://schemas.openxmlformats.org/officeDocument/2006/relationships/image" Target="../media/image60.svg"/><Relationship Id="rId9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audio" Target="../media/audio2.wav"/><Relationship Id="rId10" Type="http://schemas.openxmlformats.org/officeDocument/2006/relationships/image" Target="../media/image8.svg"/><Relationship Id="rId4" Type="http://schemas.openxmlformats.org/officeDocument/2006/relationships/audio" Target="../media/audio3.wav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884011" y="4622137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Ontologies</a:t>
            </a:r>
            <a:endParaRPr lang="tr-TR" sz="36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</p:cNvCxnSpPr>
          <p:nvPr/>
        </p:nvCxnSpPr>
        <p:spPr>
          <a:xfrm>
            <a:off x="5620971" y="4292820"/>
            <a:ext cx="981982" cy="689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AEE9F4-38EE-AFDF-7EAA-FBF3087ECF6E}"/>
              </a:ext>
            </a:extLst>
          </p:cNvPr>
          <p:cNvSpPr/>
          <p:nvPr/>
        </p:nvSpPr>
        <p:spPr>
          <a:xfrm flipH="1">
            <a:off x="9801208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287255" y="4734327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Introduction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to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807895" y="473432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Tutorial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for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000">
        <p159:morph option="byObject"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44" y="2766219"/>
            <a:ext cx="9363112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F5FDAF-3618-4D81-5294-AC42DB303AFC}"/>
              </a:ext>
            </a:extLst>
          </p:cNvPr>
          <p:cNvSpPr/>
          <p:nvPr/>
        </p:nvSpPr>
        <p:spPr>
          <a:xfrm>
            <a:off x="4732546" y="2105392"/>
            <a:ext cx="2726906" cy="3235723"/>
          </a:xfrm>
          <a:custGeom>
            <a:avLst/>
            <a:gdLst>
              <a:gd name="connsiteX0" fmla="*/ 2409752 w 2726906"/>
              <a:gd name="connsiteY0" fmla="*/ 1271034 h 3235723"/>
              <a:gd name="connsiteX1" fmla="*/ 2409752 w 2726906"/>
              <a:gd name="connsiteY1" fmla="*/ 1250986 h 3235723"/>
              <a:gd name="connsiteX2" fmla="*/ 1246977 w 2726906"/>
              <a:gd name="connsiteY2" fmla="*/ 0 h 3235723"/>
              <a:gd name="connsiteX3" fmla="*/ 1202871 w 2726906"/>
              <a:gd name="connsiteY3" fmla="*/ 0 h 3235723"/>
              <a:gd name="connsiteX4" fmla="*/ 0 w 2726906"/>
              <a:gd name="connsiteY4" fmla="*/ 1162776 h 3235723"/>
              <a:gd name="connsiteX5" fmla="*/ 0 w 2726906"/>
              <a:gd name="connsiteY5" fmla="*/ 1250986 h 3235723"/>
              <a:gd name="connsiteX6" fmla="*/ 473129 w 2726906"/>
              <a:gd name="connsiteY6" fmla="*/ 2221302 h 3235723"/>
              <a:gd name="connsiteX7" fmla="*/ 473129 w 2726906"/>
              <a:gd name="connsiteY7" fmla="*/ 3235724 h 3235723"/>
              <a:gd name="connsiteX8" fmla="*/ 1740154 w 2726906"/>
              <a:gd name="connsiteY8" fmla="*/ 3235724 h 3235723"/>
              <a:gd name="connsiteX9" fmla="*/ 1740154 w 2726906"/>
              <a:gd name="connsiteY9" fmla="*/ 2754575 h 3235723"/>
              <a:gd name="connsiteX10" fmla="*/ 1936623 w 2726906"/>
              <a:gd name="connsiteY10" fmla="*/ 2754575 h 3235723"/>
              <a:gd name="connsiteX11" fmla="*/ 2409752 w 2726906"/>
              <a:gd name="connsiteY11" fmla="*/ 2281446 h 3235723"/>
              <a:gd name="connsiteX12" fmla="*/ 2409752 w 2726906"/>
              <a:gd name="connsiteY12" fmla="*/ 2281446 h 3235723"/>
              <a:gd name="connsiteX13" fmla="*/ 2409752 w 2726906"/>
              <a:gd name="connsiteY13" fmla="*/ 2273427 h 3235723"/>
              <a:gd name="connsiteX14" fmla="*/ 2409752 w 2726906"/>
              <a:gd name="connsiteY14" fmla="*/ 2032852 h 3235723"/>
              <a:gd name="connsiteX15" fmla="*/ 2586173 w 2726906"/>
              <a:gd name="connsiteY15" fmla="*/ 2032852 h 3235723"/>
              <a:gd name="connsiteX16" fmla="*/ 2686413 w 2726906"/>
              <a:gd name="connsiteY16" fmla="*/ 1752182 h 3235723"/>
              <a:gd name="connsiteX17" fmla="*/ 2409752 w 2726906"/>
              <a:gd name="connsiteY17" fmla="*/ 1271034 h 3235723"/>
              <a:gd name="connsiteX18" fmla="*/ 2638298 w 2726906"/>
              <a:gd name="connsiteY18" fmla="*/ 1912565 h 3235723"/>
              <a:gd name="connsiteX19" fmla="*/ 2582164 w 2726906"/>
              <a:gd name="connsiteY19" fmla="*/ 1956671 h 3235723"/>
              <a:gd name="connsiteX20" fmla="*/ 2329561 w 2726906"/>
              <a:gd name="connsiteY20" fmla="*/ 1956671 h 3235723"/>
              <a:gd name="connsiteX21" fmla="*/ 2329561 w 2726906"/>
              <a:gd name="connsiteY21" fmla="*/ 2285455 h 3235723"/>
              <a:gd name="connsiteX22" fmla="*/ 1936623 w 2726906"/>
              <a:gd name="connsiteY22" fmla="*/ 2678394 h 3235723"/>
              <a:gd name="connsiteX23" fmla="*/ 1659962 w 2726906"/>
              <a:gd name="connsiteY23" fmla="*/ 2678394 h 3235723"/>
              <a:gd name="connsiteX24" fmla="*/ 1659962 w 2726906"/>
              <a:gd name="connsiteY24" fmla="*/ 3159542 h 3235723"/>
              <a:gd name="connsiteX25" fmla="*/ 553321 w 2726906"/>
              <a:gd name="connsiteY25" fmla="*/ 3159542 h 3235723"/>
              <a:gd name="connsiteX26" fmla="*/ 553321 w 2726906"/>
              <a:gd name="connsiteY26" fmla="*/ 2181207 h 3235723"/>
              <a:gd name="connsiteX27" fmla="*/ 521244 w 2726906"/>
              <a:gd name="connsiteY27" fmla="*/ 2157149 h 3235723"/>
              <a:gd name="connsiteX28" fmla="*/ 80191 w 2726906"/>
              <a:gd name="connsiteY28" fmla="*/ 1250986 h 3235723"/>
              <a:gd name="connsiteX29" fmla="*/ 80191 w 2726906"/>
              <a:gd name="connsiteY29" fmla="*/ 1250986 h 3235723"/>
              <a:gd name="connsiteX30" fmla="*/ 80191 w 2726906"/>
              <a:gd name="connsiteY30" fmla="*/ 1250986 h 3235723"/>
              <a:gd name="connsiteX31" fmla="*/ 80191 w 2726906"/>
              <a:gd name="connsiteY31" fmla="*/ 1170795 h 3235723"/>
              <a:gd name="connsiteX32" fmla="*/ 1202871 w 2726906"/>
              <a:gd name="connsiteY32" fmla="*/ 80191 h 3235723"/>
              <a:gd name="connsiteX33" fmla="*/ 1242967 w 2726906"/>
              <a:gd name="connsiteY33" fmla="*/ 80191 h 3235723"/>
              <a:gd name="connsiteX34" fmla="*/ 2325551 w 2726906"/>
              <a:gd name="connsiteY34" fmla="*/ 1246977 h 3235723"/>
              <a:gd name="connsiteX35" fmla="*/ 2325551 w 2726906"/>
              <a:gd name="connsiteY35" fmla="*/ 1291082 h 3235723"/>
              <a:gd name="connsiteX36" fmla="*/ 2337580 w 2726906"/>
              <a:gd name="connsiteY36" fmla="*/ 1311130 h 3235723"/>
              <a:gd name="connsiteX37" fmla="*/ 2614240 w 2726906"/>
              <a:gd name="connsiteY37" fmla="*/ 1792278 h 3235723"/>
              <a:gd name="connsiteX38" fmla="*/ 2614240 w 2726906"/>
              <a:gd name="connsiteY38" fmla="*/ 1792278 h 3235723"/>
              <a:gd name="connsiteX39" fmla="*/ 2614240 w 2726906"/>
              <a:gd name="connsiteY39" fmla="*/ 1792278 h 3235723"/>
              <a:gd name="connsiteX40" fmla="*/ 2638298 w 2726906"/>
              <a:gd name="connsiteY40" fmla="*/ 1912565 h 3235723"/>
              <a:gd name="connsiteX41" fmla="*/ 2638298 w 2726906"/>
              <a:gd name="connsiteY41" fmla="*/ 1912565 h 32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906" h="3235723">
                <a:moveTo>
                  <a:pt x="2409752" y="1271034"/>
                </a:moveTo>
                <a:lnTo>
                  <a:pt x="2409752" y="1250986"/>
                </a:lnTo>
                <a:cubicBezTo>
                  <a:pt x="2433809" y="585397"/>
                  <a:pt x="1912565" y="28067"/>
                  <a:pt x="1246977" y="0"/>
                </a:cubicBezTo>
                <a:cubicBezTo>
                  <a:pt x="1230938" y="0"/>
                  <a:pt x="1218910" y="0"/>
                  <a:pt x="1202871" y="0"/>
                </a:cubicBezTo>
                <a:cubicBezTo>
                  <a:pt x="553321" y="0"/>
                  <a:pt x="24057" y="513225"/>
                  <a:pt x="0" y="1162776"/>
                </a:cubicBezTo>
                <a:cubicBezTo>
                  <a:pt x="0" y="1190843"/>
                  <a:pt x="0" y="1222919"/>
                  <a:pt x="0" y="1250986"/>
                </a:cubicBezTo>
                <a:cubicBezTo>
                  <a:pt x="0" y="1631895"/>
                  <a:pt x="172412" y="1988747"/>
                  <a:pt x="473129" y="2221302"/>
                </a:cubicBezTo>
                <a:lnTo>
                  <a:pt x="473129" y="3235724"/>
                </a:lnTo>
                <a:lnTo>
                  <a:pt x="1740154" y="3235724"/>
                </a:lnTo>
                <a:lnTo>
                  <a:pt x="1740154" y="2754575"/>
                </a:lnTo>
                <a:lnTo>
                  <a:pt x="1936623" y="2754575"/>
                </a:lnTo>
                <a:cubicBezTo>
                  <a:pt x="2197245" y="2754575"/>
                  <a:pt x="2409752" y="2542068"/>
                  <a:pt x="2409752" y="2281446"/>
                </a:cubicBezTo>
                <a:lnTo>
                  <a:pt x="2409752" y="2281446"/>
                </a:lnTo>
                <a:cubicBezTo>
                  <a:pt x="2409752" y="2277436"/>
                  <a:pt x="2409752" y="2277436"/>
                  <a:pt x="2409752" y="2273427"/>
                </a:cubicBezTo>
                <a:lnTo>
                  <a:pt x="2409752" y="2032852"/>
                </a:lnTo>
                <a:lnTo>
                  <a:pt x="2586173" y="2032852"/>
                </a:lnTo>
                <a:cubicBezTo>
                  <a:pt x="2690422" y="2020824"/>
                  <a:pt x="2782642" y="1900537"/>
                  <a:pt x="2686413" y="1752182"/>
                </a:cubicBezTo>
                <a:lnTo>
                  <a:pt x="2409752" y="1271034"/>
                </a:lnTo>
                <a:close/>
                <a:moveTo>
                  <a:pt x="2638298" y="1912565"/>
                </a:moveTo>
                <a:cubicBezTo>
                  <a:pt x="2626269" y="1936623"/>
                  <a:pt x="2606221" y="1948652"/>
                  <a:pt x="2582164" y="1956671"/>
                </a:cubicBezTo>
                <a:lnTo>
                  <a:pt x="2329561" y="1956671"/>
                </a:lnTo>
                <a:lnTo>
                  <a:pt x="2329561" y="2285455"/>
                </a:lnTo>
                <a:cubicBezTo>
                  <a:pt x="2329561" y="2501972"/>
                  <a:pt x="2153140" y="2678394"/>
                  <a:pt x="1936623" y="2678394"/>
                </a:cubicBezTo>
                <a:lnTo>
                  <a:pt x="1659962" y="2678394"/>
                </a:lnTo>
                <a:lnTo>
                  <a:pt x="1659962" y="3159542"/>
                </a:lnTo>
                <a:lnTo>
                  <a:pt x="553321" y="3159542"/>
                </a:lnTo>
                <a:lnTo>
                  <a:pt x="553321" y="2181207"/>
                </a:lnTo>
                <a:lnTo>
                  <a:pt x="521244" y="2157149"/>
                </a:lnTo>
                <a:cubicBezTo>
                  <a:pt x="240574" y="1940632"/>
                  <a:pt x="80191" y="1603828"/>
                  <a:pt x="80191" y="1250986"/>
                </a:cubicBezTo>
                <a:lnTo>
                  <a:pt x="80191" y="1250986"/>
                </a:lnTo>
                <a:lnTo>
                  <a:pt x="80191" y="1250986"/>
                </a:lnTo>
                <a:cubicBezTo>
                  <a:pt x="80191" y="1222919"/>
                  <a:pt x="80191" y="1194852"/>
                  <a:pt x="80191" y="1170795"/>
                </a:cubicBezTo>
                <a:cubicBezTo>
                  <a:pt x="100239" y="561340"/>
                  <a:pt x="597426" y="80191"/>
                  <a:pt x="1202871" y="80191"/>
                </a:cubicBezTo>
                <a:cubicBezTo>
                  <a:pt x="1214900" y="80191"/>
                  <a:pt x="1230938" y="80191"/>
                  <a:pt x="1242967" y="80191"/>
                </a:cubicBezTo>
                <a:cubicBezTo>
                  <a:pt x="1864451" y="104249"/>
                  <a:pt x="2349609" y="625493"/>
                  <a:pt x="2325551" y="1246977"/>
                </a:cubicBezTo>
                <a:lnTo>
                  <a:pt x="2325551" y="1291082"/>
                </a:lnTo>
                <a:lnTo>
                  <a:pt x="2337580" y="1311130"/>
                </a:lnTo>
                <a:lnTo>
                  <a:pt x="2614240" y="1792278"/>
                </a:lnTo>
                <a:lnTo>
                  <a:pt x="2614240" y="1792278"/>
                </a:lnTo>
                <a:lnTo>
                  <a:pt x="2614240" y="1792278"/>
                </a:lnTo>
                <a:cubicBezTo>
                  <a:pt x="2646317" y="1828364"/>
                  <a:pt x="2654336" y="1872470"/>
                  <a:pt x="2638298" y="1912565"/>
                </a:cubicBezTo>
                <a:cubicBezTo>
                  <a:pt x="2638298" y="1912565"/>
                  <a:pt x="2638298" y="1912565"/>
                  <a:pt x="2638298" y="1912565"/>
                </a:cubicBezTo>
                <a:close/>
              </a:path>
            </a:pathLst>
          </a:custGeom>
          <a:solidFill>
            <a:schemeClr val="accent1"/>
          </a:solidFill>
          <a:ln w="400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4319988-B6C6-724C-CF2B-E7BA6E66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261" y="2464525"/>
            <a:ext cx="1672047" cy="16720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A60B5D-2275-C37E-0063-1AE203A9A5AF}"/>
              </a:ext>
            </a:extLst>
          </p:cNvPr>
          <p:cNvSpPr txBox="1">
            <a:spLocks/>
          </p:cNvSpPr>
          <p:nvPr/>
        </p:nvSpPr>
        <p:spPr>
          <a:xfrm>
            <a:off x="1414444" y="438649"/>
            <a:ext cx="9363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4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3500">
        <p159:morph option="byObject"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C6377DCE-0289-A562-0E78-3A688AB87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9" y="-251921"/>
            <a:ext cx="2257071" cy="2257071"/>
          </a:xfrm>
          <a:prstGeom prst="rect">
            <a:avLst/>
          </a:prstGeom>
        </p:spPr>
      </p:pic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34708225-3658-6DBD-5E16-23BCD21A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695" y="2011471"/>
            <a:ext cx="2257071" cy="2257071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A5349E3B-D71D-3BD0-2141-D0E7665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2" y="4072596"/>
            <a:ext cx="2257071" cy="22570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EEBB144-7C52-19AD-57B0-922E885B2CE4}"/>
              </a:ext>
            </a:extLst>
          </p:cNvPr>
          <p:cNvSpPr/>
          <p:nvPr/>
        </p:nvSpPr>
        <p:spPr>
          <a:xfrm>
            <a:off x="4872443" y="1665304"/>
            <a:ext cx="2257071" cy="1789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Vlog with solid fill">
            <a:extLst>
              <a:ext uri="{FF2B5EF4-FFF2-40B4-BE49-F238E27FC236}">
                <a16:creationId xmlns:a16="http://schemas.microsoft.com/office/drawing/2014/main" id="{99373741-DC86-5A45-879B-85A433FF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1" y="6107598"/>
            <a:ext cx="2257071" cy="2257071"/>
          </a:xfrm>
          <a:prstGeom prst="rect">
            <a:avLst/>
          </a:prstGeom>
        </p:spPr>
      </p:pic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9F1C5DA0-44A4-7F99-60C9-5697773E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8" y="-2437358"/>
            <a:ext cx="2257071" cy="2257071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607FBBA-AFE1-C366-E3F3-46A7A652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2058" y="5193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2.22222E-6 L -8.33333E-7 0.2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3.7037E-7 L -4.375E-6 0.25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8.33333E-7 0.2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 -0.365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9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58D7ABD0-FFB0-31A6-1043-F4F1D9E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5" y="1776549"/>
            <a:ext cx="1652451" cy="1652451"/>
          </a:xfrm>
          <a:prstGeom prst="rect">
            <a:avLst/>
          </a:prstGeom>
        </p:spPr>
      </p:pic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31B59F6B-B3D6-9803-FDA0-8E712C34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71817" y="1775010"/>
            <a:ext cx="1652451" cy="1652451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3E2962F-CD28-563C-8743-BB72E14B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3"/>
            <a:ext cx="1652451" cy="1652451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F8CCDAF-EDEF-DFF9-3F65-F0CA7ED1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7"/>
            <a:ext cx="1652451" cy="16524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CE0330-5591-0599-FA39-C2924A0C4B09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4D0C112C-1C24-7AC2-40DE-BAAFF7F24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00">
        <p159:morph option="byObject"/>
      </p:transition>
    </mc:Choice>
    <mc:Fallback xmlns="">
      <p:transition spd="med" advTm="9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01393 -0.03311 0.03281 -0.06412 0.06953 -0.06412 C 0.11132 -0.06412 0.12513 -0.03311 0.13893 3.33333E-6 C 0.15794 0.03657 0.17187 0.07291 0.21823 0.07291 C 0.26028 0.07291 0.27409 0.03657 0.29297 3.33333E-6 C 0.30182 -0.03311 0.3207 -0.06412 0.3625 -0.06412 C 0.39948 -0.06412 0.4181 -0.03311 0.43203 3.33333E-6 C 0.44609 0.03657 0.46484 0.07291 0.50677 0.07291 C 0.54843 0.07291 0.58112 3.33333E-6 0.58112 0.00023 C 0.59505 -0.03311 0.60885 -0.06412 0.65078 -0.06412 C 0.69257 -0.06412 0.70664 -0.03311 0.72044 3.33333E-6 C 0.73932 0.03657 0.75312 0.07291 0.79987 0.07291 C 0.84153 0.07291 0.85547 0.03657 0.8694 3.33333E-6 C 0.88815 -0.03311 0.90208 -0.06412 0.94375 -0.06412 C 0.98073 -0.06412 0.99948 -0.03311 1.01367 3.33333E-6 C 1.02747 0.03657 1.04635 0.07291 1.08802 0.07291 C 1.12955 0.07291 1.14375 0.03657 1.16276 3.33333E-6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C 0.01394 -0.0331 0.03282 -0.06412 0.06954 -0.06412 C 0.11133 -0.06412 0.12514 -0.0331 0.13894 1.85185E-6 C 0.15795 0.03657 0.17188 0.07291 0.21823 0.07291 C 0.26029 0.07291 0.27409 0.03657 0.29297 1.85185E-6 C 0.30183 -0.0331 0.32071 -0.06412 0.3625 -0.06412 C 0.39948 -0.06412 0.4181 -0.0331 0.43204 1.85185E-6 C 0.4461 0.03657 0.46485 0.07291 0.50678 0.07291 C 0.54844 0.07291 0.58112 1.85185E-6 0.58112 0.00023 C 0.59506 -0.0331 0.60886 -0.06412 0.65079 -0.06412 C 0.69258 -0.06412 0.70665 -0.0331 0.72045 1.85185E-6 C 0.73933 0.03657 0.75313 0.07291 0.79987 0.07291 C 0.84154 0.07291 0.85547 0.03657 0.86941 1.85185E-6 C 0.88816 -0.0331 0.90209 -0.06412 0.94375 -0.06412 C 0.98073 -0.06412 0.99948 -0.0331 1.01368 1.85185E-6 C 1.02748 0.03657 1.04636 0.07291 1.08803 0.07291 C 1.12956 0.07291 1.14375 0.03657 1.16277 1.85185E-6 " pathEditMode="relative" rAng="0" ptsTypes="AAAAAAAAAAAAAAA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2BF6D1-6AB8-2BEB-9469-5FD2D8D3007F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mer with solid fill">
            <a:extLst>
              <a:ext uri="{FF2B5EF4-FFF2-40B4-BE49-F238E27FC236}">
                <a16:creationId xmlns:a16="http://schemas.microsoft.com/office/drawing/2014/main" id="{D1DEAFA2-390E-A430-B7CF-B856175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8985">
            <a:off x="5469152" y="220727"/>
            <a:ext cx="1499829" cy="1499829"/>
          </a:xfrm>
          <a:prstGeom prst="rect">
            <a:avLst/>
          </a:prstGeom>
        </p:spPr>
      </p:pic>
      <p:pic>
        <p:nvPicPr>
          <p:cNvPr id="12" name="Graphic 11" descr="Screwdriver with solid fill">
            <a:extLst>
              <a:ext uri="{FF2B5EF4-FFF2-40B4-BE49-F238E27FC236}">
                <a16:creationId xmlns:a16="http://schemas.microsoft.com/office/drawing/2014/main" id="{C81A609F-51BF-208E-40E7-F8C1BABA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25739">
            <a:off x="3169850" y="1168129"/>
            <a:ext cx="1342871" cy="1342871"/>
          </a:xfrm>
          <a:prstGeom prst="rect">
            <a:avLst/>
          </a:prstGeom>
        </p:spPr>
      </p:pic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EC0F38DE-60E0-F90E-3BAE-D86A70EA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01308">
            <a:off x="2889521" y="2474802"/>
            <a:ext cx="1342871" cy="1342871"/>
          </a:xfrm>
          <a:prstGeom prst="rect">
            <a:avLst/>
          </a:prstGeom>
        </p:spPr>
      </p:pic>
      <p:pic>
        <p:nvPicPr>
          <p:cNvPr id="6" name="Graphic 5" descr="Wrench with solid fill">
            <a:extLst>
              <a:ext uri="{FF2B5EF4-FFF2-40B4-BE49-F238E27FC236}">
                <a16:creationId xmlns:a16="http://schemas.microsoft.com/office/drawing/2014/main" id="{3F87911B-60D5-F617-51A5-11E0F08B9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76365">
            <a:off x="7542478" y="1386683"/>
            <a:ext cx="1141715" cy="1141715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C8BC7760-2388-B782-DA8D-82639A26F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692171">
            <a:off x="7783130" y="2926379"/>
            <a:ext cx="1142913" cy="11429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F5470C-EBDE-B796-F6DD-3C454A48F558}"/>
              </a:ext>
            </a:extLst>
          </p:cNvPr>
          <p:cNvGrpSpPr/>
          <p:nvPr/>
        </p:nvGrpSpPr>
        <p:grpSpPr>
          <a:xfrm>
            <a:off x="4437093" y="4305995"/>
            <a:ext cx="2219093" cy="1964881"/>
            <a:chOff x="4437093" y="4305995"/>
            <a:chExt cx="2219093" cy="19648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2037B0E-EEDF-FCA6-3303-A465B66ECF5B}"/>
                </a:ext>
              </a:extLst>
            </p:cNvPr>
            <p:cNvSpPr/>
            <p:nvPr/>
          </p:nvSpPr>
          <p:spPr>
            <a:xfrm>
              <a:off x="4437093" y="4522512"/>
              <a:ext cx="2219093" cy="1667435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FE9670-5C4D-59BD-CFFA-D4BA99903E3B}"/>
                </a:ext>
              </a:extLst>
            </p:cNvPr>
            <p:cNvSpPr/>
            <p:nvPr/>
          </p:nvSpPr>
          <p:spPr>
            <a:xfrm>
              <a:off x="4860127" y="4305995"/>
              <a:ext cx="980034" cy="1964881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1CF1EE6-364E-C069-65E7-0D4847179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7 0.26922 C -0.36745 0.22246 -0.38776 0.17593 -0.39805 0.13056 C -0.40847 0.08426 -0.41146 0.04352 -0.40951 -0.00787 C -0.40769 -0.05856 -0.40144 -0.12384 -0.38672 -0.175 C -0.37188 -0.22615 -0.34948 -0.28356 -0.32058 -0.31527 C -0.2918 -0.34699 -0.24922 -0.36389 -0.21381 -0.36481 C -0.17852 -0.36597 -0.1392 -0.35301 -0.10847 -0.32199 C -0.07787 -0.29097 -0.05078 -0.23402 -0.02995 -0.17916 C -0.00716 -0.09004 -0.00756 -0.0324 -0.00013 -0.00092 " pathEditMode="relative" rAng="0" ptsTypes="AAAAAAA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31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804 0.48055 C -0.31848 0.44421 -0.33893 0.40787 -0.35273 0.3699 C -0.36653 0.33194 -0.3763 0.29467 -0.38072 0.25231 C -0.38515 0.21018 -0.38515 0.1574 -0.37942 0.11666 C -0.37369 0.07615 -0.3608 0.04004 -0.34635 0.00833 C -0.33203 -0.02338 -0.31523 -0.05093 -0.29296 -0.07315 C -0.2707 -0.09537 -0.24192 -0.11829 -0.21289 -0.125 C -0.18385 -0.13195 -0.14765 -0.12593 -0.11888 -0.11366 C -0.08997 -0.10162 -0.0595 -0.06968 -0.03997 -0.05278 C -0.02057 -0.03588 -0.00846 -0.01875 -0.00182 -0.01204 " pathEditMode="relative" ptsTypes="AAAAAAAAAA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894 0.56944 C -0.19375 0.42245 -0.21159 0.30231 -0.18842 0.20717 C -0.15651 0.07592 -0.07097 0.00347 3.95833E-6 4.81481E-6 " pathEditMode="relative" rAng="0" ptsTypes="AAA">
                                      <p:cBhvr>
                                        <p:cTn id="17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84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584 0.47454 C -0.02669 0.31505 -0.01784 0.27778 -0.02552 0.19862 C -0.03307 0.11968 -0.01002 0.02732 -2.29167E-6 -4.07407E-6 " pathEditMode="relative" rAng="0" ptsTypes="A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7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526 0.32314 C 0.04739 0.28518 0.03138 0.24606 0.0138 0.20277 C -0.00378 0.15949 -0.01953 0.06944 -0.01407 0.06527 " pathEditMode="relative" rAng="0" ptsTypes="AAA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62192" y="5261005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Dashboards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A6F9E-F9A5-5A8F-B168-3A4CECB1F415}"/>
              </a:ext>
            </a:extLst>
          </p:cNvPr>
          <p:cNvGrpSpPr/>
          <p:nvPr/>
        </p:nvGrpSpPr>
        <p:grpSpPr>
          <a:xfrm>
            <a:off x="1918997" y="1165596"/>
            <a:ext cx="8354006" cy="3972609"/>
            <a:chOff x="875207" y="1613261"/>
            <a:chExt cx="10411096" cy="4950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86DB57-EF17-7072-D6FB-8E2E91321D71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C31AA4-BEFC-C10A-C103-C746674AD864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740946-06CB-A3D7-5DC8-48F07805D42C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7B50FF-F0EF-5CF9-940A-5013E233DC04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655656-E1CB-F1F8-EE50-9A65B961CF98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FBD2DD4-1E72-F892-25B5-B4D067EE21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4611043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2CB08F92-3023-6A20-0980-558916EBD7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500169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47435719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" name="Graphic 8" descr="Thermometer with solid fill">
              <a:extLst>
                <a:ext uri="{FF2B5EF4-FFF2-40B4-BE49-F238E27FC236}">
                  <a16:creationId xmlns:a16="http://schemas.microsoft.com/office/drawing/2014/main" id="{97803A9D-9F70-37E1-4C6A-736E48F0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3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700">
        <p159:morph option="byObject"/>
      </p:transition>
    </mc:Choice>
    <mc:Fallback xmlns="">
      <p:transition spd="slow" advClick="0" advTm="3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866063" y="4770122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Protocol Proxies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CAE87-09BD-452B-ACC3-DDD37E9C7AC4}"/>
              </a:ext>
            </a:extLst>
          </p:cNvPr>
          <p:cNvSpPr/>
          <p:nvPr/>
        </p:nvSpPr>
        <p:spPr>
          <a:xfrm>
            <a:off x="2073023" y="2306633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6FD3C-C96F-27DA-A33B-7E7C7DBD07F3}"/>
              </a:ext>
            </a:extLst>
          </p:cNvPr>
          <p:cNvSpPr/>
          <p:nvPr/>
        </p:nvSpPr>
        <p:spPr>
          <a:xfrm>
            <a:off x="5201574" y="2306632"/>
            <a:ext cx="1822271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FB7C-27AA-12C3-5F68-071FD8C83EB2}"/>
              </a:ext>
            </a:extLst>
          </p:cNvPr>
          <p:cNvSpPr/>
          <p:nvPr/>
        </p:nvSpPr>
        <p:spPr>
          <a:xfrm>
            <a:off x="8330125" y="2306632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673D63-082B-D608-B4D5-F22527B3CFB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875698" y="3207970"/>
            <a:ext cx="1325876" cy="1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85B76-CABF-9FE2-BA69-B4A2ABF818F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23845" y="3207970"/>
            <a:ext cx="1306280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7C4D5-7EFB-6470-125A-61AB3F33992F}"/>
              </a:ext>
            </a:extLst>
          </p:cNvPr>
          <p:cNvSpPr txBox="1"/>
          <p:nvPr/>
        </p:nvSpPr>
        <p:spPr>
          <a:xfrm>
            <a:off x="3454224" y="193652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1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52AD8-94D5-F713-E16F-F637D3F6B71C}"/>
              </a:ext>
            </a:extLst>
          </p:cNvPr>
          <p:cNvSpPr txBox="1"/>
          <p:nvPr/>
        </p:nvSpPr>
        <p:spPr>
          <a:xfrm>
            <a:off x="5415616" y="288480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Proxy</a:t>
            </a:r>
            <a:endParaRPr lang="en-US" sz="36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125DB-4C3E-98D1-C5CF-DA77E8135C9B}"/>
              </a:ext>
            </a:extLst>
          </p:cNvPr>
          <p:cNvSpPr txBox="1"/>
          <p:nvPr/>
        </p:nvSpPr>
        <p:spPr>
          <a:xfrm>
            <a:off x="6610664" y="189530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2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23" grpId="0"/>
      <p:bldP spid="2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066438" y="5017487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Devices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31637DE1-E028-E0BA-7960-A72586070C29}"/>
              </a:ext>
            </a:extLst>
          </p:cNvPr>
          <p:cNvGrpSpPr/>
          <p:nvPr/>
        </p:nvGrpSpPr>
        <p:grpSpPr>
          <a:xfrm>
            <a:off x="7328510" y="1948272"/>
            <a:ext cx="1146456" cy="2537392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84BD2A-53CE-E921-A568-2F144795B3DB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436B2D-F3B0-EC75-73A3-AE9426AF82DA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6712A82E-3A2F-049F-87D9-C1B3E59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49" y="1547372"/>
            <a:ext cx="3339193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">
        <p159:morph option="byObject"/>
      </p:transition>
    </mc:Choice>
    <mc:Fallback xmlns="">
      <p:transition advTm="2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706036" y="5768117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Mashups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9A78CE-0EDB-97DA-2457-E3E0CB38A097}"/>
              </a:ext>
            </a:extLst>
          </p:cNvPr>
          <p:cNvSpPr/>
          <p:nvPr/>
        </p:nvSpPr>
        <p:spPr>
          <a:xfrm>
            <a:off x="5316280" y="761358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9C152-3980-6F4C-5D4E-936D68A3804F}"/>
              </a:ext>
            </a:extLst>
          </p:cNvPr>
          <p:cNvSpPr/>
          <p:nvPr/>
        </p:nvSpPr>
        <p:spPr>
          <a:xfrm>
            <a:off x="7486774" y="1483080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FF7726-F323-A219-1C1C-274EF12D41D2}"/>
              </a:ext>
            </a:extLst>
          </p:cNvPr>
          <p:cNvSpPr/>
          <p:nvPr/>
        </p:nvSpPr>
        <p:spPr>
          <a:xfrm>
            <a:off x="3852118" y="2400115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B08AC5-8C7D-71BA-D8D8-8CF9B6243804}"/>
              </a:ext>
            </a:extLst>
          </p:cNvPr>
          <p:cNvSpPr/>
          <p:nvPr/>
        </p:nvSpPr>
        <p:spPr>
          <a:xfrm>
            <a:off x="5979061" y="2879084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7E77F8-DEB1-746B-9067-BE0A7BD46B91}"/>
              </a:ext>
            </a:extLst>
          </p:cNvPr>
          <p:cNvSpPr/>
          <p:nvPr/>
        </p:nvSpPr>
        <p:spPr>
          <a:xfrm>
            <a:off x="4443607" y="4176963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Thermometer with solid fill">
            <a:extLst>
              <a:ext uri="{FF2B5EF4-FFF2-40B4-BE49-F238E27FC236}">
                <a16:creationId xmlns:a16="http://schemas.microsoft.com/office/drawing/2014/main" id="{9065BA3D-65CE-A5D6-E469-5F3A9302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461" y="4334726"/>
            <a:ext cx="914400" cy="914400"/>
          </a:xfrm>
          <a:prstGeom prst="rect">
            <a:avLst/>
          </a:prstGeom>
        </p:spPr>
      </p:pic>
      <p:pic>
        <p:nvPicPr>
          <p:cNvPr id="26" name="Graphic 25" descr="Server with solid fill">
            <a:extLst>
              <a:ext uri="{FF2B5EF4-FFF2-40B4-BE49-F238E27FC236}">
                <a16:creationId xmlns:a16="http://schemas.microsoft.com/office/drawing/2014/main" id="{5D4DFDDD-FBE4-1E41-3893-ED8BCF57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120" y="1636091"/>
            <a:ext cx="914400" cy="914400"/>
          </a:xfrm>
          <a:prstGeom prst="rect">
            <a:avLst/>
          </a:prstGeom>
        </p:spPr>
      </p:pic>
      <p:pic>
        <p:nvPicPr>
          <p:cNvPr id="27" name="Graphic 26" descr="Processor with solid fill">
            <a:extLst>
              <a:ext uri="{FF2B5EF4-FFF2-40B4-BE49-F238E27FC236}">
                <a16:creationId xmlns:a16="http://schemas.microsoft.com/office/drawing/2014/main" id="{0CE17418-8C36-C063-D4DE-025D8BFF5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918" y="2494904"/>
            <a:ext cx="914400" cy="9144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CA4C3EE1-3116-13CF-AFA8-EF5B63E8A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882" y="2939115"/>
            <a:ext cx="1557792" cy="1557792"/>
          </a:xfrm>
          <a:prstGeom prst="rect">
            <a:avLst/>
          </a:prstGeom>
        </p:spPr>
      </p:pic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4895076F-BC4C-EDE7-51C8-6183F37C01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1861" y="96693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327F22-5FDD-28B2-40D9-A1649F99FA8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848318" y="1892797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6BDEDE-AD03-7AA6-02C1-9D3B481C94EB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4391119" y="3478116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32028-9FD7-DB7E-AA98-AB71805A9343}"/>
              </a:ext>
            </a:extLst>
          </p:cNvPr>
          <p:cNvCxnSpPr>
            <a:cxnSpLocks/>
          </p:cNvCxnSpPr>
          <p:nvPr/>
        </p:nvCxnSpPr>
        <p:spPr>
          <a:xfrm flipH="1">
            <a:off x="5544423" y="4214516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E58116-D87C-D602-34D8-62BD446C1C2A}"/>
              </a:ext>
            </a:extLst>
          </p:cNvPr>
          <p:cNvCxnSpPr>
            <a:cxnSpLocks/>
          </p:cNvCxnSpPr>
          <p:nvPr/>
        </p:nvCxnSpPr>
        <p:spPr>
          <a:xfrm flipH="1">
            <a:off x="7491765" y="2652960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DA8AB7-CA1C-871F-A84E-C4012C044265}"/>
              </a:ext>
            </a:extLst>
          </p:cNvPr>
          <p:cNvCxnSpPr>
            <a:cxnSpLocks/>
          </p:cNvCxnSpPr>
          <p:nvPr/>
        </p:nvCxnSpPr>
        <p:spPr>
          <a:xfrm flipH="1" flipV="1">
            <a:off x="6641842" y="1636091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312DB3-D9CE-9408-54DE-21C7C916E97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4930119" y="2939116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93B33B-9FF8-786F-D489-C59AC8B8C70F}"/>
              </a:ext>
            </a:extLst>
          </p:cNvPr>
          <p:cNvCxnSpPr>
            <a:cxnSpLocks/>
          </p:cNvCxnSpPr>
          <p:nvPr/>
        </p:nvCxnSpPr>
        <p:spPr>
          <a:xfrm flipH="1" flipV="1">
            <a:off x="6246201" y="2054433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6000">
        <p159:morph option="byObject"/>
      </p:transition>
    </mc:Choice>
    <mc:Fallback xmlns="">
      <p:transition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29D8F-4EC4-9F86-2150-0370F93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Ontologies on the Web</a:t>
            </a:r>
          </a:p>
        </p:txBody>
      </p:sp>
    </p:spTree>
    <p:extLst>
      <p:ext uri="{BB962C8B-B14F-4D97-AF65-F5344CB8AC3E}">
        <p14:creationId xmlns:p14="http://schemas.microsoft.com/office/powerpoint/2010/main" val="101274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23720" y="514587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Home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84B825E8-F279-E04B-8EFF-EA0ED7CD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03" y="1768483"/>
            <a:ext cx="3377394" cy="3377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28A67-697D-74B4-64B8-BA812412B168}"/>
              </a:ext>
            </a:extLst>
          </p:cNvPr>
          <p:cNvGrpSpPr/>
          <p:nvPr/>
        </p:nvGrpSpPr>
        <p:grpSpPr>
          <a:xfrm rot="18900000">
            <a:off x="4500220" y="1338262"/>
            <a:ext cx="1229448" cy="1229447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E35F2EC2-1619-B27E-6EB7-146B973DA5EE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1AFDB99-3542-B50A-49F9-746AE55CDE62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BCBEC6C6-A344-0923-A8A1-D2385CDBA48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05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000">
        <p159:morph option="byObject"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272952" y="5170086"/>
            <a:ext cx="564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Factory Automation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c 14" descr="Factory with solid fill">
            <a:extLst>
              <a:ext uri="{FF2B5EF4-FFF2-40B4-BE49-F238E27FC236}">
                <a16:creationId xmlns:a16="http://schemas.microsoft.com/office/drawing/2014/main" id="{4EC1EBB1-C6B7-A25B-3A8A-C10B3FD4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267" y="1115495"/>
            <a:ext cx="4145466" cy="41454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238-4C1B-97F7-9469-E0FB6204495F}"/>
              </a:ext>
            </a:extLst>
          </p:cNvPr>
          <p:cNvGrpSpPr/>
          <p:nvPr/>
        </p:nvGrpSpPr>
        <p:grpSpPr>
          <a:xfrm rot="18900000">
            <a:off x="6074636" y="918473"/>
            <a:ext cx="1370485" cy="1370482"/>
            <a:chOff x="1802723" y="376912"/>
            <a:chExt cx="822323" cy="8223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55587E5E-E225-64AB-2100-03465E7E0270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4B6E790C-3C0E-BD02-7D9E-A28F3779968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E679CB3D-E93D-68C0-6B8C-E6C451321275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95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100">
        <p159:morph option="byObject"/>
      </p:transition>
    </mc:Choice>
    <mc:Fallback xmlns="">
      <p:transition advTm="2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2477589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754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92732" y="2166257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2659586">
            <a:off x="5094507" y="2394305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2659586">
            <a:off x="5190742" y="2131242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2659586">
            <a:off x="5155172" y="1686249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86B-0FF2-A77C-998E-0829130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Difference between IoT and WoT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1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1942" y="2474901"/>
            <a:ext cx="2178459" cy="2178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4528986" y="3745898"/>
            <a:ext cx="2969093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5523470" y="118210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9" y="2613377"/>
            <a:ext cx="2178459" cy="21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035" y="3248806"/>
            <a:ext cx="1264486" cy="1264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2073955" y="4036048"/>
            <a:ext cx="20692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2436939" y="104875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4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160" y="3394730"/>
            <a:ext cx="1201950" cy="1201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CC2637-C8B9-8169-B194-525AE4F31A08}"/>
              </a:ext>
            </a:extLst>
          </p:cNvPr>
          <p:cNvSpPr txBox="1">
            <a:spLocks/>
          </p:cNvSpPr>
          <p:nvPr/>
        </p:nvSpPr>
        <p:spPr>
          <a:xfrm>
            <a:off x="8138960" y="986463"/>
            <a:ext cx="1485471" cy="103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7679677-401D-4A75-6FE6-E4C357EBF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063" y="2428985"/>
            <a:ext cx="914400" cy="91440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D83A3E21-FC70-5A43-5694-718A3DE9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2542" y="2428985"/>
            <a:ext cx="914400" cy="9144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505180E-678F-FC24-D902-F9C159519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7653" y="4667189"/>
            <a:ext cx="1034804" cy="1034804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549AD2E-C721-3733-80F0-11DD51E27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107" y="4583617"/>
            <a:ext cx="1201949" cy="1201949"/>
          </a:xfrm>
          <a:prstGeom prst="rect">
            <a:avLst/>
          </a:prstGeom>
        </p:spPr>
      </p:pic>
      <p:pic>
        <p:nvPicPr>
          <p:cNvPr id="11" name="Graphic 10" descr="World with solid fill">
            <a:extLst>
              <a:ext uri="{FF2B5EF4-FFF2-40B4-BE49-F238E27FC236}">
                <a16:creationId xmlns:a16="http://schemas.microsoft.com/office/drawing/2014/main" id="{F5E2F396-7B39-D968-B026-9235B4DC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8302" y="377544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AE1B3-7940-1E10-13D7-628DD7724657}"/>
              </a:ext>
            </a:extLst>
          </p:cNvPr>
          <p:cNvCxnSpPr>
            <a:cxnSpLocks/>
          </p:cNvCxnSpPr>
          <p:nvPr/>
        </p:nvCxnSpPr>
        <p:spPr>
          <a:xfrm flipV="1">
            <a:off x="9358592" y="3227171"/>
            <a:ext cx="833069" cy="73626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A716E-1B7C-3111-89C6-29889F9C8F83}"/>
              </a:ext>
            </a:extLst>
          </p:cNvPr>
          <p:cNvCxnSpPr>
            <a:cxnSpLocks/>
          </p:cNvCxnSpPr>
          <p:nvPr/>
        </p:nvCxnSpPr>
        <p:spPr>
          <a:xfrm>
            <a:off x="7684504" y="3234156"/>
            <a:ext cx="918871" cy="729283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868B-9365-9C2A-4781-3C358EAD687A}"/>
              </a:ext>
            </a:extLst>
          </p:cNvPr>
          <p:cNvCxnSpPr>
            <a:cxnSpLocks/>
          </p:cNvCxnSpPr>
          <p:nvPr/>
        </p:nvCxnSpPr>
        <p:spPr>
          <a:xfrm flipH="1" flipV="1">
            <a:off x="9358592" y="4420638"/>
            <a:ext cx="723950" cy="43206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F5DA9-1FD5-08A9-72C3-D3A996444860}"/>
              </a:ext>
            </a:extLst>
          </p:cNvPr>
          <p:cNvCxnSpPr>
            <a:cxnSpLocks/>
          </p:cNvCxnSpPr>
          <p:nvPr/>
        </p:nvCxnSpPr>
        <p:spPr>
          <a:xfrm flipV="1">
            <a:off x="7239234" y="3443803"/>
            <a:ext cx="0" cy="1281854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EB62-6D3A-F5E1-9109-DA31D1ED3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8463" y="2886185"/>
            <a:ext cx="2274079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66DC2-4E15-661C-D7D8-876BA1657742}"/>
              </a:ext>
            </a:extLst>
          </p:cNvPr>
          <p:cNvCxnSpPr>
            <a:cxnSpLocks/>
          </p:cNvCxnSpPr>
          <p:nvPr/>
        </p:nvCxnSpPr>
        <p:spPr>
          <a:xfrm>
            <a:off x="7851056" y="5187217"/>
            <a:ext cx="23406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C96-15B1-5076-51F6-1C20773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a Thing and Thing Description?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Object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2C8BD7C-7A03-88A2-D780-EE6D6203E928}"/>
              </a:ext>
            </a:extLst>
          </p:cNvPr>
          <p:cNvSpPr txBox="1"/>
          <p:nvPr/>
        </p:nvSpPr>
        <p:spPr>
          <a:xfrm>
            <a:off x="4453563" y="2644170"/>
            <a:ext cx="328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9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0367" y="996227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12551071" y="1769410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88330-9E21-AF63-C599-4A1053131034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CDCF9C6-48AE-2772-4F04-84B52E506D78}"/>
              </a:ext>
            </a:extLst>
          </p:cNvPr>
          <p:cNvSpPr txBox="1"/>
          <p:nvPr/>
        </p:nvSpPr>
        <p:spPr>
          <a:xfrm>
            <a:off x="1024128" y="694944"/>
            <a:ext cx="865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Representing information using text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E4DD0D7-7D3B-C843-63A7-0E1AD4532544}"/>
              </a:ext>
            </a:extLst>
          </p:cNvPr>
          <p:cNvSpPr txBox="1"/>
          <p:nvPr/>
        </p:nvSpPr>
        <p:spPr>
          <a:xfrm>
            <a:off x="1024128" y="1389888"/>
            <a:ext cx="810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My sensor is a temperature sensor.</a:t>
            </a:r>
          </a:p>
          <a:p>
            <a:r>
              <a:rPr lang="en-US" dirty="0">
                <a:solidFill>
                  <a:schemeClr val="accent1"/>
                </a:solidFill>
              </a:rPr>
              <a:t>My sensor is measuring 25° Celsius.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A764E0-9D65-CC2F-445D-B83A31CF7995}"/>
              </a:ext>
            </a:extLst>
          </p:cNvPr>
          <p:cNvSpPr txBox="1"/>
          <p:nvPr/>
        </p:nvSpPr>
        <p:spPr>
          <a:xfrm>
            <a:off x="1152144" y="2011680"/>
            <a:ext cx="55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Representing information using triples: subject predicate object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56DA46-A4B6-F6BC-DD2C-7141168C6876}"/>
              </a:ext>
            </a:extLst>
          </p:cNvPr>
          <p:cNvSpPr txBox="1"/>
          <p:nvPr/>
        </p:nvSpPr>
        <p:spPr>
          <a:xfrm>
            <a:off x="1152144" y="2560320"/>
            <a:ext cx="59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sensor </a:t>
            </a:r>
            <a:r>
              <a:rPr lang="en-US" dirty="0">
                <a:solidFill>
                  <a:schemeClr val="tx2"/>
                </a:solidFill>
              </a:rPr>
              <a:t>is a </a:t>
            </a:r>
            <a:r>
              <a:rPr lang="en-US" dirty="0">
                <a:solidFill>
                  <a:schemeClr val="bg2"/>
                </a:solidFill>
              </a:rPr>
              <a:t>temperature sensor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My sensor </a:t>
            </a:r>
            <a:r>
              <a:rPr lang="en-US" dirty="0">
                <a:solidFill>
                  <a:schemeClr val="tx2"/>
                </a:solidFill>
              </a:rPr>
              <a:t>is measuring </a:t>
            </a:r>
            <a:r>
              <a:rPr lang="en-US" dirty="0">
                <a:solidFill>
                  <a:schemeClr val="bg2"/>
                </a:solidFill>
              </a:rPr>
              <a:t>25° Celsius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4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69319" y="997065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5457820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0EE9E52F-7344-D500-CF38-CD6476E1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332" y="1693758"/>
            <a:ext cx="2964020" cy="2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0216-CBE5-D7AE-28BE-3287EC5F0EB6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aphic 1" descr="Thermometer with solid fill">
            <a:extLst>
              <a:ext uri="{FF2B5EF4-FFF2-40B4-BE49-F238E27FC236}">
                <a16:creationId xmlns:a16="http://schemas.microsoft.com/office/drawing/2014/main" id="{F3EEF0C8-982A-F2E6-4962-C3959A0C77F3}"/>
              </a:ext>
            </a:extLst>
          </p:cNvPr>
          <p:cNvGrpSpPr/>
          <p:nvPr/>
        </p:nvGrpSpPr>
        <p:grpSpPr>
          <a:xfrm>
            <a:off x="-2104529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3A139-5932-F39A-03D4-9EF53D8FB2BD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4E2A6A-3438-9C09-899F-C507CADAFEA2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4493CFEF-6879-101C-1BFF-3EAC49E6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3990" y="1693758"/>
            <a:ext cx="2964020" cy="2964020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7463" y="1201795"/>
            <a:ext cx="3733843" cy="37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79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0190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9CFA6287-2BF2-9F69-34D1-461574D56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22491" y="1693758"/>
            <a:ext cx="2964020" cy="2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29828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474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43CD65B4-1DF6-2D02-9D13-3FD700650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988123" y="1693758"/>
            <a:ext cx="2964020" cy="296402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90DEF02-F83B-3F53-30A2-3B05C47CF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313157" y="996227"/>
            <a:ext cx="4371266" cy="4371266"/>
          </a:xfrm>
          <a:prstGeom prst="rect">
            <a:avLst/>
          </a:prstGeom>
        </p:spPr>
      </p:pic>
      <p:grpSp>
        <p:nvGrpSpPr>
          <p:cNvPr id="6" name="Graphic 1" descr="Thermometer with solid fill">
            <a:extLst>
              <a:ext uri="{FF2B5EF4-FFF2-40B4-BE49-F238E27FC236}">
                <a16:creationId xmlns:a16="http://schemas.microsoft.com/office/drawing/2014/main" id="{1E8E3E12-6FE9-97BF-4D5F-2ADECED1407D}"/>
              </a:ext>
            </a:extLst>
          </p:cNvPr>
          <p:cNvGrpSpPr/>
          <p:nvPr/>
        </p:nvGrpSpPr>
        <p:grpSpPr>
          <a:xfrm>
            <a:off x="-6941891" y="176331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B77720-A8FF-B5BE-97B6-37F2587CF7D1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DE94B-C9C1-2A3D-EDC0-264E1DA4B3DC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63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D4B9367A-CA29-2E79-56D9-8D0AD8A9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47" y="2451262"/>
            <a:ext cx="1955477" cy="1955477"/>
          </a:xfrm>
          <a:prstGeom prst="rect">
            <a:avLst/>
          </a:prstGeom>
        </p:spPr>
      </p:pic>
      <p:pic>
        <p:nvPicPr>
          <p:cNvPr id="18" name="Graphic 17" descr="Processor with solid fill">
            <a:extLst>
              <a:ext uri="{FF2B5EF4-FFF2-40B4-BE49-F238E27FC236}">
                <a16:creationId xmlns:a16="http://schemas.microsoft.com/office/drawing/2014/main" id="{27153CD1-C182-32DE-3D08-A517590D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784" y="2362312"/>
            <a:ext cx="2133376" cy="2133376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387B115A-243C-293B-86F4-BAD43B7CD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9615" y="2357140"/>
            <a:ext cx="2143721" cy="2143721"/>
          </a:xfrm>
          <a:prstGeom prst="rect">
            <a:avLst/>
          </a:prstGeom>
        </p:spPr>
      </p:pic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975" y="2320992"/>
            <a:ext cx="2216016" cy="221601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3286539" y="2498886"/>
            <a:ext cx="840498" cy="1860229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864A34-43CD-323C-7C59-AD78E2BECD58}"/>
              </a:ext>
            </a:extLst>
          </p:cNvPr>
          <p:cNvSpPr txBox="1"/>
          <p:nvPr/>
        </p:nvSpPr>
        <p:spPr>
          <a:xfrm>
            <a:off x="1801942" y="5433414"/>
            <a:ext cx="858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Description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(TD)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B17EE-A56E-D737-E5D7-E671E32EBCE2}"/>
              </a:ext>
            </a:extLst>
          </p:cNvPr>
          <p:cNvGrpSpPr/>
          <p:nvPr/>
        </p:nvGrpSpPr>
        <p:grpSpPr>
          <a:xfrm>
            <a:off x="8512898" y="3854156"/>
            <a:ext cx="763623" cy="763623"/>
            <a:chOff x="9792033" y="3821823"/>
            <a:chExt cx="962125" cy="962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DE5129-1367-95C3-1392-542AE87872D0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51B4C0-908D-0639-F5B6-5A98B542504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29" name="Graphic 28" descr="Paper outline">
                <a:extLst>
                  <a:ext uri="{FF2B5EF4-FFF2-40B4-BE49-F238E27FC236}">
                    <a16:creationId xmlns:a16="http://schemas.microsoft.com/office/drawing/2014/main" id="{33B0617D-3B20-23C9-47B1-D4211E27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15F91DB5-3A4B-B450-D4E6-D42FB0C11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467E-4CBA-3CF3-DAC6-CFB0E49D30A8}"/>
              </a:ext>
            </a:extLst>
          </p:cNvPr>
          <p:cNvGrpSpPr/>
          <p:nvPr/>
        </p:nvGrpSpPr>
        <p:grpSpPr>
          <a:xfrm>
            <a:off x="11037972" y="3854156"/>
            <a:ext cx="763623" cy="763623"/>
            <a:chOff x="9792033" y="3821823"/>
            <a:chExt cx="962125" cy="962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0366C9-A239-6696-CC0D-4A7926777195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4B7A0D-0773-A2DC-51C9-5BBAF118CB1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4" name="Graphic 33" descr="Paper outline">
                <a:extLst>
                  <a:ext uri="{FF2B5EF4-FFF2-40B4-BE49-F238E27FC236}">
                    <a16:creationId xmlns:a16="http://schemas.microsoft.com/office/drawing/2014/main" id="{D7635024-1A69-317D-F86C-69C92768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B1DBA875-CE60-1E2A-6C5E-5C78B18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85179-1036-6A39-AA0B-F92788EA28F2}"/>
              </a:ext>
            </a:extLst>
          </p:cNvPr>
          <p:cNvGrpSpPr/>
          <p:nvPr/>
        </p:nvGrpSpPr>
        <p:grpSpPr>
          <a:xfrm>
            <a:off x="5987288" y="3854156"/>
            <a:ext cx="763623" cy="763623"/>
            <a:chOff x="9792033" y="3821823"/>
            <a:chExt cx="962125" cy="962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780C89-F01F-BE31-7C43-D9EB2FD2A627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F18FF6-A077-5332-3816-3494DFC3C31D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9" name="Graphic 38" descr="Paper outline">
                <a:extLst>
                  <a:ext uri="{FF2B5EF4-FFF2-40B4-BE49-F238E27FC236}">
                    <a16:creationId xmlns:a16="http://schemas.microsoft.com/office/drawing/2014/main" id="{EE472369-B28A-924A-709E-C6124286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7684B7D7-50C1-55BD-A67C-80C542CA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FD449-D765-A9C3-636D-C227E109D850}"/>
              </a:ext>
            </a:extLst>
          </p:cNvPr>
          <p:cNvGrpSpPr/>
          <p:nvPr/>
        </p:nvGrpSpPr>
        <p:grpSpPr>
          <a:xfrm>
            <a:off x="3776175" y="3854156"/>
            <a:ext cx="763623" cy="763623"/>
            <a:chOff x="9792033" y="3821823"/>
            <a:chExt cx="962125" cy="9621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A2864-D286-229C-E0BC-C30F953A58A8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2551A5-07E6-10E5-D8E6-739DBA57E077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4" name="Graphic 43" descr="Paper outline">
                <a:extLst>
                  <a:ext uri="{FF2B5EF4-FFF2-40B4-BE49-F238E27FC236}">
                    <a16:creationId xmlns:a16="http://schemas.microsoft.com/office/drawing/2014/main" id="{83F207DD-998B-DC97-FF03-0DECB5BEA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5" name="Picture 44" descr="Logo&#10;&#10;Description automatically generated">
                <a:extLst>
                  <a:ext uri="{FF2B5EF4-FFF2-40B4-BE49-F238E27FC236}">
                    <a16:creationId xmlns:a16="http://schemas.microsoft.com/office/drawing/2014/main" id="{918A6F2B-E0B1-1970-2822-9BCD50EC1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EA2B-0F3A-B403-AE0B-751851CD3ABA}"/>
              </a:ext>
            </a:extLst>
          </p:cNvPr>
          <p:cNvGrpSpPr/>
          <p:nvPr/>
        </p:nvGrpSpPr>
        <p:grpSpPr>
          <a:xfrm>
            <a:off x="2076956" y="3854156"/>
            <a:ext cx="763623" cy="763623"/>
            <a:chOff x="9792033" y="3821823"/>
            <a:chExt cx="962125" cy="9621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ED7474-AE7C-DC54-4D5A-C9E69877A519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9E013D-13E6-0BA8-6F2D-03948F3D1614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9" name="Graphic 48" descr="Paper outline">
                <a:extLst>
                  <a:ext uri="{FF2B5EF4-FFF2-40B4-BE49-F238E27FC236}">
                    <a16:creationId xmlns:a16="http://schemas.microsoft.com/office/drawing/2014/main" id="{5F42AD1F-EA99-1A4C-D1D7-7DD4498BC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2D2CE60C-0639-13C7-EB26-409A8A4AE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911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5061903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977918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86834-8C30-F4F3-E1E2-2F6FDE4FF33F}"/>
              </a:ext>
            </a:extLst>
          </p:cNvPr>
          <p:cNvCxnSpPr>
            <a:cxnSpLocks/>
          </p:cNvCxnSpPr>
          <p:nvPr/>
        </p:nvCxnSpPr>
        <p:spPr>
          <a:xfrm>
            <a:off x="4239596" y="3886954"/>
            <a:ext cx="149134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67209D-939F-E7B6-4942-F26E9FDF91AB}"/>
              </a:ext>
            </a:extLst>
          </p:cNvPr>
          <p:cNvSpPr txBox="1"/>
          <p:nvPr/>
        </p:nvSpPr>
        <p:spPr>
          <a:xfrm>
            <a:off x="3919551" y="3053662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Streamline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3AD6C-EDDF-CD48-7D27-7F3A963BDD51}"/>
              </a:ext>
            </a:extLst>
          </p:cNvPr>
          <p:cNvSpPr txBox="1"/>
          <p:nvPr/>
        </p:nvSpPr>
        <p:spPr>
          <a:xfrm>
            <a:off x="3557109" y="4102632"/>
            <a:ext cx="27975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IoT application</a:t>
            </a:r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development</a:t>
            </a:r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D2CCE4-D7F1-4E38-3FA6-24A435CEE33E}"/>
              </a:ext>
            </a:extLst>
          </p:cNvPr>
          <p:cNvSpPr/>
          <p:nvPr/>
        </p:nvSpPr>
        <p:spPr>
          <a:xfrm>
            <a:off x="8002332" y="1618620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DD546-8F5B-368A-4207-AD58D2A57CF9}"/>
              </a:ext>
            </a:extLst>
          </p:cNvPr>
          <p:cNvSpPr/>
          <p:nvPr/>
        </p:nvSpPr>
        <p:spPr>
          <a:xfrm>
            <a:off x="10172826" y="2340342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43B7B5-642A-A36C-153B-510785586556}"/>
              </a:ext>
            </a:extLst>
          </p:cNvPr>
          <p:cNvSpPr/>
          <p:nvPr/>
        </p:nvSpPr>
        <p:spPr>
          <a:xfrm>
            <a:off x="6538170" y="3257377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090ED-C903-5D50-8BBA-23C11E679BB2}"/>
              </a:ext>
            </a:extLst>
          </p:cNvPr>
          <p:cNvSpPr/>
          <p:nvPr/>
        </p:nvSpPr>
        <p:spPr>
          <a:xfrm>
            <a:off x="8665113" y="3736346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FEA51A-6452-4B8A-B13F-304C1C6D3A26}"/>
              </a:ext>
            </a:extLst>
          </p:cNvPr>
          <p:cNvSpPr/>
          <p:nvPr/>
        </p:nvSpPr>
        <p:spPr>
          <a:xfrm>
            <a:off x="7129659" y="5034225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Thermometer with solid fill">
            <a:extLst>
              <a:ext uri="{FF2B5EF4-FFF2-40B4-BE49-F238E27FC236}">
                <a16:creationId xmlns:a16="http://schemas.microsoft.com/office/drawing/2014/main" id="{1127AB59-CB58-C9B6-1020-D4FB0B3E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513" y="5191988"/>
            <a:ext cx="914400" cy="914400"/>
          </a:xfrm>
          <a:prstGeom prst="rect">
            <a:avLst/>
          </a:prstGeom>
        </p:spPr>
      </p:pic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427C5208-384A-D983-10ED-C1DCEDD8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1172" y="2493353"/>
            <a:ext cx="914400" cy="914400"/>
          </a:xfrm>
          <a:prstGeom prst="rect">
            <a:avLst/>
          </a:prstGeom>
        </p:spPr>
      </p:pic>
      <p:pic>
        <p:nvPicPr>
          <p:cNvPr id="31" name="Graphic 30" descr="Processor with solid fill">
            <a:extLst>
              <a:ext uri="{FF2B5EF4-FFF2-40B4-BE49-F238E27FC236}">
                <a16:creationId xmlns:a16="http://schemas.microsoft.com/office/drawing/2014/main" id="{BF6889FD-275E-FF70-AF40-27E9125F6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970" y="3352166"/>
            <a:ext cx="914400" cy="914400"/>
          </a:xfrm>
          <a:prstGeom prst="rect">
            <a:avLst/>
          </a:prstGeom>
        </p:spPr>
      </p:pic>
      <p:pic>
        <p:nvPicPr>
          <p:cNvPr id="32" name="Graphic 31" descr="Programmer male with solid fill">
            <a:extLst>
              <a:ext uri="{FF2B5EF4-FFF2-40B4-BE49-F238E27FC236}">
                <a16:creationId xmlns:a16="http://schemas.microsoft.com/office/drawing/2014/main" id="{51F40191-08A0-185D-6747-9E702038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934" y="3796377"/>
            <a:ext cx="1557792" cy="1557792"/>
          </a:xfrm>
          <a:prstGeom prst="rect">
            <a:avLst/>
          </a:prstGeom>
        </p:spPr>
      </p:pic>
      <p:pic>
        <p:nvPicPr>
          <p:cNvPr id="33" name="Graphic 32" descr="Laptop with solid fill">
            <a:extLst>
              <a:ext uri="{FF2B5EF4-FFF2-40B4-BE49-F238E27FC236}">
                <a16:creationId xmlns:a16="http://schemas.microsoft.com/office/drawing/2014/main" id="{8E046660-B37F-D198-2A45-EFA7FC113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913" y="1824201"/>
            <a:ext cx="914400" cy="914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18EB66-44D2-6427-937D-9207831F03D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534370" y="2750059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CB875C-0807-941E-EF2B-811726B2415C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7077171" y="4335378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3A22D0-E2D2-0C9B-B189-32E26CD0242D}"/>
              </a:ext>
            </a:extLst>
          </p:cNvPr>
          <p:cNvCxnSpPr>
            <a:cxnSpLocks/>
          </p:cNvCxnSpPr>
          <p:nvPr/>
        </p:nvCxnSpPr>
        <p:spPr>
          <a:xfrm flipH="1">
            <a:off x="8230475" y="5071778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5B875-56B6-3795-1492-C3DB8DBC0999}"/>
              </a:ext>
            </a:extLst>
          </p:cNvPr>
          <p:cNvCxnSpPr>
            <a:cxnSpLocks/>
          </p:cNvCxnSpPr>
          <p:nvPr/>
        </p:nvCxnSpPr>
        <p:spPr>
          <a:xfrm flipH="1">
            <a:off x="10177817" y="3510222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CA8497-5E4B-87A0-7972-7490B7EE14A0}"/>
              </a:ext>
            </a:extLst>
          </p:cNvPr>
          <p:cNvCxnSpPr>
            <a:cxnSpLocks/>
          </p:cNvCxnSpPr>
          <p:nvPr/>
        </p:nvCxnSpPr>
        <p:spPr>
          <a:xfrm flipH="1" flipV="1">
            <a:off x="9327894" y="2493353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3A87A-085F-AB5E-BF01-8CABD8ACC9D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7616171" y="3796378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2F9E0-2CE1-2C22-932D-9370163D30D8}"/>
              </a:ext>
            </a:extLst>
          </p:cNvPr>
          <p:cNvCxnSpPr>
            <a:cxnSpLocks/>
          </p:cNvCxnSpPr>
          <p:nvPr/>
        </p:nvCxnSpPr>
        <p:spPr>
          <a:xfrm flipH="1" flipV="1">
            <a:off x="8932253" y="2911695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9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D0FCBC-AEE7-621A-80CE-FEBA2183D1F6}"/>
              </a:ext>
            </a:extLst>
          </p:cNvPr>
          <p:cNvSpPr txBox="1"/>
          <p:nvPr/>
        </p:nvSpPr>
        <p:spPr>
          <a:xfrm>
            <a:off x="4851909" y="2967335"/>
            <a:ext cx="2488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A828-AD79-D072-5C2E-104301AD3167}"/>
              </a:ext>
            </a:extLst>
          </p:cNvPr>
          <p:cNvSpPr txBox="1"/>
          <p:nvPr/>
        </p:nvSpPr>
        <p:spPr>
          <a:xfrm>
            <a:off x="4236356" y="2444115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982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0C39D-FE17-BAAD-A41C-A02DA208D85D}"/>
              </a:ext>
            </a:extLst>
          </p:cNvPr>
          <p:cNvSpPr/>
          <p:nvPr/>
        </p:nvSpPr>
        <p:spPr>
          <a:xfrm>
            <a:off x="1617710" y="1931408"/>
            <a:ext cx="2094848" cy="4096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A6870-DE44-81B3-C198-E00D06ED13DB}"/>
              </a:ext>
            </a:extLst>
          </p:cNvPr>
          <p:cNvSpPr/>
          <p:nvPr/>
        </p:nvSpPr>
        <p:spPr>
          <a:xfrm>
            <a:off x="4973703" y="1255014"/>
            <a:ext cx="2094848" cy="4096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6DC01-B282-5DEC-B967-1A8CDD4B9CB7}"/>
              </a:ext>
            </a:extLst>
          </p:cNvPr>
          <p:cNvSpPr/>
          <p:nvPr/>
        </p:nvSpPr>
        <p:spPr>
          <a:xfrm>
            <a:off x="8567924" y="1172167"/>
            <a:ext cx="2094848" cy="40964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54693-4702-5F60-98CA-DF06DEF519AD}"/>
              </a:ext>
            </a:extLst>
          </p:cNvPr>
          <p:cNvSpPr/>
          <p:nvPr/>
        </p:nvSpPr>
        <p:spPr>
          <a:xfrm>
            <a:off x="0" y="5062329"/>
            <a:ext cx="12192000" cy="225287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17387A-5604-5795-00E6-EA0CA84D5A2E}"/>
              </a:ext>
            </a:extLst>
          </p:cNvPr>
          <p:cNvSpPr/>
          <p:nvPr/>
        </p:nvSpPr>
        <p:spPr>
          <a:xfrm>
            <a:off x="1387811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2C88C-54D7-7140-5D38-B4C68799305D}"/>
              </a:ext>
            </a:extLst>
          </p:cNvPr>
          <p:cNvSpPr txBox="1"/>
          <p:nvPr/>
        </p:nvSpPr>
        <p:spPr>
          <a:xfrm>
            <a:off x="1702510" y="5665313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7D1DFCF-9538-DA7E-DC68-394DB50B7CB3}"/>
              </a:ext>
            </a:extLst>
          </p:cNvPr>
          <p:cNvSpPr/>
          <p:nvPr/>
        </p:nvSpPr>
        <p:spPr>
          <a:xfrm>
            <a:off x="4850766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AB2CF-6010-DA00-F8DD-B5C021F0F1C6}"/>
              </a:ext>
            </a:extLst>
          </p:cNvPr>
          <p:cNvSpPr/>
          <p:nvPr/>
        </p:nvSpPr>
        <p:spPr>
          <a:xfrm>
            <a:off x="8444987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6B239-8452-5EDF-E1E0-E9D3830E3DBC}"/>
              </a:ext>
            </a:extLst>
          </p:cNvPr>
          <p:cNvSpPr txBox="1"/>
          <p:nvPr/>
        </p:nvSpPr>
        <p:spPr>
          <a:xfrm>
            <a:off x="4850766" y="5665312"/>
            <a:ext cx="2655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Interoperability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ECF-55FF-486C-5DF4-2F3B0A7EF18F}"/>
              </a:ext>
            </a:extLst>
          </p:cNvPr>
          <p:cNvSpPr txBox="1"/>
          <p:nvPr/>
        </p:nvSpPr>
        <p:spPr>
          <a:xfrm>
            <a:off x="7637411" y="5480645"/>
            <a:ext cx="4218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euse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of established standards and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A5369-9BE4-33DA-B00B-567D4B75B266}"/>
              </a:ext>
            </a:extLst>
          </p:cNvPr>
          <p:cNvSpPr txBox="1"/>
          <p:nvPr/>
        </p:nvSpPr>
        <p:spPr>
          <a:xfrm>
            <a:off x="6946062" y="529771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48F-623E-1A28-393D-35107C1BF5D5}"/>
              </a:ext>
            </a:extLst>
          </p:cNvPr>
          <p:cNvSpPr txBox="1"/>
          <p:nvPr/>
        </p:nvSpPr>
        <p:spPr>
          <a:xfrm>
            <a:off x="3193641" y="78268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367242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5000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9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8F6110-931A-B228-148A-E1224318D2F1}"/>
              </a:ext>
            </a:extLst>
          </p:cNvPr>
          <p:cNvSpPr/>
          <p:nvPr/>
        </p:nvSpPr>
        <p:spPr>
          <a:xfrm rot="21097533">
            <a:off x="4539301" y="1781302"/>
            <a:ext cx="983910" cy="2105830"/>
          </a:xfrm>
          <a:custGeom>
            <a:avLst/>
            <a:gdLst>
              <a:gd name="connsiteX0" fmla="*/ 519629 w 983910"/>
              <a:gd name="connsiteY0" fmla="*/ 354729 h 2105830"/>
              <a:gd name="connsiteX1" fmla="*/ 639274 w 983910"/>
              <a:gd name="connsiteY1" fmla="*/ 269309 h 2105830"/>
              <a:gd name="connsiteX2" fmla="*/ 722506 w 983910"/>
              <a:gd name="connsiteY2" fmla="*/ 392100 h 2105830"/>
              <a:gd name="connsiteX3" fmla="*/ 602861 w 983910"/>
              <a:gd name="connsiteY3" fmla="*/ 477519 h 2105830"/>
              <a:gd name="connsiteX4" fmla="*/ 519629 w 983910"/>
              <a:gd name="connsiteY4" fmla="*/ 354729 h 2105830"/>
              <a:gd name="connsiteX5" fmla="*/ 977402 w 983910"/>
              <a:gd name="connsiteY5" fmla="*/ 440148 h 2105830"/>
              <a:gd name="connsiteX6" fmla="*/ 774525 w 983910"/>
              <a:gd name="connsiteY6" fmla="*/ 34405 h 2105830"/>
              <a:gd name="connsiteX7" fmla="*/ 337560 w 983910"/>
              <a:gd name="connsiteY7" fmla="*/ 130502 h 2105830"/>
              <a:gd name="connsiteX8" fmla="*/ 316752 w 983910"/>
              <a:gd name="connsiteY8" fmla="*/ 584294 h 2105830"/>
              <a:gd name="connsiteX9" fmla="*/ 202309 w 983910"/>
              <a:gd name="connsiteY9" fmla="*/ 669714 h 2105830"/>
              <a:gd name="connsiteX10" fmla="*/ 9837 w 983910"/>
              <a:gd name="connsiteY10" fmla="*/ 1652039 h 2105830"/>
              <a:gd name="connsiteX11" fmla="*/ 82664 w 983910"/>
              <a:gd name="connsiteY11" fmla="*/ 1967024 h 2105830"/>
              <a:gd name="connsiteX12" fmla="*/ 363570 w 983910"/>
              <a:gd name="connsiteY12" fmla="*/ 2105831 h 2105830"/>
              <a:gd name="connsiteX13" fmla="*/ 717304 w 983910"/>
              <a:gd name="connsiteY13" fmla="*/ 1790846 h 2105830"/>
              <a:gd name="connsiteX14" fmla="*/ 909776 w 983910"/>
              <a:gd name="connsiteY14" fmla="*/ 808520 h 2105830"/>
              <a:gd name="connsiteX15" fmla="*/ 894171 w 983910"/>
              <a:gd name="connsiteY15" fmla="*/ 728440 h 2105830"/>
              <a:gd name="connsiteX16" fmla="*/ 831747 w 983910"/>
              <a:gd name="connsiteY16" fmla="*/ 680391 h 2105830"/>
              <a:gd name="connsiteX17" fmla="*/ 821343 w 983910"/>
              <a:gd name="connsiteY17" fmla="*/ 680391 h 2105830"/>
              <a:gd name="connsiteX18" fmla="*/ 977402 w 983910"/>
              <a:gd name="connsiteY18" fmla="*/ 440148 h 21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3910" h="2105830">
                <a:moveTo>
                  <a:pt x="519629" y="354729"/>
                </a:moveTo>
                <a:cubicBezTo>
                  <a:pt x="530033" y="296003"/>
                  <a:pt x="587255" y="258632"/>
                  <a:pt x="639274" y="269309"/>
                </a:cubicBezTo>
                <a:cubicBezTo>
                  <a:pt x="696496" y="279987"/>
                  <a:pt x="732910" y="338712"/>
                  <a:pt x="722506" y="392100"/>
                </a:cubicBezTo>
                <a:cubicBezTo>
                  <a:pt x="712102" y="450826"/>
                  <a:pt x="654880" y="488197"/>
                  <a:pt x="602861" y="477519"/>
                </a:cubicBezTo>
                <a:cubicBezTo>
                  <a:pt x="545639" y="466842"/>
                  <a:pt x="509225" y="408116"/>
                  <a:pt x="519629" y="354729"/>
                </a:cubicBezTo>
                <a:close/>
                <a:moveTo>
                  <a:pt x="977402" y="440148"/>
                </a:moveTo>
                <a:cubicBezTo>
                  <a:pt x="1008614" y="274648"/>
                  <a:pt x="925382" y="103809"/>
                  <a:pt x="774525" y="34405"/>
                </a:cubicBezTo>
                <a:cubicBezTo>
                  <a:pt x="623668" y="-34998"/>
                  <a:pt x="446802" y="2373"/>
                  <a:pt x="337560" y="130502"/>
                </a:cubicBezTo>
                <a:cubicBezTo>
                  <a:pt x="228319" y="258632"/>
                  <a:pt x="223117" y="445487"/>
                  <a:pt x="316752" y="584294"/>
                </a:cubicBezTo>
                <a:cubicBezTo>
                  <a:pt x="264733" y="573617"/>
                  <a:pt x="212713" y="610988"/>
                  <a:pt x="202309" y="669714"/>
                </a:cubicBezTo>
                <a:lnTo>
                  <a:pt x="9837" y="1652039"/>
                </a:lnTo>
                <a:cubicBezTo>
                  <a:pt x="-16173" y="1764152"/>
                  <a:pt x="9837" y="1876266"/>
                  <a:pt x="82664" y="1967024"/>
                </a:cubicBezTo>
                <a:cubicBezTo>
                  <a:pt x="150290" y="2057782"/>
                  <a:pt x="254329" y="2105831"/>
                  <a:pt x="363570" y="2105831"/>
                </a:cubicBezTo>
                <a:cubicBezTo>
                  <a:pt x="540437" y="2100492"/>
                  <a:pt x="686092" y="1967024"/>
                  <a:pt x="717304" y="1790846"/>
                </a:cubicBezTo>
                <a:lnTo>
                  <a:pt x="909776" y="808520"/>
                </a:lnTo>
                <a:cubicBezTo>
                  <a:pt x="914978" y="781827"/>
                  <a:pt x="909776" y="755133"/>
                  <a:pt x="894171" y="728440"/>
                </a:cubicBezTo>
                <a:cubicBezTo>
                  <a:pt x="878565" y="707085"/>
                  <a:pt x="857757" y="691068"/>
                  <a:pt x="831747" y="680391"/>
                </a:cubicBezTo>
                <a:lnTo>
                  <a:pt x="821343" y="680391"/>
                </a:lnTo>
                <a:cubicBezTo>
                  <a:pt x="904575" y="632342"/>
                  <a:pt x="961796" y="541584"/>
                  <a:pt x="977402" y="440148"/>
                </a:cubicBezTo>
                <a:close/>
              </a:path>
            </a:pathLst>
          </a:custGeom>
          <a:solidFill>
            <a:schemeClr val="bg2"/>
          </a:solidFill>
          <a:ln w="51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63DD7-6A9C-BC45-F713-0E9A91321900}"/>
              </a:ext>
            </a:extLst>
          </p:cNvPr>
          <p:cNvSpPr/>
          <p:nvPr/>
        </p:nvSpPr>
        <p:spPr>
          <a:xfrm rot="158579">
            <a:off x="-2040457" y="2024095"/>
            <a:ext cx="996793" cy="23469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06E89-4B78-9F18-928F-3BE004D021AA}"/>
              </a:ext>
            </a:extLst>
          </p:cNvPr>
          <p:cNvGrpSpPr/>
          <p:nvPr/>
        </p:nvGrpSpPr>
        <p:grpSpPr>
          <a:xfrm>
            <a:off x="-2293248" y="971936"/>
            <a:ext cx="745242" cy="5792280"/>
            <a:chOff x="3513584" y="587828"/>
            <a:chExt cx="745242" cy="5792280"/>
          </a:xfrm>
          <a:solidFill>
            <a:schemeClr val="bg2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11DFBF-E903-A9F1-A516-757D66DD13C0}"/>
                </a:ext>
              </a:extLst>
            </p:cNvPr>
            <p:cNvSpPr/>
            <p:nvPr/>
          </p:nvSpPr>
          <p:spPr>
            <a:xfrm>
              <a:off x="3754057" y="3429000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14BFB1-000A-9831-B23B-B82B618D1107}"/>
                </a:ext>
              </a:extLst>
            </p:cNvPr>
            <p:cNvSpPr/>
            <p:nvPr/>
          </p:nvSpPr>
          <p:spPr>
            <a:xfrm rot="1340843">
              <a:off x="3513584" y="463231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1D54DE-E6CF-2692-A540-5D34F04A4AE4}"/>
                </a:ext>
              </a:extLst>
            </p:cNvPr>
            <p:cNvSpPr/>
            <p:nvPr/>
          </p:nvSpPr>
          <p:spPr>
            <a:xfrm>
              <a:off x="3888875" y="587828"/>
              <a:ext cx="235131" cy="294999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FBC33-6136-EA61-68F8-F2FF50B7467D}"/>
              </a:ext>
            </a:extLst>
          </p:cNvPr>
          <p:cNvGrpSpPr/>
          <p:nvPr/>
        </p:nvGrpSpPr>
        <p:grpSpPr>
          <a:xfrm>
            <a:off x="-1800392" y="1448111"/>
            <a:ext cx="925213" cy="5202247"/>
            <a:chOff x="9667658" y="772899"/>
            <a:chExt cx="925213" cy="5202247"/>
          </a:xfrm>
          <a:solidFill>
            <a:schemeClr val="bg2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47B988-345F-0BE9-2823-BCBCA9B7D21A}"/>
                </a:ext>
              </a:extLst>
            </p:cNvPr>
            <p:cNvSpPr/>
            <p:nvPr/>
          </p:nvSpPr>
          <p:spPr>
            <a:xfrm rot="20798921">
              <a:off x="9993261" y="299088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93A01A-AB26-1F04-1AEF-A3923A9EAC41}"/>
                </a:ext>
              </a:extLst>
            </p:cNvPr>
            <p:cNvSpPr/>
            <p:nvPr/>
          </p:nvSpPr>
          <p:spPr>
            <a:xfrm rot="256157">
              <a:off x="10088102" y="4227354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EDBBF-4144-01AF-5636-80A2513B34A3}"/>
                </a:ext>
              </a:extLst>
            </p:cNvPr>
            <p:cNvSpPr/>
            <p:nvPr/>
          </p:nvSpPr>
          <p:spPr>
            <a:xfrm>
              <a:off x="9667658" y="772899"/>
              <a:ext cx="261245" cy="241162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BACDCA5-7031-3149-341C-345D9401C837}"/>
              </a:ext>
            </a:extLst>
          </p:cNvPr>
          <p:cNvSpPr/>
          <p:nvPr/>
        </p:nvSpPr>
        <p:spPr>
          <a:xfrm>
            <a:off x="-1967404" y="106879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C5E632-57BB-7C5E-7CEC-CF6C67C8707C}"/>
              </a:ext>
            </a:extLst>
          </p:cNvPr>
          <p:cNvGrpSpPr/>
          <p:nvPr/>
        </p:nvGrpSpPr>
        <p:grpSpPr>
          <a:xfrm rot="175784">
            <a:off x="-2448168" y="159730"/>
            <a:ext cx="2226492" cy="3399104"/>
            <a:chOff x="7667897" y="1112401"/>
            <a:chExt cx="2226492" cy="3399104"/>
          </a:xfrm>
          <a:solidFill>
            <a:schemeClr val="bg2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6656528-5B5B-A707-07D1-FF432EDFC868}"/>
                </a:ext>
              </a:extLst>
            </p:cNvPr>
            <p:cNvSpPr/>
            <p:nvPr/>
          </p:nvSpPr>
          <p:spPr>
            <a:xfrm rot="20114431">
              <a:off x="8963425" y="3195357"/>
              <a:ext cx="342974" cy="1224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9C896C-1CCC-8D08-82B2-7846F9E05E35}"/>
                </a:ext>
              </a:extLst>
            </p:cNvPr>
            <p:cNvSpPr/>
            <p:nvPr/>
          </p:nvSpPr>
          <p:spPr>
            <a:xfrm>
              <a:off x="7667897" y="1112401"/>
              <a:ext cx="339634" cy="38336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29">
              <a:extLst>
                <a:ext uri="{FF2B5EF4-FFF2-40B4-BE49-F238E27FC236}">
                  <a16:creationId xmlns:a16="http://schemas.microsoft.com/office/drawing/2014/main" id="{974B9FFD-3C4F-F340-FFE8-669DAFA28B57}"/>
                </a:ext>
              </a:extLst>
            </p:cNvPr>
            <p:cNvSpPr/>
            <p:nvPr/>
          </p:nvSpPr>
          <p:spPr>
            <a:xfrm rot="18493930">
              <a:off x="9313996" y="3931112"/>
              <a:ext cx="357497" cy="803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Thumbs up sign with solid fill">
            <a:extLst>
              <a:ext uri="{FF2B5EF4-FFF2-40B4-BE49-F238E27FC236}">
                <a16:creationId xmlns:a16="http://schemas.microsoft.com/office/drawing/2014/main" id="{18A43C5F-649C-9B06-F53C-E1DF66BB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54864">
            <a:off x="7027503" y="3308186"/>
            <a:ext cx="823212" cy="79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0C4F1-A788-0B91-B977-5BA300895571}"/>
              </a:ext>
            </a:extLst>
          </p:cNvPr>
          <p:cNvSpPr txBox="1"/>
          <p:nvPr/>
        </p:nvSpPr>
        <p:spPr>
          <a:xfrm>
            <a:off x="1355719" y="2431105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LET</a:t>
            </a:r>
            <a:r>
              <a:rPr lang="tr-TR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</a:t>
            </a:r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9E74B-908B-47A9-5FA5-CF169652C288}"/>
              </a:ext>
            </a:extLst>
          </p:cNvPr>
          <p:cNvSpPr txBox="1"/>
          <p:nvPr/>
        </p:nvSpPr>
        <p:spPr>
          <a:xfrm>
            <a:off x="8457157" y="24311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83185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62396 1.11111E-6 " pathEditMode="relative" rAng="0" ptsTypes="AA">
                                      <p:cBhvr>
                                        <p:cTn id="12" dur="5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62461 2.22222E-6 " pathEditMode="relative" rAng="0" ptsTypes="AA">
                                      <p:cBhvr>
                                        <p:cTn id="14" dur="5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62174 -3.7037E-6 " pathEditMode="relative" rAng="0" ptsTypes="AA">
                                      <p:cBhvr>
                                        <p:cTn id="16" dur="5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1602 -3.7037E-6 " pathEditMode="relative" rAng="0" ptsTypes="AA">
                                      <p:cBhvr>
                                        <p:cTn id="18" dur="5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6267 -4.81481E-6 " pathEditMode="relative" rAng="0" ptsTypes="AA">
                                      <p:cBhvr>
                                        <p:cTn id="20" dur="5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40" grpId="0" animBg="1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898FE24-0617-1DB0-483A-B47DFE0454B3}"/>
              </a:ext>
            </a:extLst>
          </p:cNvPr>
          <p:cNvSpPr txBox="1"/>
          <p:nvPr/>
        </p:nvSpPr>
        <p:spPr>
          <a:xfrm>
            <a:off x="1280160" y="1024128"/>
            <a:ext cx="896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Triples form a graph:</a:t>
            </a:r>
          </a:p>
          <a:p>
            <a:r>
              <a:rPr lang="en-US" dirty="0">
                <a:solidFill>
                  <a:schemeClr val="accent1"/>
                </a:solidFill>
              </a:rPr>
              <a:t>subject and object are nodes, predicates are edges</a:t>
            </a:r>
          </a:p>
          <a:p>
            <a:r>
              <a:rPr lang="en-US" dirty="0">
                <a:solidFill>
                  <a:schemeClr val="accent1"/>
                </a:solidFill>
              </a:rPr>
              <a:t>ontologies enable reasoning over this graph by interpreting the graph as logical theories</a:t>
            </a:r>
          </a:p>
        </p:txBody>
      </p:sp>
    </p:spTree>
    <p:extLst>
      <p:ext uri="{BB962C8B-B14F-4D97-AF65-F5344CB8AC3E}">
        <p14:creationId xmlns:p14="http://schemas.microsoft.com/office/powerpoint/2010/main" val="3070267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4300">
        <p159:morph option="byObject"/>
      </p:transition>
    </mc:Choice>
    <mc:Fallback xmlns="">
      <p:transition spd="slow" advClick="0" advTm="4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D1AA16E-808D-3522-0FE3-B850A47CEDCF}"/>
              </a:ext>
            </a:extLst>
          </p:cNvPr>
          <p:cNvGrpSpPr/>
          <p:nvPr/>
        </p:nvGrpSpPr>
        <p:grpSpPr>
          <a:xfrm>
            <a:off x="4037449" y="-748441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1BB5AF-9B55-4CCE-DA38-F1E107F3AD8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2F926BC-3A56-BA67-826E-B26E9DFD7D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CBFB6DC0-DA5C-A9ED-0254-8512DEEF52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4FE09599-D6FA-AF11-29F3-367DB71BD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D4696513-A68A-71F7-120F-D36025DCC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E57E54A4-843B-AF09-D15B-23A835647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980C7B-6E5D-5B98-14AE-640049FDA4ED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FF7196-2538-0B7F-A5D2-0980963723F8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B75F763-D803-E106-6586-5566F4B5D967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557C99-7C8D-7BF4-DCEA-7693BCC08A96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D2FDE7-6A82-A1BE-135E-FE1E09B486A0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C59FB87-130E-5645-E3B0-87732D3014C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62D7B73F-DA67-F1FD-C1F5-C6E66EDD2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1C8743D-E679-3BFB-28B1-BB1C2CF3C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76368597-46C2-F802-4410-78561C705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29E47F5C-F873-9209-2E7A-19BD178B3E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362497-22A5-98AF-5138-C69648B465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104A49-935E-226C-A688-48898E9840C8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1F78B-CCA8-319B-280B-2A1277EA568C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8C2ECD-4075-9555-A0F6-F8D4C4212406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5471FA-94F0-56AA-2AAF-F2C72275E6E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03D215-BE75-1909-FA6D-0A1FC98AF3A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91BEA1-8968-9B03-4532-0FE81B851E95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C2FDB52-2F31-3D58-06D8-9A059703AA1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5F3D301-B0DB-CD17-E7BF-7CE76CC5606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72543A0A-4DC5-91AF-9E17-A21EA909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8F1FFD7C-F9C5-D1FE-9E01-7BD96DB42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3481FE26-0B00-8744-AAC9-7781539B9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9C82A888-E385-3DEF-2208-5DD931376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FA2BCD-98A6-49B0-FC0F-3A579E20B11D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380F9F-CC15-46BB-6BAD-DDC937DFB64A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4BCC9A-F513-79E8-F72F-EADCA1B88C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959B49-C1B1-2319-96EC-E66E11E06CC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50F502BF-11C6-0FB5-B3BC-513829F292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64176BBC-A11C-94E8-855A-B7663CD3E1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2F3618B-187F-0BB4-7687-D70365226B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5AA9EE42-D348-1322-8CC1-F5AB5982A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99A3A-F8D4-4936-F00D-3B55143CB924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884EF0-2AAA-9190-0E3B-1696D05629D1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94BD9E-71E5-B24B-D5FC-3739ED8197FA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E70A97-20B8-9CEB-9BDE-7D0AD3232E1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1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0551BC-8962-1A54-9F9F-FF0B0FE84011}"/>
              </a:ext>
            </a:extLst>
          </p:cNvPr>
          <p:cNvGrpSpPr/>
          <p:nvPr/>
        </p:nvGrpSpPr>
        <p:grpSpPr>
          <a:xfrm>
            <a:off x="4037449" y="-3297671"/>
            <a:ext cx="9354452" cy="42753835"/>
            <a:chOff x="3799317" y="-7938927"/>
            <a:chExt cx="9354452" cy="427538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8C419EF-7F66-D569-BC98-07E3124C56B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646D87E-F7F2-7CFD-B86D-30BF67C3D62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70" name="Graphic 169" descr="Film strip outline">
                  <a:extLst>
                    <a:ext uri="{FF2B5EF4-FFF2-40B4-BE49-F238E27FC236}">
                      <a16:creationId xmlns:a16="http://schemas.microsoft.com/office/drawing/2014/main" id="{BA50DE2B-4CD4-2130-6C5C-2FF1EB01F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1" name="Graphic 170" descr="Film strip outline">
                  <a:extLst>
                    <a:ext uri="{FF2B5EF4-FFF2-40B4-BE49-F238E27FC236}">
                      <a16:creationId xmlns:a16="http://schemas.microsoft.com/office/drawing/2014/main" id="{BD86993E-E2B6-4A60-60A8-9DE4E1688D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2" name="Graphic 171" descr="Film strip outline">
                  <a:extLst>
                    <a:ext uri="{FF2B5EF4-FFF2-40B4-BE49-F238E27FC236}">
                      <a16:creationId xmlns:a16="http://schemas.microsoft.com/office/drawing/2014/main" id="{C4A8ABDC-5874-4641-90E6-D50FBA8EE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3" name="Graphic 172" descr="Film strip outline">
                  <a:extLst>
                    <a:ext uri="{FF2B5EF4-FFF2-40B4-BE49-F238E27FC236}">
                      <a16:creationId xmlns:a16="http://schemas.microsoft.com/office/drawing/2014/main" id="{D787D799-3627-6266-015D-9AF4349EC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4192F75-6BD9-1F93-E9A2-19586C2A8133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F47575A-856D-A9C7-2A97-06A6CEDDD1BF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192D00-CCF7-D466-283F-CB14DCE13FF4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063B08A-38E3-1E4F-6A3F-F8B7FF70BA19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8B3F454-4224-4F49-F89D-1E604935A74B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1C124A0-F5F0-19B6-D6B3-E282CBE2421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61" name="Graphic 160" descr="Film strip outline">
                  <a:extLst>
                    <a:ext uri="{FF2B5EF4-FFF2-40B4-BE49-F238E27FC236}">
                      <a16:creationId xmlns:a16="http://schemas.microsoft.com/office/drawing/2014/main" id="{1BB8DC5E-A1AB-8276-9726-3F1BFA299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Film strip outline">
                  <a:extLst>
                    <a:ext uri="{FF2B5EF4-FFF2-40B4-BE49-F238E27FC236}">
                      <a16:creationId xmlns:a16="http://schemas.microsoft.com/office/drawing/2014/main" id="{E737343F-2D7B-47F1-BF4C-115DC75C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3" name="Graphic 162" descr="Film strip outline">
                  <a:extLst>
                    <a:ext uri="{FF2B5EF4-FFF2-40B4-BE49-F238E27FC236}">
                      <a16:creationId xmlns:a16="http://schemas.microsoft.com/office/drawing/2014/main" id="{30F00F0B-9CDC-B366-DBD4-EB328EDC5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Film strip outline">
                  <a:extLst>
                    <a:ext uri="{FF2B5EF4-FFF2-40B4-BE49-F238E27FC236}">
                      <a16:creationId xmlns:a16="http://schemas.microsoft.com/office/drawing/2014/main" id="{5083C9AE-089C-D4B6-8393-93CA5F95F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672E5FA-E205-218C-A834-2B67B060518C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313AD3D-C98F-5917-8FAA-517AF903473A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E992567-E291-532F-1F5F-1769E94AE7A8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C7A4CF4-5D98-4F19-472A-E7D0444B1CAA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3AE4F1C-9A9F-A834-EF44-93485185BFC9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1DB9F2-BE96-C7BA-89A1-3E9A034A4E4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56627E-B13A-8FC5-DB3B-E49F23D31414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999F8A5-C3A4-956D-CAB5-24C7E135794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891A88E-9354-7A09-78E1-F7EA10740A9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54" name="Graphic 153" descr="Film strip outline">
                  <a:extLst>
                    <a:ext uri="{FF2B5EF4-FFF2-40B4-BE49-F238E27FC236}">
                      <a16:creationId xmlns:a16="http://schemas.microsoft.com/office/drawing/2014/main" id="{A6388652-D6EE-4F9F-839C-AC2E1B744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Film strip outline">
                  <a:extLst>
                    <a:ext uri="{FF2B5EF4-FFF2-40B4-BE49-F238E27FC236}">
                      <a16:creationId xmlns:a16="http://schemas.microsoft.com/office/drawing/2014/main" id="{5AB02A9E-3377-E75E-71BE-9E7108575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6" name="Graphic 155" descr="Film strip outline">
                  <a:extLst>
                    <a:ext uri="{FF2B5EF4-FFF2-40B4-BE49-F238E27FC236}">
                      <a16:creationId xmlns:a16="http://schemas.microsoft.com/office/drawing/2014/main" id="{7F8D6408-E223-1656-827C-7D9F3C226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7" name="Graphic 156" descr="Film strip outline">
                  <a:extLst>
                    <a:ext uri="{FF2B5EF4-FFF2-40B4-BE49-F238E27FC236}">
                      <a16:creationId xmlns:a16="http://schemas.microsoft.com/office/drawing/2014/main" id="{C761949F-AAD9-331E-BA3B-AC8326BF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047122-2AFE-3746-D554-70C3A0AD953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E722A32-69DF-12FC-8DB4-948B34C0B8FE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7EC9282-65A6-A432-C0AC-29C692EFCE47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EBA81E2-2FD1-609E-C5F5-FA0E3BBE661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148" name="Graphic 147" descr="Film strip outline">
                <a:extLst>
                  <a:ext uri="{FF2B5EF4-FFF2-40B4-BE49-F238E27FC236}">
                    <a16:creationId xmlns:a16="http://schemas.microsoft.com/office/drawing/2014/main" id="{08D7440C-BF6A-30A0-71A1-1885D197A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49" name="Graphic 148" descr="Film strip outline">
                <a:extLst>
                  <a:ext uri="{FF2B5EF4-FFF2-40B4-BE49-F238E27FC236}">
                    <a16:creationId xmlns:a16="http://schemas.microsoft.com/office/drawing/2014/main" id="{6E951614-A860-3594-8BA8-2FEE08FEF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0" name="Graphic 149" descr="Film strip outline">
                <a:extLst>
                  <a:ext uri="{FF2B5EF4-FFF2-40B4-BE49-F238E27FC236}">
                    <a16:creationId xmlns:a16="http://schemas.microsoft.com/office/drawing/2014/main" id="{B84DBF58-6BAB-3356-A45A-3291F6D56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1" name="Graphic 150" descr="Film strip outline">
                <a:extLst>
                  <a:ext uri="{FF2B5EF4-FFF2-40B4-BE49-F238E27FC236}">
                    <a16:creationId xmlns:a16="http://schemas.microsoft.com/office/drawing/2014/main" id="{831975CF-7451-8AD8-7C3F-8CC8CF151B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11D8326-4B03-A9C7-2D3A-C8E9221F16E1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930212-24FA-3BBF-5F93-FA7770F815FF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F6CC11D-1DED-ACA7-4288-2BCA4EE8C82F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2D9D05F-DC6A-638C-C39F-DAACB3CF159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5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18ECFD-1D82-0706-6B49-46EFB08FB365}"/>
              </a:ext>
            </a:extLst>
          </p:cNvPr>
          <p:cNvGrpSpPr/>
          <p:nvPr/>
        </p:nvGrpSpPr>
        <p:grpSpPr>
          <a:xfrm>
            <a:off x="4037449" y="-30341668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C65290-3DB8-B3A3-DD88-376E94E2DF28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9B12906-72E9-4811-EBC8-D736ABF8A0C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05B653AF-BE55-65CF-DE43-992E601C0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D1AAEAD5-B5C0-3E9D-906E-B0F118490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8CDEF31D-0CB9-0FAF-06C2-D05031E8BA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12BA9832-70C4-C7ED-6D7A-EE233DF058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2C752A-0594-A2C9-F391-C1A2A07E1582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F9F7DE-700C-734E-CF69-B6D39FCFC925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6917FC-49C2-3F01-1C69-30936021A016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A6490A-8A0E-1A42-ECCF-997629503071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AA9E44-E835-1A1A-2BE0-2416FE4ECF8A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4333505-8DC1-B748-6B65-AAE359769D0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A864570B-44E0-3797-E718-1D74D697F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82407D0-8D59-431D-4504-5CD0CD1BB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A933450E-8709-7E47-9DD2-594D8BAA05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146F5F02-AF0C-13A1-9149-8C5FDDE86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D2415D-9E2F-A2FC-12E7-7259D0100ABA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36C1CE-397A-812F-350C-7CDF20186469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712B-E0A9-B285-EA72-DD97E8D47B53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997CD6-C08C-984B-B6B5-A0443BB94D95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7AA7B-3FC4-DB79-EFAD-80CC232C40F5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C2F95B-3ABD-9418-86FC-4A0654AC6CD1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85F170-E0DA-4238-EB1A-79054A27469F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5DA5F2-B6FD-00E6-EA8C-3F1F7FC28522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237E73C-B146-40F2-8C47-B2B4890FA364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96F49844-CCCA-0675-E0B0-0E32EC6B0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463EEB2B-D227-4737-B675-6F43E0E43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7B73849F-581C-CDBB-71A9-FD28A48F9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B7B8D8FC-125D-2BA6-DA53-6737523B8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D51005-CD69-F6D7-4A6F-CABA9FBB90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C77ED3-C443-DD0A-0ED9-B98E316639C2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C40BBB-D2A6-246C-9152-8C6F1CC5DC10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BF9A19-F306-049B-A35F-492AC85F7E82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F0F0F81E-D064-7F72-3CE9-EA7B3CE697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D9B2C6F6-EDCC-ED56-6352-354A4000BB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79D15C4-5BC9-7010-D3C6-F8A0CA15A3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9B5E0FE7-DF12-9D6A-2B05-82D21F15B4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A3AC1E-5DF7-5DB2-8DB9-D4F5D9822867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6FA4A2-0AC1-17DA-843E-5D0EC7F8DB2B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53F59E-568F-599C-BF49-E67F60546AAD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EE29B5-4B5C-9240-CD7D-7AB5E6FF5D2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15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A301DAE-1E1A-DC50-1960-F8FD5D974DCC}"/>
              </a:ext>
            </a:extLst>
          </p:cNvPr>
          <p:cNvSpPr txBox="1"/>
          <p:nvPr/>
        </p:nvSpPr>
        <p:spPr>
          <a:xfrm>
            <a:off x="1938528" y="1298448"/>
            <a:ext cx="5760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vocabularies and ontologies: facilitate a shared understanding of a domain</a:t>
            </a:r>
          </a:p>
          <a:p>
            <a:r>
              <a:rPr lang="en-US" dirty="0">
                <a:solidFill>
                  <a:schemeClr val="accent1"/>
                </a:solidFill>
              </a:rPr>
              <a:t>an ontology consists of a vocabulary and explicit assumptions regarding the intended meaning of the vocabulary</a:t>
            </a:r>
          </a:p>
          <a:p>
            <a:r>
              <a:rPr lang="en-US" dirty="0">
                <a:solidFill>
                  <a:schemeClr val="accent1"/>
                </a:solidFill>
              </a:rPr>
              <a:t>ontologies are collections of names with defined meaning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reuse ontologies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1"/>
                </a:solidFill>
              </a:rPr>
              <a:t> for universal machine-readability, to enable integrating data from different sources</a:t>
            </a:r>
          </a:p>
        </p:txBody>
      </p:sp>
    </p:spTree>
    <p:extLst>
      <p:ext uri="{BB962C8B-B14F-4D97-AF65-F5344CB8AC3E}">
        <p14:creationId xmlns:p14="http://schemas.microsoft.com/office/powerpoint/2010/main" val="257285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372" y="3059031"/>
            <a:ext cx="2187593" cy="2187593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921" y="2505555"/>
            <a:ext cx="3059415" cy="3059415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208" y="2137282"/>
            <a:ext cx="3795960" cy="3795960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030" y="1780683"/>
            <a:ext cx="4375941" cy="4375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6478B2-E921-15CD-33FA-7B4D84AAA810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4560" y="2798929"/>
            <a:ext cx="2568738" cy="2568738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0289" y="2137282"/>
            <a:ext cx="3892032" cy="3892032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9685" y="2070149"/>
            <a:ext cx="3930224" cy="3930224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5736" y="1801051"/>
            <a:ext cx="4468421" cy="4468421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A56DA97E-ED47-019F-4226-6D155C024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7791" y="524129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0B8DE-2FD3-BDDC-BCAD-84C105E92D1A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  <p:sndAc>
          <p:stSnd>
            <p:snd r:embed="rId3" name="Swoosh 1-SoundBible.com-231145780.wav"/>
          </p:stSnd>
        </p:sndAc>
      </p:transition>
    </mc:Choice>
    <mc:Fallback xmlns="">
      <p:transition spd="slow" advClick="0" advTm="0">
        <p:fade/>
        <p:sndAc>
          <p:stSnd>
            <p:snd r:embed="rId15" name="Swoosh 1-SoundBible.com-231145780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0.14907 L -0.2375 -0.07453 C -0.2375 -0.0412 -0.17201 -4.07407E-6 -0.11875 -4.07407E-6 L 8.33333E-7 -4.07407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0540BC53-FB76-88BC-C42C-1EEE47C3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4" y="2576416"/>
            <a:ext cx="2257071" cy="2257071"/>
          </a:xfrm>
          <a:prstGeom prst="rect">
            <a:avLst/>
          </a:prstGeom>
        </p:spPr>
      </p:pic>
      <p:pic>
        <p:nvPicPr>
          <p:cNvPr id="4" name="Graphic 3" descr="Vlog with solid fill">
            <a:extLst>
              <a:ext uri="{FF2B5EF4-FFF2-40B4-BE49-F238E27FC236}">
                <a16:creationId xmlns:a16="http://schemas.microsoft.com/office/drawing/2014/main" id="{3E31D102-DBA8-3699-C83C-920922E20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5083" y="2576416"/>
            <a:ext cx="2257071" cy="2257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E6D43-78E3-2684-2C7F-806C11F00246}"/>
              </a:ext>
            </a:extLst>
          </p:cNvPr>
          <p:cNvSpPr txBox="1"/>
          <p:nvPr/>
        </p:nvSpPr>
        <p:spPr>
          <a:xfrm>
            <a:off x="1978958" y="475466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What is JSON?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3F8D2-BDE0-E959-FEAD-099B0D105F3A}"/>
              </a:ext>
            </a:extLst>
          </p:cNvPr>
          <p:cNvSpPr txBox="1"/>
          <p:nvPr/>
        </p:nvSpPr>
        <p:spPr>
          <a:xfrm>
            <a:off x="7048344" y="4754668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Usage Demo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6" grpId="1"/>
      <p:bldP spid="17" grpId="0"/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502744" y="4734327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Basics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794041" y="4734327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in Code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1367</Words>
  <Application>Microsoft Macintosh PowerPoint</Application>
  <PresentationFormat>Breitbild</PresentationFormat>
  <Paragraphs>261</Paragraphs>
  <Slides>44</Slides>
  <Notes>41</Notes>
  <HiddenSlides>35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Helvetica Neue</vt:lpstr>
      <vt:lpstr>Roboto</vt:lpstr>
      <vt:lpstr>Wingdings</vt:lpstr>
      <vt:lpstr>Office Theme</vt:lpstr>
      <vt:lpstr>PowerPoint-Präsentation</vt:lpstr>
      <vt:lpstr>Ontologies on the Web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to Expect from this Tutorial Series?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Difference between IoT and WoT</vt:lpstr>
      <vt:lpstr>PowerPoint-Präsentation</vt:lpstr>
      <vt:lpstr>PowerPoint-Präsentation</vt:lpstr>
      <vt:lpstr>What is a Thing and Thing Description?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is Web of Things in a Nutshell?</vt:lpstr>
      <vt:lpstr>What is Web of Things in a Nutshell?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Justus Fries</cp:lastModifiedBy>
  <cp:revision>232</cp:revision>
  <cp:lastPrinted>2022-12-08T10:35:14Z</cp:lastPrinted>
  <dcterms:created xsi:type="dcterms:W3CDTF">2022-10-09T17:16:27Z</dcterms:created>
  <dcterms:modified xsi:type="dcterms:W3CDTF">2024-02-09T18:13:53Z</dcterms:modified>
</cp:coreProperties>
</file>