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6"/>
  </p:notes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10" r:id="rId22"/>
    <p:sldId id="311" r:id="rId23"/>
    <p:sldId id="312" r:id="rId24"/>
    <p:sldId id="313" r:id="rId25"/>
    <p:sldId id="314" r:id="rId26"/>
    <p:sldId id="315" r:id="rId27"/>
    <p:sldId id="317" r:id="rId28"/>
    <p:sldId id="318" r:id="rId29"/>
    <p:sldId id="319" r:id="rId30"/>
    <p:sldId id="321" r:id="rId31"/>
    <p:sldId id="320" r:id="rId32"/>
    <p:sldId id="322" r:id="rId33"/>
    <p:sldId id="323" r:id="rId34"/>
    <p:sldId id="32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59CFCE2-E13A-46AE-A9CE-15DF46E986A3}">
          <p14:sldIdLst>
            <p14:sldId id="256"/>
            <p14:sldId id="281"/>
            <p14:sldId id="257"/>
            <p14:sldId id="258"/>
            <p14:sldId id="259"/>
            <p14:sldId id="260"/>
            <p14:sldId id="261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10"/>
            <p14:sldId id="311"/>
            <p14:sldId id="312"/>
            <p14:sldId id="313"/>
            <p14:sldId id="314"/>
            <p14:sldId id="315"/>
            <p14:sldId id="317"/>
            <p14:sldId id="318"/>
            <p14:sldId id="319"/>
            <p14:sldId id="321"/>
            <p14:sldId id="320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B99E6-1756-4147-8624-BE6CCE51E6BE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C55B-D754-4DCE-B569-28D148A93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1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3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82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1902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94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07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58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38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4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1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6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6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9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4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1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7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Lecture-01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67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2BCC-A5C1-4DBA-B5D4-AE81BD4C2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 oriented programming - python</a:t>
            </a:r>
            <a:br>
              <a:rPr lang="en-US" sz="4000" dirty="0"/>
            </a:br>
            <a:r>
              <a:rPr lang="en-US" sz="4000" dirty="0"/>
              <a:t>Ch:1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14BC9-EA94-43C1-8AB8-A5A68CD0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444" y="5883274"/>
            <a:ext cx="6672865" cy="365125"/>
          </a:xfrm>
        </p:spPr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55C1F-67B0-4887-90DA-0820C9C1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</a:t>
            </a:fld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4E42CA5-0E61-4050-A5AB-5BBC5F662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63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CB4964-2FE7-4610-8595-7DBB660B1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122" y="1790876"/>
            <a:ext cx="9391106" cy="393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5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11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3C40B3-7933-4CB8-9E85-DD528DDEA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222" y="2095500"/>
            <a:ext cx="657203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4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12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96A120-BC7F-4C10-85EB-D9067C81A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69" t="25995"/>
          <a:stretch/>
        </p:blipFill>
        <p:spPr>
          <a:xfrm>
            <a:off x="2523066" y="2858029"/>
            <a:ext cx="8099954" cy="114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2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13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638FA0-C636-4C9E-86A6-4BE5076FD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394" y="2095500"/>
            <a:ext cx="5835686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9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14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9D24EB-A458-4CB9-8C6C-280029A44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944" y="2095500"/>
            <a:ext cx="4508586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08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15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715DC9-2D2D-4575-B50D-84D538E2D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979" y="2095500"/>
            <a:ext cx="4632516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79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0A86CB-321C-4AA7-8360-8A85DF91C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3119" y="2095500"/>
            <a:ext cx="4736236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55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17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E15DD2-540C-42A7-85A6-BA1C38799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836" y="2095500"/>
            <a:ext cx="5196803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59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C76FA-8ABE-4D90-9D38-5201D3806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C4E077-5C1C-421C-BAA9-D05EA81E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435" y="2486025"/>
            <a:ext cx="4001548" cy="277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44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19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CA78BE-8622-4A73-8907-B62E1BE4C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DE00A7-58F4-4751-8E3A-419DF373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211" y="1874084"/>
            <a:ext cx="5311542" cy="413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3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60BB-6D87-433E-8D0A-751D1526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75D3-66F8-4EB3-9BBC-FB4D081D5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>
              <a:effectLst/>
            </a:endParaRPr>
          </a:p>
          <a:p>
            <a:pPr marL="0" indent="0" algn="ctr">
              <a:buNone/>
            </a:pPr>
            <a:r>
              <a:rPr lang="en-US" sz="3200" dirty="0">
                <a:effectLst/>
              </a:rPr>
              <a:t>PyCharm installation</a:t>
            </a:r>
          </a:p>
          <a:p>
            <a:pPr marL="0" indent="0" algn="ctr">
              <a:buNone/>
            </a:pPr>
            <a:r>
              <a:rPr lang="en-US" sz="3200" dirty="0">
                <a:effectLst/>
              </a:rPr>
              <a:t>Programming Basics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E7F8D-5A11-4EF0-ACE2-946A7DC2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D1C8F-0D5A-4CA8-B460-7B4A87E5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37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20</a:t>
            </a:fld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3296117-A8DB-45B0-8A00-801384A3F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031" y="2095500"/>
            <a:ext cx="4456412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8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21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DDA9EB-AE1E-4AEF-85C0-7041AB6C7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961" y="2095500"/>
            <a:ext cx="4548553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60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22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DDA9EB-AE1E-4AEF-85C0-7041AB6C7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961" y="2095500"/>
            <a:ext cx="4548553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59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23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B40196-FEEA-4A57-BA91-99C0170D7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069" y="1935921"/>
            <a:ext cx="9974511" cy="466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56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using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24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A571D-E27B-4882-9941-368C04408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effectLst/>
              </a:rPr>
              <a:t>Python interpreter :</a:t>
            </a:r>
          </a:p>
          <a:p>
            <a:r>
              <a:rPr lang="en-US" dirty="0">
                <a:effectLst/>
              </a:rPr>
              <a:t>The </a:t>
            </a:r>
            <a:r>
              <a:rPr lang="en-US" b="1" i="1" dirty="0">
                <a:solidFill>
                  <a:srgbClr val="FFC000"/>
                </a:solidFill>
                <a:effectLst/>
              </a:rPr>
              <a:t>Python interpreter</a:t>
            </a:r>
            <a:r>
              <a:rPr lang="en-US" dirty="0">
                <a:effectLst/>
              </a:rPr>
              <a:t> is a computer program that executes code written in the Python programming language. </a:t>
            </a:r>
          </a:p>
          <a:p>
            <a:r>
              <a:rPr lang="en-US" dirty="0">
                <a:effectLst/>
              </a:rPr>
              <a:t>An </a:t>
            </a:r>
            <a:r>
              <a:rPr lang="en-US" b="1" i="1" dirty="0">
                <a:solidFill>
                  <a:srgbClr val="FFC000"/>
                </a:solidFill>
                <a:effectLst/>
              </a:rPr>
              <a:t>interactive interpreter</a:t>
            </a:r>
            <a:r>
              <a:rPr lang="en-US" dirty="0">
                <a:effectLst/>
              </a:rPr>
              <a:t> is a program that allows the user to execute one line of code at a time.</a:t>
            </a:r>
          </a:p>
          <a:p>
            <a:r>
              <a:rPr lang="en-US" b="1" i="1" dirty="0">
                <a:solidFill>
                  <a:srgbClr val="FFC000"/>
                </a:solidFill>
                <a:effectLst/>
              </a:rPr>
              <a:t>Code</a:t>
            </a:r>
            <a:r>
              <a:rPr lang="en-US" dirty="0">
                <a:effectLst/>
              </a:rPr>
              <a:t> is a common word for the textual representation of a program (and hence programming is also called </a:t>
            </a:r>
            <a:r>
              <a:rPr lang="en-US" i="1" dirty="0">
                <a:effectLst/>
              </a:rPr>
              <a:t>coding</a:t>
            </a:r>
            <a:r>
              <a:rPr lang="en-US" dirty="0">
                <a:effectLst/>
              </a:rPr>
              <a:t>). </a:t>
            </a:r>
          </a:p>
          <a:p>
            <a:r>
              <a:rPr lang="en-US" dirty="0">
                <a:effectLst/>
              </a:rPr>
              <a:t>A </a:t>
            </a:r>
            <a:r>
              <a:rPr lang="en-US" b="1" i="1" dirty="0">
                <a:solidFill>
                  <a:srgbClr val="FFC000"/>
                </a:solidFill>
                <a:effectLst/>
              </a:rPr>
              <a:t>line</a:t>
            </a:r>
            <a:r>
              <a:rPr lang="en-US" dirty="0">
                <a:effectLst/>
              </a:rPr>
              <a:t> is a row of text.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en-US" b="1" u="sng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24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using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25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A571D-E27B-4882-9941-368C04408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interactive interpreter displays a </a:t>
            </a:r>
            <a:r>
              <a:rPr lang="en-US" b="1" i="1" dirty="0">
                <a:effectLst/>
              </a:rPr>
              <a:t>prompt</a:t>
            </a:r>
            <a:r>
              <a:rPr lang="en-US" dirty="0">
                <a:effectLst/>
              </a:rPr>
              <a:t> ("</a:t>
            </a:r>
            <a:r>
              <a:rPr lang="en-US" i="1" dirty="0">
                <a:effectLst/>
              </a:rPr>
              <a:t>&gt;&gt;&gt;</a:t>
            </a:r>
            <a:r>
              <a:rPr lang="en-US" dirty="0">
                <a:effectLst/>
              </a:rPr>
              <a:t>") that indicates the interpreter is ready to accept code. </a:t>
            </a:r>
          </a:p>
          <a:p>
            <a:r>
              <a:rPr lang="en-US" dirty="0">
                <a:effectLst/>
              </a:rPr>
              <a:t>The user types a line of Python code and presses the enter key to execute the code. Initially, you may think of the interactive interpreter as a </a:t>
            </a:r>
            <a:r>
              <a:rPr lang="en-US" dirty="0">
                <a:solidFill>
                  <a:srgbClr val="FFC000"/>
                </a:solidFill>
                <a:effectLst/>
              </a:rPr>
              <a:t>powerful calculator</a:t>
            </a:r>
            <a:r>
              <a:rPr lang="en-US" dirty="0">
                <a:effectLst/>
              </a:rPr>
              <a:t>. </a:t>
            </a:r>
          </a:p>
          <a:p>
            <a:r>
              <a:rPr lang="en-US" dirty="0">
                <a:effectLst/>
              </a:rPr>
              <a:t>The example program below calculates a salary based on a given hourly wage, the number of hours worked per week, and the number of weeks per year. </a:t>
            </a:r>
          </a:p>
          <a:p>
            <a:endParaRPr lang="en-US" b="1" u="sng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13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interpreter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26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FEF16C-241A-4E5E-8875-E2933B9FD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687" y="2682875"/>
            <a:ext cx="51339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63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EEDD-BED3-4652-BD22-C38F3BD7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Executing a Python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269C-E315-432D-B31C-4D845A0C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Python interactive interpreter is useful for simple operations or programs consisting of only a few lines. </a:t>
            </a:r>
          </a:p>
          <a:p>
            <a:r>
              <a:rPr lang="en-US" dirty="0">
                <a:effectLst/>
              </a:rPr>
              <a:t>However, </a:t>
            </a:r>
            <a:r>
              <a:rPr lang="en-US" dirty="0">
                <a:solidFill>
                  <a:srgbClr val="FFC000"/>
                </a:solidFill>
                <a:effectLst/>
              </a:rPr>
              <a:t>entering code line-by-line into the interpreter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FFC000"/>
                </a:solidFill>
                <a:effectLst/>
              </a:rPr>
              <a:t>quickly becomes unwieldy </a:t>
            </a:r>
            <a:r>
              <a:rPr lang="en-US" dirty="0">
                <a:effectLst/>
              </a:rPr>
              <a:t>for any program spanning more than a few lines.</a:t>
            </a:r>
          </a:p>
          <a:p>
            <a:r>
              <a:rPr lang="en-US" dirty="0">
                <a:effectLst/>
              </a:rPr>
              <a:t>Instead, a programmer </a:t>
            </a:r>
            <a:r>
              <a:rPr lang="en-US" dirty="0">
                <a:solidFill>
                  <a:srgbClr val="FFC000"/>
                </a:solidFill>
                <a:effectLst/>
              </a:rPr>
              <a:t>can write Python code in a file then provide that file to the interpreter</a:t>
            </a:r>
            <a:r>
              <a:rPr lang="en-US" dirty="0">
                <a:effectLst/>
              </a:rPr>
              <a:t>. </a:t>
            </a:r>
          </a:p>
          <a:p>
            <a:r>
              <a:rPr lang="en-US" dirty="0">
                <a:effectLst/>
              </a:rPr>
              <a:t>The interpreter begins by executing the first line of code at the top of the file and continues until the interpreter reaches the end.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4B0A9-6D73-4DDE-B18F-1F7C46EB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E7FE-D65D-4C5D-8FE5-355B235D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34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EEDD-BED3-4652-BD22-C38F3BD7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Executing a Python program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C22ADA-0CA4-45CE-B0D7-4B18E3103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3275" y="2557462"/>
            <a:ext cx="5495925" cy="27717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4B0A9-6D73-4DDE-B18F-1F7C46EB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E7FE-D65D-4C5D-8FE5-355B235D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30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EEDD-BED3-4652-BD22-C38F3BD7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Executing a Python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269C-E315-432D-B31C-4D845A0C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A statement </a:t>
            </a:r>
            <a:r>
              <a:rPr lang="en-US" dirty="0"/>
              <a:t>is a program instruction.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A program </a:t>
            </a:r>
            <a:r>
              <a:rPr lang="en-US" dirty="0"/>
              <a:t>mostly consists of a series of statements, and each statement usually appears on its own line.</a:t>
            </a:r>
          </a:p>
          <a:p>
            <a:r>
              <a:rPr lang="en-US" dirty="0">
                <a:solidFill>
                  <a:srgbClr val="FFC000"/>
                </a:solidFill>
              </a:rPr>
              <a:t>Expressions</a:t>
            </a:r>
            <a:r>
              <a:rPr lang="en-US" dirty="0"/>
              <a:t> are code that return a value when evaluated; </a:t>
            </a:r>
          </a:p>
          <a:p>
            <a:pPr marL="0" indent="0">
              <a:buNone/>
            </a:pPr>
            <a:r>
              <a:rPr lang="en-US" dirty="0"/>
              <a:t>	- for example, the code </a:t>
            </a:r>
            <a:r>
              <a:rPr lang="en-US" dirty="0">
                <a:solidFill>
                  <a:srgbClr val="FFC000"/>
                </a:solidFill>
              </a:rPr>
              <a:t>wage * hours * weeks </a:t>
            </a:r>
            <a:r>
              <a:rPr lang="en-US" dirty="0"/>
              <a:t>is an expression that computes a number. </a:t>
            </a:r>
          </a:p>
          <a:p>
            <a:pPr marL="0" indent="0">
              <a:buNone/>
            </a:pPr>
            <a:r>
              <a:rPr lang="en-US" dirty="0"/>
              <a:t>	- The symbol </a:t>
            </a:r>
            <a:r>
              <a:rPr lang="en-US" dirty="0">
                <a:solidFill>
                  <a:srgbClr val="FFC000"/>
                </a:solidFill>
              </a:rPr>
              <a:t>* is used for multiplication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	-The names </a:t>
            </a:r>
            <a:r>
              <a:rPr lang="en-US" dirty="0">
                <a:solidFill>
                  <a:srgbClr val="FFC000"/>
                </a:solidFill>
              </a:rPr>
              <a:t>wage, hours, weeks, and salary are variables</a:t>
            </a:r>
            <a:r>
              <a:rPr lang="en-US" dirty="0"/>
              <a:t>, which are named references to values stored by the interpreter.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4B0A9-6D73-4DDE-B18F-1F7C46EB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E7FE-D65D-4C5D-8FE5-355B235D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6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55FF-F62E-4298-9576-87DECF49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590136"/>
          </a:xfrm>
        </p:spPr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60CE-17C7-4A80-AB3B-F5EE27E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99736"/>
            <a:ext cx="9905998" cy="4321833"/>
          </a:xfrm>
        </p:spPr>
        <p:txBody>
          <a:bodyPr/>
          <a:lstStyle/>
          <a:p>
            <a:r>
              <a:rPr lang="en-US" dirty="0">
                <a:effectLst/>
              </a:rPr>
              <a:t>A computer</a:t>
            </a:r>
            <a:r>
              <a:rPr lang="en-US" b="1" dirty="0">
                <a:effectLst/>
              </a:rPr>
              <a:t> </a:t>
            </a:r>
            <a:r>
              <a:rPr lang="en-US" b="1" i="1" dirty="0">
                <a:effectLst/>
              </a:rPr>
              <a:t>program</a:t>
            </a:r>
            <a:r>
              <a:rPr lang="en-US" dirty="0">
                <a:effectLst/>
              </a:rPr>
              <a:t> consists of instructions executing one at a time. </a:t>
            </a:r>
          </a:p>
          <a:p>
            <a:r>
              <a:rPr lang="en-US" b="1" dirty="0">
                <a:effectLst/>
              </a:rPr>
              <a:t>Basic instruction types are:</a:t>
            </a:r>
          </a:p>
          <a:p>
            <a:r>
              <a:rPr lang="en-US" b="1" i="1" u="sng" dirty="0">
                <a:solidFill>
                  <a:srgbClr val="FFC000"/>
                </a:solidFill>
                <a:effectLst/>
              </a:rPr>
              <a:t>Input</a:t>
            </a:r>
            <a:r>
              <a:rPr lang="en-US" u="sng" dirty="0">
                <a:solidFill>
                  <a:srgbClr val="FFC000"/>
                </a:solidFill>
                <a:effectLst/>
              </a:rPr>
              <a:t>:</a:t>
            </a:r>
            <a:r>
              <a:rPr lang="en-US" dirty="0">
                <a:effectLst/>
              </a:rPr>
              <a:t> A program gets data, perhaps from a file, keyboard, touchscreen, network, etc.</a:t>
            </a:r>
          </a:p>
          <a:p>
            <a:r>
              <a:rPr lang="en-US" b="1" i="1" u="sng" dirty="0">
                <a:solidFill>
                  <a:srgbClr val="FFC000"/>
                </a:solidFill>
                <a:effectLst/>
              </a:rPr>
              <a:t>Process</a:t>
            </a:r>
            <a:r>
              <a:rPr lang="en-US" b="1" u="sng" dirty="0">
                <a:solidFill>
                  <a:srgbClr val="FFC000"/>
                </a:solidFill>
                <a:effectLst/>
              </a:rPr>
              <a:t>:</a:t>
            </a:r>
            <a:r>
              <a:rPr lang="en-US" dirty="0">
                <a:effectLst/>
              </a:rPr>
              <a:t> A program performs computations on that data, such as adding two values like x + y.</a:t>
            </a:r>
          </a:p>
          <a:p>
            <a:r>
              <a:rPr lang="en-US" b="1" i="1" u="sng" dirty="0">
                <a:solidFill>
                  <a:srgbClr val="FFC000"/>
                </a:solidFill>
                <a:effectLst/>
              </a:rPr>
              <a:t>Output</a:t>
            </a:r>
            <a:r>
              <a:rPr lang="en-US" u="sng" dirty="0">
                <a:solidFill>
                  <a:srgbClr val="FFC000"/>
                </a:solidFill>
                <a:effectLst/>
              </a:rPr>
              <a:t>: </a:t>
            </a:r>
            <a:r>
              <a:rPr lang="en-US" dirty="0">
                <a:effectLst/>
              </a:rPr>
              <a:t>A program puts that data somewhere, such as to a file, screen, network,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0549-CADA-49EF-ACE8-EC66755C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E4001-B7C7-4488-8DC8-8DF0C2CB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29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EEDD-BED3-4652-BD22-C38F3BD7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Executing a Python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269C-E315-432D-B31C-4D845A0C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 new variable is created by performing an assignment using the = symbol</a:t>
            </a:r>
            <a:r>
              <a:rPr lang="en-US" dirty="0"/>
              <a:t>, such as salary = wage * hours * weeks, which creates a new variable called salary.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</a:rPr>
              <a:t>print() </a:t>
            </a:r>
            <a:r>
              <a:rPr lang="en-US" dirty="0"/>
              <a:t>function displays variables or expression values.</a:t>
            </a:r>
          </a:p>
          <a:p>
            <a:r>
              <a:rPr lang="en-US" dirty="0"/>
              <a:t>Characters such as </a:t>
            </a:r>
            <a:r>
              <a:rPr lang="en-US" dirty="0">
                <a:solidFill>
                  <a:srgbClr val="FFC000"/>
                </a:solidFill>
              </a:rPr>
              <a:t>"#" denote comments</a:t>
            </a:r>
            <a:r>
              <a:rPr lang="en-US" dirty="0"/>
              <a:t>, which are optional but can be used to explain portions of code to a human reader.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4B0A9-6D73-4DDE-B18F-1F7C46EB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E7FE-D65D-4C5D-8FE5-355B235D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52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EEDD-BED3-4652-BD22-C38F3BD7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269C-E315-432D-B31C-4D845A0C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>
                <a:effectLst/>
              </a:rPr>
              <a:t>What is the purpose of variables?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a.  To store values for later use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b.  To instruct the processor to execute an action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c.  To automatically color text in the editor</a:t>
            </a:r>
          </a:p>
          <a:p>
            <a:pPr marL="457200" indent="-457200">
              <a:buAutoNum type="arabicPeriod" startAt="2"/>
            </a:pPr>
            <a:r>
              <a:rPr lang="en-US" dirty="0"/>
              <a:t>The code 20 * 30 is an expression ?</a:t>
            </a:r>
          </a:p>
          <a:p>
            <a:pPr marL="0" indent="0">
              <a:buNone/>
            </a:pPr>
            <a:r>
              <a:rPr lang="en-US" dirty="0"/>
              <a:t>	a.  True</a:t>
            </a:r>
          </a:p>
          <a:p>
            <a:pPr marL="0" indent="0">
              <a:buNone/>
            </a:pPr>
            <a:r>
              <a:rPr lang="en-US" dirty="0"/>
              <a:t>	b. 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4B0A9-6D73-4DDE-B18F-1F7C46EB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E7FE-D65D-4C5D-8FE5-355B235D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4A0440-962B-4B0B-BD0C-DA6932421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011" y="2565882"/>
            <a:ext cx="417702" cy="410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446B32-721D-42D3-9EE1-42FF62075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68" y="4570851"/>
            <a:ext cx="417702" cy="4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4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EEDD-BED3-4652-BD22-C38F3BD7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269C-E315-432D-B31C-4D845A0C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3.    How are most Python programs developed??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a.  By writing code in the interactive interpreter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b.  By writing code in  files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</a:t>
            </a:r>
          </a:p>
          <a:p>
            <a:pPr marL="0" indent="0">
              <a:buNone/>
            </a:pPr>
            <a:r>
              <a:rPr lang="en-US" dirty="0"/>
              <a:t>4.    Comments are required in programs?</a:t>
            </a:r>
          </a:p>
          <a:p>
            <a:pPr marL="0" indent="0">
              <a:buNone/>
            </a:pPr>
            <a:r>
              <a:rPr lang="en-US" dirty="0"/>
              <a:t>	a.  True</a:t>
            </a:r>
          </a:p>
          <a:p>
            <a:pPr marL="0" indent="0">
              <a:buNone/>
            </a:pPr>
            <a:r>
              <a:rPr lang="en-US" dirty="0"/>
              <a:t>	b. 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4B0A9-6D73-4DDE-B18F-1F7C46EB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E7FE-D65D-4C5D-8FE5-355B235D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3C835-A863-4098-85E8-798D3B56E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202" y="5090968"/>
            <a:ext cx="417702" cy="410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9D5D14-AED8-45E7-8269-16EE404ED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626" y="3058531"/>
            <a:ext cx="417702" cy="4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9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1E4D-EBF3-4284-8595-601901E8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6C69-CCCA-48A6-B951-4C08E972F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wage = 20</a:t>
            </a:r>
          </a:p>
          <a:p>
            <a:pPr marL="0" indent="0">
              <a:buNone/>
            </a:pPr>
            <a:r>
              <a:rPr lang="en-US" dirty="0"/>
              <a:t>hours = 40</a:t>
            </a:r>
          </a:p>
          <a:p>
            <a:pPr marL="0" indent="0">
              <a:buNone/>
            </a:pPr>
            <a:r>
              <a:rPr lang="en-US" dirty="0"/>
              <a:t>weeks = 52</a:t>
            </a:r>
          </a:p>
          <a:p>
            <a:pPr marL="0" indent="0">
              <a:buNone/>
            </a:pPr>
            <a:r>
              <a:rPr lang="en-US" dirty="0"/>
              <a:t>salary = wage * hours * weeks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print('Salary is:', salary)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C64A6-1781-4D8E-A18E-771D96C4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1A753-AC81-4F7F-8D13-745F6448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23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7C4D-F8E1-4693-AA2E-B311AFF0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7109B-55B7-4A40-8D2C-FEAD836BB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student is taking these courses:</a:t>
            </a:r>
          </a:p>
          <a:p>
            <a:pPr lvl="1"/>
            <a:r>
              <a:rPr lang="en-US" dirty="0"/>
              <a:t>Bible:</a:t>
            </a:r>
          </a:p>
          <a:p>
            <a:pPr lvl="1"/>
            <a:r>
              <a:rPr lang="en-US" dirty="0"/>
              <a:t>OOP:  </a:t>
            </a:r>
          </a:p>
          <a:p>
            <a:pPr lvl="1"/>
            <a:r>
              <a:rPr lang="en-US" dirty="0"/>
              <a:t>Math: </a:t>
            </a:r>
          </a:p>
          <a:p>
            <a:pPr lvl="1"/>
            <a:r>
              <a:rPr lang="en-US" dirty="0"/>
              <a:t>Science:</a:t>
            </a:r>
          </a:p>
          <a:p>
            <a:r>
              <a:rPr lang="en-US" dirty="0"/>
              <a:t>get the grade values as an input from the user (1 to100)</a:t>
            </a:r>
          </a:p>
          <a:p>
            <a:r>
              <a:rPr lang="en-US" dirty="0"/>
              <a:t>Calculate the total earned grades</a:t>
            </a:r>
          </a:p>
          <a:p>
            <a:r>
              <a:rPr lang="en-US" dirty="0"/>
              <a:t>Calculate the average value of </a:t>
            </a:r>
            <a:r>
              <a:rPr lang="en-US"/>
              <a:t>the grades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E886A-ACB7-4F31-B47C-A2C7E19F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A9A95-CE8E-4ACC-B06E-BE615BF2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6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D0BA-FEC0-4282-A34D-8735A440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Program(contd..)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5D6E37-9A1F-47A5-A074-51036A6B883D}"/>
              </a:ext>
            </a:extLst>
          </p:cNvPr>
          <p:cNvSpPr/>
          <p:nvPr/>
        </p:nvSpPr>
        <p:spPr>
          <a:xfrm>
            <a:off x="1224950" y="2665562"/>
            <a:ext cx="3683479" cy="2424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basic computer program's instructions get input, process, and put output. </a:t>
            </a:r>
          </a:p>
          <a:p>
            <a:r>
              <a:rPr lang="en-US" dirty="0"/>
              <a:t>This program first assigns x with what is typed on the keyboard input, in this case 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95879D-E91C-47CF-B572-37A7DBFCE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849" y="2665563"/>
            <a:ext cx="4629150" cy="242402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1868F38-C10F-4CD0-BA73-6AF45EB0FC9B}"/>
              </a:ext>
            </a:extLst>
          </p:cNvPr>
          <p:cNvSpPr/>
          <p:nvPr/>
        </p:nvSpPr>
        <p:spPr>
          <a:xfrm>
            <a:off x="4908429" y="3739550"/>
            <a:ext cx="267420" cy="297612"/>
          </a:xfrm>
          <a:prstGeom prst="rightArrow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B20C8-C148-4490-AA60-4C667ECF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7C3618-1B52-4CA6-A3F4-BD7E8993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4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D0BA-FEC0-4282-A34D-8735A440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Program(contd..)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5D6E37-9A1F-47A5-A074-51036A6B883D}"/>
              </a:ext>
            </a:extLst>
          </p:cNvPr>
          <p:cNvSpPr/>
          <p:nvPr/>
        </p:nvSpPr>
        <p:spPr>
          <a:xfrm>
            <a:off x="1224950" y="2665562"/>
            <a:ext cx="3683479" cy="2424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program's next instruction gets the next input, in this case 5.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1868F38-C10F-4CD0-BA73-6AF45EB0FC9B}"/>
              </a:ext>
            </a:extLst>
          </p:cNvPr>
          <p:cNvSpPr/>
          <p:nvPr/>
        </p:nvSpPr>
        <p:spPr>
          <a:xfrm>
            <a:off x="4908429" y="3739550"/>
            <a:ext cx="267420" cy="297612"/>
          </a:xfrm>
          <a:prstGeom prst="rightArrow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3EEC3C-63BA-40B0-85DE-F106ECB1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849" y="2665561"/>
            <a:ext cx="4276725" cy="242402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B93DD-B316-4D89-BF33-EA49140E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5E09CF-91E1-4FCB-92A9-9AF399BB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7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D0BA-FEC0-4282-A34D-8735A440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Program(contd..)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5D6E37-9A1F-47A5-A074-51036A6B883D}"/>
              </a:ext>
            </a:extLst>
          </p:cNvPr>
          <p:cNvSpPr/>
          <p:nvPr/>
        </p:nvSpPr>
        <p:spPr>
          <a:xfrm>
            <a:off x="1224950" y="2665562"/>
            <a:ext cx="3683479" cy="2424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program then does some processing, in this case assigning z with x + y (so 2 + 5 yields z of 7).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1868F38-C10F-4CD0-BA73-6AF45EB0FC9B}"/>
              </a:ext>
            </a:extLst>
          </p:cNvPr>
          <p:cNvSpPr/>
          <p:nvPr/>
        </p:nvSpPr>
        <p:spPr>
          <a:xfrm>
            <a:off x="4908429" y="3739550"/>
            <a:ext cx="267420" cy="297612"/>
          </a:xfrm>
          <a:prstGeom prst="rightArrow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84F51-F290-4BE9-BB32-0C1125A82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548" y="2665563"/>
            <a:ext cx="4210050" cy="234638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93D69-0010-45E6-9B7F-592B9A77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EE1100-6B4C-49D2-A3BD-A3D20082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5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D0BA-FEC0-4282-A34D-8735A440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Program(contd..)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5D6E37-9A1F-47A5-A074-51036A6B883D}"/>
              </a:ext>
            </a:extLst>
          </p:cNvPr>
          <p:cNvSpPr/>
          <p:nvPr/>
        </p:nvSpPr>
        <p:spPr>
          <a:xfrm>
            <a:off x="1224950" y="2665562"/>
            <a:ext cx="3683479" cy="2424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Finally, the program puts z (7) to output, in this case to a screen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1868F38-C10F-4CD0-BA73-6AF45EB0FC9B}"/>
              </a:ext>
            </a:extLst>
          </p:cNvPr>
          <p:cNvSpPr/>
          <p:nvPr/>
        </p:nvSpPr>
        <p:spPr>
          <a:xfrm>
            <a:off x="4908429" y="3739550"/>
            <a:ext cx="267420" cy="297612"/>
          </a:xfrm>
          <a:prstGeom prst="rightArrow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C2F389-8EB2-4332-B304-4A0260D4C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849" y="2665563"/>
            <a:ext cx="4438650" cy="242402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208D1-8719-4978-83EF-2F8EB3C5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AE45AF-F221-44D6-ABD1-F761B28D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1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B893E-DFFD-429B-9294-BCF3458C1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3EB02E-8315-4955-B029-684681DA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95" y="1914313"/>
            <a:ext cx="7240010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64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9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9250CC-F97E-4E1D-8A55-A4AE30214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750" y="2095500"/>
            <a:ext cx="937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47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20330</TotalTime>
  <Words>887</Words>
  <Application>Microsoft Office PowerPoint</Application>
  <PresentationFormat>Widescreen</PresentationFormat>
  <Paragraphs>165</Paragraphs>
  <Slides>34</Slides>
  <Notes>0</Notes>
  <HiddenSlides>20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Bookman Old Style</vt:lpstr>
      <vt:lpstr>Calibri</vt:lpstr>
      <vt:lpstr>Rockwell</vt:lpstr>
      <vt:lpstr>Damask</vt:lpstr>
      <vt:lpstr>Object oriented programming - python Ch:1</vt:lpstr>
      <vt:lpstr>Topics to be covered:</vt:lpstr>
      <vt:lpstr>Program</vt:lpstr>
      <vt:lpstr>Program(contd..)</vt:lpstr>
      <vt:lpstr>Program(contd..)</vt:lpstr>
      <vt:lpstr>Program(contd..)</vt:lpstr>
      <vt:lpstr>Program(contd..)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Programming using python</vt:lpstr>
      <vt:lpstr>Programming using python</vt:lpstr>
      <vt:lpstr>Python interpreter</vt:lpstr>
      <vt:lpstr>Executing a Python program</vt:lpstr>
      <vt:lpstr>Executing a Python program</vt:lpstr>
      <vt:lpstr>Executing a Python program</vt:lpstr>
      <vt:lpstr>Executing a Python program</vt:lpstr>
      <vt:lpstr>Questions</vt:lpstr>
      <vt:lpstr>Questions</vt:lpstr>
      <vt:lpstr>Sample code</vt:lpstr>
      <vt:lpstr>Problem-1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Ch:1</dc:title>
  <dc:creator>Hepsiba Vivenkanandan</dc:creator>
  <cp:lastModifiedBy>Justus Selwyn</cp:lastModifiedBy>
  <cp:revision>51</cp:revision>
  <dcterms:created xsi:type="dcterms:W3CDTF">2022-08-02T21:23:19Z</dcterms:created>
  <dcterms:modified xsi:type="dcterms:W3CDTF">2025-08-26T20:10:21Z</dcterms:modified>
</cp:coreProperties>
</file>