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77" r:id="rId6"/>
    <p:sldId id="278" r:id="rId7"/>
    <p:sldId id="279" r:id="rId8"/>
    <p:sldId id="282" r:id="rId9"/>
    <p:sldId id="283" r:id="rId10"/>
    <p:sldId id="284" r:id="rId11"/>
    <p:sldId id="285" r:id="rId12"/>
    <p:sldId id="293" r:id="rId13"/>
    <p:sldId id="286" r:id="rId14"/>
    <p:sldId id="287" r:id="rId15"/>
    <p:sldId id="288" r:id="rId16"/>
    <p:sldId id="290" r:id="rId17"/>
    <p:sldId id="292" r:id="rId18"/>
    <p:sldId id="276" r:id="rId1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F7579E-D48F-4F68-B913-1C2A8544281F}">
          <p14:sldIdLst>
            <p14:sldId id="258"/>
            <p14:sldId id="277"/>
            <p14:sldId id="278"/>
            <p14:sldId id="279"/>
            <p14:sldId id="282"/>
            <p14:sldId id="283"/>
            <p14:sldId id="284"/>
            <p14:sldId id="285"/>
            <p14:sldId id="293"/>
            <p14:sldId id="286"/>
            <p14:sldId id="287"/>
            <p14:sldId id="288"/>
            <p14:sldId id="290"/>
            <p14:sldId id="29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F0984-3721-4C6C-A013-0E155F2A3176}" v="249" dt="2022-09-01T18:02:14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D762F-02D8-4E71-B9A3-528280BA2BD1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CA56-91A8-4350-B2BD-96F61DFEF00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856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7F54-253F-424B-8A2A-FEF06AB9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AAAE-F489-D44C-B6C9-847771CE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E4FD-5E64-5545-B3B1-71140F05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9BA6-D2FB-8F4D-AE59-C21C647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701B-BE46-D940-B7FB-E8BFD30B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669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310-EA79-B942-AE30-4BEBEDAB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A8125-4F7D-2E4A-A831-26E3BF8F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E2E7-B361-574D-A778-17D47E6B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E90A-7C42-5943-AA86-BB7E8AD4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54E9-7A6B-474A-A250-D6E1197D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48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E4261-61FC-6A42-9F4A-79B60F11A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DA565-323C-764A-BEAC-3009BC7E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4495-A3AF-3F4B-AB16-63F472B1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833D-45A4-D546-993A-96011151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9ED6-6FA8-C54E-9BA1-F5BFBF6C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40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40A-2EB5-9E46-B590-37362802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4722-426D-E64F-BF42-CC81F9D3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9A4F-0517-804B-8FFE-30C452B9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EDD0-DE09-6548-AEA3-F08BFEDD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9C1B-0849-E94B-BE22-6D766BD4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36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47A-A828-824B-A4E5-946F6EFB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5768-85FF-CE45-8768-67985AAF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3226-D189-2441-8824-71C80C9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EF16-5043-2546-B9D3-D496F47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E0E8-4F9C-B84F-ADBE-45ADC600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49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F9C4-5FD1-674C-ABF9-F0A655CF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F293-2B93-7941-B4B9-D24ED0B31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9E6D-F939-4047-BBA4-D01EF652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AD9D-EF5A-3E40-AEBF-6EDF7543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D94D-0F28-2E4F-9840-E158243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C671-C3CA-C046-9B60-FC4107A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8359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B8B3-A919-1A41-A885-168E4217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B4EE-0383-6143-A05D-CF5D9920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2A32-4D71-3E4F-9F3F-76B144BFF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5748F-6788-FE45-9C16-2B8D79F1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85C95-ACAC-7149-BD9B-BDCA12B2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7544C-0B87-CD41-8CAF-6C4C709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DD610-06F0-814F-B8C8-B347DD62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2E167-874E-CC44-A2AA-8080AD3D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84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7C94-B55D-0A4C-9E25-11143DC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DD8AC-C552-E94E-9AA7-E669250D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024BD-4AFA-7F4D-9497-62878A17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8D9B-B49A-CC4D-A28D-F980CFC6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1660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647D6-5851-304B-BA07-6BD45A5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635D-C544-C743-8E03-2EE0768D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F7A04-6C44-254E-A7CC-92C558FD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492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A4A-12F9-924E-93E0-3E23A47C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6891-B545-D842-83D2-E3DC5E4F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04076-3A45-E14A-8E4A-878ABDC9B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3214-2CF3-254D-BE54-6A813752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47D0-2768-E341-87D3-05B39B78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C675-C724-1F43-996D-8810AC2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2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62F-E970-0D43-9677-4D79AF81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0808C-FDAC-EB47-A4EF-82272D777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DBCD-F23F-EF4D-808E-D8595C82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A36B-C63D-2944-8632-CADF6C3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1176-0057-6940-988C-448D7F7D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2424-5CE6-6947-BEE5-4706A5BB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85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448E-C00F-5C4C-9A72-D1CB6DF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5EF2-25DB-074C-82CB-BF190353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3D7C-5614-5F4D-B0CA-E4BC087D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9006-CC93-3D4B-827D-994D4AB59FDC}" type="datetimeFigureOut">
              <a:rPr lang="en-KE" smtClean="0"/>
              <a:t>09/01/2022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6177-3344-1A4C-B6CA-36A53133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944C-2A3E-5F46-A5E3-419FCFD5E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F769-1E97-C043-ACAF-89C19A1BAE22}" type="slidenum">
              <a:rPr lang="en-KE" smtClean="0"/>
              <a:t>‹#›</a:t>
            </a:fld>
            <a:endParaRPr lang="en-KE"/>
          </a:p>
        </p:txBody>
      </p:sp>
      <p:sp>
        <p:nvSpPr>
          <p:cNvPr id="7" name="MSIPCMContentMarking" descr="{&quot;HashCode&quot;:-148390272,&quot;Placement&quot;:&quot;Footer&quot;,&quot;Top&quot;:519.343,&quot;Left&quot;:844.0321,&quot;SlideWidth&quot;:960,&quot;SlideHeight&quot;:540}">
            <a:extLst>
              <a:ext uri="{FF2B5EF4-FFF2-40B4-BE49-F238E27FC236}">
                <a16:creationId xmlns:a16="http://schemas.microsoft.com/office/drawing/2014/main" id="{BD753B54-3659-413E-B9D1-A3321D5FC5B4}"/>
              </a:ext>
            </a:extLst>
          </p:cNvPr>
          <p:cNvSpPr txBox="1"/>
          <p:nvPr userDrawn="1"/>
        </p:nvSpPr>
        <p:spPr>
          <a:xfrm>
            <a:off x="10719208" y="6595656"/>
            <a:ext cx="14727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C2 - Safaricom Internal</a:t>
            </a:r>
          </a:p>
        </p:txBody>
      </p:sp>
    </p:spTree>
    <p:extLst>
      <p:ext uri="{BB962C8B-B14F-4D97-AF65-F5344CB8AC3E}">
        <p14:creationId xmlns:p14="http://schemas.microsoft.com/office/powerpoint/2010/main" val="279815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2A869-F8FE-9B4E-BA9A-16230328C9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97963" y="399341"/>
            <a:ext cx="9272887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ea typeface="STXingkai" panose="020B0503020204020204" pitchFamily="2" charset="-122"/>
                <a:cs typeface="Angsana New" panose="02020603050405020304" pitchFamily="18" charset="-34"/>
              </a:rPr>
              <a:t>CVM MONTHLY DATA BUNDLES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ea typeface="STXingkai" panose="020B0503020204020204" pitchFamily="2" charset="-122"/>
                <a:cs typeface="Angsana New" panose="02020603050405020304" pitchFamily="18" charset="-34"/>
              </a:rPr>
              <a:t>ACQUISITION PROPENSITY MODEL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726" y="4083693"/>
            <a:ext cx="433632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w Cen MT" panose="020B0602020104020603" pitchFamily="34" charset="0"/>
              </a:rPr>
              <a:t>Benard Mbuthia</a:t>
            </a:r>
          </a:p>
          <a:p>
            <a:r>
              <a:rPr lang="en-US" sz="3200" b="1" dirty="0">
                <a:solidFill>
                  <a:srgbClr val="FFFF00"/>
                </a:solidFill>
                <a:latin typeface="Tw Cen MT" panose="020B0602020104020603" pitchFamily="34" charset="0"/>
              </a:rPr>
              <a:t>            Justus Muchiri</a:t>
            </a:r>
          </a:p>
        </p:txBody>
      </p:sp>
    </p:spTree>
    <p:extLst>
      <p:ext uri="{BB962C8B-B14F-4D97-AF65-F5344CB8AC3E}">
        <p14:creationId xmlns:p14="http://schemas.microsoft.com/office/powerpoint/2010/main" val="262295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3597"/>
            <a:ext cx="3721231" cy="36774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Handling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CC869-F041-41EC-BD36-17A40B78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1" y="1222245"/>
            <a:ext cx="5741869" cy="5025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190BE-29EB-4CAA-A2A0-4753D9361B8E}"/>
              </a:ext>
            </a:extLst>
          </p:cNvPr>
          <p:cNvSpPr txBox="1"/>
          <p:nvPr/>
        </p:nvSpPr>
        <p:spPr>
          <a:xfrm>
            <a:off x="169777" y="681791"/>
            <a:ext cx="56314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as determined using Interquartile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91CB3-15D5-4BD8-9FD5-BC88EE5E0FDC}"/>
              </a:ext>
            </a:extLst>
          </p:cNvPr>
          <p:cNvSpPr txBox="1"/>
          <p:nvPr/>
        </p:nvSpPr>
        <p:spPr>
          <a:xfrm>
            <a:off x="6419654" y="754144"/>
            <a:ext cx="5418215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the interquartile range, the outliers for each variable was examined.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the accuracy of each of the features is guaranteed from the data source, it is recommended to retain the outlier records as they are all valuable to the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in exception of customers age, whose accuracy is dependent on accuracy of KYC.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01EFA-8396-4E5A-AE5A-A0415235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00" y="3854680"/>
            <a:ext cx="4857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2" y="114055"/>
            <a:ext cx="5590880" cy="32900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EC2-8ED0-4065-874A-A949A286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2" y="462187"/>
            <a:ext cx="11152694" cy="38304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/>
              <a:t>- The following features were one-hot encoded for the model’s purposes.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Gender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Region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Availed personalized offer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/>
              <a:t>One-hot encoding was preferred over label encoding as the encoded value between different values in the features have no weighted relationship.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/>
              <a:t>The final column of each encoded variable was also dropped to avoid collinearity in the encoded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FA0B8-5536-4340-BB0E-E9A18F72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71" y="3801309"/>
            <a:ext cx="5572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4" y="123481"/>
            <a:ext cx="5081832" cy="2535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Handling Multi-Collinearity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A4AD23-8121-4F1B-8A8C-DBF4425A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7" y="818192"/>
            <a:ext cx="5769974" cy="60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A4C33-0AFD-42A5-B036-0693D446FE63}"/>
              </a:ext>
            </a:extLst>
          </p:cNvPr>
          <p:cNvSpPr txBox="1"/>
          <p:nvPr/>
        </p:nvSpPr>
        <p:spPr>
          <a:xfrm>
            <a:off x="6231118" y="818192"/>
            <a:ext cx="529786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 correlation test done on the variables showed high collinearity between some features.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Features with &gt;0.9 collinearity were dropped.</a:t>
            </a:r>
          </a:p>
          <a:p>
            <a:pPr>
              <a:lnSpc>
                <a:spcPct val="150000"/>
              </a:lnSpc>
            </a:pPr>
            <a:r>
              <a:rPr lang="en-US" dirty="0"/>
              <a:t>	PVS_3M_AVG_DAILY_USG	PVS_3M_TOTAL_DATA_USG	PVS_3M_REVN_DATA_CVM_AVG 	PVS_3M_REVN_DATA_TOTAL_AVG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5CFBE-BE0B-44A1-9BFA-387F145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31" y="4357687"/>
            <a:ext cx="5962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3F5F41-59D0-4BB5-BA84-3E0F39A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50510">
            <a:off x="7699083" y="3546300"/>
            <a:ext cx="4061416" cy="20733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796EAA-3AC1-40C4-8192-05F5F0BFFA15}"/>
              </a:ext>
            </a:extLst>
          </p:cNvPr>
          <p:cNvSpPr/>
          <p:nvPr/>
        </p:nvSpPr>
        <p:spPr>
          <a:xfrm>
            <a:off x="65988" y="2248603"/>
            <a:ext cx="3940404" cy="4495343"/>
          </a:xfrm>
          <a:prstGeom prst="roundRect">
            <a:avLst>
              <a:gd name="adj" fmla="val 75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5E349F-28E0-428A-9A79-15A6B4FBC606}"/>
              </a:ext>
            </a:extLst>
          </p:cNvPr>
          <p:cNvSpPr/>
          <p:nvPr/>
        </p:nvSpPr>
        <p:spPr>
          <a:xfrm>
            <a:off x="65988" y="616195"/>
            <a:ext cx="3940404" cy="13788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6" y="114054"/>
            <a:ext cx="4883871" cy="43788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Model Training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EC2-8ED0-4065-874A-A949A286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3" y="1169107"/>
            <a:ext cx="2555449" cy="739161"/>
          </a:xfrm>
        </p:spPr>
        <p:txBody>
          <a:bodyPr>
            <a:normAutofit/>
          </a:bodyPr>
          <a:lstStyle/>
          <a:p>
            <a:r>
              <a:rPr lang="en-US" sz="1800" dirty="0"/>
              <a:t>Train-test splitting</a:t>
            </a:r>
          </a:p>
          <a:p>
            <a:r>
              <a:rPr lang="en-US" sz="1800" dirty="0"/>
              <a:t>Feature scaling</a:t>
            </a:r>
          </a:p>
          <a:p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12B77-C180-4AD9-B15D-15289A80BA0C}"/>
              </a:ext>
            </a:extLst>
          </p:cNvPr>
          <p:cNvSpPr txBox="1"/>
          <p:nvPr/>
        </p:nvSpPr>
        <p:spPr>
          <a:xfrm>
            <a:off x="168896" y="708809"/>
            <a:ext cx="2843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Training Data Pre-Processing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CF112-06AB-4BC3-AF0F-88A0FEB92D04}"/>
              </a:ext>
            </a:extLst>
          </p:cNvPr>
          <p:cNvSpPr/>
          <p:nvPr/>
        </p:nvSpPr>
        <p:spPr>
          <a:xfrm>
            <a:off x="282803" y="2777361"/>
            <a:ext cx="3474413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LogisticRegression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DecisionTreeClassifier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GaussianNB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BaggingClassifier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RandomForestClassifier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AdaBoostClassifier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GradientBoostingClassifier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XGBClassifier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MLPClassifier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A4D74-1C0E-41DC-A44D-4DCB8A28BD3A}"/>
              </a:ext>
            </a:extLst>
          </p:cNvPr>
          <p:cNvSpPr txBox="1"/>
          <p:nvPr/>
        </p:nvSpPr>
        <p:spPr>
          <a:xfrm>
            <a:off x="249177" y="2379556"/>
            <a:ext cx="35080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Considered Models During Training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8948D5-8272-4CD4-97D4-448A124553A7}"/>
              </a:ext>
            </a:extLst>
          </p:cNvPr>
          <p:cNvSpPr/>
          <p:nvPr/>
        </p:nvSpPr>
        <p:spPr>
          <a:xfrm>
            <a:off x="4317477" y="616195"/>
            <a:ext cx="7136090" cy="1863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DA25A-8BB5-4055-929C-5ADFFE1A36F7}"/>
              </a:ext>
            </a:extLst>
          </p:cNvPr>
          <p:cNvSpPr txBox="1"/>
          <p:nvPr/>
        </p:nvSpPr>
        <p:spPr>
          <a:xfrm>
            <a:off x="4459663" y="708809"/>
            <a:ext cx="1951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Adopted Approach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B00E78-9248-4F89-8FC2-6F5ECE921C86}"/>
              </a:ext>
            </a:extLst>
          </p:cNvPr>
          <p:cNvSpPr txBox="1">
            <a:spLocks/>
          </p:cNvSpPr>
          <p:nvPr/>
        </p:nvSpPr>
        <p:spPr>
          <a:xfrm>
            <a:off x="4422741" y="1142397"/>
            <a:ext cx="6616046" cy="123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Each model was trained using Stratified cross validation with five iterations of the training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SVM &amp; KNN were noted to take extremely long period excluded from training.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F988F5-338C-43A2-9B99-CABA79554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66774"/>
              </p:ext>
            </p:extLst>
          </p:nvPr>
        </p:nvGraphicFramePr>
        <p:xfrm>
          <a:off x="4375605" y="3246911"/>
          <a:ext cx="3665457" cy="2375212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635296">
                  <a:extLst>
                    <a:ext uri="{9D8B030D-6E8A-4147-A177-3AD203B41FA5}">
                      <a16:colId xmlns:a16="http://schemas.microsoft.com/office/drawing/2014/main" val="9244845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3452362367"/>
                    </a:ext>
                  </a:extLst>
                </a:gridCol>
              </a:tblGrid>
              <a:tr h="249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C00000"/>
                          </a:solidFill>
                          <a:effectLst/>
                        </a:rPr>
                        <a:t>Model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993897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Decision Tree Classifier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63.9%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2566157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Gaussian Naïve Bayes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64.6%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4528551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Bagging Classifier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70.2%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796490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AdaBoost Classifier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70.7%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566745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Logistic Regression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71.1%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805479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XGB Classifier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71.9%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797975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Gradient Boosting Classifier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71.9%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5885736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Random Forest Classifier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72.9%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193561"/>
                  </a:ext>
                </a:extLst>
              </a:tr>
              <a:tr h="214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MLP Classifier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75.1%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614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FBE274-CA12-4A45-9250-860C0475495E}"/>
              </a:ext>
            </a:extLst>
          </p:cNvPr>
          <p:cNvSpPr txBox="1"/>
          <p:nvPr/>
        </p:nvSpPr>
        <p:spPr>
          <a:xfrm>
            <a:off x="4269781" y="2812828"/>
            <a:ext cx="21436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Models Performance</a:t>
            </a:r>
          </a:p>
        </p:txBody>
      </p:sp>
    </p:spTree>
    <p:extLst>
      <p:ext uri="{BB962C8B-B14F-4D97-AF65-F5344CB8AC3E}">
        <p14:creationId xmlns:p14="http://schemas.microsoft.com/office/powerpoint/2010/main" val="61093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9C0916-8B32-4963-91D8-62003A0DEA44}"/>
              </a:ext>
            </a:extLst>
          </p:cNvPr>
          <p:cNvSpPr/>
          <p:nvPr/>
        </p:nvSpPr>
        <p:spPr>
          <a:xfrm>
            <a:off x="172827" y="1361972"/>
            <a:ext cx="4694540" cy="3766209"/>
          </a:xfrm>
          <a:prstGeom prst="roundRect">
            <a:avLst>
              <a:gd name="adj" fmla="val 81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223723"/>
            <a:ext cx="5257800" cy="5869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1F52-3BCB-432C-BB09-1168CCFA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5" y="1749113"/>
            <a:ext cx="4067175" cy="3114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5704F-4E76-4CDD-83B2-92583FF41311}"/>
              </a:ext>
            </a:extLst>
          </p:cNvPr>
          <p:cNvCxnSpPr/>
          <p:nvPr/>
        </p:nvCxnSpPr>
        <p:spPr>
          <a:xfrm>
            <a:off x="5542961" y="176588"/>
            <a:ext cx="0" cy="66342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C0490B-C2ED-4ED3-85A7-3ED8A5FAED1C}"/>
              </a:ext>
            </a:extLst>
          </p:cNvPr>
          <p:cNvSpPr txBox="1"/>
          <p:nvPr/>
        </p:nvSpPr>
        <p:spPr>
          <a:xfrm>
            <a:off x="46701" y="860665"/>
            <a:ext cx="515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Classifier produced the highest accuracy at 75%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0F7F2-77D2-44D8-A39C-CAAC6AAA10F2}"/>
              </a:ext>
            </a:extLst>
          </p:cNvPr>
          <p:cNvSpPr/>
          <p:nvPr/>
        </p:nvSpPr>
        <p:spPr>
          <a:xfrm>
            <a:off x="413430" y="1361972"/>
            <a:ext cx="3154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MLP Classifier 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9A843-0813-4BDA-9077-39B718458E0B}"/>
              </a:ext>
            </a:extLst>
          </p:cNvPr>
          <p:cNvSpPr txBox="1"/>
          <p:nvPr/>
        </p:nvSpPr>
        <p:spPr>
          <a:xfrm>
            <a:off x="5758025" y="537866"/>
            <a:ext cx="317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Performed Model Improvement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B048F-6B67-4DE7-9C6D-B19A51D2FFD2}"/>
              </a:ext>
            </a:extLst>
          </p:cNvPr>
          <p:cNvSpPr txBox="1"/>
          <p:nvPr/>
        </p:nvSpPr>
        <p:spPr>
          <a:xfrm>
            <a:off x="5621519" y="919006"/>
            <a:ext cx="5358452" cy="1129459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Dimensionality Reduction</a:t>
            </a:r>
            <a:r>
              <a:rPr lang="en-US" sz="1400" dirty="0">
                <a:latin typeface="Century Gothic" panose="020B0502020202020204" pitchFamily="34" charset="0"/>
              </a:rPr>
              <a:t> using </a:t>
            </a:r>
            <a:r>
              <a:rPr lang="en-US" sz="1400" b="1" dirty="0">
                <a:latin typeface="Century Gothic" panose="020B0502020202020204" pitchFamily="34" charset="0"/>
              </a:rPr>
              <a:t>Principal Component Analysis</a:t>
            </a:r>
            <a:r>
              <a:rPr lang="en-US" sz="1400" dirty="0">
                <a:latin typeface="Century Gothic" panose="020B0502020202020204" pitchFamily="34" charset="0"/>
              </a:rPr>
              <a:t> (PCA) done. Features were reduced from 35 to 30 with fairly the same accuracy.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4F69C-B903-485F-8DD4-9D05ABB7373F}"/>
              </a:ext>
            </a:extLst>
          </p:cNvPr>
          <p:cNvSpPr txBox="1"/>
          <p:nvPr/>
        </p:nvSpPr>
        <p:spPr>
          <a:xfrm>
            <a:off x="5621519" y="2453078"/>
            <a:ext cx="4547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Further Model Improvement to be Considered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C0F1-C47A-4376-AEAA-A8B54E260081}"/>
              </a:ext>
            </a:extLst>
          </p:cNvPr>
          <p:cNvSpPr txBox="1"/>
          <p:nvPr/>
        </p:nvSpPr>
        <p:spPr>
          <a:xfrm>
            <a:off x="5621519" y="2822410"/>
            <a:ext cx="5358452" cy="77191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Hyperparameter Tuning</a:t>
            </a:r>
            <a:r>
              <a:rPr lang="en-US" sz="1400" dirty="0">
                <a:latin typeface="Century Gothic" panose="020B0502020202020204" pitchFamily="34" charset="0"/>
              </a:rPr>
              <a:t> using </a:t>
            </a:r>
            <a:r>
              <a:rPr lang="en-US" sz="1400" b="1" dirty="0">
                <a:latin typeface="Century Gothic" panose="020B0502020202020204" pitchFamily="34" charset="0"/>
              </a:rPr>
              <a:t>Grid Search</a:t>
            </a:r>
            <a:r>
              <a:rPr lang="en-US" sz="1400" dirty="0">
                <a:latin typeface="Century Gothic" panose="020B0502020202020204" pitchFamily="34" charset="0"/>
              </a:rPr>
              <a:t> to achieve optimum accuracy on the 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96373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2A869-F8FE-9B4E-BA9A-16230328C9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10CFAFD-C66E-264B-AA9E-EEFDB18246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900" y="2470150"/>
            <a:ext cx="8458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1" y="365125"/>
            <a:ext cx="9342747" cy="73781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EC2-8ED0-4065-874A-A949A286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1" y="1102936"/>
            <a:ext cx="10515600" cy="529161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Mobile Data Tribe is focused on driving growth through various Customer Value Management (CVM) initiatives, key among them personalized value offers to customers.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Within the year the team has come up with personalized monthly bundles, with a medium term target to achieve 200K monthly subscriptions.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Sharp targeting of customers is essential in order to enhance :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Maximum utilization of resources e.g. messaging bandwidth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Enhance relevance and efficiency in offers communication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Grow conversion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The objective of this solution is to identify potential customers to focus-on in the acquisition drive, through a propensity model.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1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6" y="160258"/>
            <a:ext cx="5005632" cy="3864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Current vs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EC2-8ED0-4065-874A-A949A286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380" y="4132810"/>
            <a:ext cx="7456603" cy="198493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The proposed solution is to develop a model which considers </a:t>
            </a:r>
            <a:r>
              <a:rPr lang="en-US" sz="1900" b="1" dirty="0"/>
              <a:t>all</a:t>
            </a:r>
            <a:r>
              <a:rPr lang="en-US" sz="1900" dirty="0"/>
              <a:t> the available and </a:t>
            </a:r>
            <a:r>
              <a:rPr lang="en-US" sz="1900" b="1" dirty="0"/>
              <a:t>relevant</a:t>
            </a:r>
            <a:r>
              <a:rPr lang="en-US" sz="1900" dirty="0"/>
              <a:t> attributes, to </a:t>
            </a:r>
            <a:r>
              <a:rPr lang="en-US" sz="1900" b="1" dirty="0"/>
              <a:t>predict the likelihood</a:t>
            </a:r>
            <a:r>
              <a:rPr lang="en-US" sz="1900" dirty="0"/>
              <a:t> of a customer subscribing to their availed personalized monthly bundle.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ADC1E0-F372-4A41-B4F6-ECA09BDAA95C}"/>
              </a:ext>
            </a:extLst>
          </p:cNvPr>
          <p:cNvSpPr txBox="1">
            <a:spLocks/>
          </p:cNvSpPr>
          <p:nvPr/>
        </p:nvSpPr>
        <p:spPr>
          <a:xfrm>
            <a:off x="4624380" y="1061275"/>
            <a:ext cx="7456603" cy="2683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Customer are currently targeted based on monthly data ARPU.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/>
              <a:t>This is susceptible to omitting hidden patterns that influence a customer’s likelihood of conversion and introducing communication inefficiency due to broad based targeting.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83309-8AC5-4CCC-95E9-812737BB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9" y="1401743"/>
            <a:ext cx="4256734" cy="4240299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67479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Success Criteria</a:t>
            </a:r>
          </a:p>
        </p:txBody>
      </p:sp>
      <p:pic>
        <p:nvPicPr>
          <p:cNvPr id="2050" name="Picture 2" descr="4,951 Accept Reject Stock Photos, Pictures &amp; Royalty-Free Images - iStock">
            <a:extLst>
              <a:ext uri="{FF2B5EF4-FFF2-40B4-BE49-F238E27FC236}">
                <a16:creationId xmlns:a16="http://schemas.microsoft.com/office/drawing/2014/main" id="{27E56577-6D33-4738-92CB-D6219E029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074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EC2-8ED0-4065-874A-A949A286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018" y="2903456"/>
            <a:ext cx="4330926" cy="246280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Ability to predict likelihood of a customer opting into monthly bundles with at least </a:t>
            </a:r>
            <a:r>
              <a:rPr lang="en-US" b="1" dirty="0">
                <a:solidFill>
                  <a:srgbClr val="C00000"/>
                </a:solidFill>
              </a:rPr>
              <a:t>70%</a:t>
            </a:r>
            <a:r>
              <a:rPr lang="en-US" sz="2400" dirty="0"/>
              <a:t> accuracy rate.</a:t>
            </a:r>
          </a:p>
        </p:txBody>
      </p:sp>
    </p:spTree>
    <p:extLst>
      <p:ext uri="{BB962C8B-B14F-4D97-AF65-F5344CB8AC3E}">
        <p14:creationId xmlns:p14="http://schemas.microsoft.com/office/powerpoint/2010/main" val="55833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9569892-B406-46C2-B3F1-3D7311F319A2}"/>
              </a:ext>
            </a:extLst>
          </p:cNvPr>
          <p:cNvSpPr/>
          <p:nvPr/>
        </p:nvSpPr>
        <p:spPr>
          <a:xfrm>
            <a:off x="300872" y="605818"/>
            <a:ext cx="3995425" cy="6018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2AE952-8AFB-4E8D-AD2A-E89DC2DF9120}"/>
              </a:ext>
            </a:extLst>
          </p:cNvPr>
          <p:cNvSpPr/>
          <p:nvPr/>
        </p:nvSpPr>
        <p:spPr>
          <a:xfrm>
            <a:off x="4358676" y="605816"/>
            <a:ext cx="3562779" cy="6018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8D09C-B7B0-49D4-A0EA-6DD861E86408}"/>
              </a:ext>
            </a:extLst>
          </p:cNvPr>
          <p:cNvSpPr/>
          <p:nvPr/>
        </p:nvSpPr>
        <p:spPr>
          <a:xfrm>
            <a:off x="7983834" y="605817"/>
            <a:ext cx="4134193" cy="6018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2" y="93086"/>
            <a:ext cx="4151325" cy="5127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Execution Plan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FDD886FD-E628-4C03-B3EF-38EF1E4E8C24}"/>
              </a:ext>
            </a:extLst>
          </p:cNvPr>
          <p:cNvSpPr/>
          <p:nvPr/>
        </p:nvSpPr>
        <p:spPr>
          <a:xfrm>
            <a:off x="685457" y="1215284"/>
            <a:ext cx="2519464" cy="1099226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Business Problem Definition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6EE9D54-05CE-4901-A110-FB222B34FBD4}"/>
              </a:ext>
            </a:extLst>
          </p:cNvPr>
          <p:cNvSpPr/>
          <p:nvPr/>
        </p:nvSpPr>
        <p:spPr>
          <a:xfrm>
            <a:off x="1070042" y="3154194"/>
            <a:ext cx="2519464" cy="1099226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Solution Design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3626A3E-A54B-4F04-81B4-A157361553B8}"/>
              </a:ext>
            </a:extLst>
          </p:cNvPr>
          <p:cNvSpPr/>
          <p:nvPr/>
        </p:nvSpPr>
        <p:spPr>
          <a:xfrm>
            <a:off x="1693423" y="5093103"/>
            <a:ext cx="2519464" cy="1099226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Datapoints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Identification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0461CC8-89DC-4125-A60A-46C4AF501FA7}"/>
              </a:ext>
            </a:extLst>
          </p:cNvPr>
          <p:cNvSpPr/>
          <p:nvPr/>
        </p:nvSpPr>
        <p:spPr>
          <a:xfrm>
            <a:off x="4452197" y="2154952"/>
            <a:ext cx="2519464" cy="10992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 Mining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455E5F5-BA62-4201-AF3D-4EAAAE22CBB4}"/>
              </a:ext>
            </a:extLst>
          </p:cNvPr>
          <p:cNvSpPr/>
          <p:nvPr/>
        </p:nvSpPr>
        <p:spPr>
          <a:xfrm>
            <a:off x="5028560" y="3941048"/>
            <a:ext cx="2519464" cy="10992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 Exploration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953C94B-76B5-46C6-811B-29650C7E3D67}"/>
              </a:ext>
            </a:extLst>
          </p:cNvPr>
          <p:cNvSpPr/>
          <p:nvPr/>
        </p:nvSpPr>
        <p:spPr>
          <a:xfrm>
            <a:off x="8070635" y="1215284"/>
            <a:ext cx="2519464" cy="109922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A0B0C99C-53DF-44C7-A77D-A957018266E5}"/>
              </a:ext>
            </a:extLst>
          </p:cNvPr>
          <p:cNvSpPr/>
          <p:nvPr/>
        </p:nvSpPr>
        <p:spPr>
          <a:xfrm>
            <a:off x="8740222" y="3154194"/>
            <a:ext cx="2519464" cy="109922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Performance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FDEA37D3-0DF2-4E87-8628-043E611FD106}"/>
              </a:ext>
            </a:extLst>
          </p:cNvPr>
          <p:cNvSpPr/>
          <p:nvPr/>
        </p:nvSpPr>
        <p:spPr>
          <a:xfrm>
            <a:off x="9409809" y="5093103"/>
            <a:ext cx="2519464" cy="109922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Feedback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 Improvement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972725-2BB0-4612-8539-8D87C2B2D62B}"/>
              </a:ext>
            </a:extLst>
          </p:cNvPr>
          <p:cNvSpPr/>
          <p:nvPr/>
        </p:nvSpPr>
        <p:spPr>
          <a:xfrm>
            <a:off x="362651" y="659320"/>
            <a:ext cx="1650975" cy="428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931E82-1CEA-42C7-940F-932EFF9F3FD9}"/>
              </a:ext>
            </a:extLst>
          </p:cNvPr>
          <p:cNvSpPr/>
          <p:nvPr/>
        </p:nvSpPr>
        <p:spPr>
          <a:xfrm>
            <a:off x="4410774" y="659320"/>
            <a:ext cx="725430" cy="428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D70F2-3FAE-4E10-A6F3-B8C600A4BF65}"/>
              </a:ext>
            </a:extLst>
          </p:cNvPr>
          <p:cNvSpPr/>
          <p:nvPr/>
        </p:nvSpPr>
        <p:spPr>
          <a:xfrm>
            <a:off x="8070224" y="659320"/>
            <a:ext cx="908406" cy="428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5891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36783C-3875-4F84-B7DB-5250EC81A178}"/>
              </a:ext>
            </a:extLst>
          </p:cNvPr>
          <p:cNvSpPr/>
          <p:nvPr/>
        </p:nvSpPr>
        <p:spPr>
          <a:xfrm>
            <a:off x="6341806" y="806245"/>
            <a:ext cx="4454013" cy="5879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CE242-68B9-474A-8C23-E63C7918FB4A}"/>
              </a:ext>
            </a:extLst>
          </p:cNvPr>
          <p:cNvSpPr/>
          <p:nvPr/>
        </p:nvSpPr>
        <p:spPr>
          <a:xfrm>
            <a:off x="430097" y="3890317"/>
            <a:ext cx="5286865" cy="164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3A9EC-D834-4ED0-BD60-AE9CD7F026FC}"/>
              </a:ext>
            </a:extLst>
          </p:cNvPr>
          <p:cNvSpPr/>
          <p:nvPr/>
        </p:nvSpPr>
        <p:spPr>
          <a:xfrm>
            <a:off x="472911" y="1404594"/>
            <a:ext cx="5244052" cy="164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2" y="186016"/>
            <a:ext cx="2706278" cy="53984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Data Mining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E3CD9-8175-4987-A454-DFD8A5CD0AE9}"/>
              </a:ext>
            </a:extLst>
          </p:cNvPr>
          <p:cNvSpPr txBox="1"/>
          <p:nvPr/>
        </p:nvSpPr>
        <p:spPr>
          <a:xfrm>
            <a:off x="472910" y="1793608"/>
            <a:ext cx="49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CVM Monthly Bundles Acquired Customers (Launch to Date)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F17D-0EFA-42E0-AB2D-13F348088F63}"/>
              </a:ext>
            </a:extLst>
          </p:cNvPr>
          <p:cNvSpPr txBox="1"/>
          <p:nvPr/>
        </p:nvSpPr>
        <p:spPr>
          <a:xfrm>
            <a:off x="472912" y="4356506"/>
            <a:ext cx="511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Randomized sample</a:t>
            </a:r>
            <a:r>
              <a:rPr lang="en-US" sz="2000" dirty="0">
                <a:solidFill>
                  <a:srgbClr val="FF0000"/>
                </a:solidFill>
              </a:rPr>
              <a:t> data active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non-CVM monthly bundles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B867B-A3AC-4D4F-A462-5BF7D32B122B}"/>
              </a:ext>
            </a:extLst>
          </p:cNvPr>
          <p:cNvSpPr txBox="1"/>
          <p:nvPr/>
        </p:nvSpPr>
        <p:spPr>
          <a:xfrm>
            <a:off x="6565377" y="1327419"/>
            <a:ext cx="3295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Temporal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Data usage &amp; charge metrics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Voice usage &amp; charge metrics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Preferred data products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Preferred voice products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CVM Monthly Personalized offers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4CC2C1-A698-4073-BC45-0F54D0C94C1B}"/>
              </a:ext>
            </a:extLst>
          </p:cNvPr>
          <p:cNvSpPr/>
          <p:nvPr/>
        </p:nvSpPr>
        <p:spPr>
          <a:xfrm>
            <a:off x="5750347" y="2043921"/>
            <a:ext cx="582031" cy="36160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DD608F-EF07-499B-B087-05270C87D570}"/>
              </a:ext>
            </a:extLst>
          </p:cNvPr>
          <p:cNvSpPr/>
          <p:nvPr/>
        </p:nvSpPr>
        <p:spPr>
          <a:xfrm>
            <a:off x="5742488" y="4439902"/>
            <a:ext cx="582031" cy="36160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C0AF4-A695-4019-9E77-003372E32A66}"/>
              </a:ext>
            </a:extLst>
          </p:cNvPr>
          <p:cNvSpPr txBox="1"/>
          <p:nvPr/>
        </p:nvSpPr>
        <p:spPr>
          <a:xfrm>
            <a:off x="850187" y="930212"/>
            <a:ext cx="20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Customer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ADF03-D6BE-46E0-8596-264E7E1254C7}"/>
              </a:ext>
            </a:extLst>
          </p:cNvPr>
          <p:cNvSpPr txBox="1"/>
          <p:nvPr/>
        </p:nvSpPr>
        <p:spPr>
          <a:xfrm>
            <a:off x="6496688" y="397735"/>
            <a:ext cx="20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01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FFF-01CA-450A-92D7-DF05237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131"/>
            <a:ext cx="5006418" cy="5714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Data Preprocessing &amp;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2E5AD-6880-4405-B739-F43455CC72E5}"/>
              </a:ext>
            </a:extLst>
          </p:cNvPr>
          <p:cNvSpPr txBox="1"/>
          <p:nvPr/>
        </p:nvSpPr>
        <p:spPr>
          <a:xfrm>
            <a:off x="206605" y="754142"/>
            <a:ext cx="5817123" cy="2429105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Century Gothic" panose="020B0502020202020204" pitchFamily="34" charset="0"/>
              </a:rPr>
              <a:t>Exclusion of unnecessary data as informed by relevance / domain knowledge e.g. record id, acquisition month, second monthly offer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Century Gothic" panose="020B0502020202020204" pitchFamily="34" charset="0"/>
              </a:rPr>
              <a:t>Exclusion of duplicate records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Century Gothic" panose="020B0502020202020204" pitchFamily="34" charset="0"/>
              </a:rPr>
              <a:t>Exclusion of records with null values in key data fields e.g. age, sales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D0C84-C08B-4809-854C-B473B2E7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17" y="1374479"/>
            <a:ext cx="5725310" cy="3850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6B5875-B240-4789-B668-C410A2B31DE2}"/>
              </a:ext>
            </a:extLst>
          </p:cNvPr>
          <p:cNvSpPr/>
          <p:nvPr/>
        </p:nvSpPr>
        <p:spPr>
          <a:xfrm>
            <a:off x="82114" y="3299839"/>
            <a:ext cx="6439293" cy="33476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19640-6D2C-4DC6-888F-CE86600D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3" y="4210972"/>
            <a:ext cx="2019300" cy="9334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2737B1-8403-4FAD-9A9F-E6F0D3FFDFEA}"/>
              </a:ext>
            </a:extLst>
          </p:cNvPr>
          <p:cNvSpPr/>
          <p:nvPr/>
        </p:nvSpPr>
        <p:spPr>
          <a:xfrm>
            <a:off x="2233422" y="4453237"/>
            <a:ext cx="824122" cy="44891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E6C5B-123D-44D0-95A1-C1CE87E1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549" y="3379275"/>
            <a:ext cx="3127288" cy="3072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5B6F0-11FC-431E-BFFA-298056523EA7}"/>
              </a:ext>
            </a:extLst>
          </p:cNvPr>
          <p:cNvSpPr txBox="1"/>
          <p:nvPr/>
        </p:nvSpPr>
        <p:spPr>
          <a:xfrm>
            <a:off x="6333617" y="955977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Statistical Summary</a:t>
            </a:r>
          </a:p>
        </p:txBody>
      </p:sp>
    </p:spTree>
    <p:extLst>
      <p:ext uri="{BB962C8B-B14F-4D97-AF65-F5344CB8AC3E}">
        <p14:creationId xmlns:p14="http://schemas.microsoft.com/office/powerpoint/2010/main" val="356559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1CDEE-7995-47C9-BF45-D8549D2F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6" y="515135"/>
            <a:ext cx="2715536" cy="27088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7D382-45F3-4B3D-95E1-AE59607175B3}"/>
              </a:ext>
            </a:extLst>
          </p:cNvPr>
          <p:cNvSpPr/>
          <p:nvPr/>
        </p:nvSpPr>
        <p:spPr>
          <a:xfrm>
            <a:off x="122447" y="115048"/>
            <a:ext cx="3176934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Dataset Gender Distribution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63130-8249-4746-B7C3-77F2FBE0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4035"/>
            <a:ext cx="4972050" cy="31718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4D8ACE-0C20-4D49-B68C-BCC7383E0E14}"/>
              </a:ext>
            </a:extLst>
          </p:cNvPr>
          <p:cNvSpPr/>
          <p:nvPr/>
        </p:nvSpPr>
        <p:spPr>
          <a:xfrm>
            <a:off x="122447" y="3075424"/>
            <a:ext cx="3176934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Age Histogram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1AE43D-DF0E-413C-8F8D-00A65722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5" y="1346444"/>
            <a:ext cx="7130178" cy="465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621D11-E348-4ED4-B4E8-EE37C2D4E42C}"/>
              </a:ext>
            </a:extLst>
          </p:cNvPr>
          <p:cNvCxnSpPr/>
          <p:nvPr/>
        </p:nvCxnSpPr>
        <p:spPr>
          <a:xfrm>
            <a:off x="4786689" y="115048"/>
            <a:ext cx="0" cy="6742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8234E1-2D9E-4E2F-86DE-E78EC60CFCDB}"/>
              </a:ext>
            </a:extLst>
          </p:cNvPr>
          <p:cNvSpPr/>
          <p:nvPr/>
        </p:nvSpPr>
        <p:spPr>
          <a:xfrm>
            <a:off x="5017388" y="115048"/>
            <a:ext cx="3176934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 by Region</a:t>
            </a:r>
          </a:p>
        </p:txBody>
      </p:sp>
    </p:spTree>
    <p:extLst>
      <p:ext uri="{BB962C8B-B14F-4D97-AF65-F5344CB8AC3E}">
        <p14:creationId xmlns:p14="http://schemas.microsoft.com/office/powerpoint/2010/main" val="380658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5D704A8-AB99-48FD-828E-543CAF6B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3" y="1040992"/>
            <a:ext cx="4996682" cy="32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67933F-25B3-4CB1-B5CD-7CAEFCE7F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9" y="1059581"/>
            <a:ext cx="6680098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4BE0E1-ABD4-4560-A97E-8E00A5E502F0}"/>
              </a:ext>
            </a:extLst>
          </p:cNvPr>
          <p:cNvSpPr/>
          <p:nvPr/>
        </p:nvSpPr>
        <p:spPr>
          <a:xfrm>
            <a:off x="309258" y="365769"/>
            <a:ext cx="4036599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Subscription Status by 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467026-D49A-4269-A08E-58A141BDDD07}"/>
              </a:ext>
            </a:extLst>
          </p:cNvPr>
          <p:cNvSpPr/>
          <p:nvPr/>
        </p:nvSpPr>
        <p:spPr>
          <a:xfrm>
            <a:off x="5715687" y="365770"/>
            <a:ext cx="3176934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Regional Gender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F916B-7F1A-49E5-B251-11E1D90DAFC0}"/>
              </a:ext>
            </a:extLst>
          </p:cNvPr>
          <p:cNvSpPr txBox="1"/>
          <p:nvPr/>
        </p:nvSpPr>
        <p:spPr>
          <a:xfrm>
            <a:off x="95407" y="4312315"/>
            <a:ext cx="5358452" cy="2315599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Century Gothic" panose="020B0502020202020204" pitchFamily="34" charset="0"/>
              </a:rPr>
              <a:t>There is notable higher proportion of male on subscribed status than female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latin typeface="Century Gothic" panose="020B0502020202020204" pitchFamily="34" charset="0"/>
              </a:rPr>
              <a:t>All regions have a higher proportion of male than female in the gender distribution. This should be correlated with overall gender distribution in the entire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2448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237F6BA251E4ABB8526AEE52CD282" ma:contentTypeVersion="13" ma:contentTypeDescription="Create a new document." ma:contentTypeScope="" ma:versionID="eb7331ac7761ccab0edb9fc9c11e1a72">
  <xsd:schema xmlns:xsd="http://www.w3.org/2001/XMLSchema" xmlns:xs="http://www.w3.org/2001/XMLSchema" xmlns:p="http://schemas.microsoft.com/office/2006/metadata/properties" xmlns:ns3="0c7cd9a3-f0d5-4b48-9558-bfe2b9c82fd3" xmlns:ns4="c20d61ed-12dd-4ac2-aa5d-292c4631e369" targetNamespace="http://schemas.microsoft.com/office/2006/metadata/properties" ma:root="true" ma:fieldsID="0eab1be6d8796b9f9e8e755aac50f006" ns3:_="" ns4:_="">
    <xsd:import namespace="0c7cd9a3-f0d5-4b48-9558-bfe2b9c82fd3"/>
    <xsd:import namespace="c20d61ed-12dd-4ac2-aa5d-292c4631e3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cd9a3-f0d5-4b48-9558-bfe2b9c82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d61ed-12dd-4ac2-aa5d-292c4631e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347893-25DA-4926-8E87-D63882D8A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47EBE-CDE2-4A9E-86DA-2003C7380711}">
  <ds:schemaRefs>
    <ds:schemaRef ds:uri="c20d61ed-12dd-4ac2-aa5d-292c4631e369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c7cd9a3-f0d5-4b48-9558-bfe2b9c82fd3"/>
  </ds:schemaRefs>
</ds:datastoreItem>
</file>

<file path=customXml/itemProps3.xml><?xml version="1.0" encoding="utf-8"?>
<ds:datastoreItem xmlns:ds="http://schemas.openxmlformats.org/officeDocument/2006/customXml" ds:itemID="{92E6C338-A20B-456B-87C4-839CE2E81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cd9a3-f0d5-4b48-9558-bfe2b9c82fd3"/>
    <ds:schemaRef ds:uri="c20d61ed-12dd-4ac2-aa5d-292c4631e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715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Angsana New</vt:lpstr>
      <vt:lpstr>Aparajita</vt:lpstr>
      <vt:lpstr>Arial</vt:lpstr>
      <vt:lpstr>Calibri</vt:lpstr>
      <vt:lpstr>Calibri Light</vt:lpstr>
      <vt:lpstr>Century Gothic</vt:lpstr>
      <vt:lpstr>Tw Cen MT</vt:lpstr>
      <vt:lpstr>Wingdings</vt:lpstr>
      <vt:lpstr>Office Theme</vt:lpstr>
      <vt:lpstr>PowerPoint Presentation</vt:lpstr>
      <vt:lpstr>Problem Statement </vt:lpstr>
      <vt:lpstr>Current vs Proposed Solution</vt:lpstr>
      <vt:lpstr>Success Criteria</vt:lpstr>
      <vt:lpstr>Execution Plan</vt:lpstr>
      <vt:lpstr>Data Mining</vt:lpstr>
      <vt:lpstr>Data Preprocessing &amp; Exploration</vt:lpstr>
      <vt:lpstr>PowerPoint Presentation</vt:lpstr>
      <vt:lpstr>PowerPoint Presentation</vt:lpstr>
      <vt:lpstr>Handling Outliers</vt:lpstr>
      <vt:lpstr>Feature Engineering</vt:lpstr>
      <vt:lpstr>Handling Multi-Collinearity</vt:lpstr>
      <vt:lpstr>Model Training &amp; Performance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Justus Ndegwa Muchiri</dc:creator>
  <cp:lastModifiedBy>Justus Ndegwa Muchiri</cp:lastModifiedBy>
  <cp:revision>1</cp:revision>
  <dcterms:created xsi:type="dcterms:W3CDTF">2022-09-01T13:58:33Z</dcterms:created>
  <dcterms:modified xsi:type="dcterms:W3CDTF">2022-09-01T18:12:29Z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2022-09-01T14:26:11Z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61a16685-29e3-4249-8f4a-5a57fc9f944d</vt:lpwstr>
  </property>
  <property fmtid="{D5CDD505-2E9C-101B-9397-08002B2CF9AE}" pid="8" name="MSIP_Label_6926a360-01f4-41de-a997-796697102599_ContentBits">
    <vt:lpwstr>2</vt:lpwstr>
  </property>
  <property fmtid="{D5CDD505-2E9C-101B-9397-08002B2CF9AE}" pid="9" name="ContentTypeId">
    <vt:lpwstr>0x010100670237F6BA251E4ABB8526AEE52CD282</vt:lpwstr>
  </property>
</Properties>
</file>