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2709E5C-05A9-4AC6-83C5-1D7593CC77E1}">
  <a:tblStyle styleId="{F2709E5C-05A9-4AC6-83C5-1D7593CC77E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Alex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Introduce the team, project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18a41154ba_1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18a41154ba_1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Checks all the </a:t>
            </a:r>
            <a:r>
              <a:rPr lang="en"/>
              <a:t>requirements</a:t>
            </a:r>
            <a:r>
              <a:rPr lang="en"/>
              <a:t> alex talked earlier n more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Huge huge market for </a:t>
            </a:r>
            <a:r>
              <a:rPr lang="en"/>
              <a:t>application</a:t>
            </a:r>
            <a:r>
              <a:rPr lang="en"/>
              <a:t> like this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fits the market needs exceptionally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is </a:t>
            </a:r>
            <a:r>
              <a:rPr lang="en"/>
              <a:t>already</a:t>
            </a:r>
            <a:r>
              <a:rPr lang="en"/>
              <a:t> under </a:t>
            </a:r>
            <a:r>
              <a:rPr lang="en"/>
              <a:t>development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owners don’t really have to spend much to get all this services n our app.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18a41154ba_1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18a41154ba_1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176d3f58f3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176d3f58f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Alex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Fitness </a:t>
            </a:r>
            <a:r>
              <a:rPr lang="en"/>
              <a:t>industry</a:t>
            </a:r>
            <a:r>
              <a:rPr lang="en"/>
              <a:t> in the US is huge and growing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The majority of this market is made up by boutique gyms (often with under 1,00 sq ft)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Barriers to entry are low, we can expect this market to keep growing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A lot of small players will keep entering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18a41154ba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18a41154ba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Alex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Gyms need applications to manage their business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Customers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Trainers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finances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Existing solutions fall short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Custom built solutions are expensive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Generic solutions may not have everything a gym needs (customer portal, but no integrated financial system)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18a41154ba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18a41154ba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Justus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Our product meets all the needs of a boutique gym owner,members, trainers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Simple and cheap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Fully functional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Connects customers with trainers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Trainers with customers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Owners with everything they need to manage their business (including finances)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18a41154ba_1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18a41154ba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Justus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18a41154ba_1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18a41154ba_1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Justus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Simple: Key tables Expenses, Members, train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Has any information that an owner may be interested in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18a41154ba_1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18a41154ba_1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Kewal and Likhitha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18a41154ba_1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18a41154ba_1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Kewal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Gym owners Can make future marketing decisions based on this kind of </a:t>
            </a:r>
            <a:r>
              <a:rPr lang="en"/>
              <a:t>analysis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can see a low fat diet plan suggested by velvet n karry is like the most popular out there also we can see high protein plan from shae is not so popular among </a:t>
            </a:r>
            <a:r>
              <a:rPr lang="en"/>
              <a:t>members</a:t>
            </a:r>
            <a:r>
              <a:rPr lang="en"/>
              <a:t> so we make some </a:t>
            </a:r>
            <a:r>
              <a:rPr lang="en"/>
              <a:t>relevant</a:t>
            </a:r>
            <a:r>
              <a:rPr lang="en"/>
              <a:t> change in that.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18a41154ba_1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18a41154ba_1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Kewal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Trainers can look at this and decide if a member s spending more time in the gym than he’s schedules hours they can </a:t>
            </a:r>
            <a:r>
              <a:rPr lang="en"/>
              <a:t>analyze</a:t>
            </a:r>
            <a:r>
              <a:rPr lang="en"/>
              <a:t> this and make them buy different </a:t>
            </a:r>
            <a:r>
              <a:rPr lang="en"/>
              <a:t>membership</a:t>
            </a:r>
            <a:r>
              <a:rPr lang="en"/>
              <a:t> plan or assign more schedule hours in the future.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are types of the visualization that’s gonna be available in our app once it’s available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Relationship Id="rId4" Type="http://schemas.openxmlformats.org/officeDocument/2006/relationships/image" Target="../media/image2.png"/><Relationship Id="rId5" Type="http://schemas.openxmlformats.org/officeDocument/2006/relationships/hyperlink" Target="https://my.ibisworld.com/us/en/industry/71394/products-and-markets#supply-chain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10.png"/><Relationship Id="rId6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Relationship Id="rId4" Type="http://schemas.openxmlformats.org/officeDocument/2006/relationships/image" Target="../media/image9.png"/><Relationship Id="rId5" Type="http://schemas.openxmlformats.org/officeDocument/2006/relationships/image" Target="../media/image17.png"/><Relationship Id="rId6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0"/>
            <a:ext cx="8520600" cy="112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FF"/>
                </a:solidFill>
              </a:rPr>
              <a:t>Work</a:t>
            </a:r>
            <a:r>
              <a:rPr lang="en">
                <a:solidFill>
                  <a:srgbClr val="FFD966"/>
                </a:solidFill>
              </a:rPr>
              <a:t>-</a:t>
            </a:r>
            <a:r>
              <a:rPr lang="en">
                <a:solidFill>
                  <a:srgbClr val="9900FF"/>
                </a:solidFill>
              </a:rPr>
              <a:t>it</a:t>
            </a:r>
            <a:r>
              <a:rPr lang="en">
                <a:solidFill>
                  <a:srgbClr val="FFD966"/>
                </a:solidFill>
              </a:rPr>
              <a:t>-</a:t>
            </a:r>
            <a:r>
              <a:rPr lang="en">
                <a:solidFill>
                  <a:srgbClr val="9900FF"/>
                </a:solidFill>
              </a:rPr>
              <a:t>Out</a:t>
            </a:r>
            <a:endParaRPr>
              <a:solidFill>
                <a:srgbClr val="9900FF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98825" y="11298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Likhitha Veganti, Kewal Deepak Tadas, Justus Ngunjiri, Alex Churchill</a:t>
            </a:r>
            <a:endParaRPr b="1">
              <a:solidFill>
                <a:schemeClr val="lt1"/>
              </a:solidFill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2575" y="2524575"/>
            <a:ext cx="5871924" cy="257175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1213000" y="1806650"/>
            <a:ext cx="60630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2500">
                <a:solidFill>
                  <a:srgbClr val="6FA8DC"/>
                </a:solidFill>
              </a:rPr>
              <a:t> </a:t>
            </a:r>
            <a:r>
              <a:rPr lang="en" sz="2900">
                <a:solidFill>
                  <a:srgbClr val="F1C232"/>
                </a:solidFill>
              </a:rPr>
              <a:t>Gym Management System</a:t>
            </a:r>
            <a:endParaRPr sz="100">
              <a:solidFill>
                <a:srgbClr val="F1C232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FF"/>
                </a:solidFill>
              </a:rPr>
              <a:t>Investors?</a:t>
            </a:r>
            <a:r>
              <a:rPr lang="en">
                <a:solidFill>
                  <a:srgbClr val="F1C232"/>
                </a:solidFill>
              </a:rPr>
              <a:t> Possibly You!</a:t>
            </a:r>
            <a:endParaRPr>
              <a:solidFill>
                <a:srgbClr val="F1C232"/>
              </a:solidFill>
            </a:endParaRPr>
          </a:p>
        </p:txBody>
      </p:sp>
      <p:sp>
        <p:nvSpPr>
          <p:cNvPr id="150" name="Google Shape;150;p22"/>
          <p:cNvSpPr txBox="1"/>
          <p:nvPr>
            <p:ph idx="1" type="body"/>
          </p:nvPr>
        </p:nvSpPr>
        <p:spPr>
          <a:xfrm>
            <a:off x="3726825" y="1096125"/>
            <a:ext cx="5008800" cy="15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998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97"/>
              <a:buChar char="●"/>
            </a:pPr>
            <a:r>
              <a:rPr lang="en" sz="1596">
                <a:solidFill>
                  <a:schemeClr val="lt1"/>
                </a:solidFill>
              </a:rPr>
              <a:t>Large, underserved Market</a:t>
            </a:r>
            <a:endParaRPr sz="1596">
              <a:solidFill>
                <a:schemeClr val="lt1"/>
              </a:solidFill>
            </a:endParaRPr>
          </a:p>
          <a:p>
            <a:pPr indent="-32998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97"/>
              <a:buChar char="●"/>
            </a:pPr>
            <a:r>
              <a:rPr lang="en" sz="1596">
                <a:solidFill>
                  <a:schemeClr val="lt1"/>
                </a:solidFill>
              </a:rPr>
              <a:t>Exceptional Product-Market Fit</a:t>
            </a:r>
            <a:endParaRPr sz="1596">
              <a:solidFill>
                <a:schemeClr val="lt1"/>
              </a:solidFill>
            </a:endParaRPr>
          </a:p>
          <a:p>
            <a:pPr indent="-32998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97"/>
              <a:buChar char="●"/>
            </a:pPr>
            <a:r>
              <a:rPr lang="en" sz="1596">
                <a:solidFill>
                  <a:schemeClr val="lt1"/>
                </a:solidFill>
              </a:rPr>
              <a:t>Application already under development</a:t>
            </a:r>
            <a:endParaRPr sz="1596">
              <a:solidFill>
                <a:schemeClr val="lt1"/>
              </a:solidFill>
            </a:endParaRPr>
          </a:p>
          <a:p>
            <a:pPr indent="-32998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97"/>
              <a:buChar char="●"/>
            </a:pPr>
            <a:r>
              <a:rPr lang="en" sz="1596">
                <a:solidFill>
                  <a:schemeClr val="lt1"/>
                </a:solidFill>
              </a:rPr>
              <a:t>Simple app = low startup costs</a:t>
            </a:r>
            <a:endParaRPr sz="1596">
              <a:solidFill>
                <a:schemeClr val="lt1"/>
              </a:solidFill>
            </a:endParaRPr>
          </a:p>
        </p:txBody>
      </p:sp>
      <p:pic>
        <p:nvPicPr>
          <p:cNvPr id="151" name="Google Shape;15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4000" y="2363114"/>
            <a:ext cx="2501325" cy="219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22850" y="1492325"/>
            <a:ext cx="491792" cy="3962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53" name="Google Shape;153;p22"/>
          <p:cNvGraphicFramePr/>
          <p:nvPr/>
        </p:nvGraphicFramePr>
        <p:xfrm>
          <a:off x="311700" y="1096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{F2709E5C-05A9-4AC6-83C5-1D7593CC77E1}</a:tableStyleId>
              </a:tblPr>
              <a:tblGrid>
                <a:gridCol w="1601150"/>
                <a:gridCol w="1601150"/>
              </a:tblGrid>
              <a:tr h="386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900FF"/>
                          </a:solidFill>
                        </a:rPr>
                        <a:t>Work</a:t>
                      </a:r>
                      <a:r>
                        <a:rPr lang="en">
                          <a:solidFill>
                            <a:srgbClr val="F1C232"/>
                          </a:solidFill>
                        </a:rPr>
                        <a:t>-</a:t>
                      </a:r>
                      <a:r>
                        <a:rPr lang="en">
                          <a:solidFill>
                            <a:srgbClr val="9900FF"/>
                          </a:solidFill>
                        </a:rPr>
                        <a:t>It</a:t>
                      </a:r>
                      <a:r>
                        <a:rPr lang="en">
                          <a:solidFill>
                            <a:srgbClr val="F1C232"/>
                          </a:solidFill>
                        </a:rPr>
                        <a:t>-</a:t>
                      </a:r>
                      <a:r>
                        <a:rPr lang="en">
                          <a:solidFill>
                            <a:srgbClr val="9900FF"/>
                          </a:solidFill>
                        </a:rPr>
                        <a:t>Out</a:t>
                      </a:r>
                      <a:endParaRPr>
                        <a:solidFill>
                          <a:srgbClr val="99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Owner Needs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Low Cost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6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Easy-to-Use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6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Meets Business Needs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2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Business KPIS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pic>
        <p:nvPicPr>
          <p:cNvPr id="154" name="Google Shape;15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41595" y="1997112"/>
            <a:ext cx="454306" cy="36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22850" y="2471675"/>
            <a:ext cx="491792" cy="39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22850" y="3024750"/>
            <a:ext cx="491792" cy="39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1C232"/>
                </a:solidFill>
              </a:rPr>
              <a:t>Questions?</a:t>
            </a:r>
            <a:endParaRPr>
              <a:solidFill>
                <a:srgbClr val="F1C23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FF"/>
                </a:solidFill>
              </a:rPr>
              <a:t>Fitness </a:t>
            </a:r>
            <a:r>
              <a:rPr lang="en">
                <a:solidFill>
                  <a:srgbClr val="F1C232"/>
                </a:solidFill>
              </a:rPr>
              <a:t>Industry</a:t>
            </a:r>
            <a:r>
              <a:rPr lang="en">
                <a:solidFill>
                  <a:srgbClr val="9900FF"/>
                </a:solidFill>
              </a:rPr>
              <a:t> at a </a:t>
            </a:r>
            <a:r>
              <a:rPr lang="en">
                <a:solidFill>
                  <a:srgbClr val="F1C232"/>
                </a:solidFill>
              </a:rPr>
              <a:t>Glance</a:t>
            </a:r>
            <a:endParaRPr>
              <a:solidFill>
                <a:srgbClr val="FFD966"/>
              </a:solidFill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373225" y="2263950"/>
            <a:ext cx="27564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1C232"/>
                </a:solidFill>
              </a:rPr>
              <a:t>86.6%</a:t>
            </a:r>
            <a:r>
              <a:rPr lang="en">
                <a:solidFill>
                  <a:srgbClr val="FFFFFF"/>
                </a:solidFill>
              </a:rPr>
              <a:t> of the fitness market is dominated by small </a:t>
            </a:r>
            <a:r>
              <a:rPr lang="en">
                <a:solidFill>
                  <a:schemeClr val="lt1"/>
                </a:solidFill>
              </a:rPr>
              <a:t>gyms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485200" y="3346025"/>
            <a:ext cx="2048700" cy="10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Revenue </a:t>
            </a:r>
            <a:r>
              <a:rPr lang="en">
                <a:solidFill>
                  <a:schemeClr val="lt1"/>
                </a:solidFill>
              </a:rPr>
              <a:t>expected to be </a:t>
            </a:r>
            <a:r>
              <a:rPr lang="en" sz="2500">
                <a:solidFill>
                  <a:srgbClr val="9900FF"/>
                </a:solidFill>
              </a:rPr>
              <a:t>31.8 billion</a:t>
            </a:r>
            <a:r>
              <a:rPr lang="en"/>
              <a:t> </a:t>
            </a:r>
            <a:r>
              <a:rPr lang="en">
                <a:solidFill>
                  <a:schemeClr val="lt1"/>
                </a:solidFill>
              </a:rPr>
              <a:t>in 2023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373225" y="1181875"/>
            <a:ext cx="31227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9900FF"/>
                </a:solidFill>
              </a:rPr>
              <a:t>115,000</a:t>
            </a:r>
            <a:r>
              <a:rPr lang="en"/>
              <a:t> </a:t>
            </a:r>
            <a:r>
              <a:rPr lang="en">
                <a:solidFill>
                  <a:schemeClr val="lt1"/>
                </a:solidFill>
              </a:rPr>
              <a:t>fitness business in the United States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9075" y="1017725"/>
            <a:ext cx="3032450" cy="170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0200" y="2723475"/>
            <a:ext cx="2440750" cy="183385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4"/>
          <p:cNvSpPr txBox="1"/>
          <p:nvPr/>
        </p:nvSpPr>
        <p:spPr>
          <a:xfrm>
            <a:off x="373225" y="4346525"/>
            <a:ext cx="33465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1C232"/>
                </a:solidFill>
              </a:rPr>
              <a:t>Source: </a:t>
            </a:r>
            <a:r>
              <a:rPr lang="en" sz="800" u="sng">
                <a:solidFill>
                  <a:srgbClr val="F1C232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https://my.ibisworld.com/us/en/industry/71394/products-and-markets#supply-chain</a:t>
            </a:r>
            <a:endParaRPr sz="800">
              <a:solidFill>
                <a:srgbClr val="F1C23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3" name="Google Shape;73;p15"/>
          <p:cNvGraphicFramePr/>
          <p:nvPr/>
        </p:nvGraphicFramePr>
        <p:xfrm>
          <a:off x="952500" y="1218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{F2709E5C-05A9-4AC6-83C5-1D7593CC77E1}</a:tableStyleId>
              </a:tblPr>
              <a:tblGrid>
                <a:gridCol w="2413000"/>
                <a:gridCol w="2413000"/>
                <a:gridCol w="2413000"/>
              </a:tblGrid>
              <a:tr h="828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Owner Needs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Custom-Built Database Application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Generic Database Applications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828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Low Cost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828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Easy-to-Use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828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Meets Business Needs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94125" y="2102500"/>
            <a:ext cx="920626" cy="741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1525" y="3736025"/>
            <a:ext cx="920626" cy="741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1525" y="2933075"/>
            <a:ext cx="920626" cy="741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94125" y="2933075"/>
            <a:ext cx="920626" cy="741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10963" y="2062827"/>
            <a:ext cx="741750" cy="741723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83573" y="3763638"/>
            <a:ext cx="741752" cy="74172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5"/>
          <p:cNvSpPr txBox="1"/>
          <p:nvPr/>
        </p:nvSpPr>
        <p:spPr>
          <a:xfrm>
            <a:off x="740250" y="348350"/>
            <a:ext cx="76635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9900FF"/>
                </a:solidFill>
              </a:rPr>
              <a:t>Boutique</a:t>
            </a:r>
            <a:r>
              <a:rPr lang="en" sz="2500"/>
              <a:t> </a:t>
            </a:r>
            <a:r>
              <a:rPr lang="en" sz="2500">
                <a:solidFill>
                  <a:srgbClr val="F1C232"/>
                </a:solidFill>
              </a:rPr>
              <a:t>Gym Ownership</a:t>
            </a:r>
            <a:r>
              <a:rPr lang="en" sz="2500"/>
              <a:t> </a:t>
            </a:r>
            <a:r>
              <a:rPr lang="en" sz="2500">
                <a:solidFill>
                  <a:srgbClr val="9900FF"/>
                </a:solidFill>
              </a:rPr>
              <a:t>IT Needs</a:t>
            </a:r>
            <a:endParaRPr sz="2500">
              <a:solidFill>
                <a:srgbClr val="9900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97375" y="391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1C232"/>
                </a:solidFill>
              </a:rPr>
              <a:t>Enter</a:t>
            </a:r>
            <a:r>
              <a:rPr b="1" lang="en"/>
              <a:t> </a:t>
            </a:r>
            <a:r>
              <a:rPr b="1" lang="en">
                <a:solidFill>
                  <a:srgbClr val="9900FF"/>
                </a:solidFill>
              </a:rPr>
              <a:t>Work</a:t>
            </a:r>
            <a:r>
              <a:rPr b="1" lang="en">
                <a:solidFill>
                  <a:srgbClr val="F1C232"/>
                </a:solidFill>
              </a:rPr>
              <a:t>-</a:t>
            </a:r>
            <a:r>
              <a:rPr b="1" lang="en">
                <a:solidFill>
                  <a:srgbClr val="9900FF"/>
                </a:solidFill>
              </a:rPr>
              <a:t>it</a:t>
            </a:r>
            <a:r>
              <a:rPr b="1" lang="en">
                <a:solidFill>
                  <a:srgbClr val="F1C232"/>
                </a:solidFill>
              </a:rPr>
              <a:t>-</a:t>
            </a:r>
            <a:r>
              <a:rPr b="1" lang="en">
                <a:solidFill>
                  <a:srgbClr val="9900FF"/>
                </a:solidFill>
              </a:rPr>
              <a:t>Out</a:t>
            </a:r>
            <a:endParaRPr b="1">
              <a:solidFill>
                <a:srgbClr val="9900FF"/>
              </a:solidFill>
            </a:endParaRPr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246000" y="1532550"/>
            <a:ext cx="4003800" cy="20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highlight>
                  <a:schemeClr val="dk1"/>
                </a:highlight>
              </a:rPr>
              <a:t>One stop-shop for a boutique gym owner’s IT needs</a:t>
            </a:r>
            <a:endParaRPr b="1">
              <a:solidFill>
                <a:schemeClr val="lt1"/>
              </a:solidFill>
              <a:highlight>
                <a:schemeClr val="dk1"/>
              </a:highlight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Simple to use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Affordable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Meets Every Business </a:t>
            </a:r>
            <a:r>
              <a:rPr lang="en">
                <a:solidFill>
                  <a:schemeClr val="lt1"/>
                </a:solidFill>
              </a:rPr>
              <a:t>Need</a:t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6550" y="356250"/>
            <a:ext cx="1567950" cy="115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8588" y="3605976"/>
            <a:ext cx="1493100" cy="785088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6"/>
          <p:cNvSpPr/>
          <p:nvPr/>
        </p:nvSpPr>
        <p:spPr>
          <a:xfrm>
            <a:off x="6073375" y="941550"/>
            <a:ext cx="763500" cy="210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6"/>
          <p:cNvSpPr/>
          <p:nvPr/>
        </p:nvSpPr>
        <p:spPr>
          <a:xfrm rot="3116484">
            <a:off x="5798072" y="2379273"/>
            <a:ext cx="763544" cy="211127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6"/>
          <p:cNvSpPr/>
          <p:nvPr/>
        </p:nvSpPr>
        <p:spPr>
          <a:xfrm rot="4787629">
            <a:off x="4673816" y="2999334"/>
            <a:ext cx="763583" cy="210907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51550" y="356251"/>
            <a:ext cx="1204500" cy="176287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6"/>
          <p:cNvSpPr txBox="1"/>
          <p:nvPr/>
        </p:nvSpPr>
        <p:spPr>
          <a:xfrm>
            <a:off x="4287950" y="2214663"/>
            <a:ext cx="133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Owner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4" name="Google Shape;94;p16"/>
          <p:cNvSpPr txBox="1"/>
          <p:nvPr/>
        </p:nvSpPr>
        <p:spPr>
          <a:xfrm>
            <a:off x="7201525" y="1552275"/>
            <a:ext cx="149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Members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5" name="Google Shape;95;p16"/>
          <p:cNvSpPr txBox="1"/>
          <p:nvPr/>
        </p:nvSpPr>
        <p:spPr>
          <a:xfrm>
            <a:off x="6498300" y="4585850"/>
            <a:ext cx="149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Trainers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6" name="Google Shape;96;p16"/>
          <p:cNvSpPr txBox="1"/>
          <p:nvPr/>
        </p:nvSpPr>
        <p:spPr>
          <a:xfrm>
            <a:off x="4478588" y="4478150"/>
            <a:ext cx="1493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Financial Information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97" name="Google Shape;97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98299" y="2850518"/>
            <a:ext cx="1493100" cy="159849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6"/>
          <p:cNvSpPr/>
          <p:nvPr/>
        </p:nvSpPr>
        <p:spPr>
          <a:xfrm rot="887806">
            <a:off x="7479457" y="1950565"/>
            <a:ext cx="230235" cy="820222"/>
          </a:xfrm>
          <a:prstGeom prst="up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D966"/>
                </a:solidFill>
              </a:rPr>
              <a:t>Front</a:t>
            </a:r>
            <a:r>
              <a:rPr lang="en">
                <a:solidFill>
                  <a:srgbClr val="FFD966"/>
                </a:solidFill>
              </a:rPr>
              <a:t>end</a:t>
            </a:r>
            <a:r>
              <a:rPr lang="en"/>
              <a:t> </a:t>
            </a:r>
            <a:r>
              <a:rPr lang="en">
                <a:solidFill>
                  <a:srgbClr val="9900FF"/>
                </a:solidFill>
              </a:rPr>
              <a:t>Design</a:t>
            </a:r>
            <a:endParaRPr>
              <a:solidFill>
                <a:srgbClr val="99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7"/>
          <p:cNvSpPr/>
          <p:nvPr/>
        </p:nvSpPr>
        <p:spPr>
          <a:xfrm>
            <a:off x="243675" y="2494850"/>
            <a:ext cx="2652000" cy="23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79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</a:pPr>
            <a:r>
              <a:rPr b="1" lang="en" sz="800">
                <a:solidFill>
                  <a:schemeClr val="lt1"/>
                </a:solidFill>
              </a:rPr>
              <a:t>Access to admin profile, gym equipment inventory, financial reports, member and trainer lists</a:t>
            </a:r>
            <a:endParaRPr b="1" sz="800">
              <a:solidFill>
                <a:schemeClr val="lt1"/>
              </a:solidFill>
            </a:endParaRPr>
          </a:p>
          <a:p>
            <a:pPr indent="-279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</a:pPr>
            <a:r>
              <a:rPr b="1" lang="en" sz="800">
                <a:solidFill>
                  <a:schemeClr val="lt1"/>
                </a:solidFill>
              </a:rPr>
              <a:t>Add or remove gym equipment inventory</a:t>
            </a:r>
            <a:endParaRPr b="1" sz="800">
              <a:solidFill>
                <a:schemeClr val="lt1"/>
              </a:solidFill>
            </a:endParaRPr>
          </a:p>
          <a:p>
            <a:pPr indent="-279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</a:pPr>
            <a:r>
              <a:rPr b="1" lang="en" sz="800">
                <a:solidFill>
                  <a:schemeClr val="lt1"/>
                </a:solidFill>
              </a:rPr>
              <a:t>Create and modify financial reports</a:t>
            </a:r>
            <a:endParaRPr b="1" sz="800">
              <a:solidFill>
                <a:schemeClr val="lt1"/>
              </a:solidFill>
            </a:endParaRPr>
          </a:p>
          <a:p>
            <a:pPr indent="-279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</a:pPr>
            <a:r>
              <a:rPr b="1" lang="en" sz="800">
                <a:solidFill>
                  <a:schemeClr val="lt1"/>
                </a:solidFill>
              </a:rPr>
              <a:t>add or remove members and trainers</a:t>
            </a:r>
            <a:endParaRPr b="1" sz="800">
              <a:solidFill>
                <a:schemeClr val="lt1"/>
              </a:solidFill>
            </a:endParaRPr>
          </a:p>
          <a:p>
            <a:pPr indent="-279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</a:pPr>
            <a:r>
              <a:rPr b="1" lang="en" sz="800">
                <a:solidFill>
                  <a:schemeClr val="lt1"/>
                </a:solidFill>
              </a:rPr>
              <a:t>modify member and trainer profile information</a:t>
            </a:r>
            <a:endParaRPr b="1" sz="800">
              <a:solidFill>
                <a:schemeClr val="lt1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 u="sng">
              <a:solidFill>
                <a:srgbClr val="9900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00FF"/>
              </a:solidFill>
            </a:endParaRPr>
          </a:p>
        </p:txBody>
      </p:sp>
      <p:sp>
        <p:nvSpPr>
          <p:cNvPr id="105" name="Google Shape;105;p17"/>
          <p:cNvSpPr txBox="1"/>
          <p:nvPr/>
        </p:nvSpPr>
        <p:spPr>
          <a:xfrm>
            <a:off x="418875" y="901675"/>
            <a:ext cx="799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Application</a:t>
            </a:r>
            <a:r>
              <a:rPr b="1" lang="en">
                <a:solidFill>
                  <a:schemeClr val="lt1"/>
                </a:solidFill>
              </a:rPr>
              <a:t> Views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06" name="Google Shape;106;p17"/>
          <p:cNvSpPr/>
          <p:nvPr/>
        </p:nvSpPr>
        <p:spPr>
          <a:xfrm rot="-10799841">
            <a:off x="913416" y="1352892"/>
            <a:ext cx="6491100" cy="6429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rgbClr val="99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7"/>
          <p:cNvSpPr/>
          <p:nvPr/>
        </p:nvSpPr>
        <p:spPr>
          <a:xfrm flipH="1" rot="10799851">
            <a:off x="990926" y="1352900"/>
            <a:ext cx="6920400" cy="6429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rgbClr val="99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7"/>
          <p:cNvSpPr/>
          <p:nvPr/>
        </p:nvSpPr>
        <p:spPr>
          <a:xfrm>
            <a:off x="4281925" y="1352750"/>
            <a:ext cx="338400" cy="6432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99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7"/>
          <p:cNvSpPr txBox="1"/>
          <p:nvPr/>
        </p:nvSpPr>
        <p:spPr>
          <a:xfrm>
            <a:off x="418925" y="2094650"/>
            <a:ext cx="799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    Admin View				               Trainer View 					      Member View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0" name="Google Shape;110;p17"/>
          <p:cNvSpPr/>
          <p:nvPr/>
        </p:nvSpPr>
        <p:spPr>
          <a:xfrm>
            <a:off x="3089825" y="2494850"/>
            <a:ext cx="2652000" cy="23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79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</a:pPr>
            <a:r>
              <a:rPr b="1" lang="en" sz="800">
                <a:solidFill>
                  <a:schemeClr val="lt1"/>
                </a:solidFill>
              </a:rPr>
              <a:t>Access to trainer profile, workout plans, member list, schedule</a:t>
            </a:r>
            <a:endParaRPr b="1" sz="800">
              <a:solidFill>
                <a:schemeClr val="lt1"/>
              </a:solidFill>
            </a:endParaRPr>
          </a:p>
          <a:p>
            <a:pPr indent="-279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</a:pPr>
            <a:r>
              <a:rPr b="1" lang="en" sz="800">
                <a:solidFill>
                  <a:schemeClr val="lt1"/>
                </a:solidFill>
              </a:rPr>
              <a:t>Create and modify workout and diet plans offerings</a:t>
            </a:r>
            <a:endParaRPr b="1" sz="800">
              <a:solidFill>
                <a:schemeClr val="lt1"/>
              </a:solidFill>
            </a:endParaRPr>
          </a:p>
          <a:p>
            <a:pPr indent="-279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</a:pPr>
            <a:r>
              <a:rPr b="1" lang="en" sz="800">
                <a:solidFill>
                  <a:schemeClr val="lt1"/>
                </a:solidFill>
              </a:rPr>
              <a:t>View member attendance</a:t>
            </a:r>
            <a:endParaRPr b="1" sz="800">
              <a:solidFill>
                <a:schemeClr val="lt1"/>
              </a:solidFill>
            </a:endParaRPr>
          </a:p>
          <a:p>
            <a:pPr indent="-279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</a:pPr>
            <a:r>
              <a:rPr b="1" lang="en" sz="800">
                <a:solidFill>
                  <a:schemeClr val="lt1"/>
                </a:solidFill>
              </a:rPr>
              <a:t>View Salary </a:t>
            </a:r>
            <a:endParaRPr b="1" sz="800">
              <a:solidFill>
                <a:schemeClr val="lt1"/>
              </a:solidFill>
            </a:endParaRPr>
          </a:p>
          <a:p>
            <a:pPr indent="-279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</a:pPr>
            <a:r>
              <a:rPr b="1" lang="en" sz="800">
                <a:solidFill>
                  <a:schemeClr val="lt1"/>
                </a:solidFill>
              </a:rPr>
              <a:t>View upcoming schedule</a:t>
            </a:r>
            <a:endParaRPr b="1" sz="800">
              <a:solidFill>
                <a:schemeClr val="lt1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 u="sng">
              <a:solidFill>
                <a:srgbClr val="9900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00FF"/>
              </a:solidFill>
            </a:endParaRPr>
          </a:p>
        </p:txBody>
      </p:sp>
      <p:sp>
        <p:nvSpPr>
          <p:cNvPr id="111" name="Google Shape;111;p17"/>
          <p:cNvSpPr/>
          <p:nvPr/>
        </p:nvSpPr>
        <p:spPr>
          <a:xfrm>
            <a:off x="6180300" y="2494850"/>
            <a:ext cx="2652000" cy="2423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79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</a:pPr>
            <a:r>
              <a:rPr b="1" lang="en" sz="800">
                <a:solidFill>
                  <a:schemeClr val="lt1"/>
                </a:solidFill>
              </a:rPr>
              <a:t>Access to member profile, workout plans, </a:t>
            </a:r>
            <a:r>
              <a:rPr b="1" lang="en" sz="800">
                <a:solidFill>
                  <a:schemeClr val="lt1"/>
                </a:solidFill>
              </a:rPr>
              <a:t>attendance</a:t>
            </a:r>
            <a:r>
              <a:rPr b="1" lang="en" sz="800">
                <a:solidFill>
                  <a:schemeClr val="lt1"/>
                </a:solidFill>
              </a:rPr>
              <a:t> record, payment history</a:t>
            </a:r>
            <a:endParaRPr b="1" sz="800">
              <a:solidFill>
                <a:schemeClr val="lt1"/>
              </a:solidFill>
            </a:endParaRPr>
          </a:p>
          <a:p>
            <a:pPr indent="-279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</a:pPr>
            <a:r>
              <a:rPr b="1" lang="en" sz="800">
                <a:solidFill>
                  <a:schemeClr val="lt1"/>
                </a:solidFill>
              </a:rPr>
              <a:t>Schedule </a:t>
            </a:r>
            <a:r>
              <a:rPr b="1" lang="en" sz="800">
                <a:solidFill>
                  <a:schemeClr val="lt1"/>
                </a:solidFill>
              </a:rPr>
              <a:t>sessions</a:t>
            </a:r>
            <a:r>
              <a:rPr b="1" lang="en" sz="800">
                <a:solidFill>
                  <a:schemeClr val="lt1"/>
                </a:solidFill>
              </a:rPr>
              <a:t> with trainers and sign up for workout programs</a:t>
            </a:r>
            <a:endParaRPr b="1" sz="800">
              <a:solidFill>
                <a:schemeClr val="lt1"/>
              </a:solidFill>
            </a:endParaRPr>
          </a:p>
          <a:p>
            <a:pPr indent="-279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</a:pPr>
            <a:r>
              <a:rPr b="1" lang="en" sz="800">
                <a:solidFill>
                  <a:schemeClr val="lt1"/>
                </a:solidFill>
              </a:rPr>
              <a:t>Update profile and payment details </a:t>
            </a:r>
            <a:endParaRPr b="1" sz="800">
              <a:solidFill>
                <a:schemeClr val="lt1"/>
              </a:solidFill>
            </a:endParaRPr>
          </a:p>
          <a:p>
            <a:pPr indent="-279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</a:pPr>
            <a:r>
              <a:rPr b="1" lang="en" sz="800">
                <a:solidFill>
                  <a:schemeClr val="lt1"/>
                </a:solidFill>
              </a:rPr>
              <a:t>View upcoming schedule</a:t>
            </a:r>
            <a:endParaRPr b="1" sz="800">
              <a:solidFill>
                <a:schemeClr val="lt1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 u="sng">
              <a:solidFill>
                <a:srgbClr val="9900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00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FF"/>
                </a:solidFill>
              </a:rPr>
              <a:t>Backend</a:t>
            </a:r>
            <a:r>
              <a:rPr lang="en"/>
              <a:t> </a:t>
            </a:r>
            <a:r>
              <a:rPr lang="en">
                <a:solidFill>
                  <a:srgbClr val="FFD966"/>
                </a:solidFill>
              </a:rPr>
              <a:t>Design</a:t>
            </a:r>
            <a:endParaRPr>
              <a:solidFill>
                <a:srgbClr val="FFD9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.</a:t>
            </a:r>
            <a:endParaRPr/>
          </a:p>
        </p:txBody>
      </p:sp>
      <p:pic>
        <p:nvPicPr>
          <p:cNvPr id="118" name="Google Shape;118;p18"/>
          <p:cNvPicPr preferRelativeResize="0"/>
          <p:nvPr/>
        </p:nvPicPr>
        <p:blipFill rotWithShape="1">
          <a:blip r:embed="rId3">
            <a:alphaModFix/>
          </a:blip>
          <a:srcRect b="-19345" l="-12956" r="0" t="0"/>
          <a:stretch/>
        </p:blipFill>
        <p:spPr>
          <a:xfrm>
            <a:off x="219075" y="1067275"/>
            <a:ext cx="8015050" cy="4591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311700" y="464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1C232"/>
                </a:solidFill>
              </a:rPr>
              <a:t>GUI</a:t>
            </a:r>
            <a:r>
              <a:rPr lang="en">
                <a:solidFill>
                  <a:srgbClr val="9900FF"/>
                </a:solidFill>
              </a:rPr>
              <a:t> </a:t>
            </a:r>
            <a:r>
              <a:rPr lang="en">
                <a:solidFill>
                  <a:srgbClr val="9900FF"/>
                </a:solidFill>
              </a:rPr>
              <a:t>Demonstration</a:t>
            </a:r>
            <a:endParaRPr>
              <a:solidFill>
                <a:srgbClr val="99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311700" y="1152475"/>
            <a:ext cx="8520600" cy="41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9144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5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1725" y="1152475"/>
            <a:ext cx="3520575" cy="12419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57125" y="3212389"/>
            <a:ext cx="2337000" cy="16540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699" y="1152474"/>
            <a:ext cx="4260299" cy="15015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1699" y="3288601"/>
            <a:ext cx="2075134" cy="150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9"/>
          <p:cNvSpPr txBox="1"/>
          <p:nvPr/>
        </p:nvSpPr>
        <p:spPr>
          <a:xfrm>
            <a:off x="5365500" y="2519000"/>
            <a:ext cx="346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Scheduled vs Attended Hours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0" name="Google Shape;130;p19"/>
          <p:cNvSpPr txBox="1"/>
          <p:nvPr/>
        </p:nvSpPr>
        <p:spPr>
          <a:xfrm>
            <a:off x="6680925" y="3731600"/>
            <a:ext cx="2075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Equipment totals for inventory management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1" name="Google Shape;131;p19"/>
          <p:cNvSpPr txBox="1"/>
          <p:nvPr/>
        </p:nvSpPr>
        <p:spPr>
          <a:xfrm>
            <a:off x="2537925" y="3731600"/>
            <a:ext cx="156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Peak </a:t>
            </a:r>
            <a:r>
              <a:rPr lang="en">
                <a:solidFill>
                  <a:schemeClr val="lt1"/>
                </a:solidFill>
              </a:rPr>
              <a:t>Attendance</a:t>
            </a:r>
            <a:r>
              <a:rPr lang="en">
                <a:solidFill>
                  <a:schemeClr val="lt1"/>
                </a:solidFill>
              </a:rPr>
              <a:t> Hours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2" name="Google Shape;132;p19"/>
          <p:cNvSpPr txBox="1"/>
          <p:nvPr/>
        </p:nvSpPr>
        <p:spPr>
          <a:xfrm>
            <a:off x="435725" y="2654075"/>
            <a:ext cx="3999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Trainers offering diet plans and the number of members following each one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/>
          <p:nvPr>
            <p:ph type="title"/>
          </p:nvPr>
        </p:nvSpPr>
        <p:spPr>
          <a:xfrm>
            <a:off x="152525" y="445025"/>
            <a:ext cx="8807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FF"/>
                </a:solidFill>
              </a:rPr>
              <a:t>Further Development:</a:t>
            </a:r>
            <a:r>
              <a:rPr lang="en">
                <a:solidFill>
                  <a:srgbClr val="F1C232"/>
                </a:solidFill>
              </a:rPr>
              <a:t> Popular Plans and Trainers</a:t>
            </a:r>
            <a:endParaRPr>
              <a:solidFill>
                <a:srgbClr val="F1C232"/>
              </a:solidFill>
            </a:endParaRPr>
          </a:p>
        </p:txBody>
      </p:sp>
      <p:pic>
        <p:nvPicPr>
          <p:cNvPr id="138" name="Google Shape;13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17725"/>
            <a:ext cx="8806973" cy="3973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FF"/>
                </a:solidFill>
              </a:rPr>
              <a:t>Further</a:t>
            </a:r>
            <a:r>
              <a:rPr lang="en"/>
              <a:t> </a:t>
            </a:r>
            <a:r>
              <a:rPr lang="en">
                <a:solidFill>
                  <a:srgbClr val="9900FF"/>
                </a:solidFill>
              </a:rPr>
              <a:t>Development:</a:t>
            </a:r>
            <a:r>
              <a:rPr lang="en">
                <a:solidFill>
                  <a:srgbClr val="F1C232"/>
                </a:solidFill>
              </a:rPr>
              <a:t> Performance Metrics</a:t>
            </a:r>
            <a:endParaRPr>
              <a:solidFill>
                <a:srgbClr val="F1C232"/>
              </a:solidFill>
            </a:endParaRPr>
          </a:p>
        </p:txBody>
      </p:sp>
      <p:pic>
        <p:nvPicPr>
          <p:cNvPr id="144" name="Google Shape;14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8520602" cy="390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