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72" r:id="rId5"/>
    <p:sldId id="262" r:id="rId6"/>
    <p:sldId id="273" r:id="rId7"/>
    <p:sldId id="270" r:id="rId8"/>
    <p:sldId id="269" r:id="rId9"/>
    <p:sldId id="267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7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20BD3-0BE2-465D-9D87-C058DDDC663E}" type="datetimeFigureOut">
              <a:rPr lang="en-IN" smtClean="0"/>
              <a:t>25-01-2025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A5402-E2D4-4394-86CB-71B934DDBC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436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A5402-E2D4-4394-86CB-71B934DDBCD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284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1C306-0AA0-5124-530D-29FD8F3C7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A35B45-1228-181C-1C0E-F65B40FE6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70BFC-A51D-E006-C2C8-F1CAC82C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21625-2F0E-99B2-EF60-ED45F3CB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03A80-146E-EF73-3C57-EFBA2B74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5093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0DBB-DDF5-EA2E-C7FF-D88E4F3D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1A3F0-5042-3CF5-115C-CF3D34E27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2847E-9F58-D9DC-52C4-A93F3377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B53F1-43D6-9984-9218-31703D4A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82066-C4B9-B859-CD88-962D9F4F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802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79EB2C-8BFE-0017-D54E-59CD40E8B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CFFBB-8F63-361C-633E-303A492C8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DBF54-8EE4-6180-D00D-117F2C141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8AD58-8F72-CBFB-DC68-5D1F8C3B5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6F6AA-E942-A592-EF92-F4323CE4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654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54D48-600A-41CE-C431-BA2C21510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CC304-F759-1235-61ED-773BDB845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2EEAE-B796-C811-91DB-8AA6F82B9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B8A6B-8CFB-AE9D-C15F-C680A9F41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8768D-6AF7-627C-4939-1C5FFAC8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1653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8F828-E0BB-54AB-540B-664A015ED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7C541-B8C3-585E-B869-4A8441291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F3ADE-C2FB-B67D-5547-A09AA92B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DD434-4FE3-321A-CE09-F27F1476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9C09F-C159-1CA1-8CDE-A30AC804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9861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BE5D-7A3F-4655-C533-8739F6964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8328-CB94-2F20-68C6-311B9A1F8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22E5C-C997-EE7F-8F8F-9E8BEB2E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532E7-5FF6-B5F1-BBFA-00CD28ED9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6F4D2-5F46-8673-68FA-BFFE6C354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D6A8A-74B8-9E57-F251-859B58E9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9721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2F45-8D94-F0A7-A365-94822F1CF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AF9B5-D44A-C642-A605-04FE22555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C1788-A9B8-CF43-DAFC-0D26DCE08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8BE0C-95A0-03B1-598D-0B94A9FF7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F0C384-A1EB-714E-969E-44C6E3742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CE5D8-82BB-32E1-6FA6-13E87DE9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50E188-63C8-849E-E152-AB5C808CE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12463-AE76-9E38-337A-B81082D2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1253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3795E-7C07-565A-EC3F-564B6CC31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32FC9-C547-2D57-4F1B-9094A15AE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8BDD4-F299-1961-45F9-32E863D7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944F8-5F79-7997-0535-6AA891F8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136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976C1E-AF4E-6E4D-36A4-5FCF4E8C7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06A2B5-5D2D-C55C-F895-A1A5439A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66381-08C9-029E-18B9-92BE8FD0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154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73AD-B635-7681-E383-213850AD5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ECE3F-9D9D-6815-0E09-CB6B6B874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2D74E-5534-417E-3ED7-4E8AD0243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52B87-197A-D867-E4BC-F88AF66D4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D38EC-843D-AFBB-CD7C-34DCB44AC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B6BEE-6E96-F131-C891-EF8D3163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477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F251A-E47A-8288-E311-A66FB76AE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F993B6-1A21-33F2-F590-D25F1BFC1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8BCD3-D101-C449-B7A5-B64FD9578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A4735-73F5-5365-D382-EB032040C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6F53A-4459-9CE3-A5C0-F29B728A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2C0D8-75CC-D258-31CB-E5CFCE70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8664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217E08-D6A6-434E-1064-41FF87640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D56D9-C1C9-349F-FA36-738156DC4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3CAD0-B985-D751-DB3D-2349D4D05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90A67-392F-638B-BA13-EDC86F537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AA5DA-641B-8788-F368-851F69357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6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75FFAD0-2409-47F2-980A-2CF4FFC69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!!Rectangle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 descr="Boxes On Rack In Warehouse">
            <a:extLst>
              <a:ext uri="{FF2B5EF4-FFF2-40B4-BE49-F238E27FC236}">
                <a16:creationId xmlns:a16="http://schemas.microsoft.com/office/drawing/2014/main" id="{1E8A3053-1A63-C1B1-DB7F-6267CBA463F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9753" r="1246" b="-2"/>
          <a:stretch/>
        </p:blipFill>
        <p:spPr>
          <a:xfrm>
            <a:off x="20" y="1"/>
            <a:ext cx="9143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936" y="426720"/>
            <a:ext cx="7879842" cy="19191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/>
            <a:r>
              <a:rPr lang="en-US" sz="5200">
                <a:solidFill>
                  <a:srgbClr val="FFFFFF"/>
                </a:solidFill>
              </a:rPr>
              <a:t>Inventory Management System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936" y="3337269"/>
            <a:ext cx="7882128" cy="290568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 defTabSz="914400"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FFFFFF"/>
                </a:solidFill>
                <a:uFillTx/>
              </a:rPr>
              <a:t>Team Members:</a:t>
            </a:r>
          </a:p>
          <a:p>
            <a:pPr indent="-228600" algn="l" defTabSz="914400"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FFFFFF"/>
                </a:solidFill>
                <a:uFillTx/>
              </a:rPr>
              <a:t>Aditya Varma(CB.EN.U4CCE23004)</a:t>
            </a:r>
          </a:p>
          <a:p>
            <a:pPr indent="-228600" algn="l" defTabSz="914400"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FFFFFF"/>
                </a:solidFill>
                <a:uFillTx/>
              </a:rPr>
              <a:t>Suraj Rajeev M(CB.EN.U4CCE23057)</a:t>
            </a:r>
          </a:p>
          <a:p>
            <a:pPr indent="-228600" algn="l" defTabSz="914400"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FFFFFF"/>
                </a:solidFill>
                <a:uFillTx/>
              </a:rPr>
              <a:t>Tarun Sri Vathsan(CB.EN.U4CCE23058)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B32A67F-3598-4A13-8552-DA884FFCC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3347895"/>
            <a:ext cx="3619839" cy="1557250"/>
          </a:xfrm>
        </p:spPr>
        <p:txBody>
          <a:bodyPr anchor="t">
            <a:normAutofit/>
          </a:bodyPr>
          <a:lstStyle/>
          <a:p>
            <a:pPr algn="l"/>
            <a:r>
              <a:rPr lang="en-IN" sz="36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2984" y="2000248"/>
            <a:ext cx="4751017" cy="485775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98EBA13-C937-430B-9523-439FE2109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5814" y="2123081"/>
            <a:ext cx="4628186" cy="4734919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1397E3F6-AA1E-F3F2-EDA5-3BD523879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6850" y="2892665"/>
            <a:ext cx="3509119" cy="35091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8086" y="0"/>
            <a:ext cx="5565913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0349" y="609600"/>
            <a:ext cx="3105011" cy="1330839"/>
          </a:xfrm>
        </p:spPr>
        <p:txBody>
          <a:bodyPr>
            <a:normAutofit/>
          </a:bodyPr>
          <a:lstStyle/>
          <a:p>
            <a:r>
              <a:rPr lang="en-IN"/>
              <a:t>Table of Contents</a:t>
            </a:r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B44D44E5-A008-4EC2-B561-A2E7E12EFF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889" r="16502"/>
          <a:stretch/>
        </p:blipFill>
        <p:spPr>
          <a:xfrm>
            <a:off x="20" y="10"/>
            <a:ext cx="5176278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0348" y="2194102"/>
            <a:ext cx="3105010" cy="3908586"/>
          </a:xfrm>
        </p:spPr>
        <p:txBody>
          <a:bodyPr>
            <a:normAutofit/>
          </a:bodyPr>
          <a:lstStyle/>
          <a:p>
            <a:r>
              <a:rPr lang="en-US" sz="1600" dirty="0">
                <a:uFillTx/>
              </a:rPr>
              <a:t>Motivation</a:t>
            </a:r>
          </a:p>
          <a:p>
            <a:r>
              <a:rPr lang="en-US" sz="1600" dirty="0">
                <a:uFillTx/>
              </a:rPr>
              <a:t>Objective </a:t>
            </a:r>
          </a:p>
          <a:p>
            <a:r>
              <a:rPr lang="en-US" sz="1600" dirty="0">
                <a:uFillTx/>
              </a:rPr>
              <a:t>Schema</a:t>
            </a:r>
          </a:p>
          <a:p>
            <a:r>
              <a:rPr lang="en-US" sz="1600" dirty="0">
                <a:uFillTx/>
              </a:rPr>
              <a:t>ER Diagram</a:t>
            </a:r>
          </a:p>
          <a:p>
            <a:r>
              <a:rPr lang="en-US" sz="1600" dirty="0">
                <a:uFillTx/>
              </a:rPr>
              <a:t>Progress</a:t>
            </a:r>
          </a:p>
          <a:p>
            <a:r>
              <a:rPr lang="en-US" sz="1600" dirty="0">
                <a:uFillTx/>
              </a:rPr>
              <a:t>UI Design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r>
              <a:rPr lang="en-IN" sz="3500" dirty="0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Autofit/>
          </a:bodyPr>
          <a:lstStyle/>
          <a:p>
            <a:pPr>
              <a:spcAft>
                <a:spcPts val="800"/>
              </a:spcAf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Efficient Inventory Management:</a:t>
            </a:r>
          </a:p>
          <a:p>
            <a:pPr marL="457200">
              <a:spcAft>
                <a:spcPts val="800"/>
              </a:spcAf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Businesses need streamlined solutions to improve productivity and reduce costs.</a:t>
            </a:r>
          </a:p>
          <a:p>
            <a:pPr marL="457200">
              <a:spcAft>
                <a:spcPts val="800"/>
              </a:spcAf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Traditional methods often cause errors and inefficiencies.</a:t>
            </a:r>
          </a:p>
          <a:p>
            <a:pPr>
              <a:spcAft>
                <a:spcPts val="800"/>
              </a:spcAf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Digital Solution:</a:t>
            </a:r>
          </a:p>
          <a:p>
            <a:pPr marL="457200">
              <a:spcAft>
                <a:spcPts val="800"/>
              </a:spcAf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Rising demand for an online platform to order products easily from devices.</a:t>
            </a:r>
          </a:p>
          <a:p>
            <a:pPr>
              <a:spcAft>
                <a:spcPts val="800"/>
              </a:spcAf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Project Goal:</a:t>
            </a:r>
          </a:p>
          <a:p>
            <a:pPr marL="457200">
              <a:spcAft>
                <a:spcPts val="800"/>
              </a:spcAf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Bridge the gap between businesses and customers with an automated inventory management system.</a:t>
            </a:r>
          </a:p>
          <a:p>
            <a:pPr>
              <a:spcAft>
                <a:spcPts val="800"/>
              </a:spcAf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Benefits:</a:t>
            </a:r>
          </a:p>
          <a:p>
            <a:pPr marL="457200">
              <a:spcAft>
                <a:spcPts val="800"/>
              </a:spcAf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Saves time by eliminating in-person shopping.</a:t>
            </a:r>
          </a:p>
          <a:p>
            <a:pPr marL="457200">
              <a:spcAft>
                <a:spcPts val="800"/>
              </a:spcAf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Ensures accuracy, reduces overhead, and enhances efficiency for both businesses and customers.</a:t>
            </a:r>
          </a:p>
          <a:p>
            <a:pPr>
              <a:spcAft>
                <a:spcPts val="800"/>
              </a:spcAf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Features:</a:t>
            </a:r>
          </a:p>
          <a:p>
            <a:pPr marL="457200">
              <a:spcAft>
                <a:spcPts val="800"/>
              </a:spcAf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Real-time tracking, automated stock management, and secure transactions.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567189-F27F-A7D0-A02D-47016FF68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r>
              <a:rPr lang="en-IN" sz="3500" dirty="0">
                <a:solidFill>
                  <a:schemeClr val="bg1"/>
                </a:solidFill>
              </a:rPr>
              <a:t>Key Objectives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6695C3-2221-A245-B11F-F86F75E2B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IN" sz="1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Objective: Develop an automated, user-friendly system to optimize inventory management, reduce manual effort, and improve decision-making.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IN" sz="1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Objectives:</a:t>
            </a:r>
          </a:p>
          <a:p>
            <a:pPr lvl="0"/>
            <a:r>
              <a:rPr lang="en-IN" sz="1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Efficient Stock Management:</a:t>
            </a:r>
          </a:p>
          <a:p>
            <a:pPr marL="457200" lvl="1" indent="0">
              <a:buNone/>
            </a:pPr>
            <a:r>
              <a:rPr lang="en-IN" sz="1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Real-time tracking and automated alerts to optimize stock levels and prevent wastage.</a:t>
            </a:r>
          </a:p>
          <a:p>
            <a:r>
              <a:rPr lang="en-IN" sz="1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Automation &amp; Error Reduction:</a:t>
            </a:r>
          </a:p>
          <a:p>
            <a:pPr marL="457200" lvl="1" indent="0">
              <a:buNone/>
            </a:pPr>
            <a:r>
              <a:rPr lang="en-IN" sz="1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Automates data entry, stock updates, and order processing to reduce errors and save time.</a:t>
            </a:r>
          </a:p>
          <a:p>
            <a:r>
              <a:rPr lang="en-IN" sz="1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User-Friendly Interface:</a:t>
            </a:r>
          </a:p>
          <a:p>
            <a:pPr marL="457200" lvl="1" indent="0">
              <a:buNone/>
            </a:pPr>
            <a:r>
              <a:rPr lang="en-IN" sz="1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Intuitive design for easy navigation in stock monitoring, order processing, and supplier management.</a:t>
            </a:r>
          </a:p>
          <a:p>
            <a:r>
              <a:rPr lang="en-IN" sz="1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Secure Transactions &amp; Payment Integration:</a:t>
            </a:r>
          </a:p>
          <a:p>
            <a:pPr marL="457200" lvl="1" indent="0">
              <a:buNone/>
            </a:pPr>
            <a:r>
              <a:rPr lang="en-IN" sz="1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Secure payment gateway for safe transactions and data protection.</a:t>
            </a:r>
          </a:p>
          <a:p>
            <a:r>
              <a:rPr lang="en-IN" sz="1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Comprehensive Database Management:</a:t>
            </a:r>
          </a:p>
          <a:p>
            <a:pPr marL="457200" lvl="1" indent="0">
              <a:buNone/>
            </a:pPr>
            <a:r>
              <a:rPr lang="en-IN" sz="1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Organized storage for product details, sales, and order history for efficient data retrieval.</a:t>
            </a:r>
          </a:p>
          <a:p>
            <a:r>
              <a:rPr lang="en-IN" sz="1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Data-Driven Decision Making:</a:t>
            </a:r>
          </a:p>
          <a:p>
            <a:pPr marL="457200" lvl="1" indent="0">
              <a:spcAft>
                <a:spcPts val="800"/>
              </a:spcAft>
              <a:buNone/>
            </a:pPr>
            <a:r>
              <a:rPr lang="en-IN" sz="1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Reports and analytics to help businesses forecast demand, manage stock, and support growth.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IN" sz="1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By achieving these objectives, the system enhances efficiency, accuracy, security, and scalability in inventory operations.</a:t>
            </a:r>
          </a:p>
        </p:txBody>
      </p:sp>
    </p:spTree>
    <p:extLst>
      <p:ext uri="{BB962C8B-B14F-4D97-AF65-F5344CB8AC3E}">
        <p14:creationId xmlns:p14="http://schemas.microsoft.com/office/powerpoint/2010/main" val="140254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0"/>
            <a:ext cx="45625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642" y="767365"/>
            <a:ext cx="3213313" cy="321736"/>
          </a:xfrm>
        </p:spPr>
        <p:txBody>
          <a:bodyPr vert="horz" lIns="91440" tIns="45720" rIns="91440" bIns="45720" rtlCol="0" anchor="b">
            <a:noAutofit/>
          </a:bodyPr>
          <a:lstStyle/>
          <a:p>
            <a:pPr defTabSz="914400"/>
            <a:r>
              <a:rPr lang="en-US" dirty="0">
                <a:solidFill>
                  <a:schemeClr val="bg1"/>
                </a:solidFill>
              </a:rPr>
              <a:t>Schema and Database Design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0"/>
            <a:ext cx="457199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omputer screen shot of a data flow chart&#10;&#10;Description automatically generated">
            <a:extLst>
              <a:ext uri="{FF2B5EF4-FFF2-40B4-BE49-F238E27FC236}">
                <a16:creationId xmlns:a16="http://schemas.microsoft.com/office/drawing/2014/main" id="{235532D4-BA6C-D27C-DB30-98E7AB2D0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42" y="1398938"/>
            <a:ext cx="7717809" cy="51492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570DB7-45DC-02E9-B050-5F04C9A49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03FC01F-C20C-311A-DD28-237923F9C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0"/>
            <a:ext cx="45625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A21AE-BE83-534A-DD4C-68BD7CD1C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42" y="5729929"/>
            <a:ext cx="3213313" cy="321736"/>
          </a:xfrm>
        </p:spPr>
        <p:txBody>
          <a:bodyPr vert="horz" lIns="91440" tIns="45720" rIns="91440" bIns="45720" rtlCol="0" anchor="b">
            <a:noAutofit/>
          </a:bodyPr>
          <a:lstStyle/>
          <a:p>
            <a:pPr defTabSz="914400"/>
            <a:r>
              <a:rPr lang="en-US" dirty="0">
                <a:solidFill>
                  <a:schemeClr val="bg1"/>
                </a:solidFill>
              </a:rPr>
              <a:t>ER Diagram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F12591-0494-3A5A-66ED-F44795CA8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0"/>
            <a:ext cx="457199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2C45086B-39E0-C48F-173C-7D5350EFA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22" y="1030448"/>
            <a:ext cx="7983940" cy="366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951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r>
              <a:rPr lang="en-IN" altLang="en-US" sz="3500">
                <a:solidFill>
                  <a:schemeClr val="bg1"/>
                </a:solidFill>
              </a:rPr>
              <a:t>Key Entities and Relationship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Customer Data:</a:t>
            </a:r>
          </a:p>
          <a:p>
            <a:pPr marL="457200" lvl="1" indent="0">
              <a:buNone/>
            </a:pPr>
            <a:r>
              <a:rPr lang="en-IN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Stores details (name, contact, login).</a:t>
            </a:r>
          </a:p>
          <a:p>
            <a:pPr marL="457200" lvl="1" indent="0">
              <a:buNone/>
            </a:pPr>
            <a:r>
              <a:rPr lang="en-IN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Linked to orders via ORDERED BY.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Product Data:</a:t>
            </a:r>
          </a:p>
          <a:p>
            <a:pPr marL="457200" lvl="1" indent="0">
              <a:buNone/>
            </a:pPr>
            <a:r>
              <a:rPr lang="en-IN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Contains product details (name, category, price, quantity).</a:t>
            </a:r>
          </a:p>
          <a:p>
            <a:pPr marL="457200" lvl="1" indent="0">
              <a:buNone/>
            </a:pPr>
            <a:r>
              <a:rPr lang="en-IN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Linked to categories via DERIVED FROM and sales via ADDS TO.</a:t>
            </a:r>
          </a:p>
          <a:p>
            <a:pPr marL="457200" lvl="1" indent="0">
              <a:buNone/>
            </a:pPr>
            <a:r>
              <a:rPr lang="en-IN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Tax applied via CALCULATED BY.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Category:</a:t>
            </a:r>
          </a:p>
          <a:p>
            <a:pPr marL="457200" lvl="1" indent="0">
              <a:buNone/>
            </a:pPr>
            <a:r>
              <a:rPr lang="en-IN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Organizes products with ID, name, and description.</a:t>
            </a:r>
          </a:p>
          <a:p>
            <a:pPr marL="457200" lvl="1" indent="0">
              <a:buNone/>
            </a:pPr>
            <a:r>
              <a:rPr lang="en-IN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Linked to products via DERIVED FROM.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Supplier Data:</a:t>
            </a:r>
          </a:p>
          <a:p>
            <a:pPr marL="457200" lvl="1" indent="0">
              <a:buNone/>
            </a:pPr>
            <a:r>
              <a:rPr lang="en-IN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Stores supplier info (ID, name, contact).</a:t>
            </a:r>
          </a:p>
          <a:p>
            <a:pPr marL="457200" lvl="1" indent="0">
              <a:buNone/>
            </a:pPr>
            <a:r>
              <a:rPr lang="en-IN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Linked to sales via GENERATED FROM.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Order Table:</a:t>
            </a:r>
          </a:p>
          <a:p>
            <a:pPr marL="457200" lvl="1" indent="0">
              <a:buNone/>
            </a:pPr>
            <a:r>
              <a:rPr lang="en-IN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Tracks orders (ID, customer ID, net price).</a:t>
            </a:r>
          </a:p>
          <a:p>
            <a:pPr marL="457200" lvl="1" indent="0">
              <a:buNone/>
            </a:pPr>
            <a:r>
              <a:rPr lang="en-IN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Linked to customers via ORDERED BY.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Sales:</a:t>
            </a:r>
          </a:p>
          <a:p>
            <a:pPr marL="457200" lvl="1" indent="0">
              <a:buNone/>
            </a:pPr>
            <a:r>
              <a:rPr lang="en-IN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Records transactions, linked to products via ADDS TO and suppliers via GENERATED FROM.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Tax:</a:t>
            </a:r>
          </a:p>
          <a:p>
            <a:pPr marL="457200" lvl="1" indent="0">
              <a:buNone/>
            </a:pPr>
            <a:r>
              <a:rPr lang="en-IN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Manages tax details applied to products.</a:t>
            </a:r>
          </a:p>
          <a:p>
            <a:pPr marL="457200" lvl="1" indent="0"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Linked to products via CALCULATED BY.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r>
              <a:rPr lang="en-IN" altLang="en-US" sz="3500">
                <a:solidFill>
                  <a:schemeClr val="bg1"/>
                </a:solidFill>
              </a:rPr>
              <a:t>Progress Achieved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  <a:tabLst>
                <a:tab pos="457200" algn="l"/>
              </a:tabLst>
            </a:pPr>
            <a:r>
              <a:rPr lang="en-IN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Database Development:</a:t>
            </a:r>
          </a:p>
          <a:p>
            <a:pPr marL="914400">
              <a:spcAft>
                <a:spcPts val="800"/>
              </a:spcAft>
            </a:pPr>
            <a:r>
              <a:rPr lang="en-IN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Successfully created the database and structured tables based on the schema.</a:t>
            </a:r>
          </a:p>
          <a:p>
            <a:pPr marL="914400">
              <a:spcAft>
                <a:spcPts val="800"/>
              </a:spcAft>
            </a:pPr>
            <a:r>
              <a:rPr lang="en-IN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Sample data populated for testing and development.</a:t>
            </a:r>
          </a:p>
          <a:p>
            <a:pPr>
              <a:spcAft>
                <a:spcPts val="800"/>
              </a:spcAft>
              <a:tabLst>
                <a:tab pos="457200" algn="l"/>
              </a:tabLst>
            </a:pPr>
            <a:r>
              <a:rPr lang="en-IN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Frontend Design:</a:t>
            </a:r>
          </a:p>
          <a:p>
            <a:pPr marL="914400">
              <a:spcAft>
                <a:spcPts val="800"/>
              </a:spcAft>
            </a:pPr>
            <a:r>
              <a:rPr lang="en-IN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Developed homepage and user registration page.</a:t>
            </a:r>
          </a:p>
          <a:p>
            <a:pPr marL="914400">
              <a:spcAft>
                <a:spcPts val="800"/>
              </a:spcAft>
            </a:pPr>
            <a:r>
              <a:rPr lang="en-IN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Focus on intuitive, user-friendly interface for seamless navigation.</a:t>
            </a:r>
          </a:p>
          <a:p>
            <a:pPr>
              <a:spcAft>
                <a:spcPts val="800"/>
              </a:spcAft>
              <a:tabLst>
                <a:tab pos="457200" algn="l"/>
              </a:tabLst>
            </a:pPr>
            <a:r>
              <a:rPr lang="en-IN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Ongoing Work:</a:t>
            </a:r>
          </a:p>
          <a:p>
            <a:pPr marL="914400">
              <a:spcAft>
                <a:spcPts val="800"/>
              </a:spcAft>
            </a:pPr>
            <a:r>
              <a:rPr lang="en-IN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Developing Supplier Management Module to add, update, and manage supplier details.</a:t>
            </a:r>
          </a:p>
          <a:p>
            <a:pPr marL="914400">
              <a:spcAft>
                <a:spcPts val="800"/>
              </a:spcAft>
            </a:pPr>
            <a:r>
              <a:rPr lang="en-IN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Ongoing testing and development to enhance functionality and streamline inventory operations.</a:t>
            </a:r>
          </a:p>
          <a:p>
            <a:pPr>
              <a:spcAft>
                <a:spcPts val="800"/>
              </a:spcAft>
            </a:pPr>
            <a:endParaRPr lang="en-IN" sz="13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" y="0"/>
            <a:ext cx="565096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72" y="0"/>
            <a:ext cx="349302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742" y="637763"/>
            <a:ext cx="2187269" cy="1415666"/>
          </a:xfrm>
        </p:spPr>
        <p:txBody>
          <a:bodyPr anchor="t">
            <a:normAutofit/>
          </a:bodyPr>
          <a:lstStyle/>
          <a:p>
            <a:r>
              <a:rPr lang="en-IN" altLang="en-US" dirty="0"/>
              <a:t>User Interface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742" y="2268980"/>
            <a:ext cx="3429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4DAF9FEB-42A8-EB15-68E4-4D8EB2E41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26" y="506729"/>
            <a:ext cx="4701326" cy="2573976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FCD9A69-58F2-ED99-6DD1-94D2F5A79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96" y="3265227"/>
            <a:ext cx="4701326" cy="25739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535</Words>
  <Application>Microsoft Office PowerPoint</Application>
  <PresentationFormat>On-screen Show (4:3)</PresentationFormat>
  <Paragraphs>78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Symbol</vt:lpstr>
      <vt:lpstr>Office Theme</vt:lpstr>
      <vt:lpstr>Inventory Management System</vt:lpstr>
      <vt:lpstr>Table of Contents</vt:lpstr>
      <vt:lpstr>Motivation</vt:lpstr>
      <vt:lpstr>Key Objectives</vt:lpstr>
      <vt:lpstr>Schema and Database Design</vt:lpstr>
      <vt:lpstr>ER Diagram</vt:lpstr>
      <vt:lpstr>Key Entities and Relationship</vt:lpstr>
      <vt:lpstr>Progress Achieved</vt:lpstr>
      <vt:lpstr>User Interface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Varma</dc:creator>
  <dc:description>generated using python-pptx</dc:description>
  <cp:lastModifiedBy>Aditya Varma</cp:lastModifiedBy>
  <cp:revision>5</cp:revision>
  <dcterms:created xsi:type="dcterms:W3CDTF">2013-01-27T09:14:00Z</dcterms:created>
  <dcterms:modified xsi:type="dcterms:W3CDTF">2025-01-24T21:08:21Z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