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906000" cy="6858000"/>
  <p:notesSz cx="6794500" cy="9931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71B75CC-CE3D-406D-92D3-FBDD2A95E56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848400" y="9433080"/>
            <a:ext cx="2944080" cy="496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81"/>
              </a:spcBef>
              <a:spcAft>
                <a:spcPts val="181"/>
              </a:spcAft>
            </a:pPr>
            <a:fld id="{C22B992A-D27E-4305-8416-1DE96A1651A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kia Sans Wide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906480" y="4732200"/>
            <a:ext cx="4981320" cy="4492440"/>
          </a:xfrm>
          <a:prstGeom prst="rect">
            <a:avLst/>
          </a:prstGeom>
        </p:spPr>
        <p:txBody>
          <a:bodyPr lIns="90720" rIns="90720" tIns="44640" bIns="446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906480" y="4732200"/>
            <a:ext cx="4981320" cy="4490640"/>
          </a:xfrm>
          <a:prstGeom prst="rect">
            <a:avLst/>
          </a:prstGeom>
        </p:spPr>
        <p:txBody>
          <a:bodyPr lIns="90720" rIns="90720" tIns="44640" bIns="4464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introduce the benefit and the value of the innovation to customer or product.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Introduce the advantage and disadvantage of this innovation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906480" y="4732200"/>
            <a:ext cx="4981320" cy="4490640"/>
          </a:xfrm>
          <a:prstGeom prst="rect">
            <a:avLst/>
          </a:prstGeom>
        </p:spPr>
        <p:txBody>
          <a:bodyPr lIns="90720" rIns="90720" tIns="44640" bIns="4464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introduce the benefit and the value of the innovation to customer or product.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Introduce the advantage and disadvantage of this innovation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93546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76120" y="3735360"/>
            <a:ext cx="93546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69520" y="373536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76120" y="373536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438720" y="119700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01680" y="119700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01680" y="373536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438720" y="373536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76120" y="373536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276120" y="1197000"/>
            <a:ext cx="9354600" cy="48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93546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76120" y="233280"/>
            <a:ext cx="9354600" cy="3819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76120" y="373536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76120" y="1197000"/>
            <a:ext cx="9354600" cy="48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69520" y="373536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276120" y="3735360"/>
            <a:ext cx="93546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93546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76120" y="3735360"/>
            <a:ext cx="93546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69520" y="373536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276120" y="373536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438720" y="119700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01680" y="119700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601680" y="373536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438720" y="373536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276120" y="373536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276120" y="1197000"/>
            <a:ext cx="9354600" cy="48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93546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93546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276120" y="233280"/>
            <a:ext cx="9354600" cy="3819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76120" y="373536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69520" y="373536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276120" y="3735360"/>
            <a:ext cx="93546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93546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276120" y="3735360"/>
            <a:ext cx="93546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69520" y="373536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276120" y="373536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438720" y="119700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01680" y="119700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601680" y="373536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438720" y="373536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276120" y="373536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76120" y="233280"/>
            <a:ext cx="9354600" cy="3819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76120" y="373536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69520" y="373536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76120" y="3735360"/>
            <a:ext cx="93546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63520" y="6591240"/>
            <a:ext cx="7416360" cy="15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D0AE6810-7796-4CBC-9A37-7E797FB06823}" type="slidenum"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© Nokia Siemens Networks </a:t>
            </a: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	</a:t>
            </a: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01 / 2007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263520" y="6454800"/>
            <a:ext cx="3298320" cy="13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Company Confidential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6" descr=""/>
          <p:cNvPicPr/>
          <p:nvPr/>
        </p:nvPicPr>
        <p:blipFill>
          <a:blip r:embed="rId2"/>
          <a:stretch/>
        </p:blipFill>
        <p:spPr>
          <a:xfrm>
            <a:off x="8489880" y="6243480"/>
            <a:ext cx="1144080" cy="444240"/>
          </a:xfrm>
          <a:prstGeom prst="rect">
            <a:avLst/>
          </a:prstGeom>
          <a:ln>
            <a:noFill/>
          </a:ln>
        </p:spPr>
      </p:pic>
      <p:pic>
        <p:nvPicPr>
          <p:cNvPr id="3" name="Picture 7" descr=""/>
          <p:cNvPicPr/>
          <p:nvPr/>
        </p:nvPicPr>
        <p:blipFill>
          <a:blip r:embed="rId3"/>
          <a:stretch/>
        </p:blipFill>
        <p:spPr>
          <a:xfrm>
            <a:off x="8267760" y="6162840"/>
            <a:ext cx="1638000" cy="694800"/>
          </a:xfrm>
          <a:prstGeom prst="rect">
            <a:avLst/>
          </a:prstGeom>
          <a:ln w="936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276120" y="1197000"/>
            <a:ext cx="9354600" cy="4858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77880" indent="-228240">
              <a:lnSpc>
                <a:spcPct val="100000"/>
              </a:lnSpc>
              <a:spcBef>
                <a:spcPts val="601"/>
              </a:spcBef>
              <a:buClr>
                <a:srgbClr val="ff9900"/>
              </a:buClr>
              <a:buSzPct val="110000"/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085760" indent="-228240">
              <a:lnSpc>
                <a:spcPct val="100000"/>
              </a:lnSpc>
              <a:spcBef>
                <a:spcPts val="541"/>
              </a:spcBef>
              <a:buClr>
                <a:srgbClr val="ff9900"/>
              </a:buClr>
              <a:buSzPct val="110000"/>
              <a:buFont typeface="Arial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494000" indent="-228240">
              <a:lnSpc>
                <a:spcPct val="100000"/>
              </a:lnSpc>
              <a:spcBef>
                <a:spcPts val="479"/>
              </a:spcBef>
              <a:buClr>
                <a:srgbClr val="ff9900"/>
              </a:buClr>
              <a:buSzPct val="110000"/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63520" y="6591240"/>
            <a:ext cx="7416360" cy="15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41ED745A-A4CB-412F-8E4F-54F8A69519E3}" type="slidenum"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© Nokia Siemens Networks </a:t>
            </a: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	</a:t>
            </a: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01 / 2007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263520" y="6454800"/>
            <a:ext cx="3298320" cy="13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Company Confidential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Picture 6" descr=""/>
          <p:cNvPicPr/>
          <p:nvPr/>
        </p:nvPicPr>
        <p:blipFill>
          <a:blip r:embed="rId2"/>
          <a:stretch/>
        </p:blipFill>
        <p:spPr>
          <a:xfrm>
            <a:off x="8489880" y="6243480"/>
            <a:ext cx="1144080" cy="444240"/>
          </a:xfrm>
          <a:prstGeom prst="rect">
            <a:avLst/>
          </a:prstGeom>
          <a:ln>
            <a:noFill/>
          </a:ln>
        </p:spPr>
      </p:pic>
      <p:pic>
        <p:nvPicPr>
          <p:cNvPr id="45" name="Picture 7" descr=""/>
          <p:cNvPicPr/>
          <p:nvPr/>
        </p:nvPicPr>
        <p:blipFill>
          <a:blip r:embed="rId3"/>
          <a:stretch/>
        </p:blipFill>
        <p:spPr>
          <a:xfrm>
            <a:off x="8267760" y="6162840"/>
            <a:ext cx="1638000" cy="694800"/>
          </a:xfrm>
          <a:prstGeom prst="rect">
            <a:avLst/>
          </a:prstGeom>
          <a:ln w="9360">
            <a:noFill/>
          </a:ln>
        </p:spPr>
      </p:pic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kia Sans Wide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63520" y="6591240"/>
            <a:ext cx="7416360" cy="15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D25C0719-6CCC-4968-9B83-3C5BF94A558D}" type="slidenum"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© Nokia Siemens Networks </a:t>
            </a: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	</a:t>
            </a: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01 / 2007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63520" y="6454800"/>
            <a:ext cx="3298320" cy="13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Company Confidential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Picture 6" descr=""/>
          <p:cNvPicPr/>
          <p:nvPr/>
        </p:nvPicPr>
        <p:blipFill>
          <a:blip r:embed="rId2"/>
          <a:stretch/>
        </p:blipFill>
        <p:spPr>
          <a:xfrm>
            <a:off x="8489880" y="6243480"/>
            <a:ext cx="1144080" cy="444240"/>
          </a:xfrm>
          <a:prstGeom prst="rect">
            <a:avLst/>
          </a:prstGeom>
          <a:ln>
            <a:noFill/>
          </a:ln>
        </p:spPr>
      </p:pic>
      <p:pic>
        <p:nvPicPr>
          <p:cNvPr id="87" name="Picture 7" descr=""/>
          <p:cNvPicPr/>
          <p:nvPr/>
        </p:nvPicPr>
        <p:blipFill>
          <a:blip r:embed="rId3"/>
          <a:stretch/>
        </p:blipFill>
        <p:spPr>
          <a:xfrm>
            <a:off x="8267760" y="6162840"/>
            <a:ext cx="1638000" cy="694800"/>
          </a:xfrm>
          <a:prstGeom prst="rect">
            <a:avLst/>
          </a:prstGeom>
          <a:ln w="9360">
            <a:noFill/>
          </a:ln>
        </p:spPr>
      </p:pic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95360" y="1535040"/>
            <a:ext cx="4376520" cy="6393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95360" y="2174760"/>
            <a:ext cx="4376520" cy="3951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601"/>
              </a:spcBef>
              <a:buClr>
                <a:srgbClr val="ff9900"/>
              </a:buClr>
              <a:buSzPct val="110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77880" indent="-228240">
              <a:lnSpc>
                <a:spcPct val="100000"/>
              </a:lnSpc>
              <a:spcBef>
                <a:spcPts val="541"/>
              </a:spcBef>
              <a:buClr>
                <a:srgbClr val="ff9900"/>
              </a:buClr>
              <a:buSzPct val="110000"/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085760" indent="-228240">
              <a:lnSpc>
                <a:spcPct val="100000"/>
              </a:lnSpc>
              <a:spcBef>
                <a:spcPts val="479"/>
              </a:spcBef>
              <a:buClr>
                <a:srgbClr val="ff9900"/>
              </a:buClr>
              <a:buSzPct val="110000"/>
              <a:buFont typeface="Arial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494000" indent="-228240">
              <a:lnSpc>
                <a:spcPct val="100000"/>
              </a:lnSpc>
              <a:spcBef>
                <a:spcPts val="479"/>
              </a:spcBef>
              <a:buClr>
                <a:srgbClr val="ff9900"/>
              </a:buClr>
              <a:buSzPct val="110000"/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5032440" y="1535040"/>
            <a:ext cx="4377960" cy="6393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5032440" y="2174760"/>
            <a:ext cx="4377960" cy="3951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601"/>
              </a:spcBef>
              <a:buClr>
                <a:srgbClr val="ff9900"/>
              </a:buClr>
              <a:buSzPct val="110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77880" indent="-228240">
              <a:lnSpc>
                <a:spcPct val="100000"/>
              </a:lnSpc>
              <a:spcBef>
                <a:spcPts val="541"/>
              </a:spcBef>
              <a:buClr>
                <a:srgbClr val="ff9900"/>
              </a:buClr>
              <a:buSzPct val="110000"/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085760" indent="-228240">
              <a:lnSpc>
                <a:spcPct val="100000"/>
              </a:lnSpc>
              <a:spcBef>
                <a:spcPts val="479"/>
              </a:spcBef>
              <a:buClr>
                <a:srgbClr val="ff9900"/>
              </a:buClr>
              <a:buSzPct val="110000"/>
              <a:buFont typeface="Arial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494000" indent="-228240">
              <a:lnSpc>
                <a:spcPct val="100000"/>
              </a:lnSpc>
              <a:spcBef>
                <a:spcPts val="479"/>
              </a:spcBef>
              <a:buClr>
                <a:srgbClr val="ff9900"/>
              </a:buClr>
              <a:buSzPct val="110000"/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22280" y="311040"/>
            <a:ext cx="8959320" cy="993240"/>
          </a:xfrm>
          <a:prstGeom prst="rect">
            <a:avLst/>
          </a:prstGeom>
          <a:solidFill>
            <a:srgbClr val="7030a0"/>
          </a:solidFill>
          <a:ln w="936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Title:BTS site configuration independence of cabling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250920" y="1285920"/>
            <a:ext cx="9354600" cy="4858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394160" y="2236680"/>
            <a:ext cx="1347480" cy="31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"/>
          <p:cNvSpPr/>
          <p:nvPr/>
        </p:nvSpPr>
        <p:spPr>
          <a:xfrm>
            <a:off x="426960" y="1268640"/>
            <a:ext cx="8932680" cy="4834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58640" indent="-456840">
              <a:lnSpc>
                <a:spcPct val="90000"/>
              </a:lnSpc>
              <a:spcBef>
                <a:spcPts val="72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Inventor: Xu Yang Chun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Date:2013.6.5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Short description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The  BTS configuration  shall independence of cabling, so configuration  type can change without site visit to re-cable.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Innovation type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:  Site solution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kia Sans Wide"/>
                <a:ea typeface="宋体"/>
              </a:rPr>
              <a:t>Expected output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: Feasibility study report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6840">
              <a:lnSpc>
                <a:spcPct val="90000"/>
              </a:lnSpc>
              <a:spcBef>
                <a:spcPts val="720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kia Sans Wide"/>
                <a:ea typeface="宋体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22280" y="311040"/>
            <a:ext cx="8959320" cy="993240"/>
          </a:xfrm>
          <a:prstGeom prst="rect">
            <a:avLst/>
          </a:prstGeom>
          <a:solidFill>
            <a:srgbClr val="7030a0"/>
          </a:solidFill>
          <a:ln w="936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50920" y="1285920"/>
            <a:ext cx="9354600" cy="4858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394160" y="2236680"/>
            <a:ext cx="1347480" cy="31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"/>
          <p:cNvSpPr/>
          <p:nvPr/>
        </p:nvSpPr>
        <p:spPr>
          <a:xfrm>
            <a:off x="426960" y="1268640"/>
            <a:ext cx="8932680" cy="4834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58640" indent="-456840">
              <a:lnSpc>
                <a:spcPct val="90000"/>
              </a:lnSpc>
              <a:spcBef>
                <a:spcPts val="72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Overview the innovation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Key innovation points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Solution description – innovation points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Benefits and value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Further extend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72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6840">
              <a:lnSpc>
                <a:spcPct val="90000"/>
              </a:lnSpc>
              <a:spcBef>
                <a:spcPts val="720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kia Sans Wide"/>
                <a:ea typeface="宋体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76120" y="233280"/>
            <a:ext cx="9354600" cy="823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Biz Background and Drivers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14280" y="620640"/>
            <a:ext cx="9354600" cy="48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8640" indent="-456840">
              <a:lnSpc>
                <a:spcPct val="8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Business Drivers for the proposal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80000"/>
              </a:lnSpc>
              <a:spcBef>
                <a:spcPts val="601"/>
              </a:spcBef>
              <a:buClr>
                <a:srgbClr val="ff9900"/>
              </a:buClr>
              <a:buSzPct val="110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6480" indent="-342720">
              <a:lnSpc>
                <a:spcPct val="80000"/>
              </a:lnSpc>
              <a:spcBef>
                <a:spcPts val="479"/>
              </a:spcBef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BTS configuration type based on how RF-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System module connected and the commission file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80000"/>
              </a:lnSpc>
              <a:spcBef>
                <a:spcPts val="601"/>
              </a:spcBef>
              <a:buClr>
                <a:srgbClr val="ff9900"/>
              </a:buClr>
              <a:buSzPct val="110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</a:t>
            </a:r>
            <a:br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if customer/service team want to change the configuration type ,they must do site visit and re-cable the RF&lt;-&gt;SM connection.  Even in the case(shown in followed slides) , we change from one configuration needed 4 pair SFP  to another configuration to 2 pair needed, the re-cabling is must too. it is not only cost money but also not easy to get permission from the operator/BTS room owner, so re-cabling always  pend the deployment/trial project.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80000"/>
              </a:lnSpc>
              <a:spcBef>
                <a:spcPts val="601"/>
              </a:spcBef>
              <a:buClr>
                <a:srgbClr val="ff9900"/>
              </a:buClr>
              <a:buSzPct val="110000"/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6480" indent="-342720">
              <a:lnSpc>
                <a:spcPct val="80000"/>
              </a:lnSpc>
              <a:spcBef>
                <a:spcPts val="479"/>
              </a:spcBef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BTS Configuration type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specified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in commission (file), no re-cabling needed.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560520" y="5481360"/>
            <a:ext cx="7560360" cy="28800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95360" y="274680"/>
            <a:ext cx="8915040" cy="1142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change from the left type to right need re-cabling too, not by RP3 capacity limit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pic>
        <p:nvPicPr>
          <p:cNvPr id="146" name="Picture 3" descr=""/>
          <p:cNvPicPr/>
          <p:nvPr/>
        </p:nvPicPr>
        <p:blipFill>
          <a:blip r:embed="rId1"/>
          <a:stretch/>
        </p:blipFill>
        <p:spPr>
          <a:xfrm>
            <a:off x="835920" y="1412640"/>
            <a:ext cx="3695040" cy="4489920"/>
          </a:xfrm>
          <a:prstGeom prst="rect">
            <a:avLst/>
          </a:prstGeom>
          <a:ln w="9360">
            <a:noFill/>
          </a:ln>
        </p:spPr>
      </p:pic>
      <p:pic>
        <p:nvPicPr>
          <p:cNvPr id="147" name="Picture 4" descr=""/>
          <p:cNvPicPr/>
          <p:nvPr/>
        </p:nvPicPr>
        <p:blipFill>
          <a:blip r:embed="rId2"/>
          <a:stretch/>
        </p:blipFill>
        <p:spPr>
          <a:xfrm>
            <a:off x="5032440" y="1556640"/>
            <a:ext cx="4377960" cy="4500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22280" y="311040"/>
            <a:ext cx="8959320" cy="993240"/>
          </a:xfrm>
          <a:prstGeom prst="rect">
            <a:avLst/>
          </a:prstGeom>
          <a:solidFill>
            <a:srgbClr val="7030a0"/>
          </a:solidFill>
          <a:ln w="936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Innovation points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250920" y="1285920"/>
            <a:ext cx="9354600" cy="4858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394160" y="2236680"/>
            <a:ext cx="1347480" cy="31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426960" y="1268640"/>
            <a:ext cx="9170280" cy="4834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5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15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Now BTS O&amp;M SW judge the BTS configuration type based on RF&lt;-&gt;SM connection and commission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15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If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separate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the connection identification with BTS config type judge.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15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The BTS config type is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specified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in commission file, no judge needed.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15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The SW will be more robust become simplicity.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15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And it will also benefit to NSN service team/operator’s network deployment/ maintenance 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6840">
              <a:lnSpc>
                <a:spcPct val="15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kia Sans Wide"/>
                <a:ea typeface="宋体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22280" y="311040"/>
            <a:ext cx="8959320" cy="993240"/>
          </a:xfrm>
          <a:prstGeom prst="rect">
            <a:avLst/>
          </a:prstGeom>
          <a:solidFill>
            <a:srgbClr val="7030a0"/>
          </a:solidFill>
          <a:ln w="936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 and value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250920" y="1285920"/>
            <a:ext cx="9354600" cy="4858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394160" y="2236680"/>
            <a:ext cx="1347480" cy="31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"/>
          <p:cNvSpPr/>
          <p:nvPr/>
        </p:nvSpPr>
        <p:spPr>
          <a:xfrm>
            <a:off x="380520" y="1196640"/>
            <a:ext cx="8979120" cy="4906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Benefit of innovation: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15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BTS  configuration type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specified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in commission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15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The BTS  configuration are easy to change.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15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Save deployment cost and time for both NSN and Customer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indent="-342720"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72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22280" y="311040"/>
            <a:ext cx="8959320" cy="993240"/>
          </a:xfrm>
          <a:prstGeom prst="rect">
            <a:avLst/>
          </a:prstGeom>
          <a:solidFill>
            <a:srgbClr val="7030a0"/>
          </a:solidFill>
          <a:ln w="936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Further extend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250920" y="1285920"/>
            <a:ext cx="9354600" cy="4858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394160" y="2236680"/>
            <a:ext cx="1347480" cy="31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"/>
          <p:cNvSpPr/>
          <p:nvPr/>
        </p:nvSpPr>
        <p:spPr>
          <a:xfrm>
            <a:off x="380520" y="1196640"/>
            <a:ext cx="8979120" cy="4906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The RF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宋体"/>
              </a:rPr>
              <a:t>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SM connection shall be more simple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Limit to 1 fiber connection as possible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72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72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indent="-342720">
              <a:lnSpc>
                <a:spcPct val="90000"/>
              </a:lnSpc>
              <a:spcBef>
                <a:spcPts val="36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72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22280" y="311040"/>
            <a:ext cx="8959320" cy="993240"/>
          </a:xfrm>
          <a:prstGeom prst="rect">
            <a:avLst/>
          </a:prstGeom>
          <a:solidFill>
            <a:srgbClr val="7030a0"/>
          </a:solidFill>
          <a:ln w="936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394160" y="2236680"/>
            <a:ext cx="1347480" cy="31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2" name="Table 3"/>
          <p:cNvGraphicFramePr/>
          <p:nvPr/>
        </p:nvGraphicFramePr>
        <p:xfrm>
          <a:off x="308520" y="2133000"/>
          <a:ext cx="9240480" cy="2517480"/>
        </p:xfrm>
        <a:graphic>
          <a:graphicData uri="http://schemas.openxmlformats.org/drawingml/2006/table">
            <a:tbl>
              <a:tblPr/>
              <a:tblGrid>
                <a:gridCol w="1126800"/>
                <a:gridCol w="954000"/>
                <a:gridCol w="1311120"/>
                <a:gridCol w="1174680"/>
                <a:gridCol w="4673880"/>
              </a:tblGrid>
              <a:tr h="28872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420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Version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420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420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Author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420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Decision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420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Notes/Review body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9900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8211</TotalTime>
  <Application>LibreOffice/5.3.6.1$Linux_X86_64 LibreOffice_project/30$Build-1</Application>
  <Pages>15</Pages>
  <Words>250</Words>
  <Paragraphs>59</Paragraphs>
  <Company>Nokia Oyj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2005-08-30T11:14:23Z</dcterms:created>
  <dc:creator>inventor</dc:creator>
  <dc:description/>
  <dc:language>en-US</dc:language>
  <cp:lastModifiedBy/>
  <cp:lastPrinted>1998-09-04T08:04:32Z</cp:lastPrinted>
  <dcterms:modified xsi:type="dcterms:W3CDTF">2018-08-23T21:17:29Z</dcterms:modified>
  <cp:revision>1135</cp:revision>
  <dc:subject/>
  <dc:title>Title:eNB site configuration independence of cabling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Nokia Oyj</vt:lpwstr>
  </property>
  <property fmtid="{D5CDD505-2E9C-101B-9397-08002B2CF9AE}" pid="4" name="ContentTypeId">
    <vt:lpwstr>0x010100EEB952E982462C42A3977D0198A00087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Order">
    <vt:i4>4400</vt:i4>
  </property>
  <property fmtid="{D5CDD505-2E9C-101B-9397-08002B2CF9AE}" pid="11" name="PresentationFormat">
    <vt:lpwstr>A4 Paper (210x297 mm)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8</vt:i4>
  </property>
  <property fmtid="{D5CDD505-2E9C-101B-9397-08002B2CF9AE}" pid="15" name="TemplateUrl">
    <vt:lpwstr/>
  </property>
  <property fmtid="{D5CDD505-2E9C-101B-9397-08002B2CF9AE}" pid="16" name="_CopySource">
    <vt:lpwstr>https://workspaces.emea.nsn-net.net/sites/HZTC/innoboard/Shared Documents/RP3 dynamic mapping to CPRI innovation v0.2.pptx</vt:lpwstr>
  </property>
  <property fmtid="{D5CDD505-2E9C-101B-9397-08002B2CF9AE}" pid="17" name="_SharedFileIndex">
    <vt:lpwstr/>
  </property>
  <property fmtid="{D5CDD505-2E9C-101B-9397-08002B2CF9AE}" pid="18" name="_SourceUrl">
    <vt:lpwstr/>
  </property>
  <property fmtid="{D5CDD505-2E9C-101B-9397-08002B2CF9AE}" pid="19" name="xd_ProgID">
    <vt:lpwstr/>
  </property>
</Properties>
</file>