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16"/>
  </p:notesMasterIdLst>
  <p:handoutMasterIdLst>
    <p:handoutMasterId r:id="rId17"/>
  </p:handoutMasterIdLst>
  <p:sldIdLst>
    <p:sldId id="371" r:id="rId4"/>
    <p:sldId id="389" r:id="rId5"/>
    <p:sldId id="390" r:id="rId6"/>
    <p:sldId id="391" r:id="rId7"/>
    <p:sldId id="392" r:id="rId8"/>
    <p:sldId id="393" r:id="rId9"/>
    <p:sldId id="394" r:id="rId10"/>
    <p:sldId id="396" r:id="rId11"/>
    <p:sldId id="395" r:id="rId12"/>
    <p:sldId id="397" r:id="rId13"/>
    <p:sldId id="352" r:id="rId14"/>
    <p:sldId id="373" r:id="rId15"/>
  </p:sldIdLst>
  <p:sldSz cx="9144000" cy="5143500" type="screen16x9"/>
  <p:notesSz cx="6723063" cy="98536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75" userDrawn="1">
          <p15:clr>
            <a:srgbClr val="A4A3A4"/>
          </p15:clr>
        </p15:guide>
        <p15:guide id="2" pos="2156" userDrawn="1">
          <p15:clr>
            <a:srgbClr val="A4A3A4"/>
          </p15:clr>
        </p15:guide>
        <p15:guide id="3" orient="horz" pos="3127" userDrawn="1">
          <p15:clr>
            <a:srgbClr val="A4A3A4"/>
          </p15:clr>
        </p15:guide>
        <p15:guide id="4" pos="2141" userDrawn="1">
          <p15:clr>
            <a:srgbClr val="A4A3A4"/>
          </p15:clr>
        </p15:guide>
        <p15:guide id="5" orient="horz" pos="2854">
          <p15:clr>
            <a:srgbClr val="A4A3A4"/>
          </p15:clr>
        </p15:guide>
        <p15:guide id="6" orient="horz" pos="3104">
          <p15:clr>
            <a:srgbClr val="A4A3A4"/>
          </p15:clr>
        </p15:guide>
        <p15:guide id="7" pos="2132">
          <p15:clr>
            <a:srgbClr val="A4A3A4"/>
          </p15:clr>
        </p15:guide>
        <p15:guide id="8"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5"/>
    <a:srgbClr val="EDF2F5"/>
    <a:srgbClr val="98A2AE"/>
    <a:srgbClr val="4D5766"/>
    <a:srgbClr val="BEC8D2"/>
    <a:srgbClr val="FFFFFF"/>
    <a:srgbClr val="273142"/>
    <a:srgbClr val="FF9910"/>
    <a:srgbClr val="000000"/>
    <a:srgbClr val="124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433" autoAdjust="0"/>
  </p:normalViewPr>
  <p:slideViewPr>
    <p:cSldViewPr snapToGrid="0">
      <p:cViewPr varScale="1">
        <p:scale>
          <a:sx n="89" d="100"/>
          <a:sy n="89" d="100"/>
        </p:scale>
        <p:origin x="658" y="53"/>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p:cViewPr varScale="1">
        <p:scale>
          <a:sx n="82" d="100"/>
          <a:sy n="82" d="100"/>
        </p:scale>
        <p:origin x="3972" y="84"/>
      </p:cViewPr>
      <p:guideLst>
        <p:guide orient="horz" pos="2875"/>
        <p:guide pos="2156"/>
        <p:guide orient="horz" pos="3127"/>
        <p:guide pos="2141"/>
        <p:guide orient="horz" pos="2854"/>
        <p:guide orient="horz" pos="3104"/>
        <p:guide pos="2132"/>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328" cy="492681"/>
          </a:xfrm>
          <a:prstGeom prst="rect">
            <a:avLst/>
          </a:prstGeom>
        </p:spPr>
        <p:txBody>
          <a:bodyPr vert="horz" lIns="90463" tIns="45232" rIns="90463" bIns="4523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08180" y="0"/>
            <a:ext cx="2913328" cy="492681"/>
          </a:xfrm>
          <a:prstGeom prst="rect">
            <a:avLst/>
          </a:prstGeom>
        </p:spPr>
        <p:txBody>
          <a:bodyPr vert="horz" lIns="90463" tIns="45232" rIns="90463" bIns="45232"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2/2/2018</a:t>
            </a:fld>
            <a:endParaRPr lang="en-US" dirty="0"/>
          </a:p>
        </p:txBody>
      </p:sp>
      <p:sp>
        <p:nvSpPr>
          <p:cNvPr id="4" name="Footer Placeholder 3"/>
          <p:cNvSpPr>
            <a:spLocks noGrp="1"/>
          </p:cNvSpPr>
          <p:nvPr>
            <p:ph type="ftr" sz="quarter" idx="2"/>
          </p:nvPr>
        </p:nvSpPr>
        <p:spPr>
          <a:xfrm>
            <a:off x="0" y="9359223"/>
            <a:ext cx="2913328" cy="492681"/>
          </a:xfrm>
          <a:prstGeom prst="rect">
            <a:avLst/>
          </a:prstGeom>
        </p:spPr>
        <p:txBody>
          <a:bodyPr vert="horz" lIns="90463" tIns="45232" rIns="90463" bIns="4523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08180" y="9359223"/>
            <a:ext cx="2913328" cy="492681"/>
          </a:xfrm>
          <a:prstGeom prst="rect">
            <a:avLst/>
          </a:prstGeom>
        </p:spPr>
        <p:txBody>
          <a:bodyPr vert="horz" lIns="90463" tIns="45232" rIns="90463" bIns="45232"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dirty="0"/>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328" cy="492681"/>
          </a:xfrm>
          <a:prstGeom prst="rect">
            <a:avLst/>
          </a:prstGeom>
        </p:spPr>
        <p:txBody>
          <a:bodyPr vert="horz" lIns="90463" tIns="45232" rIns="90463" bIns="4523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08180" y="0"/>
            <a:ext cx="2913328" cy="492681"/>
          </a:xfrm>
          <a:prstGeom prst="rect">
            <a:avLst/>
          </a:prstGeom>
        </p:spPr>
        <p:txBody>
          <a:bodyPr vert="horz" lIns="90463" tIns="45232" rIns="90463" bIns="45232"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2/2/2018</a:t>
            </a:fld>
            <a:endParaRPr lang="en-US" dirty="0"/>
          </a:p>
        </p:txBody>
      </p:sp>
      <p:sp>
        <p:nvSpPr>
          <p:cNvPr id="4" name="Slide Image Placeholder 3"/>
          <p:cNvSpPr>
            <a:spLocks noGrp="1" noRot="1" noChangeAspect="1"/>
          </p:cNvSpPr>
          <p:nvPr>
            <p:ph type="sldImg" idx="2"/>
          </p:nvPr>
        </p:nvSpPr>
        <p:spPr>
          <a:xfrm>
            <a:off x="79375" y="739775"/>
            <a:ext cx="6564313" cy="3694113"/>
          </a:xfrm>
          <a:prstGeom prst="rect">
            <a:avLst/>
          </a:prstGeom>
          <a:noFill/>
          <a:ln w="12700">
            <a:solidFill>
              <a:prstClr val="black"/>
            </a:solidFill>
          </a:ln>
        </p:spPr>
        <p:txBody>
          <a:bodyPr vert="horz" lIns="90463" tIns="45232" rIns="90463" bIns="45232" rtlCol="0" anchor="ctr"/>
          <a:lstStyle/>
          <a:p>
            <a:pPr lvl="0"/>
            <a:endParaRPr lang="en-US" noProof="0" dirty="0"/>
          </a:p>
        </p:txBody>
      </p:sp>
      <p:sp>
        <p:nvSpPr>
          <p:cNvPr id="5" name="Notes Placeholder 4"/>
          <p:cNvSpPr>
            <a:spLocks noGrp="1"/>
          </p:cNvSpPr>
          <p:nvPr>
            <p:ph type="body" sz="quarter" idx="3"/>
          </p:nvPr>
        </p:nvSpPr>
        <p:spPr>
          <a:xfrm>
            <a:off x="672307" y="4680467"/>
            <a:ext cx="5378450" cy="4434126"/>
          </a:xfrm>
          <a:prstGeom prst="rect">
            <a:avLst/>
          </a:prstGeom>
        </p:spPr>
        <p:txBody>
          <a:bodyPr vert="horz" wrap="square" lIns="90463" tIns="45232" rIns="90463" bIns="45232"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359223"/>
            <a:ext cx="2913328" cy="492681"/>
          </a:xfrm>
          <a:prstGeom prst="rect">
            <a:avLst/>
          </a:prstGeom>
        </p:spPr>
        <p:txBody>
          <a:bodyPr vert="horz" lIns="90463" tIns="45232" rIns="90463" bIns="4523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08180" y="9359223"/>
            <a:ext cx="2913328" cy="492681"/>
          </a:xfrm>
          <a:prstGeom prst="rect">
            <a:avLst/>
          </a:prstGeom>
        </p:spPr>
        <p:txBody>
          <a:bodyPr vert="horz" lIns="90463" tIns="45232" rIns="90463" bIns="45232"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17600" y="900000"/>
            <a:ext cx="8308800" cy="1980000"/>
          </a:xfrm>
        </p:spPr>
        <p:txBody>
          <a:bodyPr/>
          <a:lstStyle>
            <a:lvl1pPr marL="0" indent="0">
              <a:buNone/>
              <a:defRPr sz="6600">
                <a:solidFill>
                  <a:schemeClr val="bg1"/>
                </a:solidFill>
                <a:latin typeface="+mj-lt"/>
              </a:defRPr>
            </a:lvl1pPr>
          </a:lstStyle>
          <a:p>
            <a:pPr eaLnBrk="1" hangingPunct="1"/>
            <a:r>
              <a:rPr lang="en-US" dirty="0">
                <a:ea typeface="ヒラギノ角ゴ Pro W3"/>
                <a:cs typeface="ヒラギノ角ゴ Pro W3"/>
              </a:rPr>
              <a:t>Main headline in</a:t>
            </a:r>
            <a:br>
              <a:rPr lang="en-US" dirty="0">
                <a:ea typeface="ヒラギノ角ゴ Pro W3"/>
                <a:cs typeface="ヒラギノ角ゴ Pro W3"/>
              </a:rPr>
            </a:br>
            <a:r>
              <a:rPr lang="en-US" dirty="0">
                <a:ea typeface="ヒラギノ角ゴ Pro W3"/>
                <a:cs typeface="ヒラギノ角ゴ Pro W3"/>
              </a:rPr>
              <a:t>lower case here</a:t>
            </a:r>
          </a:p>
        </p:txBody>
      </p:sp>
      <p:sp>
        <p:nvSpPr>
          <p:cNvPr id="13" name="Content Placeholder 12"/>
          <p:cNvSpPr>
            <a:spLocks noGrp="1"/>
          </p:cNvSpPr>
          <p:nvPr>
            <p:ph sz="quarter" idx="13" hasCustomPrompt="1"/>
          </p:nvPr>
        </p:nvSpPr>
        <p:spPr>
          <a:xfrm>
            <a:off x="417600" y="3059999"/>
            <a:ext cx="8308800" cy="1576800"/>
          </a:xfrm>
        </p:spPr>
        <p:txBody>
          <a:bodyPr/>
          <a:lstStyle>
            <a:lvl1pPr marL="0" indent="0">
              <a:buNone/>
              <a:defRPr sz="1800"/>
            </a:lvl1pPr>
            <a:lvl2pPr marL="230400" indent="-228600">
              <a:buFont typeface="Arial" panose="020B0604020202020204" pitchFamily="34" charset="0"/>
              <a:buChar char="•"/>
              <a:defRPr sz="1800"/>
            </a:lvl2pPr>
          </a:lstStyle>
          <a:p>
            <a:pPr lvl="0"/>
            <a:r>
              <a:rPr lang="en-US" dirty="0"/>
              <a:t>Supporting headline in sentence case here </a:t>
            </a:r>
          </a:p>
          <a:p>
            <a:pPr lvl="1"/>
            <a:r>
              <a:rPr lang="en-US" dirty="0"/>
              <a:t>Author/Presenter</a:t>
            </a:r>
          </a:p>
          <a:p>
            <a:pPr lvl="1"/>
            <a:r>
              <a:rPr lang="en-US" dirty="0"/>
              <a:t>DD-MM-YYYY</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extLst>
      <p:ext uri="{BB962C8B-B14F-4D97-AF65-F5344CB8AC3E}">
        <p14:creationId xmlns:p14="http://schemas.microsoft.com/office/powerpoint/2010/main" val="341612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defRPr sz="1600">
                <a:solidFill>
                  <a:schemeClr val="bg1"/>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1"/>
          <p:cNvSpPr>
            <a:spLocks noGrp="1"/>
          </p:cNvSpPr>
          <p:nvPr>
            <p:ph type="title" hasCustomPrompt="1"/>
          </p:nvPr>
        </p:nvSpPr>
        <p:spPr>
          <a:xfrm>
            <a:off x="418120" y="279249"/>
            <a:ext cx="8308800" cy="309600"/>
          </a:xfrm>
        </p:spPr>
        <p:txBody>
          <a:bodyPr/>
          <a:lstStyle>
            <a:lvl1pPr>
              <a:defRPr sz="2000" b="0">
                <a:solidFill>
                  <a:schemeClr val="bg1"/>
                </a:solidFill>
                <a:latin typeface="+mj-lt"/>
              </a:defRPr>
            </a:lvl1pPr>
          </a:lstStyle>
          <a:p>
            <a:r>
              <a:rPr lang="en-GB" noProof="0" dirty="0"/>
              <a:t>Click to edit headline</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GB" dirty="0">
                <a:cs typeface="Arial" panose="020B0604020202020204" pitchFamily="34" charset="0"/>
              </a:rPr>
              <a:t>&lt;Change information classification in footer&gt;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1"/>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86781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599" y="280799"/>
            <a:ext cx="8308800" cy="4359600"/>
          </a:xfrm>
        </p:spPr>
        <p:txBody>
          <a:bodyPr/>
          <a:lstStyle>
            <a:lvl1pPr marL="0" indent="0">
              <a:spcAft>
                <a:spcPts val="1200"/>
              </a:spcAft>
              <a:buNone/>
              <a:defRPr sz="4400" baseline="0">
                <a:solidFill>
                  <a:schemeClr val="bg1"/>
                </a:solidFill>
                <a:latin typeface="+mj-lt"/>
              </a:defRPr>
            </a:lvl1pPr>
            <a:lvl2pPr>
              <a:defRPr>
                <a:solidFill>
                  <a:schemeClr val="bg1"/>
                </a:solidFill>
                <a:latin typeface="+mn-lt"/>
              </a:defRPr>
            </a:lvl2pPr>
            <a:lvl3pPr>
              <a:defRPr>
                <a:solidFill>
                  <a:schemeClr val="bg1"/>
                </a:solidFill>
                <a:latin typeface="+mn-lt"/>
              </a:defRPr>
            </a:lvl3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5"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2333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2266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6046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28201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2089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00599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2015</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1">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6" r:id="rId2"/>
    <p:sldLayoutId id="2147483816" r:id="rId3"/>
    <p:sldLayoutId id="2147483805" r:id="rId4"/>
    <p:sldLayoutId id="2147483817" r:id="rId5"/>
    <p:sldLayoutId id="2147483814" r:id="rId6"/>
    <p:sldLayoutId id="2147483818" r:id="rId7"/>
    <p:sldLayoutId id="2147483815" r:id="rId8"/>
    <p:sldLayoutId id="2147483819"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155" name="Title Placeholder 1"/>
          <p:cNvSpPr>
            <a:spLocks noGrp="1"/>
          </p:cNvSpPr>
          <p:nvPr>
            <p:ph type="title"/>
          </p:nvPr>
        </p:nvSpPr>
        <p:spPr bwMode="auto">
          <a:xfrm>
            <a:off x="417513" y="280800"/>
            <a:ext cx="8308800" cy="30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bg1"/>
                </a:solidFill>
                <a:latin typeface="+mn-lt"/>
                <a:cs typeface="Arial" charset="0"/>
              </a:rPr>
              <a:t>© Nokia 2015</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08" r:id="rId3"/>
    <p:sldLayoutId id="2147483809" r:id="rId4"/>
    <p:sldLayoutId id="2147483810" r:id="rId5"/>
  </p:sldLayoutIdLst>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hyperlink" Target="file:///\\eseefsn50.emea.nsn-net.net\rotta4internal\LTE\zjalex\CAS-65986-P4P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2258" y="900000"/>
            <a:ext cx="8308800" cy="1980000"/>
          </a:xfrm>
        </p:spPr>
        <p:txBody>
          <a:bodyPr/>
          <a:lstStyle/>
          <a:p>
            <a:r>
              <a:rPr lang="en-US" sz="2800" dirty="0"/>
              <a:t>CAS-65986-P4P0 active UL users is much bigger then DL</a:t>
            </a:r>
            <a:endParaRPr lang="en-US" sz="2800" noProof="0" dirty="0"/>
          </a:p>
        </p:txBody>
      </p:sp>
      <p:sp>
        <p:nvSpPr>
          <p:cNvPr id="4" name="Text Placeholder 3"/>
          <p:cNvSpPr>
            <a:spLocks noGrp="1"/>
          </p:cNvSpPr>
          <p:nvPr>
            <p:ph sz="quarter" idx="13"/>
          </p:nvPr>
        </p:nvSpPr>
        <p:spPr/>
        <p:txBody>
          <a:bodyPr/>
          <a:lstStyle/>
          <a:p>
            <a:pPr marL="0" lvl="0" indent="0" eaLnBrk="1" hangingPunct="1">
              <a:buNone/>
              <a:defRPr/>
            </a:pPr>
            <a:r>
              <a:rPr lang="en-US" dirty="0">
                <a:solidFill>
                  <a:srgbClr val="FFFFFF"/>
                </a:solidFill>
              </a:rPr>
              <a:t>Xu YangChun</a:t>
            </a:r>
            <a:endParaRPr lang="en-US" sz="1800" noProof="0" dirty="0">
              <a:solidFill>
                <a:srgbClr val="FFFFFF"/>
              </a:solidFill>
            </a:endParaRPr>
          </a:p>
          <a:p>
            <a:pPr lvl="0" eaLnBrk="1" hangingPunct="1">
              <a:defRPr/>
            </a:pPr>
            <a:endParaRPr lang="en-US" sz="1800" noProof="0" dirty="0">
              <a:solidFill>
                <a:srgbClr val="FFFFFF"/>
              </a:solidFill>
            </a:endParaRPr>
          </a:p>
        </p:txBody>
      </p:sp>
      <p:sp>
        <p:nvSpPr>
          <p:cNvPr id="3" name="Footer Placeholder 2"/>
          <p:cNvSpPr>
            <a:spLocks noGrp="1"/>
          </p:cNvSpPr>
          <p:nvPr>
            <p:ph type="ftr" sz="quarter" idx="3"/>
          </p:nvPr>
        </p:nvSpPr>
        <p:spPr/>
        <p:txBody>
          <a:bodyPr/>
          <a:lstStyle/>
          <a:p>
            <a:r>
              <a:rPr lang="en-US" dirty="0">
                <a:cs typeface="Arial" panose="020B0604020202020204" pitchFamily="34" charset="0"/>
              </a:rPr>
              <a:t>  Confidential</a:t>
            </a:r>
          </a:p>
        </p:txBody>
      </p:sp>
    </p:spTree>
    <p:extLst>
      <p:ext uri="{BB962C8B-B14F-4D97-AF65-F5344CB8AC3E}">
        <p14:creationId xmlns:p14="http://schemas.microsoft.com/office/powerpoint/2010/main" val="421255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FF0806-AB71-4613-AC36-247680B8C35F}"/>
              </a:ext>
            </a:extLst>
          </p:cNvPr>
          <p:cNvSpPr>
            <a:spLocks noGrp="1"/>
          </p:cNvSpPr>
          <p:nvPr>
            <p:ph type="body" sz="quarter" idx="16"/>
          </p:nvPr>
        </p:nvSpPr>
        <p:spPr/>
        <p:txBody>
          <a:bodyPr/>
          <a:lstStyle/>
          <a:p>
            <a:endParaRPr lang="en-US" altLang="zh-CN" dirty="0"/>
          </a:p>
          <a:p>
            <a:endParaRPr lang="en-US" altLang="zh-CN" dirty="0"/>
          </a:p>
          <a:p>
            <a:r>
              <a:rPr lang="en-US" altLang="zh-CN" dirty="0"/>
              <a:t>    </a:t>
            </a:r>
            <a:r>
              <a:rPr lang="en-US" altLang="zh-CN" u="sng" dirty="0">
                <a:hlinkClick r:id="rId2"/>
              </a:rPr>
              <a:t>\\eseefsn50.emea.nsn-net.net\rotta4internal\LTE\zjalex\CAS-65986-P4P0</a:t>
            </a:r>
            <a:r>
              <a:rPr lang="en-US" altLang="zh-CN" dirty="0"/>
              <a:t> - active UL users is much bigger then DL</a:t>
            </a:r>
          </a:p>
          <a:p>
            <a:endParaRPr lang="zh-CN" altLang="zh-CN" dirty="0"/>
          </a:p>
          <a:p>
            <a:endParaRPr lang="zh-CN" altLang="en-US" dirty="0"/>
          </a:p>
        </p:txBody>
      </p:sp>
      <p:sp>
        <p:nvSpPr>
          <p:cNvPr id="3" name="Footer Placeholder 2">
            <a:extLst>
              <a:ext uri="{FF2B5EF4-FFF2-40B4-BE49-F238E27FC236}">
                <a16:creationId xmlns:a16="http://schemas.microsoft.com/office/drawing/2014/main" id="{1D4AA10E-8199-4B87-868B-78788B4A1DA3}"/>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66A4CAC6-C193-4038-B3D2-42BEE5B70249}"/>
              </a:ext>
            </a:extLst>
          </p:cNvPr>
          <p:cNvSpPr>
            <a:spLocks noGrp="1"/>
          </p:cNvSpPr>
          <p:nvPr>
            <p:ph type="title"/>
          </p:nvPr>
        </p:nvSpPr>
        <p:spPr/>
        <p:txBody>
          <a:bodyPr/>
          <a:lstStyle/>
          <a:p>
            <a:r>
              <a:rPr lang="en-US" altLang="zh-CN" dirty="0"/>
              <a:t>Logs </a:t>
            </a:r>
            <a:endParaRPr lang="zh-CN" altLang="en-US" dirty="0"/>
          </a:p>
        </p:txBody>
      </p:sp>
      <p:sp>
        <p:nvSpPr>
          <p:cNvPr id="5" name="Text Placeholder 4">
            <a:extLst>
              <a:ext uri="{FF2B5EF4-FFF2-40B4-BE49-F238E27FC236}">
                <a16:creationId xmlns:a16="http://schemas.microsoft.com/office/drawing/2014/main" id="{746B6E79-B064-42C9-AA13-03400FACB223}"/>
              </a:ext>
            </a:extLst>
          </p:cNvPr>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262483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6"/>
          </p:nvPr>
        </p:nvSpPr>
        <p:spPr>
          <a:prstGeom prst="rect">
            <a:avLst/>
          </a:prstGeom>
        </p:spPr>
        <p:txBody>
          <a:bodyPr/>
          <a:lstStyle/>
          <a:p>
            <a:pPr marL="0" indent="0">
              <a:buNone/>
            </a:pPr>
            <a:r>
              <a:rPr lang="en-US" noProof="0" dirty="0"/>
              <a:t>  </a:t>
            </a:r>
          </a:p>
        </p:txBody>
      </p:sp>
      <p:sp>
        <p:nvSpPr>
          <p:cNvPr id="2" name="Footer Placeholder 1"/>
          <p:cNvSpPr>
            <a:spLocks noGrp="1"/>
          </p:cNvSpPr>
          <p:nvPr>
            <p:ph type="ftr" sz="quarter" idx="3"/>
          </p:nvPr>
        </p:nvSpPr>
        <p:spPr/>
        <p:txBody>
          <a:bodyPr/>
          <a:lstStyle/>
          <a:p>
            <a:r>
              <a:rPr lang="en-US" dirty="0">
                <a:cs typeface="Arial" charset="0"/>
              </a:rPr>
              <a:t>&lt;Change information classification in footer&gt;</a:t>
            </a:r>
          </a:p>
        </p:txBody>
      </p:sp>
      <p:sp>
        <p:nvSpPr>
          <p:cNvPr id="3" name="Title 2"/>
          <p:cNvSpPr>
            <a:spLocks noGrp="1"/>
          </p:cNvSpPr>
          <p:nvPr>
            <p:ph type="title"/>
          </p:nvPr>
        </p:nvSpPr>
        <p:spPr/>
        <p:txBody>
          <a:bodyPr/>
          <a:lstStyle/>
          <a:p>
            <a:r>
              <a:rPr lang="en-US" noProof="0" dirty="0"/>
              <a:t>Copyright and confidentiality</a:t>
            </a:r>
          </a:p>
        </p:txBody>
      </p:sp>
      <p:sp>
        <p:nvSpPr>
          <p:cNvPr id="7" name="Content Placeholder 6"/>
          <p:cNvSpPr>
            <a:spLocks noGrp="1"/>
          </p:cNvSpPr>
          <p:nvPr>
            <p:ph type="body" sz="quarter" idx="10"/>
          </p:nvPr>
        </p:nvSpPr>
        <p:spPr/>
        <p:txBody>
          <a:bodyPr numCol="3" spcCol="288000"/>
          <a:lstStyle/>
          <a:p>
            <a:pPr marL="0" indent="0">
              <a:buNone/>
            </a:pPr>
            <a:r>
              <a:rPr lang="en-US" dirty="0"/>
              <a:t> </a:t>
            </a:r>
          </a:p>
        </p:txBody>
      </p:sp>
      <p:sp>
        <p:nvSpPr>
          <p:cNvPr id="18" name="Content Placeholder 6"/>
          <p:cNvSpPr txBox="1">
            <a:spLocks/>
          </p:cNvSpPr>
          <p:nvPr/>
        </p:nvSpPr>
        <p:spPr>
          <a:xfrm>
            <a:off x="418119" y="1544400"/>
            <a:ext cx="8227649" cy="2850387"/>
          </a:xfrm>
          <a:prstGeom prst="rect">
            <a:avLst/>
          </a:prstGeom>
        </p:spPr>
        <p:txBody>
          <a:bodyPr lIns="0" tIns="0" rIns="0" bIns="0" numCol="3" spcCol="288000"/>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ct val="0"/>
              </a:spcAft>
              <a:buFont typeface="Arial" charset="0"/>
              <a:buNone/>
              <a:defRPr/>
            </a:pPr>
            <a:r>
              <a:rPr lang="en-US" sz="900" dirty="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Font typeface="Arial" charset="0"/>
              <a:buNone/>
              <a:defRPr/>
            </a:pPr>
            <a:endParaRPr lang="en-US" sz="900" dirty="0">
              <a:cs typeface="Arial" panose="020B0604020202020204" pitchFamily="34" charset="0"/>
            </a:endParaRPr>
          </a:p>
          <a:p>
            <a:pPr marL="0" indent="0">
              <a:spcAft>
                <a:spcPct val="0"/>
              </a:spcAft>
              <a:buFont typeface="Arial" charset="0"/>
              <a:buNone/>
              <a:defRPr/>
            </a:pPr>
            <a:r>
              <a:rPr lang="en-US" sz="900" dirty="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Font typeface="Arial" charset="0"/>
              <a:buNone/>
              <a:defRPr/>
            </a:pPr>
            <a:endParaRPr lang="en-US" sz="900" dirty="0">
              <a:cs typeface="Arial" panose="020B0604020202020204" pitchFamily="34" charset="0"/>
            </a:endParaRPr>
          </a:p>
          <a:p>
            <a:pPr marL="0" indent="0">
              <a:spcAft>
                <a:spcPct val="0"/>
              </a:spcAft>
              <a:buFont typeface="Arial" charset="0"/>
              <a:buNone/>
              <a:defRPr/>
            </a:pPr>
            <a:r>
              <a:rPr lang="en-US" sz="900" dirty="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Font typeface="Arial" charset="0"/>
              <a:buNone/>
              <a:defRPr/>
            </a:pPr>
            <a:endParaRPr lang="en-US" sz="900" dirty="0">
              <a:cs typeface="Arial" panose="020B0604020202020204" pitchFamily="34" charset="0"/>
            </a:endParaRPr>
          </a:p>
          <a:p>
            <a:pPr marL="0" indent="0">
              <a:spcAft>
                <a:spcPct val="0"/>
              </a:spcAft>
              <a:buFont typeface="Arial" charset="0"/>
              <a:buNone/>
              <a:defRPr/>
            </a:pPr>
            <a:r>
              <a:rPr lang="en-US" sz="900" dirty="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t>
            </a:r>
            <a:br>
              <a:rPr lang="en-US" sz="900" dirty="0">
                <a:cs typeface="Arial" panose="020B0604020202020204" pitchFamily="34" charset="0"/>
              </a:rPr>
            </a:br>
            <a:r>
              <a:rPr lang="en-US" sz="900" dirty="0">
                <a:cs typeface="Arial" panose="020B0604020202020204" pitchFamily="34" charset="0"/>
              </a:rPr>
              <a:t>any loss of data or income or any special, incidental, consequential, indirect or direct damages howsoever caused, that might arise from the use of this document or any contents of this document. </a:t>
            </a:r>
          </a:p>
          <a:p>
            <a:pPr marL="0" indent="0">
              <a:spcAft>
                <a:spcPct val="0"/>
              </a:spcAft>
              <a:buFont typeface="Arial" charset="0"/>
              <a:buNone/>
              <a:defRPr/>
            </a:pPr>
            <a:endParaRPr lang="en-US" sz="900" dirty="0">
              <a:cs typeface="Arial" panose="020B0604020202020204" pitchFamily="34" charset="0"/>
            </a:endParaRPr>
          </a:p>
          <a:p>
            <a:pPr marL="0" indent="0">
              <a:spcAft>
                <a:spcPct val="0"/>
              </a:spcAft>
              <a:buFont typeface="Arial" charset="0"/>
              <a:buNone/>
              <a:defRPr/>
            </a:pPr>
            <a:r>
              <a:rPr lang="en-US" sz="900" dirty="0">
                <a:cs typeface="Arial" panose="020B0604020202020204" pitchFamily="34" charset="0"/>
              </a:rPr>
              <a:t>This document and the product(s) it describes</a:t>
            </a:r>
            <a:br>
              <a:rPr lang="en-US" sz="900" dirty="0">
                <a:cs typeface="Arial" panose="020B0604020202020204" pitchFamily="34" charset="0"/>
              </a:rPr>
            </a:br>
            <a:r>
              <a:rPr lang="en-US" sz="900" dirty="0">
                <a:cs typeface="Arial" panose="020B0604020202020204" pitchFamily="34" charset="0"/>
              </a:rPr>
              <a:t>are protected by copyright according to the</a:t>
            </a:r>
            <a:br>
              <a:rPr lang="en-US" sz="900" dirty="0">
                <a:cs typeface="Arial" panose="020B0604020202020204" pitchFamily="34" charset="0"/>
              </a:rPr>
            </a:br>
            <a:r>
              <a:rPr lang="en-US" sz="900" dirty="0">
                <a:cs typeface="Arial" panose="020B0604020202020204" pitchFamily="34" charset="0"/>
              </a:rPr>
              <a:t>applicable laws. </a:t>
            </a:r>
          </a:p>
          <a:p>
            <a:pPr marL="0" indent="0">
              <a:spcAft>
                <a:spcPct val="0"/>
              </a:spcAft>
              <a:buFont typeface="Arial" charset="0"/>
              <a:buNone/>
              <a:defRPr/>
            </a:pPr>
            <a:endParaRPr lang="en-US" sz="900" dirty="0">
              <a:cs typeface="Arial" panose="020B0604020202020204" pitchFamily="34" charset="0"/>
            </a:endParaRPr>
          </a:p>
          <a:p>
            <a:pPr marL="0" indent="0">
              <a:spcAft>
                <a:spcPct val="0"/>
              </a:spcAft>
              <a:buFont typeface="Arial" charset="0"/>
              <a:buNone/>
              <a:defRPr/>
            </a:pPr>
            <a:r>
              <a:rPr lang="en-US" sz="900" dirty="0">
                <a:cs typeface="Arial" panose="020B0604020202020204" pitchFamily="34" charset="0"/>
              </a:rPr>
              <a:t>Nokia is a registered trademark of Nokia Corporation. Other product and company names mentioned herein may be trademarks or trade names of their respective owners.</a:t>
            </a:r>
          </a:p>
          <a:p>
            <a:pPr marL="0" indent="0">
              <a:buFont typeface="Arial" charset="0"/>
              <a:buNone/>
            </a:pPr>
            <a:endParaRPr lang="en-US" dirty="0"/>
          </a:p>
        </p:txBody>
      </p:sp>
      <p:cxnSp>
        <p:nvCxnSpPr>
          <p:cNvPr id="19" name="Straight Connector 18"/>
          <p:cNvCxnSpPr/>
          <p:nvPr/>
        </p:nvCxnSpPr>
        <p:spPr>
          <a:xfrm>
            <a:off x="430213" y="1470025"/>
            <a:ext cx="8215555" cy="4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4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US" altLang="zh-CN" dirty="0"/>
          </a:p>
          <a:p>
            <a:r>
              <a:rPr lang="en-US" dirty="0"/>
              <a:t>On all TDD sites the number of UL active users is 5...30 times bigger then of DL. On FDD sites the number of active users in UL and DL is approximately equal.</a:t>
            </a:r>
          </a:p>
        </p:txBody>
      </p:sp>
      <p:sp>
        <p:nvSpPr>
          <p:cNvPr id="3" name="Footer Placeholder 2"/>
          <p:cNvSpPr>
            <a:spLocks noGrp="1"/>
          </p:cNvSpPr>
          <p:nvPr>
            <p:ph type="ftr" sz="quarter" idx="3"/>
          </p:nvPr>
        </p:nvSpPr>
        <p:spPr/>
        <p:txBody>
          <a:bodyPr/>
          <a:lstStyle/>
          <a:p>
            <a:r>
              <a:rPr lang="en-US" dirty="0">
                <a:cs typeface="Arial" panose="020B0604020202020204" pitchFamily="34" charset="0"/>
              </a:rPr>
              <a:t>Confidential</a:t>
            </a:r>
          </a:p>
        </p:txBody>
      </p:sp>
      <p:sp>
        <p:nvSpPr>
          <p:cNvPr id="4" name="Title 3"/>
          <p:cNvSpPr>
            <a:spLocks noGrp="1"/>
          </p:cNvSpPr>
          <p:nvPr>
            <p:ph type="title"/>
          </p:nvPr>
        </p:nvSpPr>
        <p:spPr/>
        <p:txBody>
          <a:bodyPr/>
          <a:lstStyle/>
          <a:p>
            <a:r>
              <a:rPr lang="en-US" dirty="0"/>
              <a:t>Problem reported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173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517619-1ED2-4E8B-9E49-9298F768CC24}"/>
              </a:ext>
            </a:extLst>
          </p:cNvPr>
          <p:cNvPicPr>
            <a:picLocks noChangeAspect="1"/>
          </p:cNvPicPr>
          <p:nvPr/>
        </p:nvPicPr>
        <p:blipFill>
          <a:blip r:embed="rId2"/>
          <a:stretch>
            <a:fillRect/>
          </a:stretch>
        </p:blipFill>
        <p:spPr>
          <a:xfrm>
            <a:off x="417513" y="1622977"/>
            <a:ext cx="3861189" cy="2129513"/>
          </a:xfrm>
          <a:prstGeom prst="rect">
            <a:avLst/>
          </a:prstGeom>
        </p:spPr>
      </p:pic>
      <p:pic>
        <p:nvPicPr>
          <p:cNvPr id="8" name="Picture 7">
            <a:extLst>
              <a:ext uri="{FF2B5EF4-FFF2-40B4-BE49-F238E27FC236}">
                <a16:creationId xmlns:a16="http://schemas.microsoft.com/office/drawing/2014/main" id="{E0D845A0-EF6B-4580-8600-3D9FC32EB4E8}"/>
              </a:ext>
            </a:extLst>
          </p:cNvPr>
          <p:cNvPicPr>
            <a:picLocks noChangeAspect="1"/>
          </p:cNvPicPr>
          <p:nvPr/>
        </p:nvPicPr>
        <p:blipFill>
          <a:blip r:embed="rId3"/>
          <a:stretch>
            <a:fillRect/>
          </a:stretch>
        </p:blipFill>
        <p:spPr>
          <a:xfrm>
            <a:off x="4278701" y="1699403"/>
            <a:ext cx="4373593" cy="2053087"/>
          </a:xfrm>
          <a:prstGeom prst="rect">
            <a:avLst/>
          </a:prstGeom>
        </p:spPr>
      </p:pic>
      <p:sp>
        <p:nvSpPr>
          <p:cNvPr id="2" name="Text Placeholder 1">
            <a:extLst>
              <a:ext uri="{FF2B5EF4-FFF2-40B4-BE49-F238E27FC236}">
                <a16:creationId xmlns:a16="http://schemas.microsoft.com/office/drawing/2014/main" id="{18E0F531-E343-4428-804D-6240D90D7030}"/>
              </a:ext>
            </a:extLst>
          </p:cNvPr>
          <p:cNvSpPr>
            <a:spLocks noGrp="1"/>
          </p:cNvSpPr>
          <p:nvPr>
            <p:ph type="body" sz="quarter" idx="16"/>
          </p:nvPr>
        </p:nvSpPr>
        <p:spPr>
          <a:xfrm>
            <a:off x="417598" y="1080000"/>
            <a:ext cx="8308800" cy="3552385"/>
          </a:xfrm>
        </p:spPr>
        <p:txBody>
          <a:bodyPr/>
          <a:lstStyle/>
          <a:p>
            <a:endParaRPr lang="zh-CN" altLang="en-US" dirty="0"/>
          </a:p>
        </p:txBody>
      </p:sp>
      <p:sp>
        <p:nvSpPr>
          <p:cNvPr id="3" name="Footer Placeholder 2">
            <a:extLst>
              <a:ext uri="{FF2B5EF4-FFF2-40B4-BE49-F238E27FC236}">
                <a16:creationId xmlns:a16="http://schemas.microsoft.com/office/drawing/2014/main" id="{147B2787-2ED3-477E-A743-FE7648FADF1A}"/>
              </a:ext>
            </a:extLst>
          </p:cNvPr>
          <p:cNvSpPr>
            <a:spLocks noGrp="1"/>
          </p:cNvSpPr>
          <p:nvPr>
            <p:ph type="ftr" sz="quarter" idx="3"/>
          </p:nvPr>
        </p:nvSpPr>
        <p:spPr/>
        <p:txBody>
          <a:bodyPr/>
          <a:lstStyle/>
          <a:p>
            <a:r>
              <a:rPr lang="en-US" dirty="0">
                <a:cs typeface="Arial" panose="020B0604020202020204" pitchFamily="34" charset="0"/>
              </a:rPr>
              <a:t>&lt;Change information classification in footer&gt;</a:t>
            </a:r>
          </a:p>
        </p:txBody>
      </p:sp>
      <p:sp>
        <p:nvSpPr>
          <p:cNvPr id="4" name="Title 3">
            <a:extLst>
              <a:ext uri="{FF2B5EF4-FFF2-40B4-BE49-F238E27FC236}">
                <a16:creationId xmlns:a16="http://schemas.microsoft.com/office/drawing/2014/main" id="{2F24E5B7-1957-4AFD-9A72-CC96449411C0}"/>
              </a:ext>
            </a:extLst>
          </p:cNvPr>
          <p:cNvSpPr>
            <a:spLocks noGrp="1"/>
          </p:cNvSpPr>
          <p:nvPr>
            <p:ph type="title"/>
          </p:nvPr>
        </p:nvSpPr>
        <p:spPr/>
        <p:txBody>
          <a:bodyPr/>
          <a:lstStyle/>
          <a:p>
            <a:r>
              <a:rPr lang="en-US" altLang="zh-CN" dirty="0"/>
              <a:t>KPI related</a:t>
            </a:r>
            <a:endParaRPr lang="zh-CN" altLang="en-US" dirty="0"/>
          </a:p>
        </p:txBody>
      </p:sp>
      <p:sp>
        <p:nvSpPr>
          <p:cNvPr id="5" name="Text Placeholder 4">
            <a:extLst>
              <a:ext uri="{FF2B5EF4-FFF2-40B4-BE49-F238E27FC236}">
                <a16:creationId xmlns:a16="http://schemas.microsoft.com/office/drawing/2014/main" id="{A95F0F2E-EE29-4CD0-9228-A31C34F2A551}"/>
              </a:ext>
            </a:extLst>
          </p:cNvPr>
          <p:cNvSpPr>
            <a:spLocks noGrp="1"/>
          </p:cNvSpPr>
          <p:nvPr>
            <p:ph type="body" sz="quarter" idx="10"/>
          </p:nvPr>
        </p:nvSpPr>
        <p:spPr>
          <a:xfrm>
            <a:off x="417512" y="590400"/>
            <a:ext cx="8308800" cy="309600"/>
          </a:xfrm>
        </p:spPr>
        <p:txBody>
          <a:bodyPr/>
          <a:lstStyle/>
          <a:p>
            <a:endParaRPr lang="zh-CN" altLang="en-US" dirty="0"/>
          </a:p>
        </p:txBody>
      </p:sp>
    </p:spTree>
    <p:extLst>
      <p:ext uri="{BB962C8B-B14F-4D97-AF65-F5344CB8AC3E}">
        <p14:creationId xmlns:p14="http://schemas.microsoft.com/office/powerpoint/2010/main" val="189446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E68394D-C913-45C5-9C15-F1F52942E90D}"/>
                  </a:ext>
                </a:extLst>
              </p:cNvPr>
              <p:cNvSpPr>
                <a:spLocks noGrp="1"/>
              </p:cNvSpPr>
              <p:nvPr>
                <p:ph type="body" sz="quarter" idx="16"/>
              </p:nvPr>
            </p:nvSpPr>
            <p:spPr/>
            <p:txBody>
              <a:bodyPr/>
              <a:lstStyle/>
              <a:p>
                <a:r>
                  <a:rPr lang="en-US" altLang="zh-CN" dirty="0"/>
                  <a:t>The denominator of 2 KPI are the same, equals to the number of TTI during the measurement period</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The numerator:</a:t>
                </a:r>
              </a:p>
              <a:p>
                <a:r>
                  <a:rPr lang="pt-BR" altLang="zh-CN" sz="1000" dirty="0"/>
                  <a:t>            M8051C101 SUM_ACT_UE_DATA_DL, M8051C100 DENOM_ACT_UE_DATA_UL   </a:t>
                </a:r>
                <a:r>
                  <a:rPr lang="pt-BR"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pt-BR" altLang="zh-CN" i="1" smtClean="0">
                            <a:latin typeface="Cambria Math" panose="02040503050406030204" pitchFamily="18" charset="0"/>
                          </a:rPr>
                          <m:t>𝑛</m:t>
                        </m:r>
                        <m:r>
                          <a:rPr lang="en-US" altLang="zh-CN" b="0" i="1" smtClean="0">
                            <a:latin typeface="Cambria Math" panose="02040503050406030204" pitchFamily="18" charset="0"/>
                          </a:rPr>
                          <m:t>𝑢𝑚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𝑇𝑇𝐼</m:t>
                        </m:r>
                      </m:sup>
                      <m:e>
                        <m:r>
                          <m:rPr>
                            <m:sty m:val="p"/>
                          </m:rPr>
                          <a:rPr lang="en-US" altLang="zh-CN" i="0" dirty="0">
                            <a:latin typeface="Cambria Math" panose="02040503050406030204" pitchFamily="18" charset="0"/>
                          </a:rPr>
                          <m:t>SR</m:t>
                        </m:r>
                        <m:r>
                          <a:rPr lang="en-US" altLang="zh-CN" i="0" dirty="0">
                            <a:latin typeface="Cambria Math" panose="02040503050406030204" pitchFamily="18" charset="0"/>
                          </a:rPr>
                          <m:t> </m:t>
                        </m:r>
                        <m:r>
                          <m:rPr>
                            <m:sty m:val="p"/>
                          </m:rPr>
                          <a:rPr lang="en-US" altLang="zh-CN" i="0" dirty="0">
                            <a:latin typeface="Cambria Math" panose="02040503050406030204" pitchFamily="18" charset="0"/>
                          </a:rPr>
                          <m:t>received</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a14:m>
                <a:endParaRPr lang="pt-BR" altLang="zh-CN" dirty="0"/>
              </a:p>
              <a:p>
                <a:endParaRPr lang="en-US" altLang="zh-CN" dirty="0"/>
              </a:p>
              <a:p>
                <a:r>
                  <a:rPr lang="en-US" altLang="zh-CN" dirty="0"/>
                  <a:t>*</a:t>
                </a:r>
                <a:r>
                  <a:rPr lang="en-US" altLang="zh-CN" i="1" dirty="0"/>
                  <a:t> SR received is used to count UE which data buffer is not empty. According to 3GPSS, UE  has data in buffer will send SR message for DL/UL resource, </a:t>
                </a:r>
                <a:r>
                  <a:rPr lang="en-US" altLang="zh-CN" i="1"/>
                  <a:t>and send </a:t>
                </a:r>
                <a:r>
                  <a:rPr lang="en-US" altLang="zh-CN" i="1" dirty="0"/>
                  <a:t>message BSR=0 when buffer become empty  </a:t>
                </a:r>
                <a:endParaRPr lang="en-US" altLang="zh-CN" dirty="0"/>
              </a:p>
            </p:txBody>
          </p:sp>
        </mc:Choice>
        <mc:Fallback xmlns="">
          <p:sp>
            <p:nvSpPr>
              <p:cNvPr id="2" name="Text Placeholder 1">
                <a:extLst>
                  <a:ext uri="{FF2B5EF4-FFF2-40B4-BE49-F238E27FC236}">
                    <a16:creationId xmlns:a16="http://schemas.microsoft.com/office/drawing/2014/main" id="{9E68394D-C913-45C5-9C15-F1F52942E90D}"/>
                  </a:ext>
                </a:extLst>
              </p:cNvPr>
              <p:cNvSpPr>
                <a:spLocks noGrp="1" noRot="1" noChangeAspect="1" noMove="1" noResize="1" noEditPoints="1" noAdjustHandles="1" noChangeArrowheads="1" noChangeShapeType="1" noTextEdit="1"/>
              </p:cNvSpPr>
              <p:nvPr>
                <p:ph type="body" sz="quarter" idx="16"/>
              </p:nvPr>
            </p:nvSpPr>
            <p:spPr>
              <a:blipFill>
                <a:blip r:embed="rId2"/>
                <a:stretch>
                  <a:fillRect l="-1322" t="-1541" r="-1175"/>
                </a:stretch>
              </a:blipFill>
            </p:spPr>
            <p:txBody>
              <a:bodyPr/>
              <a:lstStyle/>
              <a:p>
                <a:r>
                  <a:rPr lang="zh-CN" altLang="en-US">
                    <a:noFill/>
                  </a:rPr>
                  <a:t> </a:t>
                </a:r>
              </a:p>
            </p:txBody>
          </p:sp>
        </mc:Fallback>
      </mc:AlternateContent>
      <p:sp>
        <p:nvSpPr>
          <p:cNvPr id="3" name="Footer Placeholder 2">
            <a:extLst>
              <a:ext uri="{FF2B5EF4-FFF2-40B4-BE49-F238E27FC236}">
                <a16:creationId xmlns:a16="http://schemas.microsoft.com/office/drawing/2014/main" id="{914FFCF7-FD9E-4055-91A0-A9067EBBDC79}"/>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40DCA35F-C1D9-492E-9B12-FCA85AD6578A}"/>
              </a:ext>
            </a:extLst>
          </p:cNvPr>
          <p:cNvSpPr>
            <a:spLocks noGrp="1"/>
          </p:cNvSpPr>
          <p:nvPr>
            <p:ph type="title"/>
          </p:nvPr>
        </p:nvSpPr>
        <p:spPr/>
        <p:txBody>
          <a:bodyPr/>
          <a:lstStyle/>
          <a:p>
            <a:r>
              <a:rPr lang="en-US" altLang="zh-CN" dirty="0"/>
              <a:t>KPI analysis</a:t>
            </a:r>
            <a:endParaRPr lang="zh-CN" altLang="en-US" dirty="0"/>
          </a:p>
        </p:txBody>
      </p:sp>
      <p:pic>
        <p:nvPicPr>
          <p:cNvPr id="7" name="Picture 6">
            <a:extLst>
              <a:ext uri="{FF2B5EF4-FFF2-40B4-BE49-F238E27FC236}">
                <a16:creationId xmlns:a16="http://schemas.microsoft.com/office/drawing/2014/main" id="{A761E484-FD17-4F78-8535-C689487F2471}"/>
              </a:ext>
            </a:extLst>
          </p:cNvPr>
          <p:cNvPicPr>
            <a:picLocks noChangeAspect="1"/>
          </p:cNvPicPr>
          <p:nvPr/>
        </p:nvPicPr>
        <p:blipFill>
          <a:blip r:embed="rId3"/>
          <a:stretch>
            <a:fillRect/>
          </a:stretch>
        </p:blipFill>
        <p:spPr>
          <a:xfrm>
            <a:off x="2074424" y="1718644"/>
            <a:ext cx="6005140" cy="946918"/>
          </a:xfrm>
          <a:prstGeom prst="rect">
            <a:avLst/>
          </a:prstGeom>
        </p:spPr>
      </p:pic>
    </p:spTree>
    <p:extLst>
      <p:ext uri="{BB962C8B-B14F-4D97-AF65-F5344CB8AC3E}">
        <p14:creationId xmlns:p14="http://schemas.microsoft.com/office/powerpoint/2010/main" val="162148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6E69FB-3AC7-4CF1-B2BB-89B3CFE23E00}"/>
              </a:ext>
            </a:extLst>
          </p:cNvPr>
          <p:cNvSpPr>
            <a:spLocks noGrp="1"/>
          </p:cNvSpPr>
          <p:nvPr>
            <p:ph type="body" sz="quarter" idx="16"/>
          </p:nvPr>
        </p:nvSpPr>
        <p:spPr/>
        <p:txBody>
          <a:bodyPr/>
          <a:lstStyle/>
          <a:p>
            <a:r>
              <a:rPr lang="en-US" altLang="zh-CN" dirty="0"/>
              <a:t> for the value of  </a:t>
            </a:r>
            <a:r>
              <a:rPr lang="en-US" altLang="zh-CN" i="1" dirty="0"/>
              <a:t>SR received , </a:t>
            </a:r>
            <a:r>
              <a:rPr lang="en-US" altLang="zh-CN" dirty="0"/>
              <a:t>it is designed as </a:t>
            </a:r>
          </a:p>
          <a:p>
            <a:r>
              <a:rPr lang="en-US" altLang="zh-CN" dirty="0"/>
              <a:t>               +1 when a new  SR  received</a:t>
            </a:r>
          </a:p>
          <a:p>
            <a:r>
              <a:rPr lang="en-US" altLang="zh-CN" dirty="0"/>
              <a:t>               -1 when a BSR=0 message received</a:t>
            </a:r>
            <a:br>
              <a:rPr lang="en-US" altLang="zh-CN" dirty="0"/>
            </a:br>
            <a:endParaRPr lang="en-US" altLang="zh-CN" dirty="0"/>
          </a:p>
          <a:p>
            <a:r>
              <a:rPr lang="en-US" altLang="zh-CN" dirty="0"/>
              <a:t>In DL, the SR/BSR happened inside the </a:t>
            </a:r>
            <a:r>
              <a:rPr lang="en-US" altLang="zh-CN" dirty="0" err="1"/>
              <a:t>eNB</a:t>
            </a:r>
            <a:r>
              <a:rPr lang="en-US" altLang="zh-CN" dirty="0"/>
              <a:t> SW, no delay.</a:t>
            </a:r>
          </a:p>
          <a:p>
            <a:br>
              <a:rPr lang="en-US" altLang="zh-CN" dirty="0"/>
            </a:br>
            <a:r>
              <a:rPr lang="en-US" altLang="zh-CN" dirty="0"/>
              <a:t>In UL, the BSR message itself need wait for scheduling in air interface.</a:t>
            </a:r>
          </a:p>
          <a:p>
            <a:r>
              <a:rPr lang="en-US" altLang="zh-CN" dirty="0"/>
              <a:t>         If FDD,  every TTI can carry UL data, the delay can be ignored too. </a:t>
            </a:r>
          </a:p>
          <a:p>
            <a:r>
              <a:rPr lang="en-US" altLang="zh-CN" dirty="0"/>
              <a:t>         If TDD, e.g. in MTS config, only subframe 2,7 was UL, the minimum time for waiting  BSR=0  message  is 10 TTI, due to the PRB of SR is defined in vendor and it is small, so most of the BSR =0 message at least 20ms can be received in UL, in TTI prior to it, the </a:t>
            </a:r>
            <a:r>
              <a:rPr lang="en-US" altLang="zh-CN" i="1" dirty="0"/>
              <a:t>SR received  </a:t>
            </a:r>
            <a:r>
              <a:rPr lang="en-US" altLang="zh-CN" dirty="0"/>
              <a:t>will be bigger than real situation.  When there are many UE sending small packet, meaning sending BSR=0 frequently, the </a:t>
            </a:r>
            <a:r>
              <a:rPr lang="en-US" altLang="zh-CN" i="1" dirty="0"/>
              <a:t>SR received</a:t>
            </a:r>
            <a:r>
              <a:rPr lang="en-US" altLang="zh-CN" dirty="0"/>
              <a:t> will be  much bigger.</a:t>
            </a:r>
          </a:p>
          <a:p>
            <a:endParaRPr lang="zh-CN" altLang="en-US" dirty="0"/>
          </a:p>
        </p:txBody>
      </p:sp>
      <p:sp>
        <p:nvSpPr>
          <p:cNvPr id="3" name="Footer Placeholder 2">
            <a:extLst>
              <a:ext uri="{FF2B5EF4-FFF2-40B4-BE49-F238E27FC236}">
                <a16:creationId xmlns:a16="http://schemas.microsoft.com/office/drawing/2014/main" id="{F47632D8-C0CF-4F6C-B0E8-A4313C6021B8}"/>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206AECD9-EF0E-4210-A3F1-0C478D235D21}"/>
              </a:ext>
            </a:extLst>
          </p:cNvPr>
          <p:cNvSpPr>
            <a:spLocks noGrp="1"/>
          </p:cNvSpPr>
          <p:nvPr>
            <p:ph type="title"/>
          </p:nvPr>
        </p:nvSpPr>
        <p:spPr/>
        <p:txBody>
          <a:bodyPr/>
          <a:lstStyle/>
          <a:p>
            <a:r>
              <a:rPr lang="en-US" altLang="zh-CN" dirty="0"/>
              <a:t>Count analysis</a:t>
            </a:r>
            <a:endParaRPr lang="zh-CN" altLang="en-US" dirty="0"/>
          </a:p>
        </p:txBody>
      </p:sp>
    </p:spTree>
    <p:extLst>
      <p:ext uri="{BB962C8B-B14F-4D97-AF65-F5344CB8AC3E}">
        <p14:creationId xmlns:p14="http://schemas.microsoft.com/office/powerpoint/2010/main" val="38399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407B30-8C76-4015-8BDD-A4AB149DE9C3}"/>
              </a:ext>
            </a:extLst>
          </p:cNvPr>
          <p:cNvSpPr>
            <a:spLocks noGrp="1"/>
          </p:cNvSpPr>
          <p:nvPr>
            <p:ph type="body" sz="quarter" idx="16"/>
          </p:nvPr>
        </p:nvSpPr>
        <p:spPr/>
        <p:txBody>
          <a:bodyPr/>
          <a:lstStyle/>
          <a:p>
            <a:r>
              <a:rPr lang="en-US" altLang="zh-CN" dirty="0"/>
              <a:t>It depend on the traffic model</a:t>
            </a:r>
          </a:p>
          <a:p>
            <a:r>
              <a:rPr lang="en-US" altLang="zh-CN" dirty="0"/>
              <a:t>    if both UL/DL traffic is full, the ratio shall be 1</a:t>
            </a:r>
          </a:p>
          <a:p>
            <a:r>
              <a:rPr lang="en-US" altLang="zh-CN" dirty="0"/>
              <a:t>But if the traffic is not full, the ratio can be many bigger, e.g. as  the snapshot provided by MTS team show</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(to continued).</a:t>
            </a:r>
            <a:endParaRPr lang="zh-CN" altLang="en-US" dirty="0"/>
          </a:p>
        </p:txBody>
      </p:sp>
      <p:sp>
        <p:nvSpPr>
          <p:cNvPr id="3" name="Footer Placeholder 2">
            <a:extLst>
              <a:ext uri="{FF2B5EF4-FFF2-40B4-BE49-F238E27FC236}">
                <a16:creationId xmlns:a16="http://schemas.microsoft.com/office/drawing/2014/main" id="{15331F9A-B1ED-4601-9B04-EF7C11368CB4}"/>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D8466103-0E34-4425-8D7E-637B7C0F74DD}"/>
              </a:ext>
            </a:extLst>
          </p:cNvPr>
          <p:cNvSpPr>
            <a:spLocks noGrp="1"/>
          </p:cNvSpPr>
          <p:nvPr>
            <p:ph type="title"/>
          </p:nvPr>
        </p:nvSpPr>
        <p:spPr/>
        <p:txBody>
          <a:bodyPr/>
          <a:lstStyle/>
          <a:p>
            <a:r>
              <a:rPr lang="en-US" altLang="zh-CN" dirty="0"/>
              <a:t>UL/DL ratio</a:t>
            </a:r>
            <a:endParaRPr lang="zh-CN" altLang="en-US" dirty="0"/>
          </a:p>
        </p:txBody>
      </p:sp>
    </p:spTree>
    <p:extLst>
      <p:ext uri="{BB962C8B-B14F-4D97-AF65-F5344CB8AC3E}">
        <p14:creationId xmlns:p14="http://schemas.microsoft.com/office/powerpoint/2010/main" val="385853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A61955-E8C5-4CF4-BA05-E8A9BFD2A577}"/>
              </a:ext>
            </a:extLst>
          </p:cNvPr>
          <p:cNvSpPr>
            <a:spLocks noGrp="1"/>
          </p:cNvSpPr>
          <p:nvPr>
            <p:ph type="body" sz="quarter" idx="16"/>
          </p:nvPr>
        </p:nvSpPr>
        <p:spPr>
          <a:xfrm>
            <a:off x="1849583" y="3046822"/>
            <a:ext cx="8308800" cy="3560400"/>
          </a:xfrm>
        </p:spPr>
        <p:txBody>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3" name="Footer Placeholder 2">
            <a:extLst>
              <a:ext uri="{FF2B5EF4-FFF2-40B4-BE49-F238E27FC236}">
                <a16:creationId xmlns:a16="http://schemas.microsoft.com/office/drawing/2014/main" id="{F1F3D858-1B4A-4051-AE90-827E96D4B1A2}"/>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62A815A0-6328-48BB-813B-19C79DBCD002}"/>
              </a:ext>
            </a:extLst>
          </p:cNvPr>
          <p:cNvSpPr>
            <a:spLocks noGrp="1"/>
          </p:cNvSpPr>
          <p:nvPr>
            <p:ph type="title"/>
          </p:nvPr>
        </p:nvSpPr>
        <p:spPr/>
        <p:txBody>
          <a:bodyPr/>
          <a:lstStyle/>
          <a:p>
            <a:r>
              <a:rPr lang="en-US" altLang="zh-CN" dirty="0"/>
              <a:t>Snapshot analysis</a:t>
            </a:r>
            <a:endParaRPr lang="zh-CN" altLang="en-US" dirty="0"/>
          </a:p>
        </p:txBody>
      </p:sp>
      <p:pic>
        <p:nvPicPr>
          <p:cNvPr id="1026" name="Picture 2" descr="cid:image007.png@01D39AB6.EE6099F0">
            <a:extLst>
              <a:ext uri="{FF2B5EF4-FFF2-40B4-BE49-F238E27FC236}">
                <a16:creationId xmlns:a16="http://schemas.microsoft.com/office/drawing/2014/main" id="{51495396-3020-4B8F-9ED9-EA81A4F74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90" y="900000"/>
            <a:ext cx="59055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070FD00-DB3C-486A-9781-27FAA2F450E5}"/>
              </a:ext>
            </a:extLst>
          </p:cNvPr>
          <p:cNvSpPr txBox="1"/>
          <p:nvPr/>
        </p:nvSpPr>
        <p:spPr>
          <a:xfrm>
            <a:off x="793630" y="3976777"/>
            <a:ext cx="7789653" cy="322802"/>
          </a:xfrm>
          <a:prstGeom prst="rect">
            <a:avLst/>
          </a:prstGeom>
          <a:noFill/>
        </p:spPr>
        <p:txBody>
          <a:bodyPr wrap="square" lIns="90000" tIns="90000" rIns="72000" bIns="46800" rtlCol="0">
            <a:spAutoFit/>
          </a:bodyPr>
          <a:lstStyle/>
          <a:p>
            <a:pPr marL="171450" marR="0" indent="-171450" algn="l" defTabSz="457200" rtl="0" eaLnBrk="1" fontAlgn="base" latinLnBrk="0" hangingPunct="1">
              <a:lnSpc>
                <a:spcPct val="100000"/>
              </a:lnSpc>
              <a:spcBef>
                <a:spcPts val="0"/>
              </a:spcBef>
              <a:spcAft>
                <a:spcPct val="0"/>
              </a:spcAft>
              <a:buClr>
                <a:srgbClr val="001135"/>
              </a:buClr>
              <a:buSzTx/>
              <a:tabLst/>
            </a:pPr>
            <a:r>
              <a:rPr lang="en-US" altLang="zh-CN" sz="1200" dirty="0">
                <a:solidFill>
                  <a:schemeClr val="tx2"/>
                </a:solidFill>
                <a:latin typeface="+mn-lt"/>
                <a:ea typeface="Nokia Pure Text" panose="020B0503020202020204" pitchFamily="34" charset="0"/>
                <a:cs typeface="Nokia Pure Headline Light"/>
              </a:rPr>
              <a:t>In DL, most time there is no data in buffer, so the DL KPI is much smaller than the number of  UE connected</a:t>
            </a:r>
            <a:endParaRPr lang="zh-CN" altLang="en-US" sz="1200" dirty="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3589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C74476-C973-46A8-A2B9-4954DB5E777A}"/>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8DB85A10-174D-40EA-94BD-B92BA78AFD9C}"/>
              </a:ext>
            </a:extLst>
          </p:cNvPr>
          <p:cNvSpPr>
            <a:spLocks noGrp="1"/>
          </p:cNvSpPr>
          <p:nvPr>
            <p:ph type="title"/>
          </p:nvPr>
        </p:nvSpPr>
        <p:spPr/>
        <p:txBody>
          <a:bodyPr/>
          <a:lstStyle/>
          <a:p>
            <a:endParaRPr lang="zh-CN" altLang="en-US"/>
          </a:p>
        </p:txBody>
      </p:sp>
      <p:sp>
        <p:nvSpPr>
          <p:cNvPr id="6" name="TextBox 5">
            <a:extLst>
              <a:ext uri="{FF2B5EF4-FFF2-40B4-BE49-F238E27FC236}">
                <a16:creationId xmlns:a16="http://schemas.microsoft.com/office/drawing/2014/main" id="{96874E39-A1FA-4CDD-80FC-0A654DEAF7CB}"/>
              </a:ext>
            </a:extLst>
          </p:cNvPr>
          <p:cNvSpPr txBox="1"/>
          <p:nvPr/>
        </p:nvSpPr>
        <p:spPr>
          <a:xfrm>
            <a:off x="665825" y="3657600"/>
            <a:ext cx="7989903" cy="507468"/>
          </a:xfrm>
          <a:prstGeom prst="rect">
            <a:avLst/>
          </a:prstGeom>
          <a:noFill/>
        </p:spPr>
        <p:txBody>
          <a:bodyPr wrap="square" lIns="90000" tIns="90000" rIns="72000" bIns="46800" rtlCol="0">
            <a:spAutoFit/>
          </a:bodyPr>
          <a:lstStyle/>
          <a:p>
            <a:pPr marL="171450" indent="-171450">
              <a:spcBef>
                <a:spcPts val="0"/>
              </a:spcBef>
              <a:buClr>
                <a:srgbClr val="001135"/>
              </a:buClr>
            </a:pPr>
            <a:r>
              <a:rPr lang="en-US" altLang="zh-CN" sz="1200" dirty="0">
                <a:solidFill>
                  <a:schemeClr val="tx2"/>
                </a:solidFill>
                <a:latin typeface="+mn-lt"/>
                <a:ea typeface="Nokia Pure Text" panose="020B0503020202020204" pitchFamily="34" charset="0"/>
                <a:cs typeface="Nokia Pure Headline Light"/>
              </a:rPr>
              <a:t>In UL, due to low MCS, and many UEs are power limited.  </a:t>
            </a:r>
            <a:r>
              <a:rPr lang="en-US" altLang="zh-CN" sz="1200" dirty="0">
                <a:solidFill>
                  <a:schemeClr val="tx2"/>
                </a:solidFill>
                <a:ea typeface="Nokia Pure Text" panose="020B0503020202020204" pitchFamily="34" charset="0"/>
                <a:cs typeface="Nokia Pure Headline Light"/>
              </a:rPr>
              <a:t>the UL KPI is much bigger  than the number of  UE connected</a:t>
            </a:r>
            <a:endParaRPr lang="zh-CN" altLang="en-US" sz="1200" dirty="0">
              <a:solidFill>
                <a:schemeClr val="tx2"/>
              </a:solidFill>
              <a:latin typeface="+mn-lt"/>
              <a:ea typeface="Nokia Pure Text" panose="020B0503020202020204" pitchFamily="34" charset="0"/>
              <a:cs typeface="Nokia Pure Headline Light"/>
            </a:endParaRPr>
          </a:p>
        </p:txBody>
      </p:sp>
      <p:pic>
        <p:nvPicPr>
          <p:cNvPr id="7" name="Picture 6">
            <a:extLst>
              <a:ext uri="{FF2B5EF4-FFF2-40B4-BE49-F238E27FC236}">
                <a16:creationId xmlns:a16="http://schemas.microsoft.com/office/drawing/2014/main" id="{22E8CB99-5432-45BC-9D9F-682DE258DC19}"/>
              </a:ext>
            </a:extLst>
          </p:cNvPr>
          <p:cNvPicPr>
            <a:picLocks noChangeAspect="1"/>
          </p:cNvPicPr>
          <p:nvPr/>
        </p:nvPicPr>
        <p:blipFill>
          <a:blip r:embed="rId2"/>
          <a:stretch>
            <a:fillRect/>
          </a:stretch>
        </p:blipFill>
        <p:spPr>
          <a:xfrm>
            <a:off x="383412" y="620515"/>
            <a:ext cx="8522947" cy="2749534"/>
          </a:xfrm>
          <a:prstGeom prst="rect">
            <a:avLst/>
          </a:prstGeom>
        </p:spPr>
      </p:pic>
    </p:spTree>
    <p:extLst>
      <p:ext uri="{BB962C8B-B14F-4D97-AF65-F5344CB8AC3E}">
        <p14:creationId xmlns:p14="http://schemas.microsoft.com/office/powerpoint/2010/main" val="408054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9E4D7-4418-4589-9960-EEA3BE70E70A}"/>
              </a:ext>
            </a:extLst>
          </p:cNvPr>
          <p:cNvSpPr>
            <a:spLocks noGrp="1"/>
          </p:cNvSpPr>
          <p:nvPr>
            <p:ph type="body" sz="quarter" idx="16"/>
          </p:nvPr>
        </p:nvSpPr>
        <p:spPr/>
        <p:txBody>
          <a:bodyPr/>
          <a:lstStyle/>
          <a:p>
            <a:pPr marL="285750" indent="-285750">
              <a:buFont typeface="Arial" panose="020B0604020202020204" pitchFamily="34" charset="0"/>
              <a:buChar char="•"/>
            </a:pPr>
            <a:r>
              <a:rPr lang="en-US" altLang="zh-CN" dirty="0"/>
              <a:t>Current design will bring deviation  in TDD</a:t>
            </a:r>
          </a:p>
          <a:p>
            <a:pPr marL="285750" indent="-285750">
              <a:buFont typeface="Arial" panose="020B0604020202020204" pitchFamily="34" charset="0"/>
              <a:buChar char="•"/>
            </a:pPr>
            <a:r>
              <a:rPr lang="en-US" altLang="zh-CN" dirty="0"/>
              <a:t>UL/DL ratio depends  mostly on the traffic model</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As shown in snapshot, the UE is mostly distributed in cell edge, the network optimization is needed.</a:t>
            </a:r>
          </a:p>
          <a:p>
            <a:pPr marL="285750" indent="-285750">
              <a:buFont typeface="Arial" panose="020B0604020202020204" pitchFamily="34" charset="0"/>
              <a:buChar char="•"/>
            </a:pPr>
            <a:endParaRPr lang="zh-CN" altLang="en-US" dirty="0"/>
          </a:p>
        </p:txBody>
      </p:sp>
      <p:sp>
        <p:nvSpPr>
          <p:cNvPr id="3" name="Footer Placeholder 2">
            <a:extLst>
              <a:ext uri="{FF2B5EF4-FFF2-40B4-BE49-F238E27FC236}">
                <a16:creationId xmlns:a16="http://schemas.microsoft.com/office/drawing/2014/main" id="{DBC1741D-4E8D-4A3F-81E3-AFFE3C785F91}"/>
              </a:ext>
            </a:extLst>
          </p:cNvPr>
          <p:cNvSpPr>
            <a:spLocks noGrp="1"/>
          </p:cNvSpPr>
          <p:nvPr>
            <p:ph type="ftr" sz="quarter" idx="3"/>
          </p:nvPr>
        </p:nvSpPr>
        <p:spPr/>
        <p:txBody>
          <a:bodyPr/>
          <a:lstStyle/>
          <a:p>
            <a:r>
              <a:rPr lang="en-US">
                <a:cs typeface="Arial" panose="020B0604020202020204" pitchFamily="34" charset="0"/>
              </a:rPr>
              <a:t>&lt;Change information classification in footer&gt;</a:t>
            </a:r>
            <a:endParaRPr lang="en-US" dirty="0">
              <a:cs typeface="Arial" panose="020B0604020202020204" pitchFamily="34" charset="0"/>
            </a:endParaRPr>
          </a:p>
        </p:txBody>
      </p:sp>
      <p:sp>
        <p:nvSpPr>
          <p:cNvPr id="4" name="Title 3">
            <a:extLst>
              <a:ext uri="{FF2B5EF4-FFF2-40B4-BE49-F238E27FC236}">
                <a16:creationId xmlns:a16="http://schemas.microsoft.com/office/drawing/2014/main" id="{CBAE5F4C-4805-4FE4-A921-0FB771CD728C}"/>
              </a:ext>
            </a:extLst>
          </p:cNvPr>
          <p:cNvSpPr>
            <a:spLocks noGrp="1"/>
          </p:cNvSpPr>
          <p:nvPr>
            <p:ph type="title"/>
          </p:nvPr>
        </p:nvSpPr>
        <p:spPr/>
        <p:txBody>
          <a:bodyPr/>
          <a:lstStyle/>
          <a:p>
            <a:r>
              <a:rPr lang="en-US" altLang="zh-CN" dirty="0"/>
              <a:t>Conclusion</a:t>
            </a:r>
            <a:endParaRPr lang="zh-CN" altLang="en-US" dirty="0"/>
          </a:p>
        </p:txBody>
      </p:sp>
      <p:sp>
        <p:nvSpPr>
          <p:cNvPr id="5" name="Text Placeholder 4">
            <a:extLst>
              <a:ext uri="{FF2B5EF4-FFF2-40B4-BE49-F238E27FC236}">
                <a16:creationId xmlns:a16="http://schemas.microsoft.com/office/drawing/2014/main" id="{CAA2B857-B713-4EAF-B5A5-591404872FF5}"/>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191878462"/>
      </p:ext>
    </p:extLst>
  </p:cSld>
  <p:clrMapOvr>
    <a:masterClrMapping/>
  </p:clrMapOvr>
</p:sld>
</file>

<file path=ppt/theme/theme1.xml><?xml version="1.0" encoding="utf-8"?>
<a:theme xmlns:a="http://schemas.openxmlformats.org/drawingml/2006/main" name="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76213" indent="-176213" algn="l" fontAlgn="auto">
          <a:spcBef>
            <a:spcPts val="0"/>
          </a:spcBef>
          <a:spcAft>
            <a:spcPts val="0"/>
          </a:spcAft>
          <a:defRPr sz="1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90000" tIns="90000" rIns="72000" bIns="46800" rtlCol="0">
        <a:spAutoFit/>
      </a:bodyPr>
      <a:lstStyle>
        <a:defPPr marL="171450" marR="0" indent="-171450" algn="l" defTabSz="457200" rtl="0" eaLnBrk="1" fontAlgn="base" latinLnBrk="0" hangingPunct="1">
          <a:lnSpc>
            <a:spcPct val="100000"/>
          </a:lnSpc>
          <a:spcBef>
            <a:spcPts val="0"/>
          </a:spcBef>
          <a:spcAft>
            <a:spcPct val="0"/>
          </a:spcAft>
          <a:buClr>
            <a:srgbClr val="001135"/>
          </a:buClr>
          <a:buSzTx/>
          <a:tabLst/>
          <a:defRPr sz="12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CORP_PPT_Temp_Arial_V33.1" id="{6A384AA8-FD68-48D9-A75F-9CFAB8BAE500}" vid="{9F0DE8DF-F7A9-4C9E-8F48-30B02EC6F9D6}"/>
    </a:ext>
  </a:extLst>
</a:theme>
</file>

<file path=ppt/theme/theme2.xml><?xml version="1.0" encoding="utf-8"?>
<a:theme xmlns:a="http://schemas.openxmlformats.org/drawingml/2006/main" name="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thm15="http://schemas.microsoft.com/office/thememl/2012/main" name="CORP_PPT_Temp_Arial_V33.1" id="{6A384AA8-FD68-48D9-A75F-9CFAB8BAE500}" vid="{35789F5D-7826-4E91-8BEE-C12B924E4877}"/>
    </a:ext>
  </a:extLst>
</a:theme>
</file>

<file path=ppt/theme/theme3.xml><?xml version="1.0" encoding="utf-8"?>
<a:theme xmlns:a="http://schemas.openxmlformats.org/drawingml/2006/main" name="Final Slid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_PPT_Temp_Arial_V33.1" id="{6A384AA8-FD68-48D9-A75F-9CFAB8BAE500}" vid="{078A915E-BEC5-40D5-A13B-FDD999D3DC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Arial_PPT_CORP_V1</Template>
  <TotalTime>0</TotalTime>
  <Words>761</Words>
  <Application>Microsoft Office PowerPoint</Application>
  <PresentationFormat>On-screen Show (16:9)</PresentationFormat>
  <Paragraphs>84</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Lucida Grande</vt:lpstr>
      <vt:lpstr>ヒラギノ角ゴ Pro W3</vt:lpstr>
      <vt:lpstr>Arial</vt:lpstr>
      <vt:lpstr>Calibri</vt:lpstr>
      <vt:lpstr>Cambria Math</vt:lpstr>
      <vt:lpstr>Nokia Pure Headline Light</vt:lpstr>
      <vt:lpstr>Nokia Pure Headline Ultra Light</vt:lpstr>
      <vt:lpstr>Nokia Pure Text</vt:lpstr>
      <vt:lpstr>CORP_PPT_Temp_Pure_V31</vt:lpstr>
      <vt:lpstr>Nokia Master Blue Background</vt:lpstr>
      <vt:lpstr>Final Slide</vt:lpstr>
      <vt:lpstr>PowerPoint Presentation</vt:lpstr>
      <vt:lpstr>Problem reported</vt:lpstr>
      <vt:lpstr>KPI related</vt:lpstr>
      <vt:lpstr>KPI analysis</vt:lpstr>
      <vt:lpstr>Count analysis</vt:lpstr>
      <vt:lpstr>UL/DL ratio</vt:lpstr>
      <vt:lpstr>Snapshot analysis</vt:lpstr>
      <vt:lpstr>PowerPoint Presentation</vt:lpstr>
      <vt:lpstr>Conclusion</vt:lpstr>
      <vt:lpstr>Logs </vt:lpstr>
      <vt:lpstr>PowerPoint Presentation</vt:lpstr>
      <vt:lpstr>Copyright and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2016-12-09T06:54:30Z</dcterms:created>
  <dcterms:modified xsi:type="dcterms:W3CDTF">2018-02-02T03:06:36Z</dcterms:modified>
</cp:coreProperties>
</file>