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9" r:id="rId3"/>
    <p:sldId id="257" r:id="rId4"/>
    <p:sldId id="258" r:id="rId5"/>
    <p:sldId id="267" r:id="rId6"/>
    <p:sldId id="260" r:id="rId7"/>
    <p:sldId id="263" r:id="rId8"/>
    <p:sldId id="264" r:id="rId9"/>
    <p:sldId id="265" r:id="rId10"/>
    <p:sldId id="26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4676-0BCF-46B5-8F97-2560B5157BB1}"/>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7A5FA84F-F261-4F37-94DF-2DE92F4DEC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26E0AEC0-F677-4EE4-814B-34E1B50C6F28}"/>
              </a:ext>
            </a:extLst>
          </p:cNvPr>
          <p:cNvSpPr>
            <a:spLocks noGrp="1"/>
          </p:cNvSpPr>
          <p:nvPr>
            <p:ph type="dt" sz="half" idx="10"/>
          </p:nvPr>
        </p:nvSpPr>
        <p:spPr/>
        <p:txBody>
          <a:bodyPr/>
          <a:lstStyle/>
          <a:p>
            <a:fld id="{F226D9A5-C03B-42EC-8493-CA99109BF6C8}" type="datetimeFigureOut">
              <a:rPr lang="zh-CN" altLang="en-US" smtClean="0"/>
              <a:t>2019/8/12</a:t>
            </a:fld>
            <a:endParaRPr lang="zh-CN" altLang="en-US"/>
          </a:p>
        </p:txBody>
      </p:sp>
      <p:sp>
        <p:nvSpPr>
          <p:cNvPr id="5" name="Footer Placeholder 4">
            <a:extLst>
              <a:ext uri="{FF2B5EF4-FFF2-40B4-BE49-F238E27FC236}">
                <a16:creationId xmlns:a16="http://schemas.microsoft.com/office/drawing/2014/main" id="{A35AA612-3139-429D-8812-C8E614EF930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AFEC71C-1295-433E-BE91-9B56E0B4D573}"/>
              </a:ext>
            </a:extLst>
          </p:cNvPr>
          <p:cNvSpPr>
            <a:spLocks noGrp="1"/>
          </p:cNvSpPr>
          <p:nvPr>
            <p:ph type="sldNum" sz="quarter" idx="12"/>
          </p:nvPr>
        </p:nvSpPr>
        <p:spPr/>
        <p:txBody>
          <a:bodyPr/>
          <a:lstStyle/>
          <a:p>
            <a:fld id="{716B11BD-965C-4335-9BD9-8B2DA2233144}" type="slidenum">
              <a:rPr lang="zh-CN" altLang="en-US" smtClean="0"/>
              <a:t>‹#›</a:t>
            </a:fld>
            <a:endParaRPr lang="zh-CN" altLang="en-US"/>
          </a:p>
        </p:txBody>
      </p:sp>
    </p:spTree>
    <p:extLst>
      <p:ext uri="{BB962C8B-B14F-4D97-AF65-F5344CB8AC3E}">
        <p14:creationId xmlns:p14="http://schemas.microsoft.com/office/powerpoint/2010/main" val="2813720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0A589-2AC3-4BA0-9875-F45274FC405D}"/>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8937DFA-0F87-4D5C-B468-0F4E57B09E5E}"/>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8D24AD9-7D7B-44B3-871C-99BB780CAC6C}"/>
              </a:ext>
            </a:extLst>
          </p:cNvPr>
          <p:cNvSpPr>
            <a:spLocks noGrp="1"/>
          </p:cNvSpPr>
          <p:nvPr>
            <p:ph type="dt" sz="half" idx="10"/>
          </p:nvPr>
        </p:nvSpPr>
        <p:spPr/>
        <p:txBody>
          <a:bodyPr/>
          <a:lstStyle/>
          <a:p>
            <a:fld id="{F226D9A5-C03B-42EC-8493-CA99109BF6C8}" type="datetimeFigureOut">
              <a:rPr lang="zh-CN" altLang="en-US" smtClean="0"/>
              <a:t>2019/8/12</a:t>
            </a:fld>
            <a:endParaRPr lang="zh-CN" altLang="en-US"/>
          </a:p>
        </p:txBody>
      </p:sp>
      <p:sp>
        <p:nvSpPr>
          <p:cNvPr id="5" name="Footer Placeholder 4">
            <a:extLst>
              <a:ext uri="{FF2B5EF4-FFF2-40B4-BE49-F238E27FC236}">
                <a16:creationId xmlns:a16="http://schemas.microsoft.com/office/drawing/2014/main" id="{E1661B75-B748-436D-90C1-32F7DAB6243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FB8A1F8-1FC2-46FA-B473-B16CC779F7EF}"/>
              </a:ext>
            </a:extLst>
          </p:cNvPr>
          <p:cNvSpPr>
            <a:spLocks noGrp="1"/>
          </p:cNvSpPr>
          <p:nvPr>
            <p:ph type="sldNum" sz="quarter" idx="12"/>
          </p:nvPr>
        </p:nvSpPr>
        <p:spPr/>
        <p:txBody>
          <a:bodyPr/>
          <a:lstStyle/>
          <a:p>
            <a:fld id="{716B11BD-965C-4335-9BD9-8B2DA2233144}" type="slidenum">
              <a:rPr lang="zh-CN" altLang="en-US" smtClean="0"/>
              <a:t>‹#›</a:t>
            </a:fld>
            <a:endParaRPr lang="zh-CN" altLang="en-US"/>
          </a:p>
        </p:txBody>
      </p:sp>
    </p:spTree>
    <p:extLst>
      <p:ext uri="{BB962C8B-B14F-4D97-AF65-F5344CB8AC3E}">
        <p14:creationId xmlns:p14="http://schemas.microsoft.com/office/powerpoint/2010/main" val="1977657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6D296F-1CFB-49A6-84E5-922EE7B375CA}"/>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C8037584-BEAE-45F2-832F-2DBDBCF3EE9E}"/>
              </a:ext>
            </a:extLst>
          </p:cNvPr>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0FB5ADC-78C5-4ABF-BD8F-33C537F044B1}"/>
              </a:ext>
            </a:extLst>
          </p:cNvPr>
          <p:cNvSpPr>
            <a:spLocks noGrp="1"/>
          </p:cNvSpPr>
          <p:nvPr>
            <p:ph type="dt" sz="half" idx="10"/>
          </p:nvPr>
        </p:nvSpPr>
        <p:spPr/>
        <p:txBody>
          <a:bodyPr/>
          <a:lstStyle/>
          <a:p>
            <a:fld id="{F226D9A5-C03B-42EC-8493-CA99109BF6C8}" type="datetimeFigureOut">
              <a:rPr lang="zh-CN" altLang="en-US" smtClean="0"/>
              <a:t>2019/8/12</a:t>
            </a:fld>
            <a:endParaRPr lang="zh-CN" altLang="en-US"/>
          </a:p>
        </p:txBody>
      </p:sp>
      <p:sp>
        <p:nvSpPr>
          <p:cNvPr id="5" name="Footer Placeholder 4">
            <a:extLst>
              <a:ext uri="{FF2B5EF4-FFF2-40B4-BE49-F238E27FC236}">
                <a16:creationId xmlns:a16="http://schemas.microsoft.com/office/drawing/2014/main" id="{D1DFE28C-601D-4AF3-864E-8CB04F30F0A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40A926F-3B03-45F5-A4D2-CD0FAB87BC0F}"/>
              </a:ext>
            </a:extLst>
          </p:cNvPr>
          <p:cNvSpPr>
            <a:spLocks noGrp="1"/>
          </p:cNvSpPr>
          <p:nvPr>
            <p:ph type="sldNum" sz="quarter" idx="12"/>
          </p:nvPr>
        </p:nvSpPr>
        <p:spPr/>
        <p:txBody>
          <a:bodyPr/>
          <a:lstStyle/>
          <a:p>
            <a:fld id="{716B11BD-965C-4335-9BD9-8B2DA2233144}" type="slidenum">
              <a:rPr lang="zh-CN" altLang="en-US" smtClean="0"/>
              <a:t>‹#›</a:t>
            </a:fld>
            <a:endParaRPr lang="zh-CN" altLang="en-US"/>
          </a:p>
        </p:txBody>
      </p:sp>
    </p:spTree>
    <p:extLst>
      <p:ext uri="{BB962C8B-B14F-4D97-AF65-F5344CB8AC3E}">
        <p14:creationId xmlns:p14="http://schemas.microsoft.com/office/powerpoint/2010/main" val="4249767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okia White 2">
    <p:spTree>
      <p:nvGrpSpPr>
        <p:cNvPr id="1" name=""/>
        <p:cNvGrpSpPr/>
        <p:nvPr/>
      </p:nvGrpSpPr>
      <p:grpSpPr>
        <a:xfrm>
          <a:off x="0" y="0"/>
          <a:ext cx="0" cy="0"/>
          <a:chOff x="0" y="0"/>
          <a:chExt cx="0" cy="0"/>
        </a:xfrm>
      </p:grpSpPr>
      <p:sp>
        <p:nvSpPr>
          <p:cNvPr id="2" name="Title 1"/>
          <p:cNvSpPr>
            <a:spLocks noGrp="1"/>
          </p:cNvSpPr>
          <p:nvPr>
            <p:ph type="title"/>
          </p:nvPr>
        </p:nvSpPr>
        <p:spPr>
          <a:xfrm>
            <a:off x="557493" y="372333"/>
            <a:ext cx="10972800" cy="415719"/>
          </a:xfrm>
        </p:spPr>
        <p:txBody>
          <a:bodyPr/>
          <a:lstStyle>
            <a:lvl1pPr>
              <a:defRPr/>
            </a:lvl1pPr>
          </a:lstStyle>
          <a:p>
            <a:r>
              <a:rPr lang="en-US"/>
              <a:t>Click to edit Master title style</a:t>
            </a:r>
            <a:endParaRPr lang="en-US" dirty="0"/>
          </a:p>
        </p:txBody>
      </p:sp>
      <p:sp>
        <p:nvSpPr>
          <p:cNvPr id="8" name="Content Placeholder 8"/>
          <p:cNvSpPr>
            <a:spLocks noGrp="1"/>
          </p:cNvSpPr>
          <p:nvPr>
            <p:ph sz="quarter" idx="13"/>
          </p:nvPr>
        </p:nvSpPr>
        <p:spPr>
          <a:xfrm>
            <a:off x="557494" y="717054"/>
            <a:ext cx="10970199" cy="402167"/>
          </a:xfrm>
        </p:spPr>
        <p:txBody>
          <a:bodyPr/>
          <a:lstStyle>
            <a:lvl1pPr marL="0" indent="0">
              <a:buFont typeface="Arial"/>
              <a:buNone/>
              <a:defRPr sz="2400">
                <a:solidFill>
                  <a:schemeClr val="bg2"/>
                </a:solidFill>
                <a:latin typeface="+mj-lt"/>
              </a:defRPr>
            </a:lvl1pPr>
          </a:lstStyle>
          <a:p>
            <a:pPr lvl="0"/>
            <a:r>
              <a:rPr lang="en-US"/>
              <a:t>Click to edit Master text styles</a:t>
            </a:r>
          </a:p>
        </p:txBody>
      </p:sp>
      <p:sp>
        <p:nvSpPr>
          <p:cNvPr id="12" name="Text Placeholder 10"/>
          <p:cNvSpPr>
            <a:spLocks noGrp="1"/>
          </p:cNvSpPr>
          <p:nvPr>
            <p:ph type="body" sz="quarter" idx="16"/>
          </p:nvPr>
        </p:nvSpPr>
        <p:spPr>
          <a:xfrm>
            <a:off x="565151" y="1449917"/>
            <a:ext cx="5376333" cy="3393016"/>
          </a:xfrm>
        </p:spPr>
        <p:txBody>
          <a:bodyPr/>
          <a:lstStyle>
            <a:lvl1pPr marL="0" indent="0">
              <a:spcAft>
                <a:spcPts val="800"/>
              </a:spcAft>
              <a:buFont typeface="Arial" pitchFamily="34" charset="0"/>
              <a:buNone/>
              <a:defRPr baseline="0"/>
            </a:lvl1pPr>
            <a:lvl2pPr>
              <a:buNone/>
              <a:defRPr/>
            </a:lvl2pPr>
            <a:lvl3pPr>
              <a:buNone/>
              <a:defRPr/>
            </a:lvl3pPr>
            <a:lvl4pPr>
              <a:buNone/>
              <a:defRPr/>
            </a:lvl4pPr>
            <a:lvl5pPr>
              <a:buNone/>
              <a:defRPr/>
            </a:lvl5pPr>
          </a:lstStyle>
          <a:p>
            <a:pPr lvl="0"/>
            <a:r>
              <a:rPr lang="en-US"/>
              <a:t>Click to edit Master text styles</a:t>
            </a:r>
          </a:p>
        </p:txBody>
      </p:sp>
      <p:sp>
        <p:nvSpPr>
          <p:cNvPr id="14" name="Text Placeholder 10"/>
          <p:cNvSpPr>
            <a:spLocks noGrp="1"/>
          </p:cNvSpPr>
          <p:nvPr>
            <p:ph type="body" sz="quarter" idx="17"/>
          </p:nvPr>
        </p:nvSpPr>
        <p:spPr>
          <a:xfrm>
            <a:off x="6144684" y="1449747"/>
            <a:ext cx="5376333" cy="3393016"/>
          </a:xfrm>
        </p:spPr>
        <p:txBody>
          <a:bodyPr/>
          <a:lstStyle>
            <a:lvl1pPr marL="0" indent="0">
              <a:spcAft>
                <a:spcPts val="800"/>
              </a:spcAft>
              <a:buNone/>
              <a:defRPr baseline="0"/>
            </a:lvl1pPr>
            <a:lvl2pPr marL="0" indent="0">
              <a:spcAft>
                <a:spcPts val="800"/>
              </a:spcAft>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6" name="Footer Placeholder 5"/>
          <p:cNvSpPr>
            <a:spLocks noGrp="1"/>
          </p:cNvSpPr>
          <p:nvPr>
            <p:ph type="ftr" sz="quarter" idx="18"/>
          </p:nvPr>
        </p:nvSpPr>
        <p:spPr/>
        <p:txBody>
          <a:bodyPr/>
          <a:lstStyle/>
          <a:p>
            <a:pPr algn="l"/>
            <a:r>
              <a:rPr lang="en-US" noProof="0" dirty="0">
                <a:solidFill>
                  <a:schemeClr val="bg2"/>
                </a:solidFill>
                <a:cs typeface="Arial" charset="0"/>
              </a:rPr>
              <a:t>&lt;Change information classification in footer&gt;</a:t>
            </a:r>
          </a:p>
        </p:txBody>
      </p:sp>
    </p:spTree>
    <p:extLst>
      <p:ext uri="{BB962C8B-B14F-4D97-AF65-F5344CB8AC3E}">
        <p14:creationId xmlns:p14="http://schemas.microsoft.com/office/powerpoint/2010/main" val="3640492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A20B-830D-486F-A571-23BA4CD6CD0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864F3C8-A3C0-4CC1-BD07-987489BB9989}"/>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47CB941-1C2F-4B7A-A218-0EDD045ABF30}"/>
              </a:ext>
            </a:extLst>
          </p:cNvPr>
          <p:cNvSpPr>
            <a:spLocks noGrp="1"/>
          </p:cNvSpPr>
          <p:nvPr>
            <p:ph type="dt" sz="half" idx="10"/>
          </p:nvPr>
        </p:nvSpPr>
        <p:spPr/>
        <p:txBody>
          <a:bodyPr/>
          <a:lstStyle/>
          <a:p>
            <a:fld id="{F226D9A5-C03B-42EC-8493-CA99109BF6C8}" type="datetimeFigureOut">
              <a:rPr lang="zh-CN" altLang="en-US" smtClean="0"/>
              <a:t>2019/8/12</a:t>
            </a:fld>
            <a:endParaRPr lang="zh-CN" altLang="en-US"/>
          </a:p>
        </p:txBody>
      </p:sp>
      <p:sp>
        <p:nvSpPr>
          <p:cNvPr id="5" name="Footer Placeholder 4">
            <a:extLst>
              <a:ext uri="{FF2B5EF4-FFF2-40B4-BE49-F238E27FC236}">
                <a16:creationId xmlns:a16="http://schemas.microsoft.com/office/drawing/2014/main" id="{E7C834B5-F986-4F53-BBF6-DD6C3CDB698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689A59E-3745-488C-A04D-E4BB4CCC0837}"/>
              </a:ext>
            </a:extLst>
          </p:cNvPr>
          <p:cNvSpPr>
            <a:spLocks noGrp="1"/>
          </p:cNvSpPr>
          <p:nvPr>
            <p:ph type="sldNum" sz="quarter" idx="12"/>
          </p:nvPr>
        </p:nvSpPr>
        <p:spPr/>
        <p:txBody>
          <a:bodyPr/>
          <a:lstStyle/>
          <a:p>
            <a:fld id="{716B11BD-965C-4335-9BD9-8B2DA2233144}" type="slidenum">
              <a:rPr lang="zh-CN" altLang="en-US" smtClean="0"/>
              <a:t>‹#›</a:t>
            </a:fld>
            <a:endParaRPr lang="zh-CN" altLang="en-US"/>
          </a:p>
        </p:txBody>
      </p:sp>
    </p:spTree>
    <p:extLst>
      <p:ext uri="{BB962C8B-B14F-4D97-AF65-F5344CB8AC3E}">
        <p14:creationId xmlns:p14="http://schemas.microsoft.com/office/powerpoint/2010/main" val="266812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FAA2-D793-4C9C-B333-0E4A22FEFE87}"/>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E563461-EEB2-4F00-A70B-4695DB6A5D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5C1FC40B-2121-4F19-B921-A76557A82D8C}"/>
              </a:ext>
            </a:extLst>
          </p:cNvPr>
          <p:cNvSpPr>
            <a:spLocks noGrp="1"/>
          </p:cNvSpPr>
          <p:nvPr>
            <p:ph type="dt" sz="half" idx="10"/>
          </p:nvPr>
        </p:nvSpPr>
        <p:spPr/>
        <p:txBody>
          <a:bodyPr/>
          <a:lstStyle/>
          <a:p>
            <a:fld id="{F226D9A5-C03B-42EC-8493-CA99109BF6C8}" type="datetimeFigureOut">
              <a:rPr lang="zh-CN" altLang="en-US" smtClean="0"/>
              <a:t>2019/8/12</a:t>
            </a:fld>
            <a:endParaRPr lang="zh-CN" altLang="en-US"/>
          </a:p>
        </p:txBody>
      </p:sp>
      <p:sp>
        <p:nvSpPr>
          <p:cNvPr id="5" name="Footer Placeholder 4">
            <a:extLst>
              <a:ext uri="{FF2B5EF4-FFF2-40B4-BE49-F238E27FC236}">
                <a16:creationId xmlns:a16="http://schemas.microsoft.com/office/drawing/2014/main" id="{F62532B9-D782-4E05-829E-21131C9E4AB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6D73D03-38F1-4664-9521-8E63D9C34EA9}"/>
              </a:ext>
            </a:extLst>
          </p:cNvPr>
          <p:cNvSpPr>
            <a:spLocks noGrp="1"/>
          </p:cNvSpPr>
          <p:nvPr>
            <p:ph type="sldNum" sz="quarter" idx="12"/>
          </p:nvPr>
        </p:nvSpPr>
        <p:spPr/>
        <p:txBody>
          <a:bodyPr/>
          <a:lstStyle/>
          <a:p>
            <a:fld id="{716B11BD-965C-4335-9BD9-8B2DA2233144}" type="slidenum">
              <a:rPr lang="zh-CN" altLang="en-US" smtClean="0"/>
              <a:t>‹#›</a:t>
            </a:fld>
            <a:endParaRPr lang="zh-CN" altLang="en-US"/>
          </a:p>
        </p:txBody>
      </p:sp>
    </p:spTree>
    <p:extLst>
      <p:ext uri="{BB962C8B-B14F-4D97-AF65-F5344CB8AC3E}">
        <p14:creationId xmlns:p14="http://schemas.microsoft.com/office/powerpoint/2010/main" val="2694436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E3916-A6CD-4DD8-A791-2E5A817D6BA2}"/>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47E8774D-0B4F-4CCE-B7B2-62A9B2411052}"/>
              </a:ext>
            </a:extLst>
          </p:cNvPr>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CC052ED3-7780-494C-964F-CD4C8972FD72}"/>
              </a:ext>
            </a:extLst>
          </p:cNvPr>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9E07D30F-3229-4857-9924-5F84B4BDCA8D}"/>
              </a:ext>
            </a:extLst>
          </p:cNvPr>
          <p:cNvSpPr>
            <a:spLocks noGrp="1"/>
          </p:cNvSpPr>
          <p:nvPr>
            <p:ph type="dt" sz="half" idx="10"/>
          </p:nvPr>
        </p:nvSpPr>
        <p:spPr/>
        <p:txBody>
          <a:bodyPr/>
          <a:lstStyle/>
          <a:p>
            <a:fld id="{F226D9A5-C03B-42EC-8493-CA99109BF6C8}" type="datetimeFigureOut">
              <a:rPr lang="zh-CN" altLang="en-US" smtClean="0"/>
              <a:t>2019/8/12</a:t>
            </a:fld>
            <a:endParaRPr lang="zh-CN" altLang="en-US"/>
          </a:p>
        </p:txBody>
      </p:sp>
      <p:sp>
        <p:nvSpPr>
          <p:cNvPr id="6" name="Footer Placeholder 5">
            <a:extLst>
              <a:ext uri="{FF2B5EF4-FFF2-40B4-BE49-F238E27FC236}">
                <a16:creationId xmlns:a16="http://schemas.microsoft.com/office/drawing/2014/main" id="{6A071D85-AA52-4727-88AF-4A1976EA7745}"/>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482B501-AF67-4659-BEDA-9AB90B90163B}"/>
              </a:ext>
            </a:extLst>
          </p:cNvPr>
          <p:cNvSpPr>
            <a:spLocks noGrp="1"/>
          </p:cNvSpPr>
          <p:nvPr>
            <p:ph type="sldNum" sz="quarter" idx="12"/>
          </p:nvPr>
        </p:nvSpPr>
        <p:spPr/>
        <p:txBody>
          <a:bodyPr/>
          <a:lstStyle/>
          <a:p>
            <a:fld id="{716B11BD-965C-4335-9BD9-8B2DA2233144}" type="slidenum">
              <a:rPr lang="zh-CN" altLang="en-US" smtClean="0"/>
              <a:t>‹#›</a:t>
            </a:fld>
            <a:endParaRPr lang="zh-CN" altLang="en-US"/>
          </a:p>
        </p:txBody>
      </p:sp>
    </p:spTree>
    <p:extLst>
      <p:ext uri="{BB962C8B-B14F-4D97-AF65-F5344CB8AC3E}">
        <p14:creationId xmlns:p14="http://schemas.microsoft.com/office/powerpoint/2010/main" val="3168736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5895-0983-43F9-BA86-C06DDC7FBD1D}"/>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81154D3-CA8C-4E0C-AF1C-5466935396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3E708735-14F9-44C2-9AC1-2EC1304949C7}"/>
              </a:ext>
            </a:extLst>
          </p:cNvPr>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44769F35-F9F2-4B82-B365-DD29C98343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5F5A0A50-CBF4-406F-831A-ABC156C553A6}"/>
              </a:ext>
            </a:extLst>
          </p:cNvPr>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059FD64A-88E8-46AD-86D6-397AE57BE150}"/>
              </a:ext>
            </a:extLst>
          </p:cNvPr>
          <p:cNvSpPr>
            <a:spLocks noGrp="1"/>
          </p:cNvSpPr>
          <p:nvPr>
            <p:ph type="dt" sz="half" idx="10"/>
          </p:nvPr>
        </p:nvSpPr>
        <p:spPr/>
        <p:txBody>
          <a:bodyPr/>
          <a:lstStyle/>
          <a:p>
            <a:fld id="{F226D9A5-C03B-42EC-8493-CA99109BF6C8}" type="datetimeFigureOut">
              <a:rPr lang="zh-CN" altLang="en-US" smtClean="0"/>
              <a:t>2019/8/12</a:t>
            </a:fld>
            <a:endParaRPr lang="zh-CN" altLang="en-US"/>
          </a:p>
        </p:txBody>
      </p:sp>
      <p:sp>
        <p:nvSpPr>
          <p:cNvPr id="8" name="Footer Placeholder 7">
            <a:extLst>
              <a:ext uri="{FF2B5EF4-FFF2-40B4-BE49-F238E27FC236}">
                <a16:creationId xmlns:a16="http://schemas.microsoft.com/office/drawing/2014/main" id="{6BD2DDC8-6C39-4554-ABBB-6580E6FF0831}"/>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D28D7AC7-9CE0-467F-8DAD-A8B85C7C9273}"/>
              </a:ext>
            </a:extLst>
          </p:cNvPr>
          <p:cNvSpPr>
            <a:spLocks noGrp="1"/>
          </p:cNvSpPr>
          <p:nvPr>
            <p:ph type="sldNum" sz="quarter" idx="12"/>
          </p:nvPr>
        </p:nvSpPr>
        <p:spPr/>
        <p:txBody>
          <a:bodyPr/>
          <a:lstStyle/>
          <a:p>
            <a:fld id="{716B11BD-965C-4335-9BD9-8B2DA2233144}" type="slidenum">
              <a:rPr lang="zh-CN" altLang="en-US" smtClean="0"/>
              <a:t>‹#›</a:t>
            </a:fld>
            <a:endParaRPr lang="zh-CN" altLang="en-US"/>
          </a:p>
        </p:txBody>
      </p:sp>
    </p:spTree>
    <p:extLst>
      <p:ext uri="{BB962C8B-B14F-4D97-AF65-F5344CB8AC3E}">
        <p14:creationId xmlns:p14="http://schemas.microsoft.com/office/powerpoint/2010/main" val="323800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C686B-B64E-4B64-BDD2-C9A857501E4B}"/>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D303D857-A837-4462-AA37-B75DC1EA15C3}"/>
              </a:ext>
            </a:extLst>
          </p:cNvPr>
          <p:cNvSpPr>
            <a:spLocks noGrp="1"/>
          </p:cNvSpPr>
          <p:nvPr>
            <p:ph type="dt" sz="half" idx="10"/>
          </p:nvPr>
        </p:nvSpPr>
        <p:spPr/>
        <p:txBody>
          <a:bodyPr/>
          <a:lstStyle/>
          <a:p>
            <a:fld id="{F226D9A5-C03B-42EC-8493-CA99109BF6C8}" type="datetimeFigureOut">
              <a:rPr lang="zh-CN" altLang="en-US" smtClean="0"/>
              <a:t>2019/8/12</a:t>
            </a:fld>
            <a:endParaRPr lang="zh-CN" altLang="en-US"/>
          </a:p>
        </p:txBody>
      </p:sp>
      <p:sp>
        <p:nvSpPr>
          <p:cNvPr id="4" name="Footer Placeholder 3">
            <a:extLst>
              <a:ext uri="{FF2B5EF4-FFF2-40B4-BE49-F238E27FC236}">
                <a16:creationId xmlns:a16="http://schemas.microsoft.com/office/drawing/2014/main" id="{3B849721-3679-4620-A310-99ED240A2C2E}"/>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8771C91F-5EB7-4EB9-99C9-BE9D9B53EA38}"/>
              </a:ext>
            </a:extLst>
          </p:cNvPr>
          <p:cNvSpPr>
            <a:spLocks noGrp="1"/>
          </p:cNvSpPr>
          <p:nvPr>
            <p:ph type="sldNum" sz="quarter" idx="12"/>
          </p:nvPr>
        </p:nvSpPr>
        <p:spPr/>
        <p:txBody>
          <a:bodyPr/>
          <a:lstStyle/>
          <a:p>
            <a:fld id="{716B11BD-965C-4335-9BD9-8B2DA2233144}" type="slidenum">
              <a:rPr lang="zh-CN" altLang="en-US" smtClean="0"/>
              <a:t>‹#›</a:t>
            </a:fld>
            <a:endParaRPr lang="zh-CN" altLang="en-US"/>
          </a:p>
        </p:txBody>
      </p:sp>
    </p:spTree>
    <p:extLst>
      <p:ext uri="{BB962C8B-B14F-4D97-AF65-F5344CB8AC3E}">
        <p14:creationId xmlns:p14="http://schemas.microsoft.com/office/powerpoint/2010/main" val="426907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31F6A2-5A5C-4ADC-AFF0-CC46B5AF7437}"/>
              </a:ext>
            </a:extLst>
          </p:cNvPr>
          <p:cNvSpPr>
            <a:spLocks noGrp="1"/>
          </p:cNvSpPr>
          <p:nvPr>
            <p:ph type="dt" sz="half" idx="10"/>
          </p:nvPr>
        </p:nvSpPr>
        <p:spPr/>
        <p:txBody>
          <a:bodyPr/>
          <a:lstStyle/>
          <a:p>
            <a:fld id="{F226D9A5-C03B-42EC-8493-CA99109BF6C8}" type="datetimeFigureOut">
              <a:rPr lang="zh-CN" altLang="en-US" smtClean="0"/>
              <a:t>2019/8/12</a:t>
            </a:fld>
            <a:endParaRPr lang="zh-CN" altLang="en-US"/>
          </a:p>
        </p:txBody>
      </p:sp>
      <p:sp>
        <p:nvSpPr>
          <p:cNvPr id="3" name="Footer Placeholder 2">
            <a:extLst>
              <a:ext uri="{FF2B5EF4-FFF2-40B4-BE49-F238E27FC236}">
                <a16:creationId xmlns:a16="http://schemas.microsoft.com/office/drawing/2014/main" id="{31025403-7EC5-4F17-9FF2-B9C2EC6E3253}"/>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E3A6BAA-4923-45C3-BAFC-63E5F99650EC}"/>
              </a:ext>
            </a:extLst>
          </p:cNvPr>
          <p:cNvSpPr>
            <a:spLocks noGrp="1"/>
          </p:cNvSpPr>
          <p:nvPr>
            <p:ph type="sldNum" sz="quarter" idx="12"/>
          </p:nvPr>
        </p:nvSpPr>
        <p:spPr/>
        <p:txBody>
          <a:bodyPr/>
          <a:lstStyle/>
          <a:p>
            <a:fld id="{716B11BD-965C-4335-9BD9-8B2DA2233144}" type="slidenum">
              <a:rPr lang="zh-CN" altLang="en-US" smtClean="0"/>
              <a:t>‹#›</a:t>
            </a:fld>
            <a:endParaRPr lang="zh-CN" altLang="en-US"/>
          </a:p>
        </p:txBody>
      </p:sp>
    </p:spTree>
    <p:extLst>
      <p:ext uri="{BB962C8B-B14F-4D97-AF65-F5344CB8AC3E}">
        <p14:creationId xmlns:p14="http://schemas.microsoft.com/office/powerpoint/2010/main" val="96731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29A83-EEA2-4CF4-A122-9F12D6A0B8C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1165BC1-A4B3-466F-BBEC-D3186D1594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4AB7D85F-FF35-46B8-9A0F-753F27A6BB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99668ADB-3C07-48E5-BE07-3D080460EB18}"/>
              </a:ext>
            </a:extLst>
          </p:cNvPr>
          <p:cNvSpPr>
            <a:spLocks noGrp="1"/>
          </p:cNvSpPr>
          <p:nvPr>
            <p:ph type="dt" sz="half" idx="10"/>
          </p:nvPr>
        </p:nvSpPr>
        <p:spPr/>
        <p:txBody>
          <a:bodyPr/>
          <a:lstStyle/>
          <a:p>
            <a:fld id="{F226D9A5-C03B-42EC-8493-CA99109BF6C8}" type="datetimeFigureOut">
              <a:rPr lang="zh-CN" altLang="en-US" smtClean="0"/>
              <a:t>2019/8/12</a:t>
            </a:fld>
            <a:endParaRPr lang="zh-CN" altLang="en-US"/>
          </a:p>
        </p:txBody>
      </p:sp>
      <p:sp>
        <p:nvSpPr>
          <p:cNvPr id="6" name="Footer Placeholder 5">
            <a:extLst>
              <a:ext uri="{FF2B5EF4-FFF2-40B4-BE49-F238E27FC236}">
                <a16:creationId xmlns:a16="http://schemas.microsoft.com/office/drawing/2014/main" id="{3B32EE02-A561-4FD7-9145-FFB5A6473DA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E68C9AB-0BA2-42C0-B05B-4910940EA144}"/>
              </a:ext>
            </a:extLst>
          </p:cNvPr>
          <p:cNvSpPr>
            <a:spLocks noGrp="1"/>
          </p:cNvSpPr>
          <p:nvPr>
            <p:ph type="sldNum" sz="quarter" idx="12"/>
          </p:nvPr>
        </p:nvSpPr>
        <p:spPr/>
        <p:txBody>
          <a:bodyPr/>
          <a:lstStyle/>
          <a:p>
            <a:fld id="{716B11BD-965C-4335-9BD9-8B2DA2233144}" type="slidenum">
              <a:rPr lang="zh-CN" altLang="en-US" smtClean="0"/>
              <a:t>‹#›</a:t>
            </a:fld>
            <a:endParaRPr lang="zh-CN" altLang="en-US"/>
          </a:p>
        </p:txBody>
      </p:sp>
    </p:spTree>
    <p:extLst>
      <p:ext uri="{BB962C8B-B14F-4D97-AF65-F5344CB8AC3E}">
        <p14:creationId xmlns:p14="http://schemas.microsoft.com/office/powerpoint/2010/main" val="3463516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3350D-F3CC-48FC-A2E5-DE39BFAB3DD1}"/>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D668BED4-1ACF-429D-B8FC-A8CA715225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B4B29B5A-9A79-4362-A1BB-80A380671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7F7D151F-93A6-4401-840F-5EC8FCB34464}"/>
              </a:ext>
            </a:extLst>
          </p:cNvPr>
          <p:cNvSpPr>
            <a:spLocks noGrp="1"/>
          </p:cNvSpPr>
          <p:nvPr>
            <p:ph type="dt" sz="half" idx="10"/>
          </p:nvPr>
        </p:nvSpPr>
        <p:spPr/>
        <p:txBody>
          <a:bodyPr/>
          <a:lstStyle/>
          <a:p>
            <a:fld id="{F226D9A5-C03B-42EC-8493-CA99109BF6C8}" type="datetimeFigureOut">
              <a:rPr lang="zh-CN" altLang="en-US" smtClean="0"/>
              <a:t>2019/8/12</a:t>
            </a:fld>
            <a:endParaRPr lang="zh-CN" altLang="en-US"/>
          </a:p>
        </p:txBody>
      </p:sp>
      <p:sp>
        <p:nvSpPr>
          <p:cNvPr id="6" name="Footer Placeholder 5">
            <a:extLst>
              <a:ext uri="{FF2B5EF4-FFF2-40B4-BE49-F238E27FC236}">
                <a16:creationId xmlns:a16="http://schemas.microsoft.com/office/drawing/2014/main" id="{017282F0-A67B-4E24-AB0B-5064C93AF3B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E17305A-B77C-4389-ABE0-C2E692F9BC6E}"/>
              </a:ext>
            </a:extLst>
          </p:cNvPr>
          <p:cNvSpPr>
            <a:spLocks noGrp="1"/>
          </p:cNvSpPr>
          <p:nvPr>
            <p:ph type="sldNum" sz="quarter" idx="12"/>
          </p:nvPr>
        </p:nvSpPr>
        <p:spPr/>
        <p:txBody>
          <a:bodyPr/>
          <a:lstStyle/>
          <a:p>
            <a:fld id="{716B11BD-965C-4335-9BD9-8B2DA2233144}" type="slidenum">
              <a:rPr lang="zh-CN" altLang="en-US" smtClean="0"/>
              <a:t>‹#›</a:t>
            </a:fld>
            <a:endParaRPr lang="zh-CN" altLang="en-US"/>
          </a:p>
        </p:txBody>
      </p:sp>
    </p:spTree>
    <p:extLst>
      <p:ext uri="{BB962C8B-B14F-4D97-AF65-F5344CB8AC3E}">
        <p14:creationId xmlns:p14="http://schemas.microsoft.com/office/powerpoint/2010/main" val="64982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2C15FB-87B2-45F9-A69F-712AA2DAD0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CA977FB6-BD9E-4632-9570-A078243819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9515E72-9137-419F-B59F-8D872BE90D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26D9A5-C03B-42EC-8493-CA99109BF6C8}" type="datetimeFigureOut">
              <a:rPr lang="zh-CN" altLang="en-US" smtClean="0"/>
              <a:t>2019/8/12</a:t>
            </a:fld>
            <a:endParaRPr lang="zh-CN" altLang="en-US"/>
          </a:p>
        </p:txBody>
      </p:sp>
      <p:sp>
        <p:nvSpPr>
          <p:cNvPr id="5" name="Footer Placeholder 4">
            <a:extLst>
              <a:ext uri="{FF2B5EF4-FFF2-40B4-BE49-F238E27FC236}">
                <a16:creationId xmlns:a16="http://schemas.microsoft.com/office/drawing/2014/main" id="{BC470CD9-7648-462F-8721-BD670EA78C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4816043F-C60B-479B-B36C-6764C62E05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6B11BD-965C-4335-9BD9-8B2DA2233144}" type="slidenum">
              <a:rPr lang="zh-CN" altLang="en-US" smtClean="0"/>
              <a:t>‹#›</a:t>
            </a:fld>
            <a:endParaRPr lang="zh-CN" altLang="en-US"/>
          </a:p>
        </p:txBody>
      </p:sp>
    </p:spTree>
    <p:extLst>
      <p:ext uri="{BB962C8B-B14F-4D97-AF65-F5344CB8AC3E}">
        <p14:creationId xmlns:p14="http://schemas.microsoft.com/office/powerpoint/2010/main" val="1559099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AAFCD-699E-4A4B-8DEC-EE7DAAD6F700}"/>
              </a:ext>
            </a:extLst>
          </p:cNvPr>
          <p:cNvSpPr>
            <a:spLocks noGrp="1"/>
          </p:cNvSpPr>
          <p:nvPr>
            <p:ph type="title"/>
          </p:nvPr>
        </p:nvSpPr>
        <p:spPr/>
        <p:txBody>
          <a:bodyPr/>
          <a:lstStyle/>
          <a:p>
            <a:r>
              <a:rPr lang="en-US" altLang="zh-CN" dirty="0"/>
              <a:t>NA05747389 </a:t>
            </a:r>
            <a:r>
              <a:rPr lang="en-US" altLang="zh-CN" dirty="0" err="1"/>
              <a:t>Afrimax</a:t>
            </a:r>
            <a:r>
              <a:rPr lang="en-US" altLang="zh-CN"/>
              <a:t> </a:t>
            </a:r>
            <a:endParaRPr lang="zh-CN" altLang="en-US"/>
          </a:p>
        </p:txBody>
      </p:sp>
      <p:sp>
        <p:nvSpPr>
          <p:cNvPr id="3" name="Content Placeholder 2">
            <a:extLst>
              <a:ext uri="{FF2B5EF4-FFF2-40B4-BE49-F238E27FC236}">
                <a16:creationId xmlns:a16="http://schemas.microsoft.com/office/drawing/2014/main" id="{21727BC8-198F-49A4-B47D-C6421D1E4763}"/>
              </a:ext>
            </a:extLst>
          </p:cNvPr>
          <p:cNvSpPr>
            <a:spLocks noGrp="1"/>
          </p:cNvSpPr>
          <p:nvPr>
            <p:ph idx="1"/>
          </p:nvPr>
        </p:nvSpPr>
        <p:spPr/>
        <p:txBody>
          <a:bodyPr/>
          <a:lstStyle/>
          <a:p>
            <a:r>
              <a:rPr lang="en-US" altLang="zh-CN" dirty="0"/>
              <a:t>Xu YangChun</a:t>
            </a:r>
            <a:endParaRPr lang="zh-CN" altLang="en-US" dirty="0"/>
          </a:p>
        </p:txBody>
      </p:sp>
    </p:spTree>
    <p:extLst>
      <p:ext uri="{BB962C8B-B14F-4D97-AF65-F5344CB8AC3E}">
        <p14:creationId xmlns:p14="http://schemas.microsoft.com/office/powerpoint/2010/main" val="1884924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D2A4-42AD-479A-98C9-88A8DF13EDE4}"/>
              </a:ext>
            </a:extLst>
          </p:cNvPr>
          <p:cNvSpPr>
            <a:spLocks noGrp="1"/>
          </p:cNvSpPr>
          <p:nvPr>
            <p:ph type="title"/>
          </p:nvPr>
        </p:nvSpPr>
        <p:spPr/>
        <p:txBody>
          <a:bodyPr>
            <a:normAutofit fontScale="90000"/>
          </a:bodyPr>
          <a:lstStyle/>
          <a:p>
            <a:r>
              <a:rPr lang="zh-CN" altLang="en-US" dirty="0"/>
              <a:t>实际？</a:t>
            </a:r>
            <a:r>
              <a:rPr lang="en-US" altLang="zh-CN" dirty="0"/>
              <a:t>Follow myself</a:t>
            </a:r>
            <a:endParaRPr lang="zh-CN" altLang="en-US" dirty="0"/>
          </a:p>
        </p:txBody>
      </p:sp>
      <p:sp>
        <p:nvSpPr>
          <p:cNvPr id="3" name="Content Placeholder 2">
            <a:extLst>
              <a:ext uri="{FF2B5EF4-FFF2-40B4-BE49-F238E27FC236}">
                <a16:creationId xmlns:a16="http://schemas.microsoft.com/office/drawing/2014/main" id="{4653BA4F-0A61-4535-AE86-2302C3F9E8EF}"/>
              </a:ext>
            </a:extLst>
          </p:cNvPr>
          <p:cNvSpPr>
            <a:spLocks noGrp="1"/>
          </p:cNvSpPr>
          <p:nvPr>
            <p:ph sz="quarter" idx="13"/>
          </p:nvPr>
        </p:nvSpPr>
        <p:spPr/>
        <p:txBody>
          <a:bodyPr>
            <a:normAutofit lnSpcReduction="10000"/>
          </a:bodyPr>
          <a:lstStyle/>
          <a:p>
            <a:endParaRPr lang="zh-CN" altLang="en-US"/>
          </a:p>
        </p:txBody>
      </p:sp>
      <p:sp>
        <p:nvSpPr>
          <p:cNvPr id="4" name="Text Placeholder 3">
            <a:extLst>
              <a:ext uri="{FF2B5EF4-FFF2-40B4-BE49-F238E27FC236}">
                <a16:creationId xmlns:a16="http://schemas.microsoft.com/office/drawing/2014/main" id="{1B05E0CA-04C8-4146-80F3-59AEDC7BEBA9}"/>
              </a:ext>
            </a:extLst>
          </p:cNvPr>
          <p:cNvSpPr>
            <a:spLocks noGrp="1"/>
          </p:cNvSpPr>
          <p:nvPr>
            <p:ph type="body" sz="quarter" idx="16"/>
          </p:nvPr>
        </p:nvSpPr>
        <p:spPr/>
        <p:txBody>
          <a:bodyPr/>
          <a:lstStyle/>
          <a:p>
            <a:r>
              <a:rPr lang="en-US" altLang="zh-CN" dirty="0"/>
              <a:t>FZNC</a:t>
            </a:r>
            <a:r>
              <a:rPr lang="zh-CN" altLang="en-US" dirty="0"/>
              <a:t>与</a:t>
            </a:r>
            <a:r>
              <a:rPr lang="en-US" altLang="zh-CN" dirty="0"/>
              <a:t>FZHJ</a:t>
            </a:r>
            <a:r>
              <a:rPr lang="zh-CN" altLang="en-US" dirty="0"/>
              <a:t>一致，校准口与</a:t>
            </a:r>
            <a:r>
              <a:rPr lang="en-US" altLang="zh-CN" dirty="0"/>
              <a:t>RET </a:t>
            </a:r>
            <a:r>
              <a:rPr lang="zh-CN" altLang="en-US"/>
              <a:t>口分开，但它没有</a:t>
            </a:r>
            <a:r>
              <a:rPr lang="zh-CN" altLang="en-US" dirty="0"/>
              <a:t>问题</a:t>
            </a:r>
          </a:p>
        </p:txBody>
      </p:sp>
      <p:sp>
        <p:nvSpPr>
          <p:cNvPr id="5" name="Text Placeholder 4">
            <a:extLst>
              <a:ext uri="{FF2B5EF4-FFF2-40B4-BE49-F238E27FC236}">
                <a16:creationId xmlns:a16="http://schemas.microsoft.com/office/drawing/2014/main" id="{4CED0D81-EE0A-488D-ADFD-50D7D167000F}"/>
              </a:ext>
            </a:extLst>
          </p:cNvPr>
          <p:cNvSpPr>
            <a:spLocks noGrp="1"/>
          </p:cNvSpPr>
          <p:nvPr>
            <p:ph type="body" sz="quarter" idx="17"/>
          </p:nvPr>
        </p:nvSpPr>
        <p:spPr/>
        <p:txBody>
          <a:bodyPr/>
          <a:lstStyle/>
          <a:p>
            <a:r>
              <a:rPr lang="zh-CN" altLang="en-US" dirty="0"/>
              <a:t>比较硬件设计，发现</a:t>
            </a:r>
            <a:r>
              <a:rPr lang="en-US" altLang="zh-CN" dirty="0"/>
              <a:t>FZNC</a:t>
            </a:r>
            <a:r>
              <a:rPr lang="zh-CN" altLang="en-US" dirty="0"/>
              <a:t>内部还是有一个类似功放，所以接上</a:t>
            </a:r>
            <a:r>
              <a:rPr lang="en-US" altLang="zh-CN" dirty="0"/>
              <a:t>RET </a:t>
            </a:r>
            <a:r>
              <a:rPr lang="zh-CN" altLang="en-US" dirty="0"/>
              <a:t>电压不会突然拉低出了一个</a:t>
            </a:r>
            <a:r>
              <a:rPr lang="en-US" altLang="zh-CN"/>
              <a:t>spur</a:t>
            </a:r>
            <a:endParaRPr lang="zh-CN" altLang="en-US" dirty="0"/>
          </a:p>
        </p:txBody>
      </p:sp>
    </p:spTree>
    <p:extLst>
      <p:ext uri="{BB962C8B-B14F-4D97-AF65-F5344CB8AC3E}">
        <p14:creationId xmlns:p14="http://schemas.microsoft.com/office/powerpoint/2010/main" val="1535803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3F81-8631-49F2-9F6E-85F053AE97C5}"/>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06178436-D429-47E3-A780-085C29920183}"/>
              </a:ext>
            </a:extLst>
          </p:cNvPr>
          <p:cNvSpPr>
            <a:spLocks noGrp="1"/>
          </p:cNvSpPr>
          <p:nvPr>
            <p:ph idx="1"/>
          </p:nvPr>
        </p:nvSpPr>
        <p:spPr/>
        <p:txBody>
          <a:bodyPr/>
          <a:lstStyle/>
          <a:p>
            <a:r>
              <a:rPr lang="zh-CN" altLang="zh-CN" dirty="0"/>
              <a:t>缩写或简称说明：</a:t>
            </a:r>
          </a:p>
          <a:p>
            <a:r>
              <a:rPr lang="en-US" altLang="zh-CN" dirty="0"/>
              <a:t>FZHA/FZHJ</a:t>
            </a:r>
            <a:r>
              <a:rPr lang="zh-CN" altLang="zh-CN" dirty="0"/>
              <a:t>：</a:t>
            </a:r>
            <a:r>
              <a:rPr lang="en-US" altLang="zh-CN" dirty="0"/>
              <a:t>NSN RRU</a:t>
            </a:r>
            <a:endParaRPr lang="zh-CN" altLang="zh-CN" dirty="0"/>
          </a:p>
          <a:p>
            <a:r>
              <a:rPr lang="en-US" altLang="zh-CN" dirty="0"/>
              <a:t>RET/RCU</a:t>
            </a:r>
            <a:r>
              <a:rPr lang="zh-CN" altLang="zh-CN" dirty="0"/>
              <a:t>：遵循</a:t>
            </a:r>
            <a:r>
              <a:rPr lang="en-US" altLang="zh-CN" dirty="0"/>
              <a:t>AISG</a:t>
            </a:r>
            <a:r>
              <a:rPr lang="zh-CN" altLang="zh-CN" dirty="0"/>
              <a:t>标准的电调控制产品或技术</a:t>
            </a:r>
          </a:p>
          <a:p>
            <a:r>
              <a:rPr lang="en-US" altLang="zh-CN" dirty="0"/>
              <a:t>BT(Bias-Tee)/SBT(Small Bias-Tee)</a:t>
            </a:r>
            <a:r>
              <a:rPr lang="zh-CN" altLang="zh-CN" dirty="0"/>
              <a:t>：遵循</a:t>
            </a:r>
            <a:r>
              <a:rPr lang="en-US" altLang="zh-CN" dirty="0"/>
              <a:t>AISG</a:t>
            </a:r>
            <a:r>
              <a:rPr lang="zh-CN" altLang="zh-CN" dirty="0"/>
              <a:t>标准的调制解调产品或技术</a:t>
            </a:r>
          </a:p>
          <a:p>
            <a:r>
              <a:rPr lang="en-US" altLang="zh-CN" dirty="0"/>
              <a:t>OOK</a:t>
            </a:r>
            <a:r>
              <a:rPr lang="zh-CN" altLang="zh-CN" dirty="0"/>
              <a:t>：遵循</a:t>
            </a:r>
            <a:r>
              <a:rPr lang="en-US" altLang="zh-CN" dirty="0"/>
              <a:t>AISG</a:t>
            </a:r>
            <a:r>
              <a:rPr lang="zh-CN" altLang="zh-CN" dirty="0"/>
              <a:t>标准的调制信号</a:t>
            </a:r>
            <a:r>
              <a:rPr lang="en-US" altLang="zh-CN" dirty="0"/>
              <a:t>(2.176MHz)</a:t>
            </a:r>
            <a:endParaRPr lang="zh-CN" altLang="zh-CN" dirty="0"/>
          </a:p>
          <a:p>
            <a:r>
              <a:rPr lang="en-US" altLang="zh-CN" dirty="0"/>
              <a:t>RS485</a:t>
            </a:r>
            <a:r>
              <a:rPr lang="zh-CN" altLang="zh-CN" dirty="0"/>
              <a:t>：遵循</a:t>
            </a:r>
            <a:r>
              <a:rPr lang="en-US" altLang="zh-CN" dirty="0"/>
              <a:t>AISG</a:t>
            </a:r>
            <a:r>
              <a:rPr lang="zh-CN" altLang="zh-CN" dirty="0"/>
              <a:t>标准的差分信号</a:t>
            </a:r>
            <a:r>
              <a:rPr lang="en-US" altLang="zh-CN" dirty="0"/>
              <a:t>(AISG</a:t>
            </a:r>
            <a:r>
              <a:rPr lang="zh-CN" altLang="zh-CN" dirty="0"/>
              <a:t>线缆传输的即为</a:t>
            </a:r>
            <a:r>
              <a:rPr lang="en-US" altLang="zh-CN" dirty="0"/>
              <a:t>RS485+DC)</a:t>
            </a:r>
            <a:endParaRPr lang="zh-CN" altLang="zh-CN" dirty="0"/>
          </a:p>
          <a:p>
            <a:r>
              <a:rPr lang="en-US" altLang="zh-CN" dirty="0"/>
              <a:t>AISG</a:t>
            </a:r>
            <a:r>
              <a:rPr lang="zh-CN" altLang="zh-CN" dirty="0"/>
              <a:t>：天线接口标准组织及其发布标准</a:t>
            </a:r>
          </a:p>
          <a:p>
            <a:endParaRPr lang="zh-CN" altLang="en-US" dirty="0"/>
          </a:p>
        </p:txBody>
      </p:sp>
    </p:spTree>
    <p:extLst>
      <p:ext uri="{BB962C8B-B14F-4D97-AF65-F5344CB8AC3E}">
        <p14:creationId xmlns:p14="http://schemas.microsoft.com/office/powerpoint/2010/main" val="2176380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73CF2-53EE-4183-9989-266F7B977BE5}"/>
              </a:ext>
            </a:extLst>
          </p:cNvPr>
          <p:cNvSpPr>
            <a:spLocks noGrp="1"/>
          </p:cNvSpPr>
          <p:nvPr>
            <p:ph type="title"/>
          </p:nvPr>
        </p:nvSpPr>
        <p:spPr/>
        <p:txBody>
          <a:bodyPr/>
          <a:lstStyle/>
          <a:p>
            <a:r>
              <a:rPr lang="zh-CN" altLang="en-US" dirty="0"/>
              <a:t>现场抱怨</a:t>
            </a:r>
          </a:p>
        </p:txBody>
      </p:sp>
      <p:sp>
        <p:nvSpPr>
          <p:cNvPr id="3" name="Content Placeholder 2">
            <a:extLst>
              <a:ext uri="{FF2B5EF4-FFF2-40B4-BE49-F238E27FC236}">
                <a16:creationId xmlns:a16="http://schemas.microsoft.com/office/drawing/2014/main" id="{2FEA3BD5-B350-4FA5-AF3F-B82459FA9F9E}"/>
              </a:ext>
            </a:extLst>
          </p:cNvPr>
          <p:cNvSpPr>
            <a:spLocks noGrp="1"/>
          </p:cNvSpPr>
          <p:nvPr>
            <p:ph idx="1"/>
          </p:nvPr>
        </p:nvSpPr>
        <p:spPr/>
        <p:txBody>
          <a:bodyPr/>
          <a:lstStyle/>
          <a:p>
            <a:r>
              <a:rPr lang="en-US" altLang="zh-CN" dirty="0"/>
              <a:t>FZHJ</a:t>
            </a:r>
            <a:r>
              <a:rPr lang="zh-CN" altLang="en-US" dirty="0"/>
              <a:t> 无法检测到 </a:t>
            </a:r>
            <a:r>
              <a:rPr lang="en-US" altLang="zh-CN" dirty="0" err="1"/>
              <a:t>tonyu</a:t>
            </a:r>
            <a:r>
              <a:rPr lang="en-US" altLang="zh-CN" dirty="0"/>
              <a:t> </a:t>
            </a:r>
            <a:r>
              <a:rPr lang="zh-CN" altLang="en-US" dirty="0"/>
              <a:t>天线上集成的</a:t>
            </a:r>
            <a:r>
              <a:rPr lang="en-US" altLang="zh-CN" dirty="0"/>
              <a:t>RET </a:t>
            </a:r>
          </a:p>
          <a:p>
            <a:endParaRPr lang="zh-CN" altLang="en-US" dirty="0"/>
          </a:p>
        </p:txBody>
      </p:sp>
    </p:spTree>
    <p:extLst>
      <p:ext uri="{BB962C8B-B14F-4D97-AF65-F5344CB8AC3E}">
        <p14:creationId xmlns:p14="http://schemas.microsoft.com/office/powerpoint/2010/main" val="2236078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09854-6896-4569-9A04-F6DB549CCE16}"/>
              </a:ext>
            </a:extLst>
          </p:cNvPr>
          <p:cNvSpPr>
            <a:spLocks noGrp="1"/>
          </p:cNvSpPr>
          <p:nvPr>
            <p:ph type="title"/>
          </p:nvPr>
        </p:nvSpPr>
        <p:spPr/>
        <p:txBody>
          <a:bodyPr/>
          <a:lstStyle/>
          <a:p>
            <a:r>
              <a:rPr lang="en-US" altLang="zh-CN" dirty="0" err="1"/>
              <a:t>Tonyu</a:t>
            </a:r>
            <a:r>
              <a:rPr lang="zh-CN" altLang="en-US" dirty="0"/>
              <a:t>：</a:t>
            </a:r>
            <a:r>
              <a:rPr lang="zh-CN" altLang="zh-CN" dirty="0"/>
              <a:t>波特率</a:t>
            </a:r>
            <a:r>
              <a:rPr lang="zh-CN" altLang="en-US" dirty="0"/>
              <a:t>问题，</a:t>
            </a:r>
            <a:r>
              <a:rPr lang="en-US" altLang="zh-CN" dirty="0"/>
              <a:t>RRU</a:t>
            </a:r>
            <a:r>
              <a:rPr lang="zh-CN" altLang="en-US" dirty="0"/>
              <a:t>改软件</a:t>
            </a:r>
          </a:p>
        </p:txBody>
      </p:sp>
      <p:sp>
        <p:nvSpPr>
          <p:cNvPr id="3" name="Content Placeholder 2">
            <a:extLst>
              <a:ext uri="{FF2B5EF4-FFF2-40B4-BE49-F238E27FC236}">
                <a16:creationId xmlns:a16="http://schemas.microsoft.com/office/drawing/2014/main" id="{31FCA9CF-4B66-42F5-A529-52B0ED1D3E1E}"/>
              </a:ext>
            </a:extLst>
          </p:cNvPr>
          <p:cNvSpPr>
            <a:spLocks noGrp="1"/>
          </p:cNvSpPr>
          <p:nvPr>
            <p:ph idx="1"/>
          </p:nvPr>
        </p:nvSpPr>
        <p:spPr/>
        <p:txBody>
          <a:bodyPr>
            <a:normAutofit fontScale="92500"/>
          </a:bodyPr>
          <a:lstStyle/>
          <a:p>
            <a:r>
              <a:rPr lang="en-US" altLang="zh-CN" dirty="0"/>
              <a:t>Kampala</a:t>
            </a:r>
            <a:r>
              <a:rPr lang="zh-CN" altLang="zh-CN" dirty="0"/>
              <a:t>及周边改建</a:t>
            </a:r>
            <a:r>
              <a:rPr lang="en-US" altLang="zh-CN" dirty="0"/>
              <a:t>40</a:t>
            </a:r>
            <a:r>
              <a:rPr lang="zh-CN" altLang="zh-CN" dirty="0"/>
              <a:t>余站点，采用我司的</a:t>
            </a:r>
            <a:r>
              <a:rPr lang="en-US" altLang="zh-CN" dirty="0"/>
              <a:t>TD FAD</a:t>
            </a:r>
            <a:r>
              <a:rPr lang="zh-CN" altLang="zh-CN" dirty="0"/>
              <a:t>宽频天线</a:t>
            </a:r>
            <a:r>
              <a:rPr lang="en-US" altLang="zh-CN" dirty="0"/>
              <a:t>TYDA-202616DE4-BT 135PCS</a:t>
            </a:r>
            <a:r>
              <a:rPr lang="zh-CN" altLang="zh-CN" dirty="0"/>
              <a:t>，</a:t>
            </a:r>
            <a:r>
              <a:rPr lang="en-US" altLang="zh-CN" dirty="0"/>
              <a:t>RRU</a:t>
            </a:r>
            <a:r>
              <a:rPr lang="zh-CN" altLang="zh-CN" dirty="0"/>
              <a:t>应为</a:t>
            </a:r>
            <a:r>
              <a:rPr lang="en-US" altLang="zh-CN" u="sng" dirty="0"/>
              <a:t>FZHA(</a:t>
            </a:r>
            <a:r>
              <a:rPr lang="zh-CN" altLang="zh-CN" u="sng" dirty="0"/>
              <a:t>内置</a:t>
            </a:r>
            <a:r>
              <a:rPr lang="en-US" altLang="zh-CN" u="sng" dirty="0"/>
              <a:t>BT</a:t>
            </a:r>
            <a:r>
              <a:rPr lang="zh-CN" altLang="zh-CN" u="sng" dirty="0"/>
              <a:t>，即校准口支持</a:t>
            </a:r>
            <a:r>
              <a:rPr lang="en-US" altLang="zh-CN" u="sng" dirty="0"/>
              <a:t>RF</a:t>
            </a:r>
            <a:r>
              <a:rPr lang="zh-CN" altLang="zh-CN" u="sng" dirty="0"/>
              <a:t>校准信号</a:t>
            </a:r>
            <a:r>
              <a:rPr lang="en-US" altLang="zh-CN" u="sng" dirty="0"/>
              <a:t>+DC+</a:t>
            </a:r>
            <a:r>
              <a:rPr lang="zh-CN" altLang="zh-CN" u="sng" dirty="0"/>
              <a:t>控制信号</a:t>
            </a:r>
            <a:r>
              <a:rPr lang="en-US" altLang="zh-CN" u="sng" dirty="0"/>
              <a:t>OOK)</a:t>
            </a:r>
            <a:r>
              <a:rPr lang="zh-CN" altLang="zh-CN" dirty="0"/>
              <a:t>；</a:t>
            </a:r>
            <a:r>
              <a:rPr lang="en-US" altLang="zh-CN" dirty="0"/>
              <a:t>(</a:t>
            </a:r>
            <a:r>
              <a:rPr lang="zh-CN" altLang="zh-CN" dirty="0"/>
              <a:t>后面为何又使用</a:t>
            </a:r>
            <a:r>
              <a:rPr lang="en-US" altLang="zh-CN" u="sng" dirty="0"/>
              <a:t>FZHJ(</a:t>
            </a:r>
            <a:r>
              <a:rPr lang="zh-CN" altLang="zh-CN" u="sng" dirty="0"/>
              <a:t>无内置</a:t>
            </a:r>
            <a:r>
              <a:rPr lang="en-US" altLang="zh-CN" u="sng" dirty="0"/>
              <a:t>BT</a:t>
            </a:r>
            <a:r>
              <a:rPr lang="zh-CN" altLang="zh-CN" u="sng" dirty="0"/>
              <a:t>，校准口只支持</a:t>
            </a:r>
            <a:r>
              <a:rPr lang="en-US" altLang="zh-CN" u="sng" dirty="0"/>
              <a:t>RF</a:t>
            </a:r>
            <a:r>
              <a:rPr lang="zh-CN" altLang="zh-CN" u="sng" dirty="0"/>
              <a:t>校准信号，另有</a:t>
            </a:r>
            <a:r>
              <a:rPr lang="en-US" altLang="zh-CN" u="sng" dirty="0"/>
              <a:t>AISG</a:t>
            </a:r>
            <a:r>
              <a:rPr lang="zh-CN" altLang="zh-CN" u="sng" dirty="0"/>
              <a:t>接口</a:t>
            </a:r>
            <a:r>
              <a:rPr lang="en-US" altLang="zh-CN" u="sng" dirty="0"/>
              <a:t>)</a:t>
            </a:r>
            <a:r>
              <a:rPr lang="zh-CN" altLang="zh-CN" dirty="0"/>
              <a:t>，我无从得知</a:t>
            </a:r>
            <a:r>
              <a:rPr lang="en-US" altLang="zh-CN" dirty="0"/>
              <a:t>)</a:t>
            </a:r>
            <a:r>
              <a:rPr lang="zh-CN" altLang="zh-CN" dirty="0"/>
              <a:t>。</a:t>
            </a:r>
          </a:p>
          <a:p>
            <a:r>
              <a:rPr lang="zh-CN" altLang="zh-CN" dirty="0"/>
              <a:t>上述情况，基本排除物理</a:t>
            </a:r>
            <a:r>
              <a:rPr lang="en-US" altLang="zh-CN" dirty="0"/>
              <a:t>(</a:t>
            </a:r>
            <a:r>
              <a:rPr lang="zh-CN" altLang="zh-CN" dirty="0"/>
              <a:t>硬件</a:t>
            </a:r>
            <a:r>
              <a:rPr lang="en-US" altLang="zh-CN" dirty="0"/>
              <a:t>)</a:t>
            </a:r>
            <a:r>
              <a:rPr lang="zh-CN" altLang="zh-CN" dirty="0"/>
              <a:t>兼容性问题，可能原因还是在逻辑</a:t>
            </a:r>
            <a:r>
              <a:rPr lang="en-US" altLang="zh-CN" dirty="0"/>
              <a:t>(</a:t>
            </a:r>
            <a:r>
              <a:rPr lang="zh-CN" altLang="zh-CN" dirty="0"/>
              <a:t>软件</a:t>
            </a:r>
            <a:r>
              <a:rPr lang="en-US" altLang="zh-CN" dirty="0"/>
              <a:t>)</a:t>
            </a:r>
            <a:r>
              <a:rPr lang="zh-CN" altLang="zh-CN" dirty="0"/>
              <a:t>兼容性上。由于我司</a:t>
            </a:r>
            <a:r>
              <a:rPr lang="en-US" altLang="zh-CN" dirty="0"/>
              <a:t>RCU</a:t>
            </a:r>
            <a:r>
              <a:rPr lang="zh-CN" altLang="zh-CN" dirty="0"/>
              <a:t>只支持固定</a:t>
            </a:r>
            <a:r>
              <a:rPr lang="en-US" altLang="zh-CN" dirty="0"/>
              <a:t>9600bps</a:t>
            </a:r>
            <a:r>
              <a:rPr lang="zh-CN" altLang="zh-CN" dirty="0"/>
              <a:t>波特率，而</a:t>
            </a:r>
            <a:r>
              <a:rPr lang="en-US" altLang="zh-CN" dirty="0"/>
              <a:t>AISG</a:t>
            </a:r>
            <a:r>
              <a:rPr lang="zh-CN" altLang="zh-CN" dirty="0"/>
              <a:t>定义了</a:t>
            </a:r>
            <a:r>
              <a:rPr lang="en-US" altLang="zh-CN" dirty="0"/>
              <a:t>3</a:t>
            </a:r>
            <a:r>
              <a:rPr lang="zh-CN" altLang="zh-CN" dirty="0"/>
              <a:t>种波特率</a:t>
            </a:r>
            <a:r>
              <a:rPr lang="en-US" altLang="zh-CN" dirty="0"/>
              <a:t>(9600bps</a:t>
            </a:r>
            <a:r>
              <a:rPr lang="zh-CN" altLang="zh-CN" dirty="0"/>
              <a:t>为默认，</a:t>
            </a:r>
            <a:r>
              <a:rPr lang="en-US" altLang="zh-CN" dirty="0"/>
              <a:t>38400bps</a:t>
            </a:r>
            <a:r>
              <a:rPr lang="zh-CN" altLang="zh-CN" dirty="0"/>
              <a:t>和</a:t>
            </a:r>
            <a:r>
              <a:rPr lang="en-US" altLang="zh-CN" dirty="0"/>
              <a:t>115200bps</a:t>
            </a:r>
            <a:r>
              <a:rPr lang="zh-CN" altLang="zh-CN" dirty="0"/>
              <a:t>为可选</a:t>
            </a:r>
            <a:r>
              <a:rPr lang="en-US" altLang="zh-CN" dirty="0"/>
              <a:t>)</a:t>
            </a:r>
            <a:r>
              <a:rPr lang="zh-CN" altLang="zh-CN" dirty="0"/>
              <a:t>，因此需要确认波特率的问题。另外也请确认下扫描算法是否一样</a:t>
            </a:r>
            <a:r>
              <a:rPr lang="en-US" altLang="zh-CN" dirty="0"/>
              <a:t>(</a:t>
            </a:r>
            <a:r>
              <a:rPr lang="zh-CN" altLang="zh-CN" dirty="0"/>
              <a:t>我个人发现贵司</a:t>
            </a:r>
            <a:r>
              <a:rPr lang="en-US" altLang="zh-CN" dirty="0"/>
              <a:t>RRU</a:t>
            </a:r>
            <a:r>
              <a:rPr lang="zh-CN" altLang="zh-CN" dirty="0"/>
              <a:t>扫描过程和设备管理方式在不同</a:t>
            </a:r>
            <a:r>
              <a:rPr lang="en-US" altLang="zh-CN" dirty="0"/>
              <a:t>RRU</a:t>
            </a:r>
            <a:r>
              <a:rPr lang="zh-CN" altLang="zh-CN" dirty="0"/>
              <a:t>上略有差异</a:t>
            </a:r>
            <a:r>
              <a:rPr lang="en-US" altLang="zh-CN" dirty="0"/>
              <a:t>)</a:t>
            </a:r>
            <a:r>
              <a:rPr lang="zh-CN" altLang="zh-CN" dirty="0"/>
              <a:t>，并尽快在我司常规外置</a:t>
            </a:r>
            <a:r>
              <a:rPr lang="en-US" altLang="zh-CN" dirty="0"/>
              <a:t>RCU</a:t>
            </a:r>
            <a:r>
              <a:rPr lang="zh-CN" altLang="zh-CN" dirty="0"/>
              <a:t>产品上验证</a:t>
            </a:r>
            <a:r>
              <a:rPr lang="en-US" altLang="zh-CN" dirty="0"/>
              <a:t>(</a:t>
            </a:r>
            <a:r>
              <a:rPr lang="zh-CN" altLang="zh-CN" dirty="0"/>
              <a:t>我司</a:t>
            </a:r>
            <a:r>
              <a:rPr lang="en-US" altLang="zh-CN" dirty="0"/>
              <a:t>RCU</a:t>
            </a:r>
            <a:r>
              <a:rPr lang="zh-CN" altLang="zh-CN" dirty="0"/>
              <a:t>产品是</a:t>
            </a:r>
            <a:r>
              <a:rPr lang="zh-CN" altLang="zh-CN" dirty="0">
                <a:solidFill>
                  <a:srgbClr val="FF0000"/>
                </a:solidFill>
              </a:rPr>
              <a:t>成熟产品</a:t>
            </a:r>
            <a:r>
              <a:rPr lang="zh-CN" altLang="zh-CN" dirty="0"/>
              <a:t>，且一直未发现过兼容性，内置</a:t>
            </a:r>
            <a:r>
              <a:rPr lang="en-US" altLang="zh-CN" dirty="0"/>
              <a:t>RCU</a:t>
            </a:r>
            <a:r>
              <a:rPr lang="zh-CN" altLang="zh-CN" dirty="0"/>
              <a:t>都延用了外置</a:t>
            </a:r>
            <a:r>
              <a:rPr lang="en-US" altLang="zh-CN" dirty="0"/>
              <a:t>RCU</a:t>
            </a:r>
            <a:r>
              <a:rPr lang="zh-CN" altLang="zh-CN" dirty="0"/>
              <a:t>的软硬件设计</a:t>
            </a:r>
            <a:r>
              <a:rPr lang="en-US" altLang="zh-CN" dirty="0"/>
              <a:t>)</a:t>
            </a:r>
            <a:r>
              <a:rPr lang="zh-CN" altLang="zh-CN" dirty="0"/>
              <a:t>。</a:t>
            </a:r>
          </a:p>
          <a:p>
            <a:endParaRPr lang="en-US" altLang="zh-CN" dirty="0"/>
          </a:p>
          <a:p>
            <a:endParaRPr lang="zh-CN" altLang="zh-CN" dirty="0"/>
          </a:p>
          <a:p>
            <a:endParaRPr lang="zh-CN" altLang="en-US" dirty="0"/>
          </a:p>
        </p:txBody>
      </p:sp>
    </p:spTree>
    <p:extLst>
      <p:ext uri="{BB962C8B-B14F-4D97-AF65-F5344CB8AC3E}">
        <p14:creationId xmlns:p14="http://schemas.microsoft.com/office/powerpoint/2010/main" val="380113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82F5-F1FD-49B4-955D-5B5DB415AE5F}"/>
              </a:ext>
            </a:extLst>
          </p:cNvPr>
          <p:cNvSpPr>
            <a:spLocks noGrp="1"/>
          </p:cNvSpPr>
          <p:nvPr>
            <p:ph type="title"/>
          </p:nvPr>
        </p:nvSpPr>
        <p:spPr/>
        <p:txBody>
          <a:bodyPr/>
          <a:lstStyle/>
          <a:p>
            <a:r>
              <a:rPr lang="zh-CN" altLang="en-US" dirty="0"/>
              <a:t>以前的</a:t>
            </a:r>
            <a:r>
              <a:rPr lang="en-US" altLang="zh-CN" dirty="0"/>
              <a:t>FZHJ</a:t>
            </a:r>
            <a:r>
              <a:rPr lang="zh-CN" altLang="en-US" dirty="0"/>
              <a:t>的测试情况 </a:t>
            </a:r>
          </a:p>
        </p:txBody>
      </p:sp>
      <p:sp>
        <p:nvSpPr>
          <p:cNvPr id="3" name="Content Placeholder 2">
            <a:extLst>
              <a:ext uri="{FF2B5EF4-FFF2-40B4-BE49-F238E27FC236}">
                <a16:creationId xmlns:a16="http://schemas.microsoft.com/office/drawing/2014/main" id="{1AF9FB52-8D39-4101-B098-2107FBDA3FB6}"/>
              </a:ext>
            </a:extLst>
          </p:cNvPr>
          <p:cNvSpPr>
            <a:spLocks noGrp="1"/>
          </p:cNvSpPr>
          <p:nvPr>
            <p:ph idx="1"/>
          </p:nvPr>
        </p:nvSpPr>
        <p:spPr/>
        <p:txBody>
          <a:bodyPr/>
          <a:lstStyle/>
          <a:p>
            <a:r>
              <a:rPr lang="en-US" altLang="zh-CN" dirty="0">
                <a:latin typeface="宋体" panose="02010600030101010101" pitchFamily="2" charset="-122"/>
                <a:ea typeface="宋体" panose="02010600030101010101" pitchFamily="2" charset="-122"/>
              </a:rPr>
              <a:t>FZHJ was tested with other vendor’s RET (</a:t>
            </a:r>
            <a:r>
              <a:rPr lang="en-US" altLang="zh-CN" b="1" dirty="0">
                <a:latin typeface="宋体" panose="02010600030101010101" pitchFamily="2" charset="-122"/>
                <a:ea typeface="宋体" panose="02010600030101010101" pitchFamily="2" charset="-122"/>
              </a:rPr>
              <a:t>Katherine</a:t>
            </a:r>
            <a:r>
              <a:rPr lang="en-US" altLang="zh-CN" dirty="0">
                <a:latin typeface="宋体" panose="02010600030101010101" pitchFamily="2" charset="-122"/>
                <a:ea typeface="宋体" panose="02010600030101010101" pitchFamily="2" charset="-122"/>
              </a:rPr>
              <a:t>, Andrew)</a:t>
            </a:r>
          </a:p>
          <a:p>
            <a:endParaRPr lang="zh-CN" altLang="en-US" dirty="0"/>
          </a:p>
        </p:txBody>
      </p:sp>
    </p:spTree>
    <p:extLst>
      <p:ext uri="{BB962C8B-B14F-4D97-AF65-F5344CB8AC3E}">
        <p14:creationId xmlns:p14="http://schemas.microsoft.com/office/powerpoint/2010/main" val="1347906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ACF50-EF6A-485D-BD20-1E54F0BA9FAB}"/>
              </a:ext>
            </a:extLst>
          </p:cNvPr>
          <p:cNvSpPr>
            <a:spLocks noGrp="1"/>
          </p:cNvSpPr>
          <p:nvPr>
            <p:ph type="title"/>
          </p:nvPr>
        </p:nvSpPr>
        <p:spPr/>
        <p:txBody>
          <a:bodyPr/>
          <a:lstStyle/>
          <a:p>
            <a:r>
              <a:rPr lang="en-US" altLang="zh-CN" dirty="0"/>
              <a:t>Nokia</a:t>
            </a:r>
            <a:r>
              <a:rPr lang="zh-CN" altLang="en-US" dirty="0"/>
              <a:t> </a:t>
            </a:r>
            <a:r>
              <a:rPr lang="en-US" altLang="zh-CN" dirty="0"/>
              <a:t>RF R&amp;D task force</a:t>
            </a:r>
            <a:endParaRPr lang="zh-CN" altLang="en-US" dirty="0"/>
          </a:p>
        </p:txBody>
      </p:sp>
      <p:sp>
        <p:nvSpPr>
          <p:cNvPr id="3" name="Content Placeholder 2">
            <a:extLst>
              <a:ext uri="{FF2B5EF4-FFF2-40B4-BE49-F238E27FC236}">
                <a16:creationId xmlns:a16="http://schemas.microsoft.com/office/drawing/2014/main" id="{7894374D-19EF-4E59-8F5A-3184D211313E}"/>
              </a:ext>
            </a:extLst>
          </p:cNvPr>
          <p:cNvSpPr>
            <a:spLocks noGrp="1"/>
          </p:cNvSpPr>
          <p:nvPr>
            <p:ph idx="1"/>
          </p:nvPr>
        </p:nvSpPr>
        <p:spPr/>
        <p:txBody>
          <a:bodyPr/>
          <a:lstStyle/>
          <a:p>
            <a:r>
              <a:rPr lang="en-US" altLang="zh-CN" dirty="0"/>
              <a:t>Can’t find </a:t>
            </a:r>
            <a:r>
              <a:rPr lang="en-US" altLang="zh-CN" dirty="0" err="1"/>
              <a:t>hw</a:t>
            </a:r>
            <a:r>
              <a:rPr lang="en-US" altLang="zh-CN" dirty="0"/>
              <a:t> issue</a:t>
            </a:r>
          </a:p>
          <a:p>
            <a:r>
              <a:rPr lang="en-US" altLang="zh-CN" dirty="0"/>
              <a:t>Try the </a:t>
            </a:r>
            <a:r>
              <a:rPr lang="en-US" altLang="zh-CN" dirty="0" err="1"/>
              <a:t>sw</a:t>
            </a:r>
            <a:r>
              <a:rPr lang="en-US" altLang="zh-CN" dirty="0"/>
              <a:t> tuning suggested via TONYU, no effect</a:t>
            </a:r>
            <a:endParaRPr lang="zh-CN" altLang="en-US" dirty="0"/>
          </a:p>
        </p:txBody>
      </p:sp>
    </p:spTree>
    <p:extLst>
      <p:ext uri="{BB962C8B-B14F-4D97-AF65-F5344CB8AC3E}">
        <p14:creationId xmlns:p14="http://schemas.microsoft.com/office/powerpoint/2010/main" val="2634837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a:xfrm>
            <a:off x="758061" y="972273"/>
            <a:ext cx="10332305" cy="6225361"/>
          </a:xfrm>
        </p:spPr>
        <p:txBody>
          <a:bodyPr>
            <a:normAutofit/>
          </a:bodyPr>
          <a:lstStyle/>
          <a:p>
            <a:pPr marL="304792" indent="-304792">
              <a:buClr>
                <a:schemeClr val="accent1"/>
              </a:buClr>
            </a:pPr>
            <a:r>
              <a:rPr lang="en-US" sz="1800" dirty="0">
                <a:latin typeface="宋体" panose="02010600030101010101" pitchFamily="2" charset="-122"/>
                <a:ea typeface="宋体" panose="02010600030101010101" pitchFamily="2" charset="-122"/>
              </a:rPr>
              <a:t>At the end of message sent from TONGYU RET, there is a </a:t>
            </a:r>
            <a:r>
              <a:rPr lang="en-US" sz="1800" dirty="0">
                <a:highlight>
                  <a:srgbClr val="FFFF00"/>
                </a:highlight>
                <a:latin typeface="宋体" panose="02010600030101010101" pitchFamily="2" charset="-122"/>
                <a:ea typeface="宋体" panose="02010600030101010101" pitchFamily="2" charset="-122"/>
              </a:rPr>
              <a:t>spike downward</a:t>
            </a:r>
            <a:r>
              <a:rPr lang="en-US" sz="1800" dirty="0">
                <a:latin typeface="宋体" panose="02010600030101010101" pitchFamily="2" charset="-122"/>
                <a:ea typeface="宋体" panose="02010600030101010101" pitchFamily="2" charset="-122"/>
              </a:rPr>
              <a:t>, it will be judged as an additional bit by the FZHJ hardware and the message would be treated as incorrect. After upgrading the RET firmware the spike could be eliminated and RET is detected by FZHJ successfully.</a:t>
            </a:r>
          </a:p>
          <a:p>
            <a:pPr marL="304792" indent="-304792">
              <a:buClr>
                <a:schemeClr val="accent1"/>
              </a:buClr>
            </a:pPr>
            <a:endParaRPr lang="en-US" sz="1333" dirty="0"/>
          </a:p>
          <a:p>
            <a:pPr marL="304792" indent="-304792">
              <a:buClr>
                <a:schemeClr val="accent1"/>
              </a:buClr>
            </a:pPr>
            <a:endParaRPr lang="en-US" sz="1333" dirty="0"/>
          </a:p>
          <a:p>
            <a:pPr marL="304792" indent="-304792">
              <a:buClr>
                <a:schemeClr val="accent1"/>
              </a:buClr>
            </a:pPr>
            <a:endParaRPr lang="en-US" sz="1333" dirty="0"/>
          </a:p>
          <a:p>
            <a:pPr marL="304792" indent="-304792">
              <a:buClr>
                <a:schemeClr val="accent1"/>
              </a:buClr>
            </a:pPr>
            <a:endParaRPr lang="en-US" sz="1333" dirty="0"/>
          </a:p>
          <a:p>
            <a:pPr marL="304792" indent="-304792">
              <a:buClr>
                <a:schemeClr val="accent1"/>
              </a:buClr>
            </a:pPr>
            <a:endParaRPr lang="en-US" sz="1333" dirty="0"/>
          </a:p>
          <a:p>
            <a:pPr marL="304792" indent="-304792">
              <a:buClr>
                <a:schemeClr val="accent1"/>
              </a:buClr>
            </a:pPr>
            <a:endParaRPr lang="en-US" sz="1333" dirty="0"/>
          </a:p>
          <a:p>
            <a:pPr marL="304792" indent="-304792">
              <a:buClr>
                <a:schemeClr val="accent1"/>
              </a:buClr>
            </a:pPr>
            <a:endParaRPr lang="en-US" sz="1333" dirty="0"/>
          </a:p>
          <a:p>
            <a:pPr marL="304792" indent="-304792">
              <a:buClr>
                <a:schemeClr val="accent1"/>
              </a:buClr>
            </a:pPr>
            <a:endParaRPr lang="en-US" sz="1333" dirty="0"/>
          </a:p>
          <a:p>
            <a:pPr marL="304792" indent="-304792">
              <a:buClr>
                <a:schemeClr val="accent1"/>
              </a:buClr>
            </a:pPr>
            <a:endParaRPr lang="en-US" sz="1333" dirty="0"/>
          </a:p>
          <a:p>
            <a:pPr marL="304792" indent="-304792">
              <a:buClr>
                <a:schemeClr val="accent1"/>
              </a:buClr>
            </a:pPr>
            <a:endParaRPr lang="en-US" sz="1333" dirty="0"/>
          </a:p>
          <a:p>
            <a:pPr marL="304792" indent="-304792">
              <a:buClr>
                <a:schemeClr val="accent1"/>
              </a:buClr>
            </a:pPr>
            <a:r>
              <a:rPr lang="en-US" sz="1600" b="1" dirty="0"/>
              <a:t>Root cause:	</a:t>
            </a:r>
            <a:r>
              <a:rPr lang="en-US" sz="1333" dirty="0"/>
              <a:t>TONGYU RET design issue. </a:t>
            </a:r>
          </a:p>
          <a:p>
            <a:endParaRPr lang="en-US" dirty="0"/>
          </a:p>
        </p:txBody>
      </p:sp>
      <p:pic>
        <p:nvPicPr>
          <p:cNvPr id="8" name="Picture 7" descr="RET_Firmware.png"/>
          <p:cNvPicPr>
            <a:picLocks noChangeAspect="1"/>
          </p:cNvPicPr>
          <p:nvPr/>
        </p:nvPicPr>
        <p:blipFill>
          <a:blip r:embed="rId2"/>
          <a:stretch>
            <a:fillRect/>
          </a:stretch>
        </p:blipFill>
        <p:spPr>
          <a:xfrm>
            <a:off x="2381061" y="2213810"/>
            <a:ext cx="7494047" cy="2941052"/>
          </a:xfrm>
          <a:prstGeom prst="rect">
            <a:avLst/>
          </a:prstGeom>
        </p:spPr>
      </p:pic>
      <p:sp>
        <p:nvSpPr>
          <p:cNvPr id="2" name="Title 1"/>
          <p:cNvSpPr>
            <a:spLocks noGrp="1"/>
          </p:cNvSpPr>
          <p:nvPr>
            <p:ph type="title"/>
          </p:nvPr>
        </p:nvSpPr>
        <p:spPr/>
        <p:txBody>
          <a:bodyPr>
            <a:normAutofit fontScale="90000"/>
          </a:bodyPr>
          <a:lstStyle/>
          <a:p>
            <a:r>
              <a:rPr lang="en-US" altLang="zh-CN" dirty="0"/>
              <a:t>Jointly with </a:t>
            </a:r>
            <a:r>
              <a:rPr lang="en-US" altLang="zh-CN" dirty="0" err="1"/>
              <a:t>tonyu</a:t>
            </a:r>
            <a:endParaRPr lang="en-US" dirty="0"/>
          </a:p>
        </p:txBody>
      </p:sp>
      <p:sp>
        <p:nvSpPr>
          <p:cNvPr id="6" name="Footer Placeholder 5"/>
          <p:cNvSpPr>
            <a:spLocks noGrp="1"/>
          </p:cNvSpPr>
          <p:nvPr>
            <p:ph type="ftr" sz="quarter" idx="18"/>
          </p:nvPr>
        </p:nvSpPr>
        <p:spPr/>
        <p:txBody>
          <a:bodyPr/>
          <a:lstStyle/>
          <a:p>
            <a:pPr algn="l"/>
            <a:r>
              <a:rPr lang="en-US" dirty="0">
                <a:solidFill>
                  <a:schemeClr val="bg2"/>
                </a:solidFill>
                <a:cs typeface="Arial" charset="0"/>
              </a:rPr>
              <a:t>&lt;For internal use&gt;</a:t>
            </a:r>
          </a:p>
        </p:txBody>
      </p:sp>
      <p:cxnSp>
        <p:nvCxnSpPr>
          <p:cNvPr id="9" name="Straight Connector 8"/>
          <p:cNvCxnSpPr/>
          <p:nvPr/>
        </p:nvCxnSpPr>
        <p:spPr>
          <a:xfrm>
            <a:off x="107351" y="5865963"/>
            <a:ext cx="11915955"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287374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a typeface="ヒラギノ角ゴ Pro W3"/>
                <a:cs typeface="ヒラギノ角ゴ Pro W3"/>
              </a:rPr>
              <a:t>TONGYU RET not detected by FZHJ</a:t>
            </a:r>
            <a:endParaRPr lang="en-US" dirty="0"/>
          </a:p>
        </p:txBody>
      </p:sp>
      <p:sp>
        <p:nvSpPr>
          <p:cNvPr id="5" name="Text Placeholder 4"/>
          <p:cNvSpPr>
            <a:spLocks noGrp="1"/>
          </p:cNvSpPr>
          <p:nvPr>
            <p:ph type="body" sz="quarter" idx="16"/>
          </p:nvPr>
        </p:nvSpPr>
        <p:spPr>
          <a:xfrm>
            <a:off x="565150" y="1157469"/>
            <a:ext cx="10569695" cy="4286152"/>
          </a:xfrm>
        </p:spPr>
        <p:txBody>
          <a:bodyPr/>
          <a:lstStyle/>
          <a:p>
            <a:pPr marL="304792" indent="-304792">
              <a:buClr>
                <a:schemeClr val="accent1"/>
              </a:buClr>
            </a:pPr>
            <a:r>
              <a:rPr lang="en-US" sz="1800" b="1" dirty="0"/>
              <a:t>Answer:</a:t>
            </a:r>
            <a:r>
              <a:rPr lang="en-US" sz="1800" dirty="0"/>
              <a:t>	The connection between FZHA and RET is different with connection  between FZHJ and RET. FZHA combine the AISG signal (OOK modulation) with the RF signal on the “Cal” port and transmit/receive through the RF cable, and an </a:t>
            </a:r>
            <a:r>
              <a:rPr lang="en-US" sz="1800" dirty="0">
                <a:highlight>
                  <a:srgbClr val="FFFF00"/>
                </a:highlight>
              </a:rPr>
              <a:t>equipment called “Smart Bias-T” </a:t>
            </a:r>
            <a:r>
              <a:rPr lang="en-US" sz="1800" dirty="0"/>
              <a:t>is between FZHA and RET which transport to/from RS485 with the RET. </a:t>
            </a:r>
          </a:p>
          <a:p>
            <a:pPr marL="304792" indent="-304792">
              <a:buClr>
                <a:schemeClr val="accent1"/>
              </a:buClr>
            </a:pPr>
            <a:r>
              <a:rPr lang="en-US" sz="1800" dirty="0"/>
              <a:t>	FZHJ has a </a:t>
            </a:r>
            <a:r>
              <a:rPr lang="en-US" sz="1800" dirty="0">
                <a:highlight>
                  <a:srgbClr val="FFFF00"/>
                </a:highlight>
              </a:rPr>
              <a:t>dedicated RS485 port which connect to the RET directly</a:t>
            </a:r>
            <a:r>
              <a:rPr lang="en-US" sz="1800" dirty="0"/>
              <a:t>, so signal not need to translate from OOK modulation to RS485, and vice versa.</a:t>
            </a:r>
          </a:p>
          <a:p>
            <a:pPr marL="304792" indent="-304792">
              <a:buClr>
                <a:schemeClr val="accent1"/>
              </a:buClr>
            </a:pPr>
            <a:r>
              <a:rPr lang="en-US" sz="1800" dirty="0"/>
              <a:t>	During the translation from  TONGYU RS485 to OOK modulation, most probability the downward spike is ignored by the smart Bias-T that the message could reach RRU successfully. </a:t>
            </a:r>
          </a:p>
          <a:p>
            <a:pPr marL="304792" indent="-304792">
              <a:buClr>
                <a:schemeClr val="accent1"/>
              </a:buClr>
            </a:pPr>
            <a:endParaRPr lang="en-US" dirty="0"/>
          </a:p>
        </p:txBody>
      </p:sp>
      <p:sp>
        <p:nvSpPr>
          <p:cNvPr id="6" name="Footer Placeholder 5"/>
          <p:cNvSpPr>
            <a:spLocks noGrp="1"/>
          </p:cNvSpPr>
          <p:nvPr>
            <p:ph type="ftr" sz="quarter" idx="18"/>
          </p:nvPr>
        </p:nvSpPr>
        <p:spPr/>
        <p:txBody>
          <a:bodyPr/>
          <a:lstStyle/>
          <a:p>
            <a:pPr algn="l"/>
            <a:r>
              <a:rPr lang="en-US" dirty="0">
                <a:solidFill>
                  <a:schemeClr val="bg2"/>
                </a:solidFill>
                <a:cs typeface="Arial" charset="0"/>
              </a:rPr>
              <a:t>&lt;For internal use&gt;</a:t>
            </a:r>
          </a:p>
        </p:txBody>
      </p:sp>
      <p:cxnSp>
        <p:nvCxnSpPr>
          <p:cNvPr id="9" name="Straight Connector 8"/>
          <p:cNvCxnSpPr/>
          <p:nvPr/>
        </p:nvCxnSpPr>
        <p:spPr>
          <a:xfrm>
            <a:off x="107351" y="5865963"/>
            <a:ext cx="11915955"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484765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a typeface="ヒラギノ角ゴ Pro W3"/>
                <a:cs typeface="ヒラギノ角ゴ Pro W3"/>
              </a:rPr>
              <a:t>TONGYU RET not detected by FZHJ</a:t>
            </a:r>
            <a:endParaRPr lang="en-US" dirty="0"/>
          </a:p>
        </p:txBody>
      </p:sp>
      <p:sp>
        <p:nvSpPr>
          <p:cNvPr id="6" name="Footer Placeholder 5"/>
          <p:cNvSpPr>
            <a:spLocks noGrp="1"/>
          </p:cNvSpPr>
          <p:nvPr>
            <p:ph type="ftr" sz="quarter" idx="18"/>
          </p:nvPr>
        </p:nvSpPr>
        <p:spPr/>
        <p:txBody>
          <a:bodyPr/>
          <a:lstStyle/>
          <a:p>
            <a:pPr algn="l"/>
            <a:r>
              <a:rPr lang="en-US" dirty="0">
                <a:solidFill>
                  <a:schemeClr val="bg2"/>
                </a:solidFill>
                <a:cs typeface="Arial" charset="0"/>
              </a:rPr>
              <a:t>&lt;For internal use&gt;</a:t>
            </a:r>
          </a:p>
        </p:txBody>
      </p:sp>
      <p:cxnSp>
        <p:nvCxnSpPr>
          <p:cNvPr id="9" name="Straight Connector 8"/>
          <p:cNvCxnSpPr/>
          <p:nvPr/>
        </p:nvCxnSpPr>
        <p:spPr>
          <a:xfrm>
            <a:off x="107351" y="5865963"/>
            <a:ext cx="11915955"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grpSp>
        <p:nvGrpSpPr>
          <p:cNvPr id="99" name="Group 98"/>
          <p:cNvGrpSpPr/>
          <p:nvPr/>
        </p:nvGrpSpPr>
        <p:grpSpPr>
          <a:xfrm>
            <a:off x="469444" y="1063517"/>
            <a:ext cx="4946237" cy="4458455"/>
            <a:chOff x="400209" y="926306"/>
            <a:chExt cx="3709678" cy="3315891"/>
          </a:xfrm>
        </p:grpSpPr>
        <p:grpSp>
          <p:nvGrpSpPr>
            <p:cNvPr id="100" name="Group 29"/>
            <p:cNvGrpSpPr>
              <a:grpSpLocks/>
            </p:cNvGrpSpPr>
            <p:nvPr/>
          </p:nvGrpSpPr>
          <p:grpSpPr bwMode="auto">
            <a:xfrm>
              <a:off x="400209" y="926306"/>
              <a:ext cx="2528887" cy="3315891"/>
              <a:chOff x="3669" y="682"/>
              <a:chExt cx="1866" cy="2821"/>
            </a:xfrm>
          </p:grpSpPr>
          <p:pic>
            <p:nvPicPr>
              <p:cNvPr id="106" name="Picture 30" descr="ALine_4_no_text"/>
              <p:cNvPicPr>
                <a:picLocks noChangeAspect="1" noChangeArrowheads="1"/>
              </p:cNvPicPr>
              <p:nvPr/>
            </p:nvPicPr>
            <p:blipFill>
              <a:blip r:embed="rId2"/>
              <a:srcRect/>
              <a:stretch>
                <a:fillRect/>
              </a:stretch>
            </p:blipFill>
            <p:spPr bwMode="auto">
              <a:xfrm>
                <a:off x="3669" y="682"/>
                <a:ext cx="1866" cy="2442"/>
              </a:xfrm>
              <a:prstGeom prst="rect">
                <a:avLst/>
              </a:prstGeom>
              <a:solidFill>
                <a:srgbClr val="000000"/>
              </a:solidFill>
              <a:ln w="9525">
                <a:noFill/>
                <a:miter lim="800000"/>
                <a:headEnd/>
                <a:tailEnd/>
              </a:ln>
            </p:spPr>
          </p:pic>
          <p:pic>
            <p:nvPicPr>
              <p:cNvPr id="107" name="Picture 31"/>
              <p:cNvPicPr>
                <a:picLocks noChangeAspect="1" noChangeArrowheads="1"/>
              </p:cNvPicPr>
              <p:nvPr/>
            </p:nvPicPr>
            <p:blipFill>
              <a:blip r:embed="rId3"/>
              <a:srcRect/>
              <a:stretch>
                <a:fillRect/>
              </a:stretch>
            </p:blipFill>
            <p:spPr bwMode="auto">
              <a:xfrm>
                <a:off x="4457" y="2990"/>
                <a:ext cx="593" cy="513"/>
              </a:xfrm>
              <a:prstGeom prst="rect">
                <a:avLst/>
              </a:prstGeom>
              <a:noFill/>
              <a:ln w="9525">
                <a:noFill/>
                <a:miter lim="800000"/>
                <a:headEnd/>
                <a:tailEnd/>
              </a:ln>
            </p:spPr>
          </p:pic>
          <p:pic>
            <p:nvPicPr>
              <p:cNvPr id="108" name="Picture 32"/>
              <p:cNvPicPr>
                <a:picLocks noChangeAspect="1" noChangeArrowheads="1"/>
              </p:cNvPicPr>
              <p:nvPr/>
            </p:nvPicPr>
            <p:blipFill>
              <a:blip r:embed="rId4"/>
              <a:srcRect/>
              <a:stretch>
                <a:fillRect/>
              </a:stretch>
            </p:blipFill>
            <p:spPr bwMode="auto">
              <a:xfrm>
                <a:off x="4152" y="2568"/>
                <a:ext cx="282" cy="304"/>
              </a:xfrm>
              <a:prstGeom prst="rect">
                <a:avLst/>
              </a:prstGeom>
              <a:noFill/>
              <a:ln w="9525">
                <a:noFill/>
                <a:miter lim="800000"/>
                <a:headEnd/>
                <a:tailEnd/>
              </a:ln>
            </p:spPr>
          </p:pic>
          <p:sp>
            <p:nvSpPr>
              <p:cNvPr id="109" name="Freeform 33"/>
              <p:cNvSpPr>
                <a:spLocks/>
              </p:cNvSpPr>
              <p:nvPr/>
            </p:nvSpPr>
            <p:spPr bwMode="auto">
              <a:xfrm>
                <a:off x="4251" y="2753"/>
                <a:ext cx="220" cy="309"/>
              </a:xfrm>
              <a:custGeom>
                <a:avLst/>
                <a:gdLst>
                  <a:gd name="T0" fmla="*/ 0 w 244"/>
                  <a:gd name="T1" fmla="*/ 0 h 232"/>
                  <a:gd name="T2" fmla="*/ 21 w 244"/>
                  <a:gd name="T3" fmla="*/ 290 h 232"/>
                  <a:gd name="T4" fmla="*/ 106 w 244"/>
                  <a:gd name="T5" fmla="*/ 508 h 232"/>
                  <a:gd name="T6" fmla="*/ 0 60000 65536"/>
                  <a:gd name="T7" fmla="*/ 0 60000 65536"/>
                  <a:gd name="T8" fmla="*/ 0 60000 65536"/>
                  <a:gd name="T9" fmla="*/ 0 w 244"/>
                  <a:gd name="T10" fmla="*/ 0 h 232"/>
                  <a:gd name="T11" fmla="*/ 244 w 244"/>
                  <a:gd name="T12" fmla="*/ 232 h 232"/>
                </a:gdLst>
                <a:ahLst/>
                <a:cxnLst>
                  <a:cxn ang="T6">
                    <a:pos x="T0" y="T1"/>
                  </a:cxn>
                  <a:cxn ang="T7">
                    <a:pos x="T2" y="T3"/>
                  </a:cxn>
                  <a:cxn ang="T8">
                    <a:pos x="T4" y="T5"/>
                  </a:cxn>
                </a:cxnLst>
                <a:rect l="T9" t="T10" r="T11" b="T12"/>
                <a:pathLst>
                  <a:path w="244" h="232">
                    <a:moveTo>
                      <a:pt x="0" y="0"/>
                    </a:moveTo>
                    <a:cubicBezTo>
                      <a:pt x="3" y="46"/>
                      <a:pt x="7" y="93"/>
                      <a:pt x="48" y="132"/>
                    </a:cubicBezTo>
                    <a:cubicBezTo>
                      <a:pt x="89" y="171"/>
                      <a:pt x="210" y="215"/>
                      <a:pt x="244" y="232"/>
                    </a:cubicBezTo>
                  </a:path>
                </a:pathLst>
              </a:custGeom>
              <a:noFill/>
              <a:ln w="28575" cap="flat" cmpd="sng">
                <a:solidFill>
                  <a:srgbClr val="000000"/>
                </a:solidFill>
                <a:prstDash val="solid"/>
                <a:round/>
                <a:headEnd/>
                <a:tailEnd/>
              </a:ln>
            </p:spPr>
            <p:txBody>
              <a:bodyPr lIns="120651" tIns="59267" rIns="120651" bIns="59267" anchor="ctr">
                <a:spAutoFit/>
              </a:bodyPr>
              <a:lstStyle/>
              <a:p>
                <a:endParaRPr lang="en-GB" sz="2400" dirty="0"/>
              </a:p>
            </p:txBody>
          </p:sp>
          <p:sp>
            <p:nvSpPr>
              <p:cNvPr id="110" name="Freeform 34"/>
              <p:cNvSpPr>
                <a:spLocks/>
              </p:cNvSpPr>
              <p:nvPr/>
            </p:nvSpPr>
            <p:spPr bwMode="auto">
              <a:xfrm>
                <a:off x="4213" y="2780"/>
                <a:ext cx="262" cy="309"/>
              </a:xfrm>
              <a:custGeom>
                <a:avLst/>
                <a:gdLst>
                  <a:gd name="T0" fmla="*/ 0 w 352"/>
                  <a:gd name="T1" fmla="*/ 0 h 143"/>
                  <a:gd name="T2" fmla="*/ 9 w 352"/>
                  <a:gd name="T3" fmla="*/ 189266 h 143"/>
                  <a:gd name="T4" fmla="*/ 33 w 352"/>
                  <a:gd name="T5" fmla="*/ 220584 h 143"/>
                  <a:gd name="T6" fmla="*/ 0 60000 65536"/>
                  <a:gd name="T7" fmla="*/ 0 60000 65536"/>
                  <a:gd name="T8" fmla="*/ 0 60000 65536"/>
                  <a:gd name="T9" fmla="*/ 0 w 352"/>
                  <a:gd name="T10" fmla="*/ 0 h 143"/>
                  <a:gd name="T11" fmla="*/ 352 w 352"/>
                  <a:gd name="T12" fmla="*/ 143 h 143"/>
                </a:gdLst>
                <a:ahLst/>
                <a:cxnLst>
                  <a:cxn ang="T6">
                    <a:pos x="T0" y="T1"/>
                  </a:cxn>
                  <a:cxn ang="T7">
                    <a:pos x="T2" y="T3"/>
                  </a:cxn>
                  <a:cxn ang="T8">
                    <a:pos x="T4" y="T5"/>
                  </a:cxn>
                </a:cxnLst>
                <a:rect l="T9" t="T10" r="T11" b="T12"/>
                <a:pathLst>
                  <a:path w="352" h="143">
                    <a:moveTo>
                      <a:pt x="0" y="0"/>
                    </a:moveTo>
                    <a:cubicBezTo>
                      <a:pt x="18" y="48"/>
                      <a:pt x="37" y="97"/>
                      <a:pt x="96" y="120"/>
                    </a:cubicBezTo>
                    <a:cubicBezTo>
                      <a:pt x="155" y="143"/>
                      <a:pt x="253" y="141"/>
                      <a:pt x="352" y="140"/>
                    </a:cubicBezTo>
                  </a:path>
                </a:pathLst>
              </a:custGeom>
              <a:noFill/>
              <a:ln w="28575" cap="flat" cmpd="sng">
                <a:solidFill>
                  <a:srgbClr val="000000"/>
                </a:solidFill>
                <a:prstDash val="solid"/>
                <a:round/>
                <a:headEnd/>
                <a:tailEnd/>
              </a:ln>
            </p:spPr>
            <p:txBody>
              <a:bodyPr lIns="120651" tIns="59267" rIns="120651" bIns="59267" anchor="ctr">
                <a:spAutoFit/>
              </a:bodyPr>
              <a:lstStyle/>
              <a:p>
                <a:endParaRPr lang="en-GB" sz="2400" dirty="0">
                  <a:solidFill>
                    <a:srgbClr val="000000"/>
                  </a:solidFill>
                </a:endParaRPr>
              </a:p>
            </p:txBody>
          </p:sp>
        </p:grpSp>
        <p:sp>
          <p:nvSpPr>
            <p:cNvPr id="101" name="Rectangle 20"/>
            <p:cNvSpPr>
              <a:spLocks noChangeArrowheads="1"/>
            </p:cNvSpPr>
            <p:nvPr/>
          </p:nvSpPr>
          <p:spPr bwMode="auto">
            <a:xfrm>
              <a:off x="858485" y="1873737"/>
              <a:ext cx="1274955" cy="252413"/>
            </a:xfrm>
            <a:prstGeom prst="rect">
              <a:avLst/>
            </a:prstGeom>
            <a:noFill/>
            <a:ln w="12700">
              <a:noFill/>
              <a:miter lim="800000"/>
              <a:headEnd/>
              <a:tailEnd/>
            </a:ln>
          </p:spPr>
          <p:txBody>
            <a:bodyPr lIns="120651" tIns="59267" rIns="120651" bIns="59267"/>
            <a:lstStyle/>
            <a:p>
              <a:r>
                <a:rPr lang="de-DE" sz="1867" dirty="0">
                  <a:solidFill>
                    <a:schemeClr val="bg2"/>
                  </a:solidFill>
                </a:rPr>
                <a:t>Smart Bias-T</a:t>
              </a:r>
              <a:endParaRPr lang="de-DE" sz="1867" i="1" dirty="0">
                <a:solidFill>
                  <a:schemeClr val="bg2"/>
                </a:solidFill>
              </a:endParaRPr>
            </a:p>
          </p:txBody>
        </p:sp>
        <p:sp>
          <p:nvSpPr>
            <p:cNvPr id="102" name="Rectangle 24"/>
            <p:cNvSpPr>
              <a:spLocks noChangeArrowheads="1"/>
            </p:cNvSpPr>
            <p:nvPr/>
          </p:nvSpPr>
          <p:spPr bwMode="auto">
            <a:xfrm>
              <a:off x="2502980" y="1719188"/>
              <a:ext cx="1292275" cy="261938"/>
            </a:xfrm>
            <a:prstGeom prst="rect">
              <a:avLst/>
            </a:prstGeom>
            <a:noFill/>
            <a:ln w="12700">
              <a:noFill/>
              <a:miter lim="800000"/>
              <a:headEnd/>
              <a:tailEnd/>
            </a:ln>
          </p:spPr>
          <p:txBody>
            <a:bodyPr lIns="120651" tIns="59267" rIns="120651" bIns="59267"/>
            <a:lstStyle/>
            <a:p>
              <a:pPr>
                <a:buFontTx/>
                <a:buNone/>
              </a:pPr>
              <a:r>
                <a:rPr lang="de-DE" sz="1867" dirty="0">
                  <a:solidFill>
                    <a:schemeClr val="bg2"/>
                  </a:solidFill>
                </a:rPr>
                <a:t>RET actuator</a:t>
              </a:r>
            </a:p>
          </p:txBody>
        </p:sp>
        <p:sp>
          <p:nvSpPr>
            <p:cNvPr id="103" name="Rectangle 25"/>
            <p:cNvSpPr>
              <a:spLocks noChangeArrowheads="1"/>
            </p:cNvSpPr>
            <p:nvPr/>
          </p:nvSpPr>
          <p:spPr bwMode="auto">
            <a:xfrm>
              <a:off x="2576005" y="1047060"/>
              <a:ext cx="1533882" cy="593472"/>
            </a:xfrm>
            <a:prstGeom prst="rect">
              <a:avLst/>
            </a:prstGeom>
            <a:noFill/>
            <a:ln w="12700">
              <a:noFill/>
              <a:miter lim="800000"/>
              <a:headEnd/>
              <a:tailEnd/>
            </a:ln>
          </p:spPr>
          <p:txBody>
            <a:bodyPr lIns="120651" tIns="59267" rIns="120651" bIns="59267"/>
            <a:lstStyle/>
            <a:p>
              <a:pPr>
                <a:buFontTx/>
                <a:buNone/>
              </a:pPr>
              <a:r>
                <a:rPr lang="de-DE" sz="1867" dirty="0">
                  <a:solidFill>
                    <a:schemeClr val="bg2"/>
                  </a:solidFill>
                </a:rPr>
                <a:t>Antenna with </a:t>
              </a:r>
            </a:p>
            <a:p>
              <a:pPr>
                <a:buFontTx/>
                <a:buNone/>
              </a:pPr>
              <a:r>
                <a:rPr lang="de-DE" sz="1867" dirty="0">
                  <a:solidFill>
                    <a:schemeClr val="bg2"/>
                  </a:solidFill>
                </a:rPr>
                <a:t>adjustable tilt</a:t>
              </a:r>
            </a:p>
          </p:txBody>
        </p:sp>
        <p:sp>
          <p:nvSpPr>
            <p:cNvPr id="104" name="Rectangle 35"/>
            <p:cNvSpPr>
              <a:spLocks noChangeArrowheads="1"/>
            </p:cNvSpPr>
            <p:nvPr/>
          </p:nvSpPr>
          <p:spPr bwMode="auto">
            <a:xfrm>
              <a:off x="2556034" y="2324101"/>
              <a:ext cx="1239221" cy="448596"/>
            </a:xfrm>
            <a:prstGeom prst="rect">
              <a:avLst/>
            </a:prstGeom>
            <a:noFill/>
            <a:ln w="12700">
              <a:noFill/>
              <a:miter lim="800000"/>
              <a:headEnd/>
              <a:tailEnd/>
            </a:ln>
          </p:spPr>
          <p:txBody>
            <a:bodyPr lIns="120651" tIns="59267" rIns="120651" bIns="59267"/>
            <a:lstStyle/>
            <a:p>
              <a:r>
                <a:rPr lang="de-DE" sz="1867" dirty="0">
                  <a:solidFill>
                    <a:schemeClr val="bg2"/>
                  </a:solidFill>
                </a:rPr>
                <a:t>RET control cable</a:t>
              </a:r>
              <a:endParaRPr lang="de-DE" sz="1867" i="1" dirty="0">
                <a:solidFill>
                  <a:schemeClr val="bg2"/>
                </a:solidFill>
              </a:endParaRPr>
            </a:p>
          </p:txBody>
        </p:sp>
        <p:sp>
          <p:nvSpPr>
            <p:cNvPr id="105" name="Line 36"/>
            <p:cNvSpPr>
              <a:spLocks noChangeShapeType="1"/>
            </p:cNvSpPr>
            <p:nvPr/>
          </p:nvSpPr>
          <p:spPr bwMode="auto">
            <a:xfrm>
              <a:off x="2348071" y="2169012"/>
              <a:ext cx="257175" cy="250031"/>
            </a:xfrm>
            <a:prstGeom prst="line">
              <a:avLst/>
            </a:prstGeom>
            <a:noFill/>
            <a:ln w="12700">
              <a:solidFill>
                <a:srgbClr val="FF0000"/>
              </a:solidFill>
              <a:round/>
              <a:headEnd/>
              <a:tailEnd/>
            </a:ln>
          </p:spPr>
          <p:txBody>
            <a:bodyPr lIns="120651" tIns="59267" rIns="120651" bIns="59267"/>
            <a:lstStyle/>
            <a:p>
              <a:endParaRPr lang="en-GB" sz="2400" dirty="0"/>
            </a:p>
          </p:txBody>
        </p:sp>
      </p:grpSp>
      <p:grpSp>
        <p:nvGrpSpPr>
          <p:cNvPr id="111" name="Group 110"/>
          <p:cNvGrpSpPr/>
          <p:nvPr/>
        </p:nvGrpSpPr>
        <p:grpSpPr>
          <a:xfrm>
            <a:off x="5791573" y="1269811"/>
            <a:ext cx="6072372" cy="2095500"/>
            <a:chOff x="718163" y="984442"/>
            <a:chExt cx="4554279" cy="1571625"/>
          </a:xfrm>
        </p:grpSpPr>
        <p:sp>
          <p:nvSpPr>
            <p:cNvPr id="112" name="Rectangle 44"/>
            <p:cNvSpPr>
              <a:spLocks noChangeArrowheads="1"/>
            </p:cNvSpPr>
            <p:nvPr/>
          </p:nvSpPr>
          <p:spPr bwMode="auto">
            <a:xfrm>
              <a:off x="2151837" y="1307690"/>
              <a:ext cx="3120605" cy="1041899"/>
            </a:xfrm>
            <a:prstGeom prst="rect">
              <a:avLst/>
            </a:prstGeom>
            <a:noFill/>
            <a:ln w="12700">
              <a:noFill/>
              <a:miter lim="800000"/>
              <a:headEnd/>
              <a:tailEnd/>
            </a:ln>
          </p:spPr>
          <p:txBody>
            <a:bodyPr lIns="120651" tIns="59267" rIns="120651" bIns="59267"/>
            <a:lstStyle/>
            <a:p>
              <a:pPr>
                <a:buFontTx/>
                <a:buNone/>
              </a:pPr>
              <a:r>
                <a:rPr lang="de-DE" sz="1867" dirty="0">
                  <a:solidFill>
                    <a:schemeClr val="bg2"/>
                  </a:solidFill>
                </a:rPr>
                <a:t>RRH with an AISG interface                               </a:t>
              </a:r>
              <a:r>
                <a:rPr lang="de-DE" sz="1867" i="1" dirty="0">
                  <a:solidFill>
                    <a:schemeClr val="bg2"/>
                  </a:solidFill>
                </a:rPr>
                <a:t>(RET power and AISG signal fed with a separate RET cable)</a:t>
              </a:r>
            </a:p>
          </p:txBody>
        </p:sp>
        <p:pic>
          <p:nvPicPr>
            <p:cNvPr id="113" name="Picture 2"/>
            <p:cNvPicPr>
              <a:picLocks noChangeAspect="1" noChangeArrowheads="1"/>
            </p:cNvPicPr>
            <p:nvPr/>
          </p:nvPicPr>
          <p:blipFill>
            <a:blip r:embed="rId5"/>
            <a:srcRect/>
            <a:stretch>
              <a:fillRect/>
            </a:stretch>
          </p:blipFill>
          <p:spPr bwMode="auto">
            <a:xfrm>
              <a:off x="718163" y="984442"/>
              <a:ext cx="1276350" cy="1571625"/>
            </a:xfrm>
            <a:prstGeom prst="rect">
              <a:avLst/>
            </a:prstGeom>
            <a:noFill/>
            <a:ln w="9525">
              <a:noFill/>
              <a:miter lim="800000"/>
              <a:headEnd/>
              <a:tailEnd/>
            </a:ln>
          </p:spPr>
        </p:pic>
      </p:grpSp>
      <p:sp>
        <p:nvSpPr>
          <p:cNvPr id="114" name="TextBox 113"/>
          <p:cNvSpPr txBox="1"/>
          <p:nvPr/>
        </p:nvSpPr>
        <p:spPr>
          <a:xfrm>
            <a:off x="930443" y="5454318"/>
            <a:ext cx="4235115" cy="461665"/>
          </a:xfrm>
          <a:prstGeom prst="rect">
            <a:avLst/>
          </a:prstGeom>
          <a:noFill/>
        </p:spPr>
        <p:txBody>
          <a:bodyPr wrap="square" rtlCol="0">
            <a:spAutoFit/>
          </a:bodyPr>
          <a:lstStyle/>
          <a:p>
            <a:r>
              <a:rPr lang="en-US" sz="2400" dirty="0"/>
              <a:t>FZHA and RET Connection</a:t>
            </a:r>
          </a:p>
        </p:txBody>
      </p:sp>
      <p:sp>
        <p:nvSpPr>
          <p:cNvPr id="115" name="TextBox 114"/>
          <p:cNvSpPr txBox="1"/>
          <p:nvPr/>
        </p:nvSpPr>
        <p:spPr>
          <a:xfrm>
            <a:off x="6833937" y="3625518"/>
            <a:ext cx="4235115" cy="461665"/>
          </a:xfrm>
          <a:prstGeom prst="rect">
            <a:avLst/>
          </a:prstGeom>
          <a:noFill/>
        </p:spPr>
        <p:txBody>
          <a:bodyPr wrap="square" rtlCol="0">
            <a:spAutoFit/>
          </a:bodyPr>
          <a:lstStyle/>
          <a:p>
            <a:r>
              <a:rPr lang="en-US" sz="2400" dirty="0"/>
              <a:t>FZHJ and RET Connection</a:t>
            </a:r>
          </a:p>
        </p:txBody>
      </p:sp>
    </p:spTree>
    <p:extLst>
      <p:ext uri="{BB962C8B-B14F-4D97-AF65-F5344CB8AC3E}">
        <p14:creationId xmlns:p14="http://schemas.microsoft.com/office/powerpoint/2010/main" val="1271107026"/>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299</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等线</vt:lpstr>
      <vt:lpstr>等线 Light</vt:lpstr>
      <vt:lpstr>宋体</vt:lpstr>
      <vt:lpstr>Arial</vt:lpstr>
      <vt:lpstr>Office Theme</vt:lpstr>
      <vt:lpstr>NA05747389 Afrimax </vt:lpstr>
      <vt:lpstr>PowerPoint Presentation</vt:lpstr>
      <vt:lpstr>现场抱怨</vt:lpstr>
      <vt:lpstr>Tonyu：波特率问题，RRU改软件</vt:lpstr>
      <vt:lpstr>以前的FZHJ的测试情况 </vt:lpstr>
      <vt:lpstr>Nokia RF R&amp;D task force</vt:lpstr>
      <vt:lpstr>Jointly with tonyu</vt:lpstr>
      <vt:lpstr>TONGYU RET not detected by FZHJ</vt:lpstr>
      <vt:lpstr>TONGYU RET not detected by FZHJ</vt:lpstr>
      <vt:lpstr>实际？Follow myself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 Yang-Chun (Nokia - CN/Hangzhou)</dc:creator>
  <cp:lastModifiedBy>YangChun Xu</cp:lastModifiedBy>
  <cp:revision>20</cp:revision>
  <dcterms:created xsi:type="dcterms:W3CDTF">2018-06-07T15:47:33Z</dcterms:created>
  <dcterms:modified xsi:type="dcterms:W3CDTF">2019-08-12T07:24:21Z</dcterms:modified>
</cp:coreProperties>
</file>