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77" r:id="rId5"/>
    <p:sldId id="278" r:id="rId6"/>
    <p:sldId id="282" r:id="rId7"/>
    <p:sldId id="284" r:id="rId8"/>
    <p:sldId id="285" r:id="rId9"/>
    <p:sldId id="286" r:id="rId10"/>
    <p:sldId id="287" r:id="rId11"/>
    <p:sldId id="279" r:id="rId12"/>
    <p:sldId id="283" r:id="rId13"/>
    <p:sldId id="288" r:id="rId14"/>
    <p:sldId id="280" r:id="rId15"/>
    <p:sldId id="289" r:id="rId16"/>
    <p:sldId id="294" r:id="rId17"/>
    <p:sldId id="298" r:id="rId18"/>
    <p:sldId id="300" r:id="rId19"/>
    <p:sldId id="291" r:id="rId20"/>
    <p:sldId id="301" r:id="rId21"/>
    <p:sldId id="302" r:id="rId22"/>
    <p:sldId id="299" r:id="rId23"/>
    <p:sldId id="290" r:id="rId24"/>
    <p:sldId id="293" r:id="rId25"/>
    <p:sldId id="295" r:id="rId26"/>
    <p:sldId id="303" r:id="rId27"/>
    <p:sldId id="296" r:id="rId28"/>
    <p:sldId id="297" r:id="rId29"/>
    <p:sldId id="269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6">
          <p15:clr>
            <a:srgbClr val="A4A3A4"/>
          </p15:clr>
        </p15:guide>
        <p15:guide id="2" orient="horz" pos="833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4001">
          <p15:clr>
            <a:srgbClr val="A4A3A4"/>
          </p15:clr>
        </p15:guide>
        <p15:guide id="5" pos="309">
          <p15:clr>
            <a:srgbClr val="A4A3A4"/>
          </p15:clr>
        </p15:guide>
        <p15:guide id="6" pos="7294">
          <p15:clr>
            <a:srgbClr val="A4A3A4"/>
          </p15:clr>
        </p15:guide>
        <p15:guide id="7" pos="384">
          <p15:clr>
            <a:srgbClr val="A4A3A4"/>
          </p15:clr>
        </p15:guide>
        <p15:guide id="8" pos="7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712" autoAdjust="0"/>
  </p:normalViewPr>
  <p:slideViewPr>
    <p:cSldViewPr snapToGrid="0">
      <p:cViewPr varScale="1">
        <p:scale>
          <a:sx n="115" d="100"/>
          <a:sy n="115" d="100"/>
        </p:scale>
        <p:origin x="186" y="450"/>
      </p:cViewPr>
      <p:guideLst>
        <p:guide orient="horz" pos="3686"/>
        <p:guide orient="horz" pos="833"/>
        <p:guide orient="horz" pos="432"/>
        <p:guide orient="horz" pos="4001"/>
        <p:guide pos="309"/>
        <p:guide pos="7294"/>
        <p:guide pos="384"/>
        <p:guide pos="7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9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481E-7A05-4419-A0A4-6DD2DF21DBC6}" type="datetimeFigureOut">
              <a:rPr lang="en-US" sz="800"/>
              <a:t>5/21/2019</a:t>
            </a:fld>
            <a:endParaRPr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4E519-52BF-49B4-853B-27B289441D69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7243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06D45B96-3D6A-498D-B2F0-1E3BE332B42F}" type="datetimeFigureOut">
              <a:rPr lang="en-US"/>
              <a:pPr/>
              <a:t>5/21/2019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4603750" cy="2590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429000"/>
            <a:ext cx="5486400" cy="5029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F8BA1D-C711-49BA-9AF8-9EDF82793B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92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4008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8872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304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3736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1168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8600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6"/>
          </a:xfrm>
          <a:prstGeom prst="rect">
            <a:avLst/>
          </a:prstGeom>
        </p:spPr>
      </p:pic>
      <p:sp>
        <p:nvSpPr>
          <p:cNvPr id="36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4" name="グループ化 53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49262" y="3595688"/>
            <a:ext cx="10916164" cy="2578284"/>
          </a:xfrm>
          <a:prstGeom prst="rect">
            <a:avLst/>
          </a:prstGeom>
          <a:solidFill>
            <a:srgbClr val="4B4F54"/>
          </a:solidFill>
        </p:spPr>
        <p:txBody>
          <a:bodyPr tIns="73152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 dirty="0" smtClean="0"/>
              <a:t>アイコンをクリックして図を挿入します</a:t>
            </a:r>
            <a:endParaRPr lang="ja-JP" altLang="en-US" dirty="0"/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214" y="1382713"/>
            <a:ext cx="10905835" cy="199433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5" hasCustomPrompt="1"/>
          </p:nvPr>
        </p:nvSpPr>
        <p:spPr>
          <a:xfrm>
            <a:off x="654050" y="461964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3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173972"/>
          </a:xfrm>
          <a:prstGeom prst="rect">
            <a:avLst/>
          </a:prstGeom>
          <a:solidFill>
            <a:srgbClr val="4B4F54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 dirty="0" smtClean="0"/>
              <a:t>アイコンをクリックして図を挿入します</a:t>
            </a:r>
            <a:endParaRPr lang="ja-JP" altLang="en-US" dirty="0"/>
          </a:p>
        </p:txBody>
      </p:sp>
      <p:sp>
        <p:nvSpPr>
          <p:cNvPr id="4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0" y="461964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0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28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489792" y="2903832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Section divider 30pt</a:t>
            </a:r>
            <a:endParaRPr kumimoji="1" lang="ja-JP" altLang="en-US" dirty="0"/>
          </a:p>
        </p:txBody>
      </p:sp>
      <p:sp>
        <p:nvSpPr>
          <p:cNvPr id="29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1"/>
            <a:ext cx="12188822" cy="685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グループ化 43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45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46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47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48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49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50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51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52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3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4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55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56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57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58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60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61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62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8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40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6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368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42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31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5" name="グループ化 54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596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10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54050" y="461964"/>
            <a:ext cx="10915650" cy="5303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Table of contents 30pt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10806545" y="1382713"/>
            <a:ext cx="774268" cy="479468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tabLst>
                <a:tab pos="10744200" algn="dec"/>
              </a:tabLst>
              <a:defRPr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1</a:t>
            </a:r>
          </a:p>
          <a:p>
            <a:pPr lvl="0"/>
            <a:r>
              <a:rPr kumimoji="1" lang="en-US" altLang="ja-JP" dirty="0" smtClean="0"/>
              <a:t>4</a:t>
            </a:r>
          </a:p>
          <a:p>
            <a:pPr lvl="0"/>
            <a:r>
              <a:rPr kumimoji="1" lang="en-US" altLang="ja-JP" dirty="0" smtClean="0"/>
              <a:t>6</a:t>
            </a:r>
          </a:p>
          <a:p>
            <a:pPr lvl="0"/>
            <a:r>
              <a:rPr kumimoji="1" lang="en-US" altLang="ja-JP" dirty="0" smtClean="0"/>
              <a:t>9</a:t>
            </a:r>
          </a:p>
          <a:p>
            <a:pPr lvl="0"/>
            <a:r>
              <a:rPr kumimoji="1" lang="en-US" altLang="ja-JP" dirty="0" smtClean="0"/>
              <a:t>14</a:t>
            </a:r>
          </a:p>
          <a:p>
            <a:pPr lvl="0"/>
            <a:r>
              <a:rPr kumimoji="1" lang="en-US" altLang="ja-JP" dirty="0" smtClean="0"/>
              <a:t>18</a:t>
            </a:r>
          </a:p>
          <a:p>
            <a:pPr lvl="0"/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1" y="1382712"/>
            <a:ext cx="10157690" cy="4791259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</p:txBody>
      </p:sp>
      <p:sp>
        <p:nvSpPr>
          <p:cNvPr id="7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214" y="1382713"/>
            <a:ext cx="10905835" cy="479468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0" y="461964"/>
            <a:ext cx="10915650" cy="5303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8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0" y="461964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215" y="1382712"/>
            <a:ext cx="5294168" cy="478948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6" hasCustomPrompt="1"/>
          </p:nvPr>
        </p:nvSpPr>
        <p:spPr>
          <a:xfrm>
            <a:off x="6267447" y="1389639"/>
            <a:ext cx="5294168" cy="478948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9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" y="0"/>
            <a:ext cx="12186909" cy="6857167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/>
        </p:nvSpPr>
        <p:spPr>
          <a:xfrm>
            <a:off x="654117" y="6455259"/>
            <a:ext cx="4997843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John Solis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/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TELeMetrics / 05.22.2019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/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CIM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 NA</a:t>
            </a:r>
            <a:endParaRPr kumimoji="1" lang="en-US" altLang="ja-JP" sz="1200" kern="1200" dirty="0">
              <a:solidFill>
                <a:schemeClr val="tx1"/>
              </a:solidFill>
              <a:latin typeface="Arial" pitchFamily="34" charset="0"/>
              <a:ea typeface="メイリオ"/>
              <a:cs typeface="Arial" pitchFamily="34" charset="0"/>
            </a:endParaRPr>
          </a:p>
        </p:txBody>
      </p:sp>
      <p:sp>
        <p:nvSpPr>
          <p:cNvPr id="32" name="Title Placeholder 1"/>
          <p:cNvSpPr>
            <a:spLocks noGrp="1"/>
          </p:cNvSpPr>
          <p:nvPr>
            <p:ph type="title"/>
          </p:nvPr>
        </p:nvSpPr>
        <p:spPr>
          <a:xfrm>
            <a:off x="649261" y="461572"/>
            <a:ext cx="10916165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"/>
          </p:nvPr>
        </p:nvSpPr>
        <p:spPr>
          <a:xfrm>
            <a:off x="652571" y="1373188"/>
            <a:ext cx="10912855" cy="4529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8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テキスト プレースホルダー 4"/>
          <p:cNvSpPr txBox="1">
            <a:spLocks/>
          </p:cNvSpPr>
          <p:nvPr userDrawn="1"/>
        </p:nvSpPr>
        <p:spPr>
          <a:xfrm>
            <a:off x="11276618" y="6428521"/>
            <a:ext cx="505002" cy="26955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1pPr>
            <a:lvl2pPr marL="466344" indent="-237744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–"/>
              <a:defRPr kumimoji="1" sz="20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2pPr>
            <a:lvl3pPr marL="676656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7A37A4-0F47-485C-8E1C-E4FAAB63423F}" type="slidenum">
              <a:rPr kumimoji="0" lang="en-US" altLang="ja-JP" sz="1200" smtClean="0">
                <a:solidFill>
                  <a:schemeClr val="tx1"/>
                </a:solidFill>
                <a:latin typeface="Arial"/>
                <a:ea typeface="Meiryo"/>
              </a:rPr>
              <a:pPr algn="r"/>
              <a:t>‹#›</a:t>
            </a:fld>
            <a:endParaRPr kumimoji="0" lang="ja-JP" altLang="en-US" sz="1200" dirty="0">
              <a:solidFill>
                <a:schemeClr val="tx1"/>
              </a:solidFill>
              <a:latin typeface="Arial"/>
              <a:ea typeface="Meiryo"/>
            </a:endParaRPr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31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6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7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8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59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0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1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2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3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5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6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7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8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69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0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1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2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50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0" r:id="rId3"/>
    <p:sldLayoutId id="2147483703" r:id="rId4"/>
    <p:sldLayoutId id="2147483702" r:id="rId5"/>
    <p:sldLayoutId id="2147483701" r:id="rId6"/>
    <p:sldLayoutId id="2147483661" r:id="rId7"/>
    <p:sldLayoutId id="2147483650" r:id="rId8"/>
    <p:sldLayoutId id="2147483652" r:id="rId9"/>
    <p:sldLayoutId id="2147483665" r:id="rId10"/>
    <p:sldLayoutId id="2147483668" r:id="rId11"/>
    <p:sldLayoutId id="2147483654" r:id="rId12"/>
    <p:sldLayoutId id="2147483651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sz="3000" kern="1200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>
          <a:schemeClr val="accent3"/>
        </a:buClr>
        <a:buFont typeface="Wingdings" panose="05000000000000000000" pitchFamily="2" charset="2"/>
        <a:buChar char="§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1pPr>
      <a:lvl2pPr marL="466344" indent="-237744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2pPr>
      <a:lvl3pPr marL="676656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3pPr>
      <a:lvl4pPr marL="914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4pPr>
      <a:lvl5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4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5pPr>
      <a:lvl6pPr marL="13716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management/operator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-sup.sp.us.tel.com/remote/tla/SitePages/TLA%20Training%20Materials.aspx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an.r-project.org/web/packages/data.table/data.tabl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Level 1 Data Science | Data Importing, Transforming &amp; Plotting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05.22.2019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John Solis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Manager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TECH | TELeMetrics Productivity Solutions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Logical Operators &amp; </a:t>
            </a:r>
            <a:r>
              <a:rPr lang="en-US" dirty="0" err="1" smtClean="0"/>
              <a:t>ifelse</a:t>
            </a:r>
            <a:r>
              <a:rPr lang="en-US" dirty="0" smtClean="0"/>
              <a:t> syntax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6" y="2937856"/>
            <a:ext cx="4578351" cy="1599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686" y="1341196"/>
            <a:ext cx="8410575" cy="40875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indent="0"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kumimoji="1" sz="1050" baseline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466344" indent="-237744">
              <a:spcBef>
                <a:spcPts val="600"/>
              </a:spcBef>
              <a:buFont typeface="Arial" panose="020B0604020202020204" pitchFamily="34" charset="0"/>
              <a:buChar char="–"/>
              <a:defRPr kumimoji="1" sz="2000" baseline="0"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676656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 baseline="0"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9144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 sz="1600" baseline="0"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11430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 sz="1400" baseline="0"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13716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6pPr>
            <a:lvl7pPr marL="16002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7pPr>
            <a:lvl8pPr marL="18288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8pPr>
            <a:lvl9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9pPr>
          </a:lstStyle>
          <a:p>
            <a:r>
              <a:rPr lang="en-US" sz="1600" dirty="0" err="1"/>
              <a:t>part_data$match</a:t>
            </a:r>
            <a:r>
              <a:rPr lang="en-US" sz="1600" dirty="0"/>
              <a:t> &lt;- </a:t>
            </a:r>
            <a:r>
              <a:rPr lang="en-US" sz="1600" dirty="0" err="1"/>
              <a:t>ifelse</a:t>
            </a:r>
            <a:r>
              <a:rPr lang="en-US" sz="1600" dirty="0"/>
              <a:t>(</a:t>
            </a:r>
            <a:r>
              <a:rPr lang="en-US" sz="1600" dirty="0" err="1"/>
              <a:t>part_data$part_name</a:t>
            </a:r>
            <a:r>
              <a:rPr lang="en-US" sz="1600" dirty="0"/>
              <a:t> == "</a:t>
            </a:r>
            <a:r>
              <a:rPr lang="en-US" sz="1600" dirty="0" err="1"/>
              <a:t>FocusRing</a:t>
            </a:r>
            <a:r>
              <a:rPr lang="en-US" sz="1600" dirty="0"/>
              <a:t>", "</a:t>
            </a:r>
            <a:r>
              <a:rPr lang="en-US" sz="1600" dirty="0" err="1"/>
              <a:t>KeyPart</a:t>
            </a:r>
            <a:r>
              <a:rPr lang="en-US" sz="1600" dirty="0"/>
              <a:t>", "</a:t>
            </a:r>
            <a:r>
              <a:rPr lang="en-US" sz="1600" dirty="0" err="1"/>
              <a:t>OtherPart</a:t>
            </a:r>
            <a:r>
              <a:rPr lang="en-US" sz="1600" dirty="0"/>
              <a:t>")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420686" y="5575893"/>
            <a:ext cx="73296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chemeClr val="tx2"/>
                </a:solidFill>
              </a:rPr>
              <a:t>https://www.statmethods.net/management/operators.html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54056"/>
              </p:ext>
            </p:extLst>
          </p:nvPr>
        </p:nvGraphicFramePr>
        <p:xfrm>
          <a:off x="8505825" y="2205196"/>
          <a:ext cx="3382962" cy="3555563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1379410047"/>
                    </a:ext>
                  </a:extLst>
                </a:gridCol>
                <a:gridCol w="2363787">
                  <a:extLst>
                    <a:ext uri="{9D8B030D-6E8A-4147-A177-3AD203B41FA5}">
                      <a16:colId xmlns:a16="http://schemas.microsoft.com/office/drawing/2014/main" val="3360121332"/>
                    </a:ext>
                  </a:extLst>
                </a:gridCol>
              </a:tblGrid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Operator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34869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&lt;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less than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12726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&lt;=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less than or equal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32135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&gt;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greater than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511090"/>
                  </a:ext>
                </a:extLst>
              </a:tr>
              <a:tr h="3201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&gt;=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greater than or equal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5937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==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exactly equal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61160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!=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 equal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5546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!x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 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78485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 | y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 OR 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31292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 &amp; y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 AND 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36150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isTRUE</a:t>
                      </a:r>
                      <a:r>
                        <a:rPr lang="en-US" sz="1200" b="1" dirty="0"/>
                        <a:t>(x)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if X is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02751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259262" y="2231376"/>
            <a:ext cx="504825" cy="55737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9262" y="2937856"/>
            <a:ext cx="739775" cy="15992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9725" y="1657350"/>
            <a:ext cx="304800" cy="5740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225" y="1982338"/>
            <a:ext cx="2835273" cy="2490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714" y="2094082"/>
            <a:ext cx="1414463" cy="230600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60" y="2275400"/>
            <a:ext cx="1414463" cy="23060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637" y="2448802"/>
            <a:ext cx="1414463" cy="230600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Basic Objective | Raw Data to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62" y="2873711"/>
            <a:ext cx="2360762" cy="12999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94015" y="200064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Individual files</a:t>
            </a:r>
            <a:endParaRPr lang="en-US" sz="1600" b="1" dirty="0"/>
          </a:p>
        </p:txBody>
      </p:sp>
      <p:sp>
        <p:nvSpPr>
          <p:cNvPr id="21" name="Right Arrow 20"/>
          <p:cNvSpPr/>
          <p:nvPr/>
        </p:nvSpPr>
        <p:spPr>
          <a:xfrm>
            <a:off x="1903165" y="3320656"/>
            <a:ext cx="459937" cy="41551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96955" y="1440043"/>
            <a:ext cx="9395981" cy="4495343"/>
          </a:xfrm>
          <a:prstGeom prst="rect">
            <a:avLst/>
          </a:prstGeom>
          <a:noFill/>
          <a:ln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6594" y="1418269"/>
            <a:ext cx="1603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cs typeface="Segoe UI Light" panose="020B0502040204020203" pitchFamily="34" charset="0"/>
              </a:rPr>
              <a:t>Your laptop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443" y="2955712"/>
            <a:ext cx="2517983" cy="7045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53618" y="2630867"/>
            <a:ext cx="2766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Output files. (.csv, .</a:t>
            </a:r>
            <a:r>
              <a:rPr lang="en-US" sz="1600" b="1" dirty="0" err="1" smtClean="0"/>
              <a:t>jpn</a:t>
            </a:r>
            <a:r>
              <a:rPr lang="en-US" sz="1600" b="1" dirty="0" smtClean="0"/>
              <a:t>, …)</a:t>
            </a:r>
            <a:endParaRPr lang="en-US" sz="1600" b="1" dirty="0"/>
          </a:p>
        </p:txBody>
      </p:sp>
      <p:sp>
        <p:nvSpPr>
          <p:cNvPr id="27" name="Right Arrow 26"/>
          <p:cNvSpPr/>
          <p:nvPr/>
        </p:nvSpPr>
        <p:spPr>
          <a:xfrm>
            <a:off x="8294090" y="3320656"/>
            <a:ext cx="459937" cy="41551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868" y="5188811"/>
            <a:ext cx="864450" cy="5139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22172" y="4505456"/>
            <a:ext cx="250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Visualize output files</a:t>
            </a:r>
          </a:p>
          <a:p>
            <a:r>
              <a:rPr lang="en-US" sz="1600" b="1" dirty="0" smtClean="0"/>
              <a:t>Analyze data for insight</a:t>
            </a:r>
            <a:endParaRPr lang="en-US" sz="16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 b="15063"/>
          <a:stretch/>
        </p:blipFill>
        <p:spPr>
          <a:xfrm>
            <a:off x="9759522" y="5136351"/>
            <a:ext cx="953913" cy="6779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9969" y="5188811"/>
            <a:ext cx="544121" cy="532136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 rot="5400000">
            <a:off x="9908189" y="4066057"/>
            <a:ext cx="459937" cy="41551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71962" y="4903693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cs typeface="Segoe UI Light" panose="020B0502040204020203" pitchFamily="34" charset="0"/>
              </a:rPr>
              <a:t>Import files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55868" y="2035386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cs typeface="Segoe UI Light" panose="020B0502040204020203" pitchFamily="34" charset="0"/>
              </a:rPr>
              <a:t>Combine files &amp; fix format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8524058" y="2373940"/>
            <a:ext cx="666697" cy="1187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1423" y="5212111"/>
            <a:ext cx="1178804" cy="461665"/>
          </a:xfrm>
          <a:prstGeom prst="rect">
            <a:avLst/>
          </a:prstGeom>
          <a:noFill/>
          <a:ln w="28575">
            <a:solidFill>
              <a:srgbClr val="8031A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TLA custom outputs from 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707608" y="3523692"/>
            <a:ext cx="359787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611" y="4470304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Download files </a:t>
            </a:r>
          </a:p>
          <a:p>
            <a:r>
              <a:rPr lang="en-US" sz="1600" b="1" dirty="0" smtClean="0"/>
              <a:t>from tool with USB.</a:t>
            </a:r>
          </a:p>
          <a:p>
            <a:r>
              <a:rPr lang="en-US" sz="1600" b="1" dirty="0" smtClean="0"/>
              <a:t>(or via RS connection.)</a:t>
            </a:r>
            <a:endParaRPr lang="en-US" sz="1600" b="1" dirty="0"/>
          </a:p>
        </p:txBody>
      </p:sp>
      <p:pic>
        <p:nvPicPr>
          <p:cNvPr id="42" name="Picture 41" descr="USB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8" y="4204770"/>
            <a:ext cx="571500" cy="274320"/>
          </a:xfrm>
          <a:prstGeom prst="rect">
            <a:avLst/>
          </a:prstGeom>
        </p:spPr>
      </p:pic>
      <p:pic>
        <p:nvPicPr>
          <p:cNvPr id="45" name="Picture 44" descr="Home - INpressmagazin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27" y="5193190"/>
            <a:ext cx="757238" cy="542925"/>
          </a:xfrm>
          <a:prstGeom prst="rect">
            <a:avLst/>
          </a:prstGeom>
        </p:spPr>
      </p:pic>
      <p:pic>
        <p:nvPicPr>
          <p:cNvPr id="46" name="Picture 45" descr="USB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46" y="5327492"/>
            <a:ext cx="571500" cy="2743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6938" y="2358868"/>
            <a:ext cx="962025" cy="15906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27" y="2640932"/>
            <a:ext cx="1414463" cy="230600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40" y="2833062"/>
            <a:ext cx="1414463" cy="2306003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22" name="Right Arrow 21"/>
          <p:cNvSpPr/>
          <p:nvPr/>
        </p:nvSpPr>
        <p:spPr>
          <a:xfrm>
            <a:off x="5241871" y="3320656"/>
            <a:ext cx="459937" cy="41551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58659" y="2357417"/>
            <a:ext cx="804991" cy="3130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3" idx="0"/>
          </p:cNvCxnSpPr>
          <p:nvPr/>
        </p:nvCxnSpPr>
        <p:spPr>
          <a:xfrm flipH="1" flipV="1">
            <a:off x="5531127" y="3561183"/>
            <a:ext cx="387807" cy="1342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53696" y="3740002"/>
            <a:ext cx="1285875" cy="66008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350221" y="353066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cs typeface="Segoe UI Light" panose="020B0502040204020203" pitchFamily="34" charset="0"/>
              </a:rPr>
              <a:t>Processing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52335" y="4191027"/>
            <a:ext cx="1067128" cy="307777"/>
          </a:xfrm>
          <a:prstGeom prst="rect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1400" dirty="0"/>
              <a:t>&lt;5 minutes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4" y="2608572"/>
            <a:ext cx="1588722" cy="105173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5620833" y="1633712"/>
            <a:ext cx="1588714" cy="997155"/>
          </a:xfrm>
          <a:prstGeom prst="wedgeRectCallout">
            <a:avLst>
              <a:gd name="adj1" fmla="val 16668"/>
              <a:gd name="adj2" fmla="val 143296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Course goal is to provide data skill to format files into usable format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9108" y="1628566"/>
            <a:ext cx="1377125" cy="10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 Studio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21" t="20669" r="50383" b="45253"/>
          <a:stretch/>
        </p:blipFill>
        <p:spPr>
          <a:xfrm>
            <a:off x="5436707" y="350243"/>
            <a:ext cx="2519917" cy="1118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11" y="2117884"/>
            <a:ext cx="6200913" cy="3931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163" y="3274828"/>
            <a:ext cx="96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Scripting window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6201" y="5215346"/>
            <a:ext cx="94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Console window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206293" y="490756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Plots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78283" y="14262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166344" y="1468419"/>
            <a:ext cx="531628" cy="180640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04707" y="1468419"/>
            <a:ext cx="2332000" cy="121679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75749" y="2796363"/>
            <a:ext cx="3062065" cy="15842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5748" y="4561367"/>
            <a:ext cx="3062065" cy="14884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14597" y="4087727"/>
            <a:ext cx="3042028" cy="19620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470" y="2286354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New r file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214135" y="2440243"/>
            <a:ext cx="541575" cy="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5" idx="1"/>
          </p:cNvCxnSpPr>
          <p:nvPr/>
        </p:nvCxnSpPr>
        <p:spPr>
          <a:xfrm>
            <a:off x="1214135" y="3536438"/>
            <a:ext cx="561614" cy="5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</p:cNvCxnSpPr>
          <p:nvPr/>
        </p:nvCxnSpPr>
        <p:spPr>
          <a:xfrm flipV="1">
            <a:off x="1214135" y="5422605"/>
            <a:ext cx="484829" cy="54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7" idx="3"/>
          </p:cNvCxnSpPr>
          <p:nvPr/>
        </p:nvCxnSpPr>
        <p:spPr>
          <a:xfrm flipH="1">
            <a:off x="7956625" y="5061458"/>
            <a:ext cx="249668" cy="7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89803" y="3260567"/>
            <a:ext cx="15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Variables &amp; data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8040135" y="3414456"/>
            <a:ext cx="249668" cy="7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424" y="3632158"/>
            <a:ext cx="2714749" cy="903372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039844" y="3414455"/>
            <a:ext cx="3540630" cy="56212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07875" y="3110236"/>
            <a:ext cx="3042028" cy="6406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Goal is get unstructured data into a usable structure so insight can be gathered.</a:t>
            </a:r>
          </a:p>
          <a:p>
            <a:r>
              <a:rPr lang="en-US" dirty="0" smtClean="0"/>
              <a:t>Basic questions</a:t>
            </a:r>
          </a:p>
          <a:p>
            <a:pPr lvl="1"/>
            <a:r>
              <a:rPr lang="en-US" dirty="0" smtClean="0"/>
              <a:t>What insight is needed?</a:t>
            </a:r>
          </a:p>
          <a:p>
            <a:pPr lvl="1"/>
            <a:r>
              <a:rPr lang="en-US" dirty="0" smtClean="0"/>
              <a:t>Is the file content structured or unstructured?</a:t>
            </a:r>
          </a:p>
          <a:p>
            <a:pPr lvl="1"/>
            <a:r>
              <a:rPr lang="en-US" dirty="0" smtClean="0"/>
              <a:t>Are there calculations?</a:t>
            </a:r>
          </a:p>
          <a:p>
            <a:pPr lvl="1"/>
            <a:r>
              <a:rPr lang="en-US" dirty="0" smtClean="0"/>
              <a:t>Are statistical calculations required?</a:t>
            </a:r>
          </a:p>
          <a:p>
            <a:pPr lvl="1"/>
            <a:r>
              <a:rPr lang="en-US" dirty="0" smtClean="0"/>
              <a:t>Are graphs required?</a:t>
            </a:r>
          </a:p>
          <a:p>
            <a:pPr lvl="1"/>
            <a:r>
              <a:rPr lang="en-US" dirty="0" smtClean="0"/>
              <a:t>Does this data need to be merged with other data? </a:t>
            </a:r>
            <a:r>
              <a:rPr lang="en-US" smtClean="0"/>
              <a:t>Merge key?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Art of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1 | Single Structured File</a:t>
            </a:r>
            <a:endParaRPr lang="en-US" dirty="0"/>
          </a:p>
        </p:txBody>
      </p:sp>
      <p:sp>
        <p:nvSpPr>
          <p:cNvPr id="2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98583" y="2131945"/>
            <a:ext cx="6669247" cy="1395714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f0 &lt;- </a:t>
            </a:r>
            <a:r>
              <a:rPr lang="en-US" sz="1800" dirty="0" err="1">
                <a:solidFill>
                  <a:schemeClr val="bg1"/>
                </a:solidFill>
              </a:rPr>
              <a:t>file.choose</a:t>
            </a:r>
            <a:r>
              <a:rPr lang="en-US" sz="1800" dirty="0">
                <a:solidFill>
                  <a:schemeClr val="bg1"/>
                </a:solidFill>
              </a:rPr>
              <a:t>() </a:t>
            </a:r>
            <a:r>
              <a:rPr lang="en-US" sz="1800" dirty="0">
                <a:solidFill>
                  <a:srgbClr val="FFFF00"/>
                </a:solidFill>
              </a:rPr>
              <a:t>#select csv file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f1 </a:t>
            </a:r>
            <a:r>
              <a:rPr lang="en-US" sz="1800" dirty="0">
                <a:solidFill>
                  <a:schemeClr val="bg1"/>
                </a:solidFill>
              </a:rPr>
              <a:t>&lt;- read.csv(f0, header = </a:t>
            </a:r>
            <a:r>
              <a:rPr lang="en-US" sz="1800" dirty="0" err="1">
                <a:solidFill>
                  <a:schemeClr val="bg1"/>
                </a:solidFill>
              </a:rPr>
              <a:t>TRUE,sep</a:t>
            </a:r>
            <a:r>
              <a:rPr lang="en-US" sz="1800" dirty="0">
                <a:solidFill>
                  <a:schemeClr val="bg1"/>
                </a:solidFill>
              </a:rPr>
              <a:t> = ",") </a:t>
            </a:r>
            <a:r>
              <a:rPr lang="en-US" sz="1800" dirty="0">
                <a:solidFill>
                  <a:srgbClr val="FFFF00"/>
                </a:solidFill>
              </a:rPr>
              <a:t># load csv </a:t>
            </a:r>
            <a:r>
              <a:rPr lang="en-US" sz="1800" dirty="0" smtClean="0">
                <a:solidFill>
                  <a:srgbClr val="FFFF00"/>
                </a:solidFill>
              </a:rPr>
              <a:t>file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write.csv(f1,"</a:t>
            </a:r>
            <a:r>
              <a:rPr lang="en-US" sz="1800" dirty="0">
                <a:solidFill>
                  <a:schemeClr val="bg1"/>
                </a:solidFill>
              </a:rPr>
              <a:t>session1 file.csv",</a:t>
            </a:r>
            <a:r>
              <a:rPr lang="en-US" sz="1800" dirty="0" err="1">
                <a:solidFill>
                  <a:schemeClr val="bg1"/>
                </a:solidFill>
              </a:rPr>
              <a:t>row.names</a:t>
            </a:r>
            <a:r>
              <a:rPr lang="en-US" sz="1800" dirty="0">
                <a:solidFill>
                  <a:schemeClr val="bg1"/>
                </a:solidFill>
              </a:rPr>
              <a:t> = FALSE</a:t>
            </a:r>
            <a:r>
              <a:rPr lang="en-US" sz="1800" dirty="0" smtClean="0">
                <a:solidFill>
                  <a:schemeClr val="bg1"/>
                </a:solidFill>
              </a:rPr>
              <a:t>) </a:t>
            </a:r>
            <a:r>
              <a:rPr lang="en-US" sz="1800" dirty="0" smtClean="0">
                <a:solidFill>
                  <a:srgbClr val="FFFF00"/>
                </a:solidFill>
              </a:rPr>
              <a:t># save file</a:t>
            </a: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9" y="4806754"/>
            <a:ext cx="3184234" cy="1005840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7868873" y="3857647"/>
            <a:ext cx="520118" cy="755009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 rot="10800000">
            <a:off x="2726684" y="3857647"/>
            <a:ext cx="520118" cy="755009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15" y="4806754"/>
            <a:ext cx="3184234" cy="1005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465233" y="1276954"/>
            <a:ext cx="716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&lt;- is an operator to assign a variable name to a variable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56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2 | Multiple Structured Files Example 1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723002" y="1203024"/>
            <a:ext cx="6558109" cy="477745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1pPr>
            <a:lvl2pPr marL="466344" indent="-237744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–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2pPr>
            <a:lvl3pPr marL="676656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library(</a:t>
            </a:r>
            <a:r>
              <a:rPr lang="en-US" sz="1050" dirty="0" err="1" smtClean="0">
                <a:solidFill>
                  <a:schemeClr val="bg1"/>
                </a:solidFill>
              </a:rPr>
              <a:t>plyr</a:t>
            </a:r>
            <a:r>
              <a:rPr lang="en-US" sz="105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50" dirty="0" err="1" smtClean="0">
                <a:solidFill>
                  <a:schemeClr val="bg1"/>
                </a:solidFill>
              </a:rPr>
              <a:t>folderLocation</a:t>
            </a:r>
            <a:r>
              <a:rPr lang="en-US" sz="1050" dirty="0" smtClean="0">
                <a:solidFill>
                  <a:schemeClr val="bg1"/>
                </a:solidFill>
              </a:rPr>
              <a:t> &lt;- </a:t>
            </a:r>
            <a:r>
              <a:rPr lang="en-US" sz="1050" dirty="0" err="1" smtClean="0">
                <a:solidFill>
                  <a:schemeClr val="bg1"/>
                </a:solidFill>
              </a:rPr>
              <a:t>choose.dir</a:t>
            </a:r>
            <a:r>
              <a:rPr lang="en-US" sz="1050" dirty="0" smtClean="0">
                <a:solidFill>
                  <a:schemeClr val="bg1"/>
                </a:solidFill>
              </a:rPr>
              <a:t>() </a:t>
            </a:r>
            <a:r>
              <a:rPr lang="en-US" sz="1050" dirty="0" smtClean="0">
                <a:solidFill>
                  <a:srgbClr val="FFFF00"/>
                </a:solidFill>
              </a:rPr>
              <a:t># select folder with data files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vctFiles &lt;- c(</a:t>
            </a:r>
            <a:r>
              <a:rPr lang="en-US" sz="1050" dirty="0" err="1" smtClean="0">
                <a:solidFill>
                  <a:schemeClr val="bg1"/>
                </a:solidFill>
              </a:rPr>
              <a:t>list.files</a:t>
            </a:r>
            <a:r>
              <a:rPr lang="en-US" sz="1050" dirty="0" smtClean="0">
                <a:solidFill>
                  <a:schemeClr val="bg1"/>
                </a:solidFill>
              </a:rPr>
              <a:t>(path = </a:t>
            </a:r>
            <a:r>
              <a:rPr lang="en-US" sz="1050" dirty="0" err="1" smtClean="0">
                <a:solidFill>
                  <a:schemeClr val="bg1"/>
                </a:solidFill>
              </a:rPr>
              <a:t>folderLocation,pattern</a:t>
            </a:r>
            <a:r>
              <a:rPr lang="en-US" sz="1050" dirty="0" smtClean="0">
                <a:solidFill>
                  <a:schemeClr val="bg1"/>
                </a:solidFill>
              </a:rPr>
              <a:t> = "csv", recursive = FALSE))  </a:t>
            </a:r>
            <a:r>
              <a:rPr lang="en-US" sz="1050" dirty="0" smtClean="0">
                <a:solidFill>
                  <a:srgbClr val="FFFF00"/>
                </a:solidFill>
              </a:rPr>
              <a:t>#list files that contain csv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err="1" smtClean="0">
                <a:solidFill>
                  <a:schemeClr val="bg1"/>
                </a:solidFill>
              </a:rPr>
              <a:t>total.logs</a:t>
            </a:r>
            <a:r>
              <a:rPr lang="en-US" sz="1050" dirty="0" smtClean="0">
                <a:solidFill>
                  <a:schemeClr val="bg1"/>
                </a:solidFill>
              </a:rPr>
              <a:t> &lt;- length(vctFiles) </a:t>
            </a:r>
            <a:r>
              <a:rPr lang="en-US" sz="1050" dirty="0" smtClean="0">
                <a:solidFill>
                  <a:srgbClr val="FFFF00"/>
                </a:solidFill>
              </a:rPr>
              <a:t>#log count needed for loop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#create loop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datalist10 = list() </a:t>
            </a:r>
            <a:r>
              <a:rPr lang="en-US" sz="1050" dirty="0" smtClean="0">
                <a:solidFill>
                  <a:srgbClr val="FFFF00"/>
                </a:solidFill>
              </a:rPr>
              <a:t># create blank data frame to consolidate file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for (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050" dirty="0" smtClean="0">
                <a:solidFill>
                  <a:schemeClr val="bg1"/>
                </a:solidFill>
              </a:rPr>
              <a:t> in 1:length(vctFiles) 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lp_file &lt;- vctFiles[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050" dirty="0" smtClean="0">
                <a:solidFill>
                  <a:schemeClr val="bg1"/>
                </a:solidFill>
              </a:rPr>
              <a:t>]  </a:t>
            </a:r>
            <a:r>
              <a:rPr lang="en-US" sz="1050" dirty="0" smtClean="0">
                <a:solidFill>
                  <a:srgbClr val="FFFF00"/>
                </a:solidFill>
              </a:rPr>
              <a:t>#file being processed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5750" algn="l"/>
              </a:tabLst>
            </a:pPr>
            <a:r>
              <a:rPr lang="en-US" sz="1050" dirty="0" smtClean="0">
                <a:solidFill>
                  <a:schemeClr val="bg1"/>
                </a:solidFill>
              </a:rPr>
              <a:t>	f1 &lt;- read.csv(lp_file, header = TRUE, sep = ",") </a:t>
            </a:r>
            <a:r>
              <a:rPr lang="en-US" sz="1050" dirty="0" smtClean="0">
                <a:solidFill>
                  <a:srgbClr val="FFFF00"/>
                </a:solidFill>
              </a:rPr>
              <a:t># load file 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      datalist10[[j]] &lt;- f1 </a:t>
            </a:r>
            <a:r>
              <a:rPr lang="en-US" sz="1050" dirty="0" smtClean="0">
                <a:solidFill>
                  <a:srgbClr val="FFFF00"/>
                </a:solidFill>
              </a:rPr>
              <a:t>#pastes data into blank data frame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f2=</a:t>
            </a:r>
            <a:r>
              <a:rPr lang="en-US" sz="1050" dirty="0" err="1" smtClean="0">
                <a:solidFill>
                  <a:schemeClr val="bg1"/>
                </a:solidFill>
              </a:rPr>
              <a:t>rbind.fill</a:t>
            </a:r>
            <a:r>
              <a:rPr lang="en-US" sz="1050" dirty="0" smtClean="0">
                <a:solidFill>
                  <a:schemeClr val="bg1"/>
                </a:solidFill>
              </a:rPr>
              <a:t>(datalist10,f1)  </a:t>
            </a:r>
            <a:r>
              <a:rPr lang="en-US" sz="1050" dirty="0" smtClean="0">
                <a:solidFill>
                  <a:srgbClr val="FFFF00"/>
                </a:solidFill>
              </a:rPr>
              <a:t># combines all datalist10 data into single data frame</a:t>
            </a:r>
            <a:endParaRPr lang="en-US" sz="1050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3390" y="3373475"/>
            <a:ext cx="1862356" cy="13086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 = each file gets inserted into loop one at a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7516" y="338792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 = 1 - 5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43573" y="4329331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datalist10 contains File1-5 data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177" y="5345797"/>
            <a:ext cx="3052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f2 contains combined 1-5 data (stacked)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767" y="286369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{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 rot="10800000">
            <a:off x="3893012" y="4467830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{</a:t>
            </a:r>
            <a:endParaRPr lang="en-US" sz="2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7767" y="2682815"/>
            <a:ext cx="4277584" cy="17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0746" y="5076445"/>
            <a:ext cx="4277584" cy="17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42" y="1266697"/>
            <a:ext cx="9048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2 | Multiple Structured Files Example 2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723002" y="1203024"/>
            <a:ext cx="6558109" cy="477745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1pPr>
            <a:lvl2pPr marL="466344" indent="-237744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–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2pPr>
            <a:lvl3pPr marL="676656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library(</a:t>
            </a:r>
            <a:r>
              <a:rPr lang="en-US" sz="1050" dirty="0" err="1" smtClean="0">
                <a:solidFill>
                  <a:schemeClr val="bg1"/>
                </a:solidFill>
              </a:rPr>
              <a:t>plyr</a:t>
            </a:r>
            <a:r>
              <a:rPr lang="en-US" sz="105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50" dirty="0" err="1" smtClean="0">
                <a:solidFill>
                  <a:schemeClr val="bg1"/>
                </a:solidFill>
              </a:rPr>
              <a:t>folderLocation</a:t>
            </a:r>
            <a:r>
              <a:rPr lang="en-US" sz="1050" dirty="0" smtClean="0">
                <a:solidFill>
                  <a:schemeClr val="bg1"/>
                </a:solidFill>
              </a:rPr>
              <a:t> &lt;- </a:t>
            </a:r>
            <a:r>
              <a:rPr lang="en-US" sz="1050" dirty="0" err="1" smtClean="0">
                <a:solidFill>
                  <a:schemeClr val="bg1"/>
                </a:solidFill>
              </a:rPr>
              <a:t>choose.dir</a:t>
            </a:r>
            <a:r>
              <a:rPr lang="en-US" sz="1050" dirty="0" smtClean="0">
                <a:solidFill>
                  <a:schemeClr val="bg1"/>
                </a:solidFill>
              </a:rPr>
              <a:t>() </a:t>
            </a:r>
            <a:r>
              <a:rPr lang="en-US" sz="1050" dirty="0" smtClean="0">
                <a:solidFill>
                  <a:srgbClr val="FFFF00"/>
                </a:solidFill>
              </a:rPr>
              <a:t># select folder with data files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vctFiles &lt;- c(</a:t>
            </a:r>
            <a:r>
              <a:rPr lang="en-US" sz="1050" dirty="0" err="1" smtClean="0">
                <a:solidFill>
                  <a:schemeClr val="bg1"/>
                </a:solidFill>
              </a:rPr>
              <a:t>list.files</a:t>
            </a:r>
            <a:r>
              <a:rPr lang="en-US" sz="1050" dirty="0" smtClean="0">
                <a:solidFill>
                  <a:schemeClr val="bg1"/>
                </a:solidFill>
              </a:rPr>
              <a:t>(path = </a:t>
            </a:r>
            <a:r>
              <a:rPr lang="en-US" sz="1050" dirty="0" err="1" smtClean="0">
                <a:solidFill>
                  <a:schemeClr val="bg1"/>
                </a:solidFill>
              </a:rPr>
              <a:t>folderLocation,pattern</a:t>
            </a:r>
            <a:r>
              <a:rPr lang="en-US" sz="1050" dirty="0" smtClean="0">
                <a:solidFill>
                  <a:schemeClr val="bg1"/>
                </a:solidFill>
              </a:rPr>
              <a:t> = "csv", recursive = FALSE))  </a:t>
            </a:r>
            <a:r>
              <a:rPr lang="en-US" sz="1050" dirty="0" smtClean="0">
                <a:solidFill>
                  <a:srgbClr val="FFFF00"/>
                </a:solidFill>
              </a:rPr>
              <a:t>#list files that contain csv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err="1" smtClean="0">
                <a:solidFill>
                  <a:schemeClr val="bg1"/>
                </a:solidFill>
              </a:rPr>
              <a:t>total.logs</a:t>
            </a:r>
            <a:r>
              <a:rPr lang="en-US" sz="1050" dirty="0" smtClean="0">
                <a:solidFill>
                  <a:schemeClr val="bg1"/>
                </a:solidFill>
              </a:rPr>
              <a:t> &lt;- length(vctFiles) </a:t>
            </a:r>
            <a:r>
              <a:rPr lang="en-US" sz="1050" dirty="0" smtClean="0">
                <a:solidFill>
                  <a:srgbClr val="FFFF00"/>
                </a:solidFill>
              </a:rPr>
              <a:t>#log count needed for loop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#create loop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datalist10 = list() </a:t>
            </a:r>
            <a:r>
              <a:rPr lang="en-US" sz="1050" dirty="0" smtClean="0">
                <a:solidFill>
                  <a:srgbClr val="FFFF00"/>
                </a:solidFill>
              </a:rPr>
              <a:t># create blank data frame to consolidate file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for (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050" dirty="0" smtClean="0">
                <a:solidFill>
                  <a:schemeClr val="bg1"/>
                </a:solidFill>
              </a:rPr>
              <a:t> in 1:length(vctFiles) 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lp_file &lt;- vctFiles[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050" dirty="0" smtClean="0">
                <a:solidFill>
                  <a:schemeClr val="bg1"/>
                </a:solidFill>
              </a:rPr>
              <a:t>]  </a:t>
            </a:r>
            <a:r>
              <a:rPr lang="en-US" sz="1050" dirty="0" smtClean="0">
                <a:solidFill>
                  <a:srgbClr val="FFFF00"/>
                </a:solidFill>
              </a:rPr>
              <a:t>#file being processed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5750" algn="l"/>
              </a:tabLst>
            </a:pPr>
            <a:r>
              <a:rPr lang="en-US" sz="1050" dirty="0" smtClean="0">
                <a:solidFill>
                  <a:schemeClr val="bg1"/>
                </a:solidFill>
              </a:rPr>
              <a:t>	f1 &lt;- read.csv(lp_file, header = TRUE, sep = ",") </a:t>
            </a:r>
            <a:r>
              <a:rPr lang="en-US" sz="1050" dirty="0" smtClean="0">
                <a:solidFill>
                  <a:srgbClr val="FFFF00"/>
                </a:solidFill>
              </a:rPr>
              <a:t># load file 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      datalist10[[j]] &lt;- f1 </a:t>
            </a:r>
            <a:r>
              <a:rPr lang="en-US" sz="1050" dirty="0" smtClean="0">
                <a:solidFill>
                  <a:srgbClr val="FFFF00"/>
                </a:solidFill>
              </a:rPr>
              <a:t>#pastes data into blank data frame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f2=</a:t>
            </a:r>
            <a:r>
              <a:rPr lang="en-US" sz="1050" dirty="0" err="1" smtClean="0">
                <a:solidFill>
                  <a:schemeClr val="bg1"/>
                </a:solidFill>
              </a:rPr>
              <a:t>rbind.fill</a:t>
            </a:r>
            <a:r>
              <a:rPr lang="en-US" sz="1050" dirty="0" smtClean="0">
                <a:solidFill>
                  <a:schemeClr val="bg1"/>
                </a:solidFill>
              </a:rPr>
              <a:t>(datalist10,f1)  </a:t>
            </a:r>
            <a:r>
              <a:rPr lang="en-US" sz="1050" dirty="0" smtClean="0">
                <a:solidFill>
                  <a:srgbClr val="FFFF00"/>
                </a:solidFill>
              </a:rPr>
              <a:t># combines all datalist10 data into single data frame</a:t>
            </a:r>
            <a:endParaRPr lang="en-US" sz="1050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3390" y="3373475"/>
            <a:ext cx="1862356" cy="13086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 = each file gets inserted into loop one at a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7516" y="338792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 = 1 - 7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43573" y="4329331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datalist10 contains File1-7 data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177" y="5345797"/>
            <a:ext cx="3052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f2 contains combined 1-7 data (stacked)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767" y="286369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{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 rot="10800000">
            <a:off x="3893012" y="4467830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{</a:t>
            </a:r>
            <a:endParaRPr lang="en-US" sz="2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7767" y="2682815"/>
            <a:ext cx="4277584" cy="17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0746" y="5076445"/>
            <a:ext cx="4277584" cy="17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09" y="1087389"/>
            <a:ext cx="1619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Goal is get unstructured data into a usable structure so insight can be gathered.</a:t>
            </a:r>
          </a:p>
          <a:p>
            <a:r>
              <a:rPr lang="en-US" dirty="0" smtClean="0"/>
              <a:t>Basic questions</a:t>
            </a:r>
          </a:p>
          <a:p>
            <a:pPr lvl="1"/>
            <a:r>
              <a:rPr lang="en-US" dirty="0" smtClean="0"/>
              <a:t>What insight is needed?</a:t>
            </a:r>
          </a:p>
          <a:p>
            <a:pPr lvl="1"/>
            <a:r>
              <a:rPr lang="en-US" dirty="0" smtClean="0"/>
              <a:t>Is the file content structured or unstructured?</a:t>
            </a:r>
          </a:p>
          <a:p>
            <a:pPr lvl="1"/>
            <a:r>
              <a:rPr lang="en-US" dirty="0" smtClean="0"/>
              <a:t>Are there calculations?</a:t>
            </a:r>
          </a:p>
          <a:p>
            <a:pPr lvl="1"/>
            <a:r>
              <a:rPr lang="en-US" dirty="0" smtClean="0"/>
              <a:t>Are statistical calculations required?</a:t>
            </a:r>
          </a:p>
          <a:p>
            <a:pPr lvl="1"/>
            <a:r>
              <a:rPr lang="en-US" dirty="0" smtClean="0"/>
              <a:t>Are graphs required?</a:t>
            </a:r>
          </a:p>
          <a:p>
            <a:pPr lvl="1"/>
            <a:r>
              <a:rPr lang="en-US" dirty="0" smtClean="0"/>
              <a:t>Does this data need to be merged with other data? </a:t>
            </a:r>
            <a:r>
              <a:rPr lang="en-US" smtClean="0"/>
              <a:t>Merge key?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3 | Art of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3 | </a:t>
            </a:r>
            <a:r>
              <a:rPr lang="en-US" dirty="0"/>
              <a:t>Multiple Unstructured File Example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4" y="1677059"/>
            <a:ext cx="1828800" cy="2828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68" y="1677059"/>
            <a:ext cx="8572500" cy="37242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60915" y="2894120"/>
            <a:ext cx="683581" cy="64507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920" y="1873188"/>
            <a:ext cx="1615736" cy="11718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941" y="1171852"/>
            <a:ext cx="1675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Rows 1 to 6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5917223" y="1873188"/>
            <a:ext cx="3393831" cy="35281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6761" y="1867330"/>
            <a:ext cx="2520462" cy="3528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16915" y="1867330"/>
            <a:ext cx="2413153" cy="35281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0015" y="1354015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User variables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9463454" y="1341307"/>
            <a:ext cx="23342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User calculations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8736" y="13280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Source file (rows 1-6)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06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 science has become an essential skill needed to support customers who are using data to drive equipment performance.</a:t>
            </a:r>
          </a:p>
          <a:p>
            <a:pPr lvl="1"/>
            <a:r>
              <a:rPr lang="en-US" dirty="0" smtClean="0"/>
              <a:t>Fault Detection </a:t>
            </a:r>
            <a:r>
              <a:rPr lang="en-US" dirty="0"/>
              <a:t>C</a:t>
            </a:r>
            <a:r>
              <a:rPr lang="en-US" dirty="0" smtClean="0"/>
              <a:t>lassification (FDC)</a:t>
            </a:r>
          </a:p>
          <a:p>
            <a:pPr lvl="1"/>
            <a:r>
              <a:rPr lang="en-US" dirty="0" smtClean="0"/>
              <a:t>Statistical Process Control (SPC)</a:t>
            </a:r>
          </a:p>
          <a:p>
            <a:pPr lvl="1"/>
            <a:r>
              <a:rPr lang="en-US" dirty="0" smtClean="0"/>
              <a:t>First Time Right (FTR)</a:t>
            </a:r>
          </a:p>
          <a:p>
            <a:pPr lvl="1"/>
            <a:endParaRPr lang="en-US" dirty="0"/>
          </a:p>
          <a:p>
            <a:r>
              <a:rPr lang="en-US" dirty="0" smtClean="0"/>
              <a:t>This course will provide necessary skills to generate insight from most data files.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0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3 | Multiple Unstructured File Example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170"/>
          <a:stretch/>
        </p:blipFill>
        <p:spPr>
          <a:xfrm>
            <a:off x="754912" y="1085321"/>
            <a:ext cx="11079094" cy="2327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12" y="4592927"/>
            <a:ext cx="10971876" cy="1754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0867" y="1212912"/>
            <a:ext cx="1882966" cy="3926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2792" y="4592926"/>
            <a:ext cx="4048463" cy="175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1255" y="4592484"/>
            <a:ext cx="223285" cy="1754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4174" y="4592484"/>
            <a:ext cx="3232663" cy="17542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76837" y="4592484"/>
            <a:ext cx="349951" cy="175426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891" y="4592483"/>
            <a:ext cx="3176901" cy="17542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4212" y="1865548"/>
            <a:ext cx="2067109" cy="15475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6919" y="1865548"/>
            <a:ext cx="2028970" cy="15475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6920" y="1658783"/>
            <a:ext cx="2028970" cy="1274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4592" y="1649050"/>
            <a:ext cx="2028970" cy="1274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3399" y="1648730"/>
            <a:ext cx="640080" cy="1274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3399" y="1857776"/>
            <a:ext cx="640080" cy="15552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18" idx="2"/>
            <a:endCxn id="9" idx="0"/>
          </p:cNvCxnSpPr>
          <p:nvPr/>
        </p:nvCxnSpPr>
        <p:spPr>
          <a:xfrm rot="16200000" flipH="1">
            <a:off x="4043452" y="603037"/>
            <a:ext cx="1179433" cy="6799459"/>
          </a:xfrm>
          <a:prstGeom prst="bentConnector3">
            <a:avLst>
              <a:gd name="adj1" fmla="val 689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1" idx="0"/>
          </p:cNvCxnSpPr>
          <p:nvPr/>
        </p:nvCxnSpPr>
        <p:spPr>
          <a:xfrm rot="16200000" flipH="1">
            <a:off x="7501892" y="542563"/>
            <a:ext cx="1179432" cy="69204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1" idx="0"/>
          </p:cNvCxnSpPr>
          <p:nvPr/>
        </p:nvCxnSpPr>
        <p:spPr>
          <a:xfrm rot="16200000" flipH="1">
            <a:off x="9555074" y="2595745"/>
            <a:ext cx="1179432" cy="28140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130546" y="1776218"/>
            <a:ext cx="2370321" cy="28158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3"/>
            <a:endCxn id="16" idx="1"/>
          </p:cNvCxnSpPr>
          <p:nvPr/>
        </p:nvCxnSpPr>
        <p:spPr>
          <a:xfrm flipV="1">
            <a:off x="5645890" y="1712794"/>
            <a:ext cx="2098702" cy="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</p:cNvCxnSpPr>
          <p:nvPr/>
        </p:nvCxnSpPr>
        <p:spPr>
          <a:xfrm>
            <a:off x="1812350" y="1605516"/>
            <a:ext cx="2297342" cy="2986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We’ll be using iris built in dataset for this session</a:t>
            </a:r>
          </a:p>
          <a:p>
            <a:r>
              <a:rPr lang="en-US" dirty="0" smtClean="0"/>
              <a:t>Your Session 4 folder contains a start r script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Session 4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Plotting Basics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59" y="2923554"/>
            <a:ext cx="7541991" cy="3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5 | Power BI Desktop Training, Loading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89" y="1250174"/>
            <a:ext cx="9638377" cy="5059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5367" y="1669312"/>
            <a:ext cx="350875" cy="7123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64" y="2505226"/>
            <a:ext cx="1342914" cy="3222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35" y="2046767"/>
            <a:ext cx="5109174" cy="38333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95414" y="5483670"/>
            <a:ext cx="467832" cy="2445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3797" y="1208846"/>
            <a:ext cx="4373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Utilize Encoding=932 for Japanese characters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79805" y="1424763"/>
            <a:ext cx="1063255" cy="1080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80344" y="2505226"/>
            <a:ext cx="1488558" cy="152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5825" y="4178595"/>
            <a:ext cx="1284053" cy="31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5 | Power BI Desktop Training, Hands 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3" y="1302046"/>
            <a:ext cx="9231791" cy="4846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44270" y="3306726"/>
            <a:ext cx="1341074" cy="21690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8086" y="4061637"/>
            <a:ext cx="1911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Data columns</a:t>
            </a:r>
            <a:endParaRPr lang="en-US" sz="2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881424" y="2913321"/>
            <a:ext cx="4678325" cy="616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Lite Analytics will pass </a:t>
            </a:r>
            <a:r>
              <a:rPr lang="en-US" dirty="0" err="1" smtClean="0"/>
              <a:t>args</a:t>
            </a:r>
            <a:r>
              <a:rPr lang="en-US" dirty="0" smtClean="0"/>
              <a:t> (arguments) to R</a:t>
            </a:r>
          </a:p>
          <a:p>
            <a:r>
              <a:rPr lang="en-US" dirty="0" smtClean="0"/>
              <a:t>Within your R script you can utilize the </a:t>
            </a:r>
            <a:r>
              <a:rPr lang="en-US" dirty="0" err="1" smtClean="0"/>
              <a:t>args</a:t>
            </a:r>
            <a:r>
              <a:rPr lang="en-US" dirty="0"/>
              <a:t> </a:t>
            </a:r>
            <a:r>
              <a:rPr lang="en-US" dirty="0" smtClean="0"/>
              <a:t>to locate a folder and pass parameters</a:t>
            </a:r>
          </a:p>
          <a:p>
            <a:pPr lvl="1"/>
            <a:r>
              <a:rPr lang="en-US" dirty="0" smtClean="0"/>
              <a:t>Folder location</a:t>
            </a:r>
          </a:p>
          <a:p>
            <a:pPr lvl="1"/>
            <a:r>
              <a:rPr lang="en-US" dirty="0" smtClean="0"/>
              <a:t>Tool Name</a:t>
            </a:r>
          </a:p>
          <a:p>
            <a:pPr lvl="1"/>
            <a:r>
              <a:rPr lang="en-US" dirty="0" smtClean="0"/>
              <a:t>Recipe Name</a:t>
            </a:r>
          </a:p>
          <a:p>
            <a:pPr lvl="1"/>
            <a:r>
              <a:rPr lang="en-US" dirty="0" smtClean="0"/>
              <a:t>Chart flag </a:t>
            </a:r>
          </a:p>
          <a:p>
            <a:r>
              <a:rPr lang="en-US" dirty="0" smtClean="0"/>
              <a:t>Below link has instructions and developer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6 | Lite Analytics MyScripts</a:t>
            </a:r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70214" y="5746508"/>
            <a:ext cx="10973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chemeClr val="tx2"/>
                </a:solidFill>
              </a:rPr>
              <a:t>http://tech-sup.sp.us.tel.com/remote/tla/SitePages/TLA%20Training%20Materials.aspx</a:t>
            </a:r>
          </a:p>
        </p:txBody>
      </p:sp>
    </p:spTree>
    <p:extLst>
      <p:ext uri="{BB962C8B-B14F-4D97-AF65-F5344CB8AC3E}">
        <p14:creationId xmlns:p14="http://schemas.microsoft.com/office/powerpoint/2010/main" val="413349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Lite Analytics and R can be combined to process many files and Power BI can be utilized for a interactive visualization tool.</a:t>
            </a:r>
          </a:p>
          <a:p>
            <a:r>
              <a:rPr lang="en-US" dirty="0" smtClean="0"/>
              <a:t>R has much more capability related to data science.  </a:t>
            </a:r>
          </a:p>
          <a:p>
            <a:r>
              <a:rPr lang="en-US" dirty="0" smtClean="0"/>
              <a:t>It’s important to have a strong grasp of key data wrangling concepts and hands on experience.</a:t>
            </a:r>
          </a:p>
          <a:p>
            <a:r>
              <a:rPr lang="en-US" dirty="0" smtClean="0"/>
              <a:t>Combing equipment experience with data skills is a great combination.</a:t>
            </a:r>
          </a:p>
          <a:p>
            <a:r>
              <a:rPr lang="en-US" dirty="0" smtClean="0"/>
              <a:t>Let us know if we can support your projects or any questions, tla_support@us.tel.com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7 | 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2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This class will be utilizing R.</a:t>
            </a:r>
          </a:p>
          <a:p>
            <a:r>
              <a:rPr lang="en-US" dirty="0"/>
              <a:t>R is a language and environment for statistical computing and graphics. </a:t>
            </a:r>
            <a:r>
              <a:rPr lang="en-US" dirty="0" smtClean="0"/>
              <a:t>It </a:t>
            </a:r>
            <a:r>
              <a:rPr lang="en-US" dirty="0"/>
              <a:t>includes</a:t>
            </a:r>
          </a:p>
          <a:p>
            <a:pPr lvl="1"/>
            <a:r>
              <a:rPr lang="en-US" dirty="0"/>
              <a:t>an effective data handling and storage facility,</a:t>
            </a:r>
          </a:p>
          <a:p>
            <a:pPr lvl="1"/>
            <a:r>
              <a:rPr lang="en-US" dirty="0"/>
              <a:t>a suite of operators for calculations on arrays, in particular matrices,</a:t>
            </a:r>
          </a:p>
          <a:p>
            <a:pPr lvl="1"/>
            <a:r>
              <a:rPr lang="en-US" dirty="0"/>
              <a:t>a large, coherent, integrated collection of intermediate tools for data analysis,</a:t>
            </a:r>
          </a:p>
          <a:p>
            <a:pPr lvl="1"/>
            <a:r>
              <a:rPr lang="en-US" dirty="0"/>
              <a:t>graphical facilities for data analysis and display either on-screen or on hardcopy, and</a:t>
            </a:r>
          </a:p>
          <a:p>
            <a:pPr lvl="1"/>
            <a:r>
              <a:rPr lang="en-US" dirty="0"/>
              <a:t>a well-developed, simple and effective programming language which includes conditionals, loops, user-defined recursive functions and input and output facilities.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Platform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665" y="549137"/>
            <a:ext cx="502311" cy="3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 </a:t>
            </a:r>
            <a:r>
              <a:rPr lang="en-US" sz="1800" dirty="0"/>
              <a:t>data frame is a table or a two-dimensional array-like structure in which each column contains values of one variable and each row contains one set of values from each column.</a:t>
            </a:r>
          </a:p>
          <a:p>
            <a:r>
              <a:rPr lang="en-US" sz="1800" dirty="0"/>
              <a:t>Following are the characteristics of a data frame.</a:t>
            </a:r>
          </a:p>
          <a:p>
            <a:pPr lvl="1"/>
            <a:r>
              <a:rPr lang="en-US" sz="1400" dirty="0"/>
              <a:t>The column names should be non-empty.</a:t>
            </a:r>
          </a:p>
          <a:p>
            <a:pPr lvl="1"/>
            <a:r>
              <a:rPr lang="en-US" sz="1400" dirty="0"/>
              <a:t>The row names should be unique.</a:t>
            </a:r>
          </a:p>
          <a:p>
            <a:pPr lvl="1"/>
            <a:r>
              <a:rPr lang="en-US" sz="1400" dirty="0"/>
              <a:t>The data stored in a data frame can be of numeric, factor or character type.</a:t>
            </a:r>
          </a:p>
          <a:p>
            <a:pPr lvl="1"/>
            <a:r>
              <a:rPr lang="en-US" sz="1400" dirty="0"/>
              <a:t>Each column should contain same number of data items.</a:t>
            </a:r>
          </a:p>
          <a:p>
            <a:pPr lvl="1"/>
            <a:endParaRPr lang="en-US" sz="1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85" y="4157135"/>
            <a:ext cx="4598261" cy="2020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615" y="516726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Names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449585" y="4597167"/>
            <a:ext cx="335560" cy="158022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8989" y="423622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7566686" y="4420890"/>
            <a:ext cx="512303" cy="16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72374" y="4597167"/>
            <a:ext cx="4102672" cy="1580228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5888" y="51672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643586" y="5351931"/>
            <a:ext cx="512302" cy="16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b="3678"/>
          <a:stretch/>
        </p:blipFill>
        <p:spPr>
          <a:xfrm>
            <a:off x="2017712" y="3994209"/>
            <a:ext cx="8648700" cy="108261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63865" y="1144588"/>
            <a:ext cx="10905835" cy="4794682"/>
          </a:xfrm>
        </p:spPr>
        <p:txBody>
          <a:bodyPr/>
          <a:lstStyle/>
          <a:p>
            <a:r>
              <a:rPr lang="en-US" dirty="0" smtClean="0"/>
              <a:t>Integer is a number that doesn’t contain a decimal</a:t>
            </a:r>
          </a:p>
          <a:p>
            <a:r>
              <a:rPr lang="en-US" dirty="0" smtClean="0"/>
              <a:t>Number contains a decimal</a:t>
            </a:r>
          </a:p>
          <a:p>
            <a:r>
              <a:rPr lang="en-US" dirty="0" smtClean="0"/>
              <a:t>Character are letters</a:t>
            </a:r>
          </a:p>
          <a:p>
            <a:r>
              <a:rPr lang="en-US" dirty="0" smtClean="0"/>
              <a:t>Date is date formatted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Frame Data Classifications Example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0756" y="3247267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5 rows (</a:t>
            </a:r>
            <a:r>
              <a:rPr lang="en-US" sz="2200" dirty="0" err="1" smtClean="0"/>
              <a:t>obs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07944" y="3291487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4 columns (variables)</a:t>
            </a:r>
            <a:endParaRPr lang="en-US" sz="2200" dirty="0"/>
          </a:p>
        </p:txBody>
      </p:sp>
      <p:cxnSp>
        <p:nvCxnSpPr>
          <p:cNvPr id="10" name="Straight Arrow Connector 9"/>
          <p:cNvCxnSpPr>
            <a:endCxn id="17" idx="0"/>
          </p:cNvCxnSpPr>
          <p:nvPr/>
        </p:nvCxnSpPr>
        <p:spPr>
          <a:xfrm>
            <a:off x="3680077" y="3640054"/>
            <a:ext cx="220887" cy="48427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0" idx="0"/>
          </p:cNvCxnSpPr>
          <p:nvPr/>
        </p:nvCxnSpPr>
        <p:spPr>
          <a:xfrm>
            <a:off x="5019675" y="3722374"/>
            <a:ext cx="126405" cy="44005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53777" y="4124325"/>
            <a:ext cx="694373" cy="219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07944" y="4162424"/>
            <a:ext cx="1276271" cy="2000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0964" y="4381500"/>
            <a:ext cx="442436" cy="664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77" y="5195145"/>
            <a:ext cx="2826916" cy="11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allows data community to create packages.  Library() command is used to load a package  </a:t>
            </a:r>
          </a:p>
          <a:p>
            <a:r>
              <a:rPr lang="en-US" dirty="0" smtClean="0"/>
              <a:t>Libraries can be considered as a specialty set of functions that support a specific function.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214" y="3192736"/>
            <a:ext cx="4019550" cy="103822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indent="0"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kumimoji="1" baseline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466344" indent="-237744">
              <a:spcBef>
                <a:spcPts val="600"/>
              </a:spcBef>
              <a:buFont typeface="Arial" panose="020B0604020202020204" pitchFamily="34" charset="0"/>
              <a:buChar char="–"/>
              <a:defRPr kumimoji="1" sz="2000" baseline="0"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676656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 baseline="0"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9144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 sz="1600" baseline="0"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11430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 sz="1400" baseline="0"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13716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6pPr>
            <a:lvl7pPr marL="16002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7pPr>
            <a:lvl8pPr marL="18288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8pPr>
            <a:lvl9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kumimoji="1"/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library(</a:t>
            </a:r>
            <a:r>
              <a:rPr lang="en-US" sz="1200" dirty="0" err="1">
                <a:solidFill>
                  <a:schemeClr val="tx2"/>
                </a:solidFill>
              </a:rPr>
              <a:t>data.table</a:t>
            </a:r>
            <a:r>
              <a:rPr lang="en-US" sz="1200" dirty="0" smtClean="0"/>
              <a:t>) </a:t>
            </a:r>
            <a:r>
              <a:rPr lang="en-US" sz="1200" dirty="0" smtClean="0">
                <a:solidFill>
                  <a:srgbClr val="FFFF00"/>
                </a:solidFill>
              </a:rPr>
              <a:t># activate library before using function</a:t>
            </a:r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 smtClean="0"/>
              <a:t>DT </a:t>
            </a:r>
            <a:r>
              <a:rPr lang="en-US" sz="1200" dirty="0"/>
              <a:t>&lt;- </a:t>
            </a:r>
            <a:r>
              <a:rPr lang="en-US" sz="1200" dirty="0" err="1">
                <a:solidFill>
                  <a:schemeClr val="tx2"/>
                </a:solidFill>
              </a:rPr>
              <a:t>data.table</a:t>
            </a:r>
            <a:r>
              <a:rPr lang="en-US" sz="1200" dirty="0"/>
              <a:t>(A = letters[1:10], X = 1:10, Y = 11:20)</a:t>
            </a:r>
          </a:p>
          <a:p>
            <a:r>
              <a:rPr lang="en-US" sz="1200" dirty="0" err="1">
                <a:solidFill>
                  <a:schemeClr val="tx2"/>
                </a:solidFill>
              </a:rPr>
              <a:t>as.matrix</a:t>
            </a:r>
            <a:r>
              <a:rPr lang="en-US" sz="1200" dirty="0"/>
              <a:t>(DT) </a:t>
            </a:r>
            <a:r>
              <a:rPr lang="en-US" sz="1200" dirty="0">
                <a:solidFill>
                  <a:srgbClr val="FFFF00"/>
                </a:solidFill>
              </a:rPr>
              <a:t># character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2" y="4969686"/>
            <a:ext cx="2251074" cy="145395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2128721" y="4378454"/>
            <a:ext cx="616761" cy="48577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90" y="3024596"/>
            <a:ext cx="2814008" cy="3399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9006851" y="3574296"/>
            <a:ext cx="2924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 manual can be found via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= “</a:t>
            </a:r>
            <a:r>
              <a:rPr lang="en-US" dirty="0" err="1" smtClean="0"/>
              <a:t>data.table</a:t>
            </a:r>
            <a:r>
              <a:rPr lang="en-US" dirty="0" smtClean="0"/>
              <a:t> package”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R comes across a \ it assumes you are starting an escape, so if you actually need a backslash in your string you'll need the sequence </a:t>
            </a:r>
            <a:r>
              <a:rPr lang="en-US" dirty="0" smtClean="0"/>
              <a:t>\\</a:t>
            </a:r>
          </a:p>
          <a:p>
            <a:r>
              <a:rPr lang="en-US" dirty="0" smtClean="0"/>
              <a:t>Below examples are using </a:t>
            </a:r>
            <a:r>
              <a:rPr lang="en-US" dirty="0" err="1" smtClean="0"/>
              <a:t>grepl</a:t>
            </a:r>
            <a:r>
              <a:rPr lang="en-US" dirty="0"/>
              <a:t> </a:t>
            </a:r>
            <a:r>
              <a:rPr lang="en-US" dirty="0" smtClean="0"/>
              <a:t>(searching for a character or pattern of characters)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3560979"/>
            <a:ext cx="529590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537" y="3560978"/>
            <a:ext cx="2713844" cy="75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4650" y="5175562"/>
            <a:ext cx="3252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TRUE = character exists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467725" y="4051757"/>
            <a:ext cx="93374" cy="65207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214" y="4791075"/>
            <a:ext cx="2720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[ = special character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81150" y="3914775"/>
            <a:ext cx="57151" cy="87630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2325" y="4185552"/>
            <a:ext cx="548987" cy="81507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67725" y="4724254"/>
            <a:ext cx="34355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\\ before special </a:t>
            </a:r>
            <a:r>
              <a:rPr lang="en-US" sz="2200" dirty="0" smtClean="0"/>
              <a:t>character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53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98583" y="2131945"/>
            <a:ext cx="6669247" cy="1395714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f0 &lt;- </a:t>
            </a:r>
            <a:r>
              <a:rPr lang="en-US" sz="1800" dirty="0" err="1">
                <a:solidFill>
                  <a:schemeClr val="bg1"/>
                </a:solidFill>
              </a:rPr>
              <a:t>file.choose</a:t>
            </a:r>
            <a:r>
              <a:rPr lang="en-US" sz="1800" dirty="0">
                <a:solidFill>
                  <a:schemeClr val="bg1"/>
                </a:solidFill>
              </a:rPr>
              <a:t>() </a:t>
            </a:r>
            <a:r>
              <a:rPr lang="en-US" sz="1800" dirty="0">
                <a:solidFill>
                  <a:srgbClr val="FFFF00"/>
                </a:solidFill>
              </a:rPr>
              <a:t>#select csv file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f1 </a:t>
            </a:r>
            <a:r>
              <a:rPr lang="en-US" sz="1800" dirty="0">
                <a:solidFill>
                  <a:schemeClr val="bg1"/>
                </a:solidFill>
              </a:rPr>
              <a:t>&lt;- read.csv(f0, header = </a:t>
            </a:r>
            <a:r>
              <a:rPr lang="en-US" sz="1800" dirty="0" err="1">
                <a:solidFill>
                  <a:schemeClr val="bg1"/>
                </a:solidFill>
              </a:rPr>
              <a:t>TRUE,sep</a:t>
            </a:r>
            <a:r>
              <a:rPr lang="en-US" sz="1800" dirty="0">
                <a:solidFill>
                  <a:schemeClr val="bg1"/>
                </a:solidFill>
              </a:rPr>
              <a:t> = ",") </a:t>
            </a:r>
            <a:r>
              <a:rPr lang="en-US" sz="1800" dirty="0">
                <a:solidFill>
                  <a:srgbClr val="FFFF00"/>
                </a:solidFill>
              </a:rPr>
              <a:t># load csv </a:t>
            </a:r>
            <a:r>
              <a:rPr lang="en-US" sz="1800" dirty="0" smtClean="0">
                <a:solidFill>
                  <a:srgbClr val="FFFF00"/>
                </a:solidFill>
              </a:rPr>
              <a:t>file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write.csv(f1,"</a:t>
            </a:r>
            <a:r>
              <a:rPr lang="en-US" sz="1800" dirty="0">
                <a:solidFill>
                  <a:schemeClr val="bg1"/>
                </a:solidFill>
              </a:rPr>
              <a:t>session1 file.csv",</a:t>
            </a:r>
            <a:r>
              <a:rPr lang="en-US" sz="1800" dirty="0" err="1">
                <a:solidFill>
                  <a:schemeClr val="bg1"/>
                </a:solidFill>
              </a:rPr>
              <a:t>row.names</a:t>
            </a:r>
            <a:r>
              <a:rPr lang="en-US" sz="1800" dirty="0">
                <a:solidFill>
                  <a:schemeClr val="bg1"/>
                </a:solidFill>
              </a:rPr>
              <a:t> = FALSE</a:t>
            </a:r>
            <a:r>
              <a:rPr lang="en-US" sz="1800" dirty="0" smtClean="0">
                <a:solidFill>
                  <a:schemeClr val="bg1"/>
                </a:solidFill>
              </a:rPr>
              <a:t>) </a:t>
            </a:r>
            <a:r>
              <a:rPr lang="en-US" sz="1800" dirty="0" smtClean="0">
                <a:solidFill>
                  <a:srgbClr val="FFFF00"/>
                </a:solidFill>
              </a:rPr>
              <a:t># save file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Basic Concepts | Single File Input &amp;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9" y="4806754"/>
            <a:ext cx="3184234" cy="10058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7868873" y="3857647"/>
            <a:ext cx="520118" cy="755009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2726684" y="3857647"/>
            <a:ext cx="520118" cy="755009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15" y="4806754"/>
            <a:ext cx="3184234" cy="1005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65233" y="1276954"/>
            <a:ext cx="716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&lt;- is an operator to assign a variable name to a variable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57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23002" y="1203024"/>
            <a:ext cx="6558109" cy="4777455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library(</a:t>
            </a:r>
            <a:r>
              <a:rPr lang="en-US" sz="1050" dirty="0" err="1">
                <a:solidFill>
                  <a:schemeClr val="bg1"/>
                </a:solidFill>
              </a:rPr>
              <a:t>plyr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105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050" dirty="0" err="1">
                <a:solidFill>
                  <a:schemeClr val="bg1"/>
                </a:solidFill>
              </a:rPr>
              <a:t>folderLocation</a:t>
            </a:r>
            <a:r>
              <a:rPr lang="en-US" sz="1050" dirty="0">
                <a:solidFill>
                  <a:schemeClr val="bg1"/>
                </a:solidFill>
              </a:rPr>
              <a:t> &lt;- </a:t>
            </a:r>
            <a:r>
              <a:rPr lang="en-US" sz="1050" dirty="0" err="1">
                <a:solidFill>
                  <a:schemeClr val="bg1"/>
                </a:solidFill>
              </a:rPr>
              <a:t>choose.dir</a:t>
            </a:r>
            <a:r>
              <a:rPr lang="en-US" sz="1050" dirty="0">
                <a:solidFill>
                  <a:schemeClr val="bg1"/>
                </a:solidFill>
              </a:rPr>
              <a:t>() </a:t>
            </a:r>
            <a:r>
              <a:rPr lang="en-US" sz="1050" dirty="0">
                <a:solidFill>
                  <a:srgbClr val="FFFF00"/>
                </a:solidFill>
              </a:rPr>
              <a:t># select folder with data files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50" dirty="0">
                <a:solidFill>
                  <a:schemeClr val="bg1"/>
                </a:solidFill>
              </a:rPr>
              <a:t>vctFiles &lt;- c(</a:t>
            </a:r>
            <a:r>
              <a:rPr lang="en-US" sz="1050" dirty="0" err="1">
                <a:solidFill>
                  <a:schemeClr val="bg1"/>
                </a:solidFill>
              </a:rPr>
              <a:t>list.files</a:t>
            </a:r>
            <a:r>
              <a:rPr lang="en-US" sz="1050" dirty="0">
                <a:solidFill>
                  <a:schemeClr val="bg1"/>
                </a:solidFill>
              </a:rPr>
              <a:t>(path = </a:t>
            </a:r>
            <a:r>
              <a:rPr lang="en-US" sz="1050" dirty="0" err="1">
                <a:solidFill>
                  <a:schemeClr val="bg1"/>
                </a:solidFill>
              </a:rPr>
              <a:t>folderLocation,pattern</a:t>
            </a:r>
            <a:r>
              <a:rPr lang="en-US" sz="1050" dirty="0">
                <a:solidFill>
                  <a:schemeClr val="bg1"/>
                </a:solidFill>
              </a:rPr>
              <a:t> = "csv", recursive = FALSE))  </a:t>
            </a:r>
            <a:r>
              <a:rPr lang="en-US" sz="1050" dirty="0">
                <a:solidFill>
                  <a:srgbClr val="FFFF00"/>
                </a:solidFill>
              </a:rPr>
              <a:t>#list files that contain csv</a:t>
            </a:r>
          </a:p>
          <a:p>
            <a:pPr marL="0" indent="0">
              <a:buNone/>
            </a:pPr>
            <a:r>
              <a:rPr lang="en-US" sz="1050" dirty="0" err="1">
                <a:solidFill>
                  <a:schemeClr val="bg1"/>
                </a:solidFill>
              </a:rPr>
              <a:t>total.logs</a:t>
            </a:r>
            <a:r>
              <a:rPr lang="en-US" sz="1050" dirty="0">
                <a:solidFill>
                  <a:schemeClr val="bg1"/>
                </a:solidFill>
              </a:rPr>
              <a:t> &lt;- length(vctFiles) </a:t>
            </a:r>
            <a:r>
              <a:rPr lang="en-US" sz="1050" dirty="0">
                <a:solidFill>
                  <a:srgbClr val="FFFF00"/>
                </a:solidFill>
              </a:rPr>
              <a:t>#log count needed for loop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#create loop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datalist10 = list() </a:t>
            </a:r>
            <a:r>
              <a:rPr lang="en-US" sz="1050" dirty="0">
                <a:solidFill>
                  <a:srgbClr val="FFFF00"/>
                </a:solidFill>
              </a:rPr>
              <a:t># create blank data frame to consolidate file data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for (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050" dirty="0">
                <a:solidFill>
                  <a:schemeClr val="bg1"/>
                </a:solidFill>
              </a:rPr>
              <a:t> in 1:length(vctFiles) ) 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  lp_file &lt;- vctFiles[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050" dirty="0">
                <a:solidFill>
                  <a:schemeClr val="bg1"/>
                </a:solidFill>
              </a:rPr>
              <a:t>]  </a:t>
            </a:r>
            <a:r>
              <a:rPr lang="en-US" sz="1050" dirty="0">
                <a:solidFill>
                  <a:srgbClr val="FFFF00"/>
                </a:solidFill>
              </a:rPr>
              <a:t>#file being processed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en-US" sz="1050" dirty="0">
                <a:solidFill>
                  <a:schemeClr val="bg1"/>
                </a:solidFill>
              </a:rPr>
              <a:t>	f1 &lt;- read.csv(lp_file, header = TRUE, sep = ",") </a:t>
            </a:r>
            <a:r>
              <a:rPr lang="en-US" sz="1050" dirty="0">
                <a:solidFill>
                  <a:srgbClr val="FFFF00"/>
                </a:solidFill>
              </a:rPr>
              <a:t># load file j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        datalist10[[j]] &lt;- f1 </a:t>
            </a:r>
            <a:r>
              <a:rPr lang="en-US" sz="1050" dirty="0">
                <a:solidFill>
                  <a:srgbClr val="FFFF00"/>
                </a:solidFill>
              </a:rPr>
              <a:t>#pastes data into blank data frame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f2=</a:t>
            </a:r>
            <a:r>
              <a:rPr lang="en-US" sz="1050" dirty="0" err="1">
                <a:solidFill>
                  <a:schemeClr val="bg1"/>
                </a:solidFill>
              </a:rPr>
              <a:t>rbind.fill</a:t>
            </a:r>
            <a:r>
              <a:rPr lang="en-US" sz="1050" dirty="0">
                <a:solidFill>
                  <a:schemeClr val="bg1"/>
                </a:solidFill>
              </a:rPr>
              <a:t>(datalist10,f1)  </a:t>
            </a:r>
            <a:r>
              <a:rPr lang="en-US" sz="1050" dirty="0">
                <a:solidFill>
                  <a:srgbClr val="FFFF00"/>
                </a:solidFill>
              </a:rPr>
              <a:t># combines all datalist10 data into single data frame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Basic Concepts | Multiple File Input &amp; Output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1555" y="1544285"/>
            <a:ext cx="779381" cy="859605"/>
            <a:chOff x="103127" y="1682939"/>
            <a:chExt cx="779381" cy="8596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498" y="1682939"/>
              <a:ext cx="548640" cy="5486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3127" y="2280934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File1.csv</a:t>
              </a:r>
              <a:endParaRPr lang="en-US" sz="1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7050" y="1586207"/>
            <a:ext cx="779381" cy="859605"/>
            <a:chOff x="1008396" y="1682939"/>
            <a:chExt cx="779381" cy="85960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3767" y="1682939"/>
              <a:ext cx="548640" cy="54864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08396" y="2280934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File2.csv</a:t>
              </a:r>
              <a:endParaRPr lang="en-US" sz="11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1494" y="1572459"/>
            <a:ext cx="779381" cy="910086"/>
            <a:chOff x="404148" y="5332003"/>
            <a:chExt cx="779381" cy="9100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519" y="5332003"/>
              <a:ext cx="548640" cy="54864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04148" y="5980479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File3.csv</a:t>
              </a:r>
              <a:endParaRPr lang="en-US" sz="1100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303390" y="3373475"/>
            <a:ext cx="1862356" cy="13086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 = each file gets inserted into loop one at a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4" y="3312666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 = 1 (File1.csv)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8167" y="3336742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 = 2 (File2.csv)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62322" y="3373475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 = 3 (File3.csv)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43573" y="4329331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datalist10 contains File1-3 data 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177" y="5345797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f2 contains combined File1-3 data (stacked)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47767" y="286369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{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 rot="10800000">
            <a:off x="3893012" y="4467830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{</a:t>
            </a:r>
            <a:endParaRPr lang="en-US" sz="2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7767" y="2682815"/>
            <a:ext cx="4277584" cy="17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746" y="5076445"/>
            <a:ext cx="4277584" cy="17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_PPT_template_16X9_ENG_Confidential_printfriendly">
  <a:themeElements>
    <a:clrScheme name="TEL　Brand　Color">
      <a:dk1>
        <a:srgbClr val="2D2D2D"/>
      </a:dk1>
      <a:lt1>
        <a:srgbClr val="FFFFFF"/>
      </a:lt1>
      <a:dk2>
        <a:srgbClr val="00A9E0"/>
      </a:dk2>
      <a:lt2>
        <a:srgbClr val="F4F4F4"/>
      </a:lt2>
      <a:accent1>
        <a:srgbClr val="00A9E0"/>
      </a:accent1>
      <a:accent2>
        <a:srgbClr val="8031A7"/>
      </a:accent2>
      <a:accent3>
        <a:srgbClr val="78BE20"/>
      </a:accent3>
      <a:accent4>
        <a:srgbClr val="FF6A13"/>
      </a:accent4>
      <a:accent5>
        <a:srgbClr val="00B2A9"/>
      </a:accent5>
      <a:accent6>
        <a:srgbClr val="DA1884"/>
      </a:accent6>
      <a:hlink>
        <a:srgbClr val="EEDC00"/>
      </a:hlink>
      <a:folHlink>
        <a:srgbClr val="A7A8AA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  <a:extLst>
    <a:ext uri="{05A4C25C-085E-4340-85A3-A5531E510DB2}">
      <thm15:themeFamily xmlns:thm15="http://schemas.microsoft.com/office/thememl/2012/main" name="プレゼンテーション1" id="{452567EA-CE08-F449-87F7-73224E3C296B}" vid="{1F087BF7-6904-FE41-B9E0-ACCBD97F98ED}"/>
    </a:ext>
  </a:extLst>
</a:theme>
</file>

<file path=ppt/theme/theme2.xml><?xml version="1.0" encoding="utf-8"?>
<a:theme xmlns:a="http://schemas.openxmlformats.org/drawingml/2006/main" name="Office Theme">
  <a:themeElements>
    <a:clrScheme name="Eteris">
      <a:dk1>
        <a:srgbClr val="4B4F54"/>
      </a:dk1>
      <a:lt1>
        <a:sysClr val="window" lastClr="FFFFFF"/>
      </a:lt1>
      <a:dk2>
        <a:srgbClr val="201547"/>
      </a:dk2>
      <a:lt2>
        <a:srgbClr val="DADCDE"/>
      </a:lt2>
      <a:accent1>
        <a:srgbClr val="5949A7"/>
      </a:accent1>
      <a:accent2>
        <a:srgbClr val="8ED018"/>
      </a:accent2>
      <a:accent3>
        <a:srgbClr val="147BD1"/>
      </a:accent3>
      <a:accent4>
        <a:srgbClr val="1DB5DF"/>
      </a:accent4>
      <a:accent5>
        <a:srgbClr val="981D97"/>
      </a:accent5>
      <a:accent6>
        <a:srgbClr val="8FD6BD"/>
      </a:accent6>
      <a:hlink>
        <a:srgbClr val="1DB5DF"/>
      </a:hlink>
      <a:folHlink>
        <a:srgbClr val="90959C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</a:theme>
</file>

<file path=ppt/theme/theme3.xml><?xml version="1.0" encoding="utf-8"?>
<a:theme xmlns:a="http://schemas.openxmlformats.org/drawingml/2006/main" name="Office Theme">
  <a:themeElements>
    <a:clrScheme name="Eteris">
      <a:dk1>
        <a:srgbClr val="4B4F54"/>
      </a:dk1>
      <a:lt1>
        <a:sysClr val="window" lastClr="FFFFFF"/>
      </a:lt1>
      <a:dk2>
        <a:srgbClr val="201547"/>
      </a:dk2>
      <a:lt2>
        <a:srgbClr val="DADCDE"/>
      </a:lt2>
      <a:accent1>
        <a:srgbClr val="5949A7"/>
      </a:accent1>
      <a:accent2>
        <a:srgbClr val="8ED018"/>
      </a:accent2>
      <a:accent3>
        <a:srgbClr val="147BD1"/>
      </a:accent3>
      <a:accent4>
        <a:srgbClr val="1DB5DF"/>
      </a:accent4>
      <a:accent5>
        <a:srgbClr val="981D97"/>
      </a:accent5>
      <a:accent6>
        <a:srgbClr val="8FD6BD"/>
      </a:accent6>
      <a:hlink>
        <a:srgbClr val="1DB5DF"/>
      </a:hlink>
      <a:folHlink>
        <a:srgbClr val="90959C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画像" ma:contentTypeID="0x010102000B468B1667201D46BFD0538F9495A0D5" ma:contentTypeVersion="0" ma:contentTypeDescription="イメージまたは写真をアップロードします。" ma:contentTypeScope="" ma:versionID="0efd716f491e073baa742ef853e364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3d110b39548615702dc11fb41072cc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画像の幅" ma:internalName="ImageWidth" ma:readOnly="true">
      <xsd:simpleType>
        <xsd:restriction base="dms:Unknown"/>
      </xsd:simpleType>
    </xsd:element>
    <xsd:element name="ImageHeight" ma:index="12" nillable="true" ma:displayName="画像の高さ" ma:internalName="ImageHeight" ma:readOnly="true">
      <xsd:simpleType>
        <xsd:restriction base="dms:Unknown"/>
      </xsd:simpleType>
    </xsd:element>
    <xsd:element name="ImageCreateDate" ma:index="13" nillable="true" ma:displayName="画像の作成日" ma:format="DateTime" ma:hidden="true" ma:internalName="ImageCreateDate">
      <xsd:simpleType>
        <xsd:restriction base="dms:DateTime"/>
      </xsd:simpleType>
    </xsd:element>
    <xsd:element name="Description" ma:index="14" nillable="true" ma:displayName="説明" ma:description="イメージの代替テキストとして使用されます。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サムネイルあり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プレビューあり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プレビュー イメージの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8" ma:displayName="タイトル"/>
        <xsd:element ref="dc:subject" minOccurs="0" maxOccurs="1"/>
        <xsd:element ref="dc:description" minOccurs="0" maxOccurs="1"/>
        <xsd:element name="keywords" minOccurs="0" maxOccurs="1" type="xsd:string" ma:index="20" ma:displayName="キーワード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B203F-2735-4F67-9AE7-E34800A4B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21968B-BAC0-4131-8980-398A325C7785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033CD9-3E65-468D-AA53-4C251BCA60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2074</TotalTime>
  <Words>1388</Words>
  <Application>Microsoft Office PowerPoint</Application>
  <PresentationFormat>Custom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メイリオ</vt:lpstr>
      <vt:lpstr>メイリオ</vt:lpstr>
      <vt:lpstr>Arial</vt:lpstr>
      <vt:lpstr>Segoe UI Light</vt:lpstr>
      <vt:lpstr>Wingdings</vt:lpstr>
      <vt:lpstr>TEL_PPT_template_16X9_ENG_Confidential_printfriendly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Tokyo Electron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 TECH Solis, John</dc:creator>
  <cp:lastModifiedBy>TEA TECH Solis, John</cp:lastModifiedBy>
  <cp:revision>34</cp:revision>
  <dcterms:created xsi:type="dcterms:W3CDTF">2019-04-30T21:19:38Z</dcterms:created>
  <dcterms:modified xsi:type="dcterms:W3CDTF">2019-05-22T14:00:51Z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2015754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D5.0.5</vt:lpwstr>
  </property>
  <property fmtid="{D5CDD505-2E9C-101B-9397-08002B2CF9AE}" pid="5" name="ContentTypeId">
    <vt:lpwstr>0x010102000B468B1667201D46BFD0538F9495A0D5</vt:lpwstr>
  </property>
</Properties>
</file>