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1" r:id="rId4"/>
    <p:sldId id="257" r:id="rId5"/>
  </p:sldIdLst>
  <p:sldSz cx="16219488" cy="8591550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584"/>
    <a:srgbClr val="A6C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94660"/>
  </p:normalViewPr>
  <p:slideViewPr>
    <p:cSldViewPr snapToGrid="0">
      <p:cViewPr>
        <p:scale>
          <a:sx n="120" d="100"/>
          <a:sy n="120" d="100"/>
        </p:scale>
        <p:origin x="80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436" y="1406072"/>
            <a:ext cx="12164616" cy="2991132"/>
          </a:xfrm>
        </p:spPr>
        <p:txBody>
          <a:bodyPr anchor="b"/>
          <a:lstStyle>
            <a:lvl1pPr algn="ctr">
              <a:defRPr sz="7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436" y="4512553"/>
            <a:ext cx="12164616" cy="2074302"/>
          </a:xfrm>
        </p:spPr>
        <p:txBody>
          <a:bodyPr/>
          <a:lstStyle>
            <a:lvl1pPr marL="0" indent="0" algn="ctr">
              <a:buNone/>
              <a:defRPr sz="3007"/>
            </a:lvl1pPr>
            <a:lvl2pPr marL="572780" indent="0" algn="ctr">
              <a:buNone/>
              <a:defRPr sz="2506"/>
            </a:lvl2pPr>
            <a:lvl3pPr marL="1145560" indent="0" algn="ctr">
              <a:buNone/>
              <a:defRPr sz="2255"/>
            </a:lvl3pPr>
            <a:lvl4pPr marL="1718340" indent="0" algn="ctr">
              <a:buNone/>
              <a:defRPr sz="2004"/>
            </a:lvl4pPr>
            <a:lvl5pPr marL="2291121" indent="0" algn="ctr">
              <a:buNone/>
              <a:defRPr sz="2004"/>
            </a:lvl5pPr>
            <a:lvl6pPr marL="2863901" indent="0" algn="ctr">
              <a:buNone/>
              <a:defRPr sz="2004"/>
            </a:lvl6pPr>
            <a:lvl7pPr marL="3436681" indent="0" algn="ctr">
              <a:buNone/>
              <a:defRPr sz="2004"/>
            </a:lvl7pPr>
            <a:lvl8pPr marL="4009461" indent="0" algn="ctr">
              <a:buNone/>
              <a:defRPr sz="2004"/>
            </a:lvl8pPr>
            <a:lvl9pPr marL="4582241" indent="0" algn="ctr">
              <a:buNone/>
              <a:defRPr sz="20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7071" y="457421"/>
            <a:ext cx="3497327" cy="72809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5090" y="457421"/>
            <a:ext cx="10289238" cy="728094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642" y="2141922"/>
            <a:ext cx="13989308" cy="3573846"/>
          </a:xfrm>
        </p:spPr>
        <p:txBody>
          <a:bodyPr anchor="b"/>
          <a:lstStyle>
            <a:lvl1pPr>
              <a:defRPr sz="75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642" y="5749578"/>
            <a:ext cx="13989308" cy="1879401"/>
          </a:xfrm>
        </p:spPr>
        <p:txBody>
          <a:bodyPr/>
          <a:lstStyle>
            <a:lvl1pPr marL="0" indent="0">
              <a:buNone/>
              <a:defRPr sz="3007">
                <a:solidFill>
                  <a:schemeClr val="tx1">
                    <a:tint val="75000"/>
                  </a:schemeClr>
                </a:solidFill>
              </a:defRPr>
            </a:lvl1pPr>
            <a:lvl2pPr marL="572780" indent="0">
              <a:buNone/>
              <a:defRPr sz="2506">
                <a:solidFill>
                  <a:schemeClr val="tx1">
                    <a:tint val="75000"/>
                  </a:schemeClr>
                </a:solidFill>
              </a:defRPr>
            </a:lvl2pPr>
            <a:lvl3pPr marL="1145560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3pPr>
            <a:lvl4pPr marL="1718340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4pPr>
            <a:lvl5pPr marL="2291121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5pPr>
            <a:lvl6pPr marL="2863901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6pPr>
            <a:lvl7pPr marL="3436681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7pPr>
            <a:lvl8pPr marL="4009461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8pPr>
            <a:lvl9pPr marL="4582241" indent="0">
              <a:buNone/>
              <a:defRPr sz="20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090" y="2287102"/>
            <a:ext cx="6893282" cy="54512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1116" y="2287102"/>
            <a:ext cx="6893282" cy="54512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03" y="457421"/>
            <a:ext cx="13989308" cy="1660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203" y="2106123"/>
            <a:ext cx="6861603" cy="1032179"/>
          </a:xfrm>
        </p:spPr>
        <p:txBody>
          <a:bodyPr anchor="b"/>
          <a:lstStyle>
            <a:lvl1pPr marL="0" indent="0">
              <a:buNone/>
              <a:defRPr sz="3007" b="1"/>
            </a:lvl1pPr>
            <a:lvl2pPr marL="572780" indent="0">
              <a:buNone/>
              <a:defRPr sz="2506" b="1"/>
            </a:lvl2pPr>
            <a:lvl3pPr marL="1145560" indent="0">
              <a:buNone/>
              <a:defRPr sz="2255" b="1"/>
            </a:lvl3pPr>
            <a:lvl4pPr marL="1718340" indent="0">
              <a:buNone/>
              <a:defRPr sz="2004" b="1"/>
            </a:lvl4pPr>
            <a:lvl5pPr marL="2291121" indent="0">
              <a:buNone/>
              <a:defRPr sz="2004" b="1"/>
            </a:lvl5pPr>
            <a:lvl6pPr marL="2863901" indent="0">
              <a:buNone/>
              <a:defRPr sz="2004" b="1"/>
            </a:lvl6pPr>
            <a:lvl7pPr marL="3436681" indent="0">
              <a:buNone/>
              <a:defRPr sz="2004" b="1"/>
            </a:lvl7pPr>
            <a:lvl8pPr marL="4009461" indent="0">
              <a:buNone/>
              <a:defRPr sz="2004" b="1"/>
            </a:lvl8pPr>
            <a:lvl9pPr marL="4582241" indent="0">
              <a:buNone/>
              <a:defRPr sz="200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203" y="3138302"/>
            <a:ext cx="6861603" cy="46159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11116" y="2106123"/>
            <a:ext cx="6895395" cy="1032179"/>
          </a:xfrm>
        </p:spPr>
        <p:txBody>
          <a:bodyPr anchor="b"/>
          <a:lstStyle>
            <a:lvl1pPr marL="0" indent="0">
              <a:buNone/>
              <a:defRPr sz="3007" b="1"/>
            </a:lvl1pPr>
            <a:lvl2pPr marL="572780" indent="0">
              <a:buNone/>
              <a:defRPr sz="2506" b="1"/>
            </a:lvl2pPr>
            <a:lvl3pPr marL="1145560" indent="0">
              <a:buNone/>
              <a:defRPr sz="2255" b="1"/>
            </a:lvl3pPr>
            <a:lvl4pPr marL="1718340" indent="0">
              <a:buNone/>
              <a:defRPr sz="2004" b="1"/>
            </a:lvl4pPr>
            <a:lvl5pPr marL="2291121" indent="0">
              <a:buNone/>
              <a:defRPr sz="2004" b="1"/>
            </a:lvl5pPr>
            <a:lvl6pPr marL="2863901" indent="0">
              <a:buNone/>
              <a:defRPr sz="2004" b="1"/>
            </a:lvl6pPr>
            <a:lvl7pPr marL="3436681" indent="0">
              <a:buNone/>
              <a:defRPr sz="2004" b="1"/>
            </a:lvl7pPr>
            <a:lvl8pPr marL="4009461" indent="0">
              <a:buNone/>
              <a:defRPr sz="2004" b="1"/>
            </a:lvl8pPr>
            <a:lvl9pPr marL="4582241" indent="0">
              <a:buNone/>
              <a:defRPr sz="200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11116" y="3138302"/>
            <a:ext cx="6895395" cy="46159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03" y="572770"/>
            <a:ext cx="5231207" cy="2004695"/>
          </a:xfrm>
        </p:spPr>
        <p:txBody>
          <a:bodyPr anchor="b"/>
          <a:lstStyle>
            <a:lvl1pPr>
              <a:defRPr sz="40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395" y="1237025"/>
            <a:ext cx="8211116" cy="6105569"/>
          </a:xfrm>
        </p:spPr>
        <p:txBody>
          <a:bodyPr/>
          <a:lstStyle>
            <a:lvl1pPr>
              <a:defRPr sz="4009"/>
            </a:lvl1pPr>
            <a:lvl2pPr>
              <a:defRPr sz="3508"/>
            </a:lvl2pPr>
            <a:lvl3pPr>
              <a:defRPr sz="3007"/>
            </a:lvl3pPr>
            <a:lvl4pPr>
              <a:defRPr sz="2506"/>
            </a:lvl4pPr>
            <a:lvl5pPr>
              <a:defRPr sz="2506"/>
            </a:lvl5pPr>
            <a:lvl6pPr>
              <a:defRPr sz="2506"/>
            </a:lvl6pPr>
            <a:lvl7pPr>
              <a:defRPr sz="2506"/>
            </a:lvl7pPr>
            <a:lvl8pPr>
              <a:defRPr sz="2506"/>
            </a:lvl8pPr>
            <a:lvl9pPr>
              <a:defRPr sz="250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203" y="2577465"/>
            <a:ext cx="5231207" cy="4775073"/>
          </a:xfrm>
        </p:spPr>
        <p:txBody>
          <a:bodyPr/>
          <a:lstStyle>
            <a:lvl1pPr marL="0" indent="0">
              <a:buNone/>
              <a:defRPr sz="2004"/>
            </a:lvl1pPr>
            <a:lvl2pPr marL="572780" indent="0">
              <a:buNone/>
              <a:defRPr sz="1754"/>
            </a:lvl2pPr>
            <a:lvl3pPr marL="1145560" indent="0">
              <a:buNone/>
              <a:defRPr sz="1503"/>
            </a:lvl3pPr>
            <a:lvl4pPr marL="1718340" indent="0">
              <a:buNone/>
              <a:defRPr sz="1253"/>
            </a:lvl4pPr>
            <a:lvl5pPr marL="2291121" indent="0">
              <a:buNone/>
              <a:defRPr sz="1253"/>
            </a:lvl5pPr>
            <a:lvl6pPr marL="2863901" indent="0">
              <a:buNone/>
              <a:defRPr sz="1253"/>
            </a:lvl6pPr>
            <a:lvl7pPr marL="3436681" indent="0">
              <a:buNone/>
              <a:defRPr sz="1253"/>
            </a:lvl7pPr>
            <a:lvl8pPr marL="4009461" indent="0">
              <a:buNone/>
              <a:defRPr sz="1253"/>
            </a:lvl8pPr>
            <a:lvl9pPr marL="4582241" indent="0">
              <a:buNone/>
              <a:defRPr sz="12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8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203" y="572770"/>
            <a:ext cx="5231207" cy="2004695"/>
          </a:xfrm>
        </p:spPr>
        <p:txBody>
          <a:bodyPr anchor="b"/>
          <a:lstStyle>
            <a:lvl1pPr>
              <a:defRPr sz="40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5395" y="1237025"/>
            <a:ext cx="8211116" cy="6105569"/>
          </a:xfrm>
        </p:spPr>
        <p:txBody>
          <a:bodyPr anchor="t"/>
          <a:lstStyle>
            <a:lvl1pPr marL="0" indent="0">
              <a:buNone/>
              <a:defRPr sz="4009"/>
            </a:lvl1pPr>
            <a:lvl2pPr marL="572780" indent="0">
              <a:buNone/>
              <a:defRPr sz="3508"/>
            </a:lvl2pPr>
            <a:lvl3pPr marL="1145560" indent="0">
              <a:buNone/>
              <a:defRPr sz="3007"/>
            </a:lvl3pPr>
            <a:lvl4pPr marL="1718340" indent="0">
              <a:buNone/>
              <a:defRPr sz="2506"/>
            </a:lvl4pPr>
            <a:lvl5pPr marL="2291121" indent="0">
              <a:buNone/>
              <a:defRPr sz="2506"/>
            </a:lvl5pPr>
            <a:lvl6pPr marL="2863901" indent="0">
              <a:buNone/>
              <a:defRPr sz="2506"/>
            </a:lvl6pPr>
            <a:lvl7pPr marL="3436681" indent="0">
              <a:buNone/>
              <a:defRPr sz="2506"/>
            </a:lvl7pPr>
            <a:lvl8pPr marL="4009461" indent="0">
              <a:buNone/>
              <a:defRPr sz="2506"/>
            </a:lvl8pPr>
            <a:lvl9pPr marL="4582241" indent="0">
              <a:buNone/>
              <a:defRPr sz="25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203" y="2577465"/>
            <a:ext cx="5231207" cy="4775073"/>
          </a:xfrm>
        </p:spPr>
        <p:txBody>
          <a:bodyPr/>
          <a:lstStyle>
            <a:lvl1pPr marL="0" indent="0">
              <a:buNone/>
              <a:defRPr sz="2004"/>
            </a:lvl1pPr>
            <a:lvl2pPr marL="572780" indent="0">
              <a:buNone/>
              <a:defRPr sz="1754"/>
            </a:lvl2pPr>
            <a:lvl3pPr marL="1145560" indent="0">
              <a:buNone/>
              <a:defRPr sz="1503"/>
            </a:lvl3pPr>
            <a:lvl4pPr marL="1718340" indent="0">
              <a:buNone/>
              <a:defRPr sz="1253"/>
            </a:lvl4pPr>
            <a:lvl5pPr marL="2291121" indent="0">
              <a:buNone/>
              <a:defRPr sz="1253"/>
            </a:lvl5pPr>
            <a:lvl6pPr marL="2863901" indent="0">
              <a:buNone/>
              <a:defRPr sz="1253"/>
            </a:lvl6pPr>
            <a:lvl7pPr marL="3436681" indent="0">
              <a:buNone/>
              <a:defRPr sz="1253"/>
            </a:lvl7pPr>
            <a:lvl8pPr marL="4009461" indent="0">
              <a:buNone/>
              <a:defRPr sz="1253"/>
            </a:lvl8pPr>
            <a:lvl9pPr marL="4582241" indent="0">
              <a:buNone/>
              <a:defRPr sz="125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1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090" y="457421"/>
            <a:ext cx="13989308" cy="1660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090" y="2287102"/>
            <a:ext cx="13989308" cy="545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5090" y="7963095"/>
            <a:ext cx="3649385" cy="45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B5B3-AAD8-40E5-AF00-4FA1E4292F4D}" type="datetimeFigureOut">
              <a:rPr lang="zh-CN" altLang="en-US" smtClean="0"/>
              <a:t>2018/8/3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2706" y="7963095"/>
            <a:ext cx="5474077" cy="45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5013" y="7963095"/>
            <a:ext cx="3649385" cy="457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3026-4FCA-4EBB-B82F-8D1BB3FB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5560" rtl="0" eaLnBrk="1" latinLnBrk="0" hangingPunct="1">
        <a:lnSpc>
          <a:spcPct val="90000"/>
        </a:lnSpc>
        <a:spcBef>
          <a:spcPct val="0"/>
        </a:spcBef>
        <a:buNone/>
        <a:defRPr sz="5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390" indent="-286390" algn="l" defTabSz="1145560" rtl="0" eaLnBrk="1" latinLnBrk="0" hangingPunct="1">
        <a:lnSpc>
          <a:spcPct val="90000"/>
        </a:lnSpc>
        <a:spcBef>
          <a:spcPts val="1253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59170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3007" kern="1200">
          <a:solidFill>
            <a:schemeClr val="tx1"/>
          </a:solidFill>
          <a:latin typeface="+mn-lt"/>
          <a:ea typeface="+mn-ea"/>
          <a:cs typeface="+mn-cs"/>
        </a:defRPr>
      </a:lvl2pPr>
      <a:lvl3pPr marL="1431950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3pPr>
      <a:lvl4pPr marL="200473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57751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315029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72307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29585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868631" indent="-286390" algn="l" defTabSz="1145560" rtl="0" eaLnBrk="1" latinLnBrk="0" hangingPunct="1">
        <a:lnSpc>
          <a:spcPct val="90000"/>
        </a:lnSpc>
        <a:spcBef>
          <a:spcPts val="626"/>
        </a:spcBef>
        <a:buFont typeface="Arial" panose="020B0604020202020204" pitchFamily="34" charset="0"/>
        <a:buChar char="•"/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1pPr>
      <a:lvl2pPr marL="572780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145560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718340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2863901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436681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009461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582241" algn="l" defTabSz="1145560" rtl="0" eaLnBrk="1" latinLnBrk="0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6608131" y="3216206"/>
            <a:ext cx="770304" cy="64461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7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In-memory Cache</a:t>
            </a:r>
            <a:endParaRPr lang="zh-CN" altLang="en-US" sz="98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8260159" y="3231851"/>
            <a:ext cx="770304" cy="6133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87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endParaRPr lang="zh-CN" altLang="en-US" sz="98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>
            <a:stCxn id="4" idx="1"/>
            <a:endCxn id="8" idx="2"/>
          </p:cNvCxnSpPr>
          <p:nvPr/>
        </p:nvCxnSpPr>
        <p:spPr>
          <a:xfrm flipV="1">
            <a:off x="6993283" y="2764097"/>
            <a:ext cx="883071" cy="452111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78433" y="2321502"/>
            <a:ext cx="995839" cy="44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437" tIns="32218" rIns="64437" bIns="32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87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ACALFA</a:t>
            </a:r>
            <a:endParaRPr lang="zh-CN" altLang="en-US" sz="98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直接箭头连接符 8"/>
          <p:cNvCxnSpPr>
            <a:stCxn id="8" idx="2"/>
            <a:endCxn id="5" idx="1"/>
          </p:cNvCxnSpPr>
          <p:nvPr/>
        </p:nvCxnSpPr>
        <p:spPr>
          <a:xfrm>
            <a:off x="7876352" y="2764097"/>
            <a:ext cx="768956" cy="4677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30301" y="2957916"/>
            <a:ext cx="38664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40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endParaRPr lang="zh-CN" altLang="en-US" sz="74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曲线连接符 10"/>
          <p:cNvCxnSpPr>
            <a:stCxn id="8" idx="1"/>
            <a:endCxn id="4" idx="2"/>
          </p:cNvCxnSpPr>
          <p:nvPr/>
        </p:nvCxnSpPr>
        <p:spPr>
          <a:xfrm rot="10800000" flipV="1">
            <a:off x="6608132" y="2542797"/>
            <a:ext cx="770304" cy="995715"/>
          </a:xfrm>
          <a:prstGeom prst="curvedConnector3">
            <a:avLst>
              <a:gd name="adj1" fmla="val 120913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213730" y="2728210"/>
            <a:ext cx="1127232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40" dirty="0">
                <a:latin typeface="Calibri" panose="020F0502020204030204" pitchFamily="34" charset="0"/>
                <a:cs typeface="Calibri" panose="020F0502020204030204" pitchFamily="34" charset="0"/>
              </a:rPr>
              <a:t>Read when hit the cache</a:t>
            </a:r>
            <a:endParaRPr lang="zh-CN" altLang="en-US" sz="74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曲线连接符 12"/>
          <p:cNvCxnSpPr>
            <a:stCxn id="8" idx="3"/>
            <a:endCxn id="5" idx="4"/>
          </p:cNvCxnSpPr>
          <p:nvPr/>
        </p:nvCxnSpPr>
        <p:spPr>
          <a:xfrm>
            <a:off x="8374274" y="2542797"/>
            <a:ext cx="656189" cy="995715"/>
          </a:xfrm>
          <a:prstGeom prst="curvedConnector3">
            <a:avLst>
              <a:gd name="adj1" fmla="val 124550"/>
            </a:avLst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686694" y="2762441"/>
            <a:ext cx="1194558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40" dirty="0">
                <a:latin typeface="Calibri" panose="020F0502020204030204" pitchFamily="34" charset="0"/>
                <a:cs typeface="Calibri" panose="020F0502020204030204" pitchFamily="34" charset="0"/>
              </a:rPr>
              <a:t>Read when miss the cache</a:t>
            </a:r>
            <a:endParaRPr lang="zh-CN" altLang="en-US" sz="74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85328" y="3574570"/>
            <a:ext cx="777777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zh-CN" altLang="en-US" sz="70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21996" y="2138855"/>
            <a:ext cx="2941831" cy="22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Aspect-oriented Cache Auto Load Framework with Annotation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66632" y="3854599"/>
            <a:ext cx="2028119" cy="22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Relational Database Management System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346923" y="2957916"/>
            <a:ext cx="386644" cy="20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40" dirty="0"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endParaRPr lang="zh-CN" altLang="en-US" sz="74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接箭头连接符 24"/>
          <p:cNvCxnSpPr>
            <a:stCxn id="4" idx="4"/>
            <a:endCxn id="5" idx="2"/>
          </p:cNvCxnSpPr>
          <p:nvPr/>
        </p:nvCxnSpPr>
        <p:spPr>
          <a:xfrm>
            <a:off x="7378433" y="3538512"/>
            <a:ext cx="88172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BFFBA823-99C2-46F2-BF5F-AFD9BD1DD73D}"/>
              </a:ext>
            </a:extLst>
          </p:cNvPr>
          <p:cNvSpPr/>
          <p:nvPr/>
        </p:nvSpPr>
        <p:spPr>
          <a:xfrm>
            <a:off x="10274708" y="2495658"/>
            <a:ext cx="1058601" cy="383552"/>
          </a:xfrm>
          <a:prstGeom prst="diamond">
            <a:avLst/>
          </a:prstGeom>
          <a:noFill/>
          <a:ln w="25400">
            <a:solidFill>
              <a:srgbClr val="A6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6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hit?</a:t>
            </a:r>
            <a:endParaRPr lang="zh-CN" altLang="en-US" sz="84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460B9867-3344-45B4-A62E-97DE53B0B13E}"/>
              </a:ext>
            </a:extLst>
          </p:cNvPr>
          <p:cNvSpPr/>
          <p:nvPr/>
        </p:nvSpPr>
        <p:spPr>
          <a:xfrm>
            <a:off x="10325642" y="828053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24673E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Intercept AOP Event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36511436-A212-489F-8813-6184C8FF4653}"/>
              </a:ext>
            </a:extLst>
          </p:cNvPr>
          <p:cNvSpPr/>
          <p:nvPr/>
        </p:nvSpPr>
        <p:spPr>
          <a:xfrm>
            <a:off x="10325642" y="1359141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24673E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Generate Cache Key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5A7B9BD9-EF8C-4B28-9C44-29D4F0F09E69}"/>
              </a:ext>
            </a:extLst>
          </p:cNvPr>
          <p:cNvSpPr/>
          <p:nvPr/>
        </p:nvSpPr>
        <p:spPr>
          <a:xfrm>
            <a:off x="10325642" y="1867215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24673E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Query Cache by Key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9A6563D-7ADF-42A8-A3EA-262E2B3442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804009" y="1164003"/>
            <a:ext cx="0" cy="19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4764C6-4DB9-400B-AF8A-15FDA27AB1B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804009" y="1695088"/>
            <a:ext cx="0" cy="17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2BCE683-C54C-4470-A63D-424946352710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0804009" y="2203163"/>
            <a:ext cx="0" cy="29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2">
            <a:extLst>
              <a:ext uri="{FF2B5EF4-FFF2-40B4-BE49-F238E27FC236}">
                <a16:creationId xmlns:a16="http://schemas.microsoft.com/office/drawing/2014/main" id="{12FB05BD-33C4-4F6A-981E-3EDF6046A9EC}"/>
              </a:ext>
            </a:extLst>
          </p:cNvPr>
          <p:cNvSpPr/>
          <p:nvPr/>
        </p:nvSpPr>
        <p:spPr>
          <a:xfrm>
            <a:off x="10206535" y="698065"/>
            <a:ext cx="1194946" cy="162485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FACDEC-035E-4729-8C4D-7581CF54ED57}"/>
              </a:ext>
            </a:extLst>
          </p:cNvPr>
          <p:cNvSpPr txBox="1"/>
          <p:nvPr/>
        </p:nvSpPr>
        <p:spPr>
          <a:xfrm>
            <a:off x="10242459" y="464080"/>
            <a:ext cx="1260281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7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Interceptor</a:t>
            </a:r>
            <a:endParaRPr lang="zh-CN" altLang="en-US" sz="987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25D2F8-AE27-4AB7-AA13-CE1391199AC7}"/>
              </a:ext>
            </a:extLst>
          </p:cNvPr>
          <p:cNvSpPr txBox="1"/>
          <p:nvPr/>
        </p:nvSpPr>
        <p:spPr>
          <a:xfrm>
            <a:off x="10550815" y="2938706"/>
            <a:ext cx="324128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圆角矩形 12">
            <a:extLst>
              <a:ext uri="{FF2B5EF4-FFF2-40B4-BE49-F238E27FC236}">
                <a16:creationId xmlns:a16="http://schemas.microsoft.com/office/drawing/2014/main" id="{97D0AF3A-6AC9-4891-9FCF-BCE4FD2AEB7F}"/>
              </a:ext>
            </a:extLst>
          </p:cNvPr>
          <p:cNvSpPr/>
          <p:nvPr/>
        </p:nvSpPr>
        <p:spPr>
          <a:xfrm>
            <a:off x="10278445" y="3689593"/>
            <a:ext cx="1063099" cy="335947"/>
          </a:xfrm>
          <a:prstGeom prst="roundRect">
            <a:avLst/>
          </a:prstGeom>
          <a:noFill/>
          <a:ln w="25400" cap="flat" cmpd="sng" algn="ctr">
            <a:solidFill>
              <a:srgbClr val="A6CB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Get Cache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0AF31B-F9CF-4D10-AD54-5093A7691B51}"/>
              </a:ext>
            </a:extLst>
          </p:cNvPr>
          <p:cNvSpPr txBox="1"/>
          <p:nvPr/>
        </p:nvSpPr>
        <p:spPr>
          <a:xfrm>
            <a:off x="9939911" y="4199366"/>
            <a:ext cx="324128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F9437437-6260-48A5-A3A8-AD2FC369B5E6}"/>
              </a:ext>
            </a:extLst>
          </p:cNvPr>
          <p:cNvSpPr/>
          <p:nvPr/>
        </p:nvSpPr>
        <p:spPr>
          <a:xfrm>
            <a:off x="10246384" y="4187113"/>
            <a:ext cx="1128919" cy="383552"/>
          </a:xfrm>
          <a:prstGeom prst="diamond">
            <a:avLst/>
          </a:prstGeom>
          <a:noFill/>
          <a:ln w="25400">
            <a:solidFill>
              <a:srgbClr val="A6C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6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expired?</a:t>
            </a:r>
            <a:endParaRPr lang="zh-CN" altLang="en-US" sz="84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CBCED4-60EF-4B10-9D5E-5B231E955A93}"/>
              </a:ext>
            </a:extLst>
          </p:cNvPr>
          <p:cNvSpPr txBox="1"/>
          <p:nvPr/>
        </p:nvSpPr>
        <p:spPr>
          <a:xfrm>
            <a:off x="9971188" y="2525958"/>
            <a:ext cx="284052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0">
            <a:extLst>
              <a:ext uri="{FF2B5EF4-FFF2-40B4-BE49-F238E27FC236}">
                <a16:creationId xmlns:a16="http://schemas.microsoft.com/office/drawing/2014/main" id="{23E2B475-E3F5-4213-96A9-06189B192E14}"/>
              </a:ext>
            </a:extLst>
          </p:cNvPr>
          <p:cNvSpPr/>
          <p:nvPr/>
        </p:nvSpPr>
        <p:spPr>
          <a:xfrm>
            <a:off x="6918897" y="3362405"/>
            <a:ext cx="878335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Elect leader to load data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圆角矩形 2">
            <a:extLst>
              <a:ext uri="{FF2B5EF4-FFF2-40B4-BE49-F238E27FC236}">
                <a16:creationId xmlns:a16="http://schemas.microsoft.com/office/drawing/2014/main" id="{6B9E7272-DFDF-4EA9-9D6F-E321CFEDDA38}"/>
              </a:ext>
            </a:extLst>
          </p:cNvPr>
          <p:cNvSpPr/>
          <p:nvPr/>
        </p:nvSpPr>
        <p:spPr>
          <a:xfrm>
            <a:off x="9440778" y="3112215"/>
            <a:ext cx="2867974" cy="1826601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圆角矩形 12">
            <a:extLst>
              <a:ext uri="{FF2B5EF4-FFF2-40B4-BE49-F238E27FC236}">
                <a16:creationId xmlns:a16="http://schemas.microsoft.com/office/drawing/2014/main" id="{6BDA7213-63A6-410A-AA95-82B6826E0FC5}"/>
              </a:ext>
            </a:extLst>
          </p:cNvPr>
          <p:cNvSpPr/>
          <p:nvPr/>
        </p:nvSpPr>
        <p:spPr>
          <a:xfrm>
            <a:off x="8199024" y="3362405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Load Waiting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圆角矩形 12">
            <a:extLst>
              <a:ext uri="{FF2B5EF4-FFF2-40B4-BE49-F238E27FC236}">
                <a16:creationId xmlns:a16="http://schemas.microsoft.com/office/drawing/2014/main" id="{7C602D71-3B59-4CDE-84C7-C15BB810C0E6}"/>
              </a:ext>
            </a:extLst>
          </p:cNvPr>
          <p:cNvSpPr/>
          <p:nvPr/>
        </p:nvSpPr>
        <p:spPr>
          <a:xfrm>
            <a:off x="7479716" y="4477971"/>
            <a:ext cx="942715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Set Cache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圆角矩形 18">
            <a:extLst>
              <a:ext uri="{FF2B5EF4-FFF2-40B4-BE49-F238E27FC236}">
                <a16:creationId xmlns:a16="http://schemas.microsoft.com/office/drawing/2014/main" id="{2B8C2809-A59B-46BF-9563-2A7107708A12}"/>
              </a:ext>
            </a:extLst>
          </p:cNvPr>
          <p:cNvSpPr/>
          <p:nvPr/>
        </p:nvSpPr>
        <p:spPr>
          <a:xfrm>
            <a:off x="7474129" y="3907415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Return physical data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A69FE57-6CD1-481D-A9C3-00DC45ABB0A4}"/>
              </a:ext>
            </a:extLst>
          </p:cNvPr>
          <p:cNvCxnSpPr>
            <a:stCxn id="4" idx="1"/>
            <a:endCxn id="47" idx="0"/>
          </p:cNvCxnSpPr>
          <p:nvPr/>
        </p:nvCxnSpPr>
        <p:spPr>
          <a:xfrm rot="10800000" flipV="1">
            <a:off x="8677390" y="2687434"/>
            <a:ext cx="1597318" cy="674971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2">
            <a:extLst>
              <a:ext uri="{FF2B5EF4-FFF2-40B4-BE49-F238E27FC236}">
                <a16:creationId xmlns:a16="http://schemas.microsoft.com/office/drawing/2014/main" id="{57BBC019-2019-4C1F-BC92-2FD716552646}"/>
              </a:ext>
            </a:extLst>
          </p:cNvPr>
          <p:cNvSpPr/>
          <p:nvPr/>
        </p:nvSpPr>
        <p:spPr>
          <a:xfrm>
            <a:off x="6769339" y="3124750"/>
            <a:ext cx="2551339" cy="1814066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D5864E-71D2-4778-A9A0-4086077FDEED}"/>
              </a:ext>
            </a:extLst>
          </p:cNvPr>
          <p:cNvSpPr txBox="1"/>
          <p:nvPr/>
        </p:nvSpPr>
        <p:spPr>
          <a:xfrm>
            <a:off x="11001432" y="2875932"/>
            <a:ext cx="768159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7" b="1" dirty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  <a:endParaRPr lang="zh-CN" altLang="en-US" sz="9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3C4F4DD-DFB5-4715-8477-170CD40DF28B}"/>
              </a:ext>
            </a:extLst>
          </p:cNvPr>
          <p:cNvSpPr txBox="1"/>
          <p:nvPr/>
        </p:nvSpPr>
        <p:spPr>
          <a:xfrm>
            <a:off x="7590852" y="2884578"/>
            <a:ext cx="881973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7" b="1" dirty="0">
                <a:latin typeface="Arial" panose="020B0604020202020204" pitchFamily="34" charset="0"/>
                <a:cs typeface="Arial" panose="020B0604020202020204" pitchFamily="34" charset="0"/>
              </a:rPr>
              <a:t>Cache Miss</a:t>
            </a:r>
            <a:endParaRPr lang="zh-CN" altLang="en-US" sz="9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119F7E-2AB1-443D-BB2B-DD42D8E8E440}"/>
              </a:ext>
            </a:extLst>
          </p:cNvPr>
          <p:cNvSpPr txBox="1"/>
          <p:nvPr/>
        </p:nvSpPr>
        <p:spPr>
          <a:xfrm>
            <a:off x="9377595" y="3354897"/>
            <a:ext cx="742511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790052" y="5047536"/>
            <a:ext cx="53294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cxnSpLocks/>
            <a:stCxn id="16" idx="3"/>
          </p:cNvCxnSpPr>
          <p:nvPr/>
        </p:nvCxnSpPr>
        <p:spPr>
          <a:xfrm>
            <a:off x="11341544" y="3857567"/>
            <a:ext cx="142993" cy="1207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47" idx="1"/>
            <a:endCxn id="39" idx="3"/>
          </p:cNvCxnSpPr>
          <p:nvPr/>
        </p:nvCxnSpPr>
        <p:spPr>
          <a:xfrm flipH="1">
            <a:off x="7797232" y="3530379"/>
            <a:ext cx="40179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9" idx="2"/>
            <a:endCxn id="51" idx="0"/>
          </p:cNvCxnSpPr>
          <p:nvPr/>
        </p:nvCxnSpPr>
        <p:spPr>
          <a:xfrm>
            <a:off x="7358065" y="3698353"/>
            <a:ext cx="594431" cy="2090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1" idx="0"/>
            <a:endCxn id="47" idx="2"/>
          </p:cNvCxnSpPr>
          <p:nvPr/>
        </p:nvCxnSpPr>
        <p:spPr>
          <a:xfrm flipV="1">
            <a:off x="7952496" y="3698353"/>
            <a:ext cx="724894" cy="20906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7" idx="2"/>
          </p:cNvCxnSpPr>
          <p:nvPr/>
        </p:nvCxnSpPr>
        <p:spPr>
          <a:xfrm>
            <a:off x="8677390" y="3698352"/>
            <a:ext cx="0" cy="13491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1" idx="2"/>
            <a:endCxn id="49" idx="0"/>
          </p:cNvCxnSpPr>
          <p:nvPr/>
        </p:nvCxnSpPr>
        <p:spPr>
          <a:xfrm flipH="1">
            <a:off x="7951073" y="4243362"/>
            <a:ext cx="1423" cy="2346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cxnSpLocks/>
            <a:stCxn id="21" idx="1"/>
            <a:endCxn id="47" idx="3"/>
          </p:cNvCxnSpPr>
          <p:nvPr/>
        </p:nvCxnSpPr>
        <p:spPr>
          <a:xfrm rot="10800000">
            <a:off x="9155758" y="3530379"/>
            <a:ext cx="1090627" cy="848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D119F7E-2AB1-443D-BB2B-DD42D8E8E440}"/>
              </a:ext>
            </a:extLst>
          </p:cNvPr>
          <p:cNvSpPr txBox="1"/>
          <p:nvPr/>
        </p:nvSpPr>
        <p:spPr>
          <a:xfrm>
            <a:off x="7305914" y="4266648"/>
            <a:ext cx="742511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圆角矩形 2">
            <a:extLst>
              <a:ext uri="{FF2B5EF4-FFF2-40B4-BE49-F238E27FC236}">
                <a16:creationId xmlns:a16="http://schemas.microsoft.com/office/drawing/2014/main" id="{12FB05BD-33C4-4F6A-981E-3EDF6046A9EC}"/>
              </a:ext>
            </a:extLst>
          </p:cNvPr>
          <p:cNvSpPr/>
          <p:nvPr/>
        </p:nvSpPr>
        <p:spPr>
          <a:xfrm>
            <a:off x="6642136" y="2450538"/>
            <a:ext cx="5814284" cy="2737953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0FACDEC-035E-4729-8C4D-7581CF54ED57}"/>
              </a:ext>
            </a:extLst>
          </p:cNvPr>
          <p:cNvSpPr txBox="1"/>
          <p:nvPr/>
        </p:nvSpPr>
        <p:spPr>
          <a:xfrm>
            <a:off x="6882230" y="2233651"/>
            <a:ext cx="1125629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7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lang="en-US" altLang="zh-CN" sz="987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PointCut</a:t>
            </a:r>
            <a:endParaRPr lang="zh-CN" altLang="en-US" sz="987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圆角矩形 12">
            <a:extLst>
              <a:ext uri="{FF2B5EF4-FFF2-40B4-BE49-F238E27FC236}">
                <a16:creationId xmlns:a16="http://schemas.microsoft.com/office/drawing/2014/main" id="{0456E38A-8234-4602-962E-C5271841BDB5}"/>
              </a:ext>
            </a:extLst>
          </p:cNvPr>
          <p:cNvSpPr/>
          <p:nvPr/>
        </p:nvSpPr>
        <p:spPr>
          <a:xfrm>
            <a:off x="10280400" y="3190327"/>
            <a:ext cx="1063099" cy="335947"/>
          </a:xfrm>
          <a:prstGeom prst="roundRect">
            <a:avLst/>
          </a:prstGeom>
          <a:noFill/>
          <a:ln w="25400" cap="flat" cmpd="sng" algn="ctr">
            <a:solidFill>
              <a:srgbClr val="A6CB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 Query Request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47688E-8C7F-4531-A6B5-6711D09ABAC4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10804009" y="2879210"/>
            <a:ext cx="7941" cy="31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E147541-F5D6-406D-BFE4-4A643A7C7E91}"/>
              </a:ext>
            </a:extLst>
          </p:cNvPr>
          <p:cNvCxnSpPr>
            <a:stCxn id="46" idx="2"/>
            <a:endCxn id="16" idx="0"/>
          </p:cNvCxnSpPr>
          <p:nvPr/>
        </p:nvCxnSpPr>
        <p:spPr>
          <a:xfrm flipH="1">
            <a:off x="10809995" y="3526274"/>
            <a:ext cx="1955" cy="1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A75339-5F5C-4580-A335-5538CD8C8972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10809995" y="4025540"/>
            <a:ext cx="849" cy="16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7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AD32A65-4F8F-467B-843B-9A5CA279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02603"/>
              </p:ext>
            </p:extLst>
          </p:nvPr>
        </p:nvGraphicFramePr>
        <p:xfrm>
          <a:off x="6501062" y="1454048"/>
          <a:ext cx="1955640" cy="52265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64684">
                  <a:extLst>
                    <a:ext uri="{9D8B030D-6E8A-4147-A177-3AD203B41FA5}">
                      <a16:colId xmlns:a16="http://schemas.microsoft.com/office/drawing/2014/main" val="841487411"/>
                    </a:ext>
                  </a:extLst>
                </a:gridCol>
                <a:gridCol w="274759">
                  <a:extLst>
                    <a:ext uri="{9D8B030D-6E8A-4147-A177-3AD203B41FA5}">
                      <a16:colId xmlns:a16="http://schemas.microsoft.com/office/drawing/2014/main" val="2434886111"/>
                    </a:ext>
                  </a:extLst>
                </a:gridCol>
                <a:gridCol w="816197">
                  <a:extLst>
                    <a:ext uri="{9D8B030D-6E8A-4147-A177-3AD203B41FA5}">
                      <a16:colId xmlns:a16="http://schemas.microsoft.com/office/drawing/2014/main" val="1875749598"/>
                    </a:ext>
                  </a:extLst>
                </a:gridCol>
              </a:tblGrid>
              <a:tr h="2613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Query Request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Query Request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extLst>
                  <a:ext uri="{0D108BD9-81ED-4DB2-BD59-A6C34878D82A}">
                    <a16:rowId xmlns:a16="http://schemas.microsoft.com/office/drawing/2014/main" val="742725376"/>
                  </a:ext>
                </a:extLst>
              </a:tr>
              <a:tr h="2613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err="1"/>
                        <a:t>TimeStamp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…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 err="1"/>
                        <a:t>TimeStamp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4437" marR="64437" marT="32218" marB="32218" anchor="ctr"/>
                </a:tc>
                <a:extLst>
                  <a:ext uri="{0D108BD9-81ED-4DB2-BD59-A6C34878D82A}">
                    <a16:rowId xmlns:a16="http://schemas.microsoft.com/office/drawing/2014/main" val="416170086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CD9FF1-43A2-41A8-A83D-4985942CD64E}"/>
              </a:ext>
            </a:extLst>
          </p:cNvPr>
          <p:cNvSpPr txBox="1"/>
          <p:nvPr/>
        </p:nvSpPr>
        <p:spPr>
          <a:xfrm>
            <a:off x="6477069" y="1211160"/>
            <a:ext cx="1749197" cy="24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87" b="1" dirty="0">
                <a:latin typeface="Arial" panose="020B0604020202020204" pitchFamily="34" charset="0"/>
                <a:cs typeface="Arial" panose="020B0604020202020204" pitchFamily="34" charset="0"/>
              </a:rPr>
              <a:t>Query Autoloading Queue</a:t>
            </a:r>
            <a:endParaRPr lang="zh-CN" altLang="en-US" sz="987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36">
            <a:extLst>
              <a:ext uri="{FF2B5EF4-FFF2-40B4-BE49-F238E27FC236}">
                <a16:creationId xmlns:a16="http://schemas.microsoft.com/office/drawing/2014/main" id="{7A7B2EFC-790E-43DC-859B-ABB6003D29A4}"/>
              </a:ext>
            </a:extLst>
          </p:cNvPr>
          <p:cNvSpPr/>
          <p:nvPr/>
        </p:nvSpPr>
        <p:spPr>
          <a:xfrm>
            <a:off x="6418197" y="1211159"/>
            <a:ext cx="2096274" cy="894673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EAB3FCF9-2D17-409E-8702-C6CDD00ACDBC}"/>
              </a:ext>
            </a:extLst>
          </p:cNvPr>
          <p:cNvSpPr/>
          <p:nvPr/>
        </p:nvSpPr>
        <p:spPr>
          <a:xfrm>
            <a:off x="8751089" y="2176657"/>
            <a:ext cx="1058601" cy="383552"/>
          </a:xfrm>
          <a:prstGeom prst="diamond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46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expired?</a:t>
            </a:r>
            <a:endParaRPr lang="zh-CN" altLang="en-US" sz="84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E88F77-3751-4940-8C0B-D49A391D4F82}"/>
              </a:ext>
            </a:extLst>
          </p:cNvPr>
          <p:cNvSpPr txBox="1"/>
          <p:nvPr/>
        </p:nvSpPr>
        <p:spPr>
          <a:xfrm>
            <a:off x="8480886" y="2204058"/>
            <a:ext cx="324128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B41E20-2FB7-4273-8844-FEFB6477CD99}"/>
              </a:ext>
            </a:extLst>
          </p:cNvPr>
          <p:cNvSpPr txBox="1"/>
          <p:nvPr/>
        </p:nvSpPr>
        <p:spPr>
          <a:xfrm>
            <a:off x="9280389" y="2560209"/>
            <a:ext cx="284052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7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圆角矩形 12">
            <a:extLst>
              <a:ext uri="{FF2B5EF4-FFF2-40B4-BE49-F238E27FC236}">
                <a16:creationId xmlns:a16="http://schemas.microsoft.com/office/drawing/2014/main" id="{CA6CB752-DF2F-4520-99CA-6C69840936A2}"/>
              </a:ext>
            </a:extLst>
          </p:cNvPr>
          <p:cNvSpPr/>
          <p:nvPr/>
        </p:nvSpPr>
        <p:spPr>
          <a:xfrm>
            <a:off x="6458468" y="579797"/>
            <a:ext cx="2003730" cy="335947"/>
          </a:xfrm>
          <a:prstGeom prst="roundRect">
            <a:avLst/>
          </a:prstGeom>
          <a:noFill/>
          <a:ln w="25400" cap="flat" cmpd="sng" algn="ctr">
            <a:solidFill>
              <a:srgbClr val="5AC584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Delete Cache of Query Request that is not accessed for a long time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7C602D71-3B59-4CDE-84C7-C15BB810C0E6}"/>
              </a:ext>
            </a:extLst>
          </p:cNvPr>
          <p:cNvSpPr/>
          <p:nvPr/>
        </p:nvSpPr>
        <p:spPr>
          <a:xfrm>
            <a:off x="5184161" y="1490522"/>
            <a:ext cx="942715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 Query Request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箭头连接符 2"/>
          <p:cNvCxnSpPr>
            <a:stCxn id="19" idx="3"/>
            <a:endCxn id="7" idx="1"/>
          </p:cNvCxnSpPr>
          <p:nvPr/>
        </p:nvCxnSpPr>
        <p:spPr>
          <a:xfrm>
            <a:off x="6126876" y="1658495"/>
            <a:ext cx="29132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12">
            <a:extLst>
              <a:ext uri="{FF2B5EF4-FFF2-40B4-BE49-F238E27FC236}">
                <a16:creationId xmlns:a16="http://schemas.microsoft.com/office/drawing/2014/main" id="{7C602D71-3B59-4CDE-84C7-C15BB810C0E6}"/>
              </a:ext>
            </a:extLst>
          </p:cNvPr>
          <p:cNvSpPr/>
          <p:nvPr/>
        </p:nvSpPr>
        <p:spPr>
          <a:xfrm>
            <a:off x="8809032" y="1490522"/>
            <a:ext cx="942715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 Query Request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>
            <a:endCxn id="24" idx="1"/>
          </p:cNvCxnSpPr>
          <p:nvPr/>
        </p:nvCxnSpPr>
        <p:spPr>
          <a:xfrm>
            <a:off x="8480887" y="1658495"/>
            <a:ext cx="32814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4" idx="2"/>
            <a:endCxn id="10" idx="0"/>
          </p:cNvCxnSpPr>
          <p:nvPr/>
        </p:nvCxnSpPr>
        <p:spPr>
          <a:xfrm>
            <a:off x="9280389" y="1826469"/>
            <a:ext cx="0" cy="3501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12">
            <a:extLst>
              <a:ext uri="{FF2B5EF4-FFF2-40B4-BE49-F238E27FC236}">
                <a16:creationId xmlns:a16="http://schemas.microsoft.com/office/drawing/2014/main" id="{7C602D71-3B59-4CDE-84C7-C15BB810C0E6}"/>
              </a:ext>
            </a:extLst>
          </p:cNvPr>
          <p:cNvSpPr/>
          <p:nvPr/>
        </p:nvSpPr>
        <p:spPr>
          <a:xfrm>
            <a:off x="7201914" y="2192741"/>
            <a:ext cx="942715" cy="335947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Arial" panose="020B0604020202020204" pitchFamily="34" charset="0"/>
                <a:cs typeface="Arial" panose="020B0604020202020204" pitchFamily="34" charset="0"/>
              </a:rPr>
              <a:t>Refresh Result</a:t>
            </a:r>
            <a:endParaRPr lang="zh-CN" altLang="en-US" sz="84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10" idx="1"/>
            <a:endCxn id="35" idx="3"/>
          </p:cNvCxnSpPr>
          <p:nvPr/>
        </p:nvCxnSpPr>
        <p:spPr>
          <a:xfrm flipH="1" flipV="1">
            <a:off x="8144630" y="2360715"/>
            <a:ext cx="606459" cy="77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cxnSpLocks/>
            <a:stCxn id="35" idx="1"/>
            <a:endCxn id="19" idx="2"/>
          </p:cNvCxnSpPr>
          <p:nvPr/>
        </p:nvCxnSpPr>
        <p:spPr>
          <a:xfrm rot="10800000">
            <a:off x="5655520" y="1826469"/>
            <a:ext cx="1546395" cy="53424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0" idx="2"/>
            <a:endCxn id="19" idx="2"/>
          </p:cNvCxnSpPr>
          <p:nvPr/>
        </p:nvCxnSpPr>
        <p:spPr>
          <a:xfrm rot="5400000" flipH="1">
            <a:off x="7101084" y="380904"/>
            <a:ext cx="733740" cy="3624871"/>
          </a:xfrm>
          <a:prstGeom prst="bentConnector3">
            <a:avLst>
              <a:gd name="adj1" fmla="val -2195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895FA13-95A6-42CC-8F2F-C62E98C035BB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>
            <a:off x="7460333" y="915744"/>
            <a:ext cx="6001" cy="295415"/>
          </a:xfrm>
          <a:prstGeom prst="straightConnector1">
            <a:avLst/>
          </a:prstGeom>
          <a:ln>
            <a:solidFill>
              <a:srgbClr val="5AC5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0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800411" y="2249186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24673E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985544" y="1900834"/>
            <a:ext cx="0" cy="34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278778" y="1900834"/>
            <a:ext cx="0" cy="348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583884" y="1900834"/>
            <a:ext cx="0" cy="3483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83887" y="1977413"/>
            <a:ext cx="792205" cy="22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Same request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57429" y="3016289"/>
            <a:ext cx="956733" cy="335947"/>
          </a:xfrm>
          <a:prstGeom prst="roundRect">
            <a:avLst/>
          </a:prstGeom>
          <a:noFill/>
          <a:ln w="25400" cap="flat" cmpd="sng" algn="ctr">
            <a:solidFill>
              <a:srgbClr val="24673E">
                <a:lumMod val="60000"/>
                <a:lumOff val="4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53697" tIns="26849" rIns="53697" bIns="268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Physical data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>
            <a:off x="4491709" y="2229222"/>
            <a:ext cx="431156" cy="11429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537696" y="2585135"/>
            <a:ext cx="0" cy="2301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752485" y="2585135"/>
            <a:ext cx="0" cy="23013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34070" y="2585135"/>
            <a:ext cx="529312" cy="22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46" dirty="0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endParaRPr lang="zh-CN" altLang="en-US" sz="84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393851" y="2809171"/>
            <a:ext cx="512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0" idx="3"/>
          </p:cNvCxnSpPr>
          <p:nvPr/>
        </p:nvCxnSpPr>
        <p:spPr>
          <a:xfrm flipV="1">
            <a:off x="4614162" y="2815266"/>
            <a:ext cx="841952" cy="368999"/>
          </a:xfrm>
          <a:prstGeom prst="bentConnector3">
            <a:avLst>
              <a:gd name="adj1" fmla="val 1001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637581" y="2815266"/>
            <a:ext cx="0" cy="36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83444" y="2815266"/>
            <a:ext cx="0" cy="3689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29469" y="2815263"/>
            <a:ext cx="0" cy="3689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98142" y="2635664"/>
            <a:ext cx="436338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endParaRPr lang="zh-CN" altLang="en-US" sz="70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90644" y="3030055"/>
            <a:ext cx="436338" cy="20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5" dirty="0">
                <a:latin typeface="Calibri" panose="020F0502020204030204" pitchFamily="34" charset="0"/>
                <a:cs typeface="Calibri" panose="020F0502020204030204" pitchFamily="34" charset="0"/>
              </a:rPr>
              <a:t>Leader</a:t>
            </a:r>
            <a:endParaRPr lang="zh-CN" altLang="en-US" sz="70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6092" y="5239314"/>
            <a:ext cx="2996654" cy="48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37" dirty="0"/>
              <a:t>Load waiting strategy</a:t>
            </a:r>
            <a:endParaRPr lang="zh-CN" altLang="en-US" sz="2537" dirty="0"/>
          </a:p>
        </p:txBody>
      </p:sp>
    </p:spTree>
    <p:extLst>
      <p:ext uri="{BB962C8B-B14F-4D97-AF65-F5344CB8AC3E}">
        <p14:creationId xmlns:p14="http://schemas.microsoft.com/office/powerpoint/2010/main" val="247399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123</Words>
  <Application>Microsoft Office PowerPoint</Application>
  <PresentationFormat>自定义</PresentationFormat>
  <Paragraphs>50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makun</cp:lastModifiedBy>
  <cp:revision>89</cp:revision>
  <cp:lastPrinted>2018-01-06T12:31:16Z</cp:lastPrinted>
  <dcterms:created xsi:type="dcterms:W3CDTF">2018-01-05T15:02:59Z</dcterms:created>
  <dcterms:modified xsi:type="dcterms:W3CDTF">2018-08-03T04:54:36Z</dcterms:modified>
</cp:coreProperties>
</file>