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AB3"/>
    <a:srgbClr val="92877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9F0E-4724-A42B-50CC-DD7D09FE8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177257E-A1E5-FBDC-F380-42AF5D627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F900BE9-83E9-FF26-1AC0-88DA5C6695FD}"/>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B275644C-D529-E848-A68F-8007F924C0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A9D4397-7ED1-F6D4-847B-91A03CE6427E}"/>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51627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9D1-A6AC-4913-CE64-2F79413DD4D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BDFAEB4-8F0E-D15A-541E-037493BB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C93B1A-9C0D-824B-C802-0A8DDBB10EC1}"/>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1604AAF0-3781-6E62-8A3F-0E3C159DF97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DA029A-C1D6-7DEA-6201-E5EB37A7612F}"/>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207885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A131A-D145-DAFA-ADA3-27C73AD69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70CB51-E5CE-27B7-BF66-05B76F8C5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360E781-810A-587D-2ACE-4DE1BF3B9DF5}"/>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2553C526-9997-FC14-7870-FDD399584B0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77B48AE-3269-7C80-6171-E9CFF1F6AD08}"/>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67359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D162-3426-1809-1D2B-A7AE17DA6F8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5BB57DB-199B-7A74-8A3D-39BFB8AB7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98EA3F-1A5A-0ED6-0797-0A43B7EBE1B7}"/>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9DB6B3B3-3859-671E-DABA-26F5DAB6C1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C6FFD43-4D10-6058-23D8-1865EB7CABCC}"/>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413794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5CF5-5DFF-385D-F625-C370F7181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5BFF36-4CAF-CA1C-0E82-5115B34BD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FAD41-84E1-81DA-C66C-E65AA533C21F}"/>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76D43212-72B3-5CA0-DEF7-3EC9E0DCC6E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29D690F-938A-7F1F-E796-8F8C4B510712}"/>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346560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73B7-A824-13A9-733B-7B339144F2E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64F588D-D0CC-BA27-7763-7E9014656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5016918-0C5E-4A60-79D7-24D503D99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E61E370-98FC-1250-93D3-A965990F5B8B}"/>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6" name="Footer Placeholder 5">
            <a:extLst>
              <a:ext uri="{FF2B5EF4-FFF2-40B4-BE49-F238E27FC236}">
                <a16:creationId xmlns:a16="http://schemas.microsoft.com/office/drawing/2014/main" id="{75B397A5-5787-6C0C-FA2E-8A3C6330F7E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7AD7BF3-7B82-18A2-D295-BE82A0167C96}"/>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4307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82EA-3D32-9C49-8643-CF1EB025E4D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F4F884-80EE-D87A-63A3-E8B2E17EF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9E125D-06B6-03B0-5074-4D7E1DCE3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63B4FC9-0E80-0B93-AA70-B571F8C2B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92F0D-2C36-933D-40AD-099CF6B42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14D0ADD-B2EB-3351-A383-7473DD88A1FB}"/>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8" name="Footer Placeholder 7">
            <a:extLst>
              <a:ext uri="{FF2B5EF4-FFF2-40B4-BE49-F238E27FC236}">
                <a16:creationId xmlns:a16="http://schemas.microsoft.com/office/drawing/2014/main" id="{8F574567-5101-54B4-55EC-A485BD61C3FB}"/>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F193CC9-53DF-445D-9AC6-F01B3BE1864A}"/>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270751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A387-21B6-479F-4447-AC36BA0223A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276265C-DB85-2112-C900-50AAD1BB0FF7}"/>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4" name="Footer Placeholder 3">
            <a:extLst>
              <a:ext uri="{FF2B5EF4-FFF2-40B4-BE49-F238E27FC236}">
                <a16:creationId xmlns:a16="http://schemas.microsoft.com/office/drawing/2014/main" id="{A823BFBF-74FB-541B-A66F-B5E1FE3A412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D5F919C-14F3-C4EC-C8E1-6072A288F6AC}"/>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140270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041A7-70F8-B1BE-DED4-3CED8D745EE2}"/>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3" name="Footer Placeholder 2">
            <a:extLst>
              <a:ext uri="{FF2B5EF4-FFF2-40B4-BE49-F238E27FC236}">
                <a16:creationId xmlns:a16="http://schemas.microsoft.com/office/drawing/2014/main" id="{79B0C5FC-7F1D-F0EE-F835-96AA3A8E037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A98A38F-08C4-F503-155E-D3EA8006D052}"/>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231005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FBB6-78A7-3276-E6D7-7E9153FE0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402A8AC-AAF5-A1F9-5928-B08984694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78E103B-F95B-FF0E-8204-B94E955A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6647-9EE9-90EE-04EF-B9C6A655D7E5}"/>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6" name="Footer Placeholder 5">
            <a:extLst>
              <a:ext uri="{FF2B5EF4-FFF2-40B4-BE49-F238E27FC236}">
                <a16:creationId xmlns:a16="http://schemas.microsoft.com/office/drawing/2014/main" id="{5F8807C7-DB8A-55F3-DCAB-6F9E7204AF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70AA27-9B14-9706-1B05-EE0AB6687F76}"/>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153226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1663-B76C-866D-900C-E3554CD55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DF84C6-5768-C2BF-E9DE-6B41876C7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A5E3275-0A2C-06C5-4386-C8F964B0F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CCB0E-E621-FF13-3F2F-B504BACE7F6F}"/>
              </a:ext>
            </a:extLst>
          </p:cNvPr>
          <p:cNvSpPr>
            <a:spLocks noGrp="1"/>
          </p:cNvSpPr>
          <p:nvPr>
            <p:ph type="dt" sz="half" idx="10"/>
          </p:nvPr>
        </p:nvSpPr>
        <p:spPr/>
        <p:txBody>
          <a:bodyPr/>
          <a:lstStyle/>
          <a:p>
            <a:fld id="{1BDFCDAF-CD24-4C52-858F-4A7EAC2F8961}" type="datetimeFigureOut">
              <a:rPr lang="en-SG" smtClean="0"/>
              <a:t>22/3/2025</a:t>
            </a:fld>
            <a:endParaRPr lang="en-SG"/>
          </a:p>
        </p:txBody>
      </p:sp>
      <p:sp>
        <p:nvSpPr>
          <p:cNvPr id="6" name="Footer Placeholder 5">
            <a:extLst>
              <a:ext uri="{FF2B5EF4-FFF2-40B4-BE49-F238E27FC236}">
                <a16:creationId xmlns:a16="http://schemas.microsoft.com/office/drawing/2014/main" id="{56E009F0-D7D3-EF3D-789A-A7DC704695D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5ADE25F-BA1E-41E1-629F-342818F9D157}"/>
              </a:ext>
            </a:extLst>
          </p:cNvPr>
          <p:cNvSpPr>
            <a:spLocks noGrp="1"/>
          </p:cNvSpPr>
          <p:nvPr>
            <p:ph type="sldNum" sz="quarter" idx="12"/>
          </p:nvPr>
        </p:nvSpPr>
        <p:spPr/>
        <p:txBody>
          <a:bodyPr/>
          <a:lstStyle/>
          <a:p>
            <a:fld id="{24BA0353-0ADC-40C3-9939-DDFB5F203CD9}" type="slidenum">
              <a:rPr lang="en-SG" smtClean="0"/>
              <a:t>‹#›</a:t>
            </a:fld>
            <a:endParaRPr lang="en-SG"/>
          </a:p>
        </p:txBody>
      </p:sp>
    </p:spTree>
    <p:extLst>
      <p:ext uri="{BB962C8B-B14F-4D97-AF65-F5344CB8AC3E}">
        <p14:creationId xmlns:p14="http://schemas.microsoft.com/office/powerpoint/2010/main" val="13600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7CFC3-F69F-B919-BFD8-F729BD320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FE74E71-5B2F-BA32-0634-346E3EB91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23CD57-06A6-41E2-A7AD-5A8E16AFB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FCDAF-CD24-4C52-858F-4A7EAC2F8961}" type="datetimeFigureOut">
              <a:rPr lang="en-SG" smtClean="0"/>
              <a:t>22/3/2025</a:t>
            </a:fld>
            <a:endParaRPr lang="en-SG"/>
          </a:p>
        </p:txBody>
      </p:sp>
      <p:sp>
        <p:nvSpPr>
          <p:cNvPr id="5" name="Footer Placeholder 4">
            <a:extLst>
              <a:ext uri="{FF2B5EF4-FFF2-40B4-BE49-F238E27FC236}">
                <a16:creationId xmlns:a16="http://schemas.microsoft.com/office/drawing/2014/main" id="{339DD5AA-D21F-EF2B-ABB8-43E584E9E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1F0802D-0712-7DC8-BA34-000567596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A0353-0ADC-40C3-9939-DDFB5F203CD9}" type="slidenum">
              <a:rPr lang="en-SG" smtClean="0"/>
              <a:t>‹#›</a:t>
            </a:fld>
            <a:endParaRPr lang="en-SG"/>
          </a:p>
        </p:txBody>
      </p:sp>
    </p:spTree>
    <p:extLst>
      <p:ext uri="{BB962C8B-B14F-4D97-AF65-F5344CB8AC3E}">
        <p14:creationId xmlns:p14="http://schemas.microsoft.com/office/powerpoint/2010/main" val="57498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A9C9D9-F856-74D5-AE74-C769B531E983}"/>
              </a:ext>
            </a:extLst>
          </p:cNvPr>
          <p:cNvPicPr>
            <a:picLocks noChangeAspect="1"/>
          </p:cNvPicPr>
          <p:nvPr/>
        </p:nvPicPr>
        <p:blipFill>
          <a:blip r:embed="rId2"/>
          <a:stretch>
            <a:fillRect/>
          </a:stretch>
        </p:blipFill>
        <p:spPr>
          <a:xfrm>
            <a:off x="4167266" y="-19127"/>
            <a:ext cx="8024734" cy="6877127"/>
          </a:xfrm>
          <a:prstGeom prst="rect">
            <a:avLst/>
          </a:prstGeom>
        </p:spPr>
      </p:pic>
      <p:sp>
        <p:nvSpPr>
          <p:cNvPr id="12" name="Rectangle 11">
            <a:extLst>
              <a:ext uri="{FF2B5EF4-FFF2-40B4-BE49-F238E27FC236}">
                <a16:creationId xmlns:a16="http://schemas.microsoft.com/office/drawing/2014/main" id="{495CC01B-7C4F-ABDE-D94F-DBBF425F6B00}"/>
              </a:ext>
            </a:extLst>
          </p:cNvPr>
          <p:cNvSpPr/>
          <p:nvPr/>
        </p:nvSpPr>
        <p:spPr>
          <a:xfrm>
            <a:off x="0" y="0"/>
            <a:ext cx="4167266" cy="6877127"/>
          </a:xfrm>
          <a:prstGeom prst="rect">
            <a:avLst/>
          </a:prstGeom>
          <a:solidFill>
            <a:srgbClr val="92877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330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D380-0746-0763-E6CD-7A65860A8B03}"/>
              </a:ext>
            </a:extLst>
          </p:cNvPr>
          <p:cNvSpPr>
            <a:spLocks noGrp="1"/>
          </p:cNvSpPr>
          <p:nvPr>
            <p:ph type="title"/>
          </p:nvPr>
        </p:nvSpPr>
        <p:spPr>
          <a:xfrm>
            <a:off x="838200" y="365126"/>
            <a:ext cx="10515600" cy="998980"/>
          </a:xfrm>
        </p:spPr>
        <p:txBody>
          <a:bodyPr>
            <a:normAutofit/>
          </a:bodyPr>
          <a:lstStyle/>
          <a:p>
            <a:r>
              <a:rPr lang="en-SG" sz="2800" b="1" i="0" dirty="0">
                <a:effectLst/>
                <a:latin typeface="system-ui"/>
              </a:rPr>
              <a:t>4. The Role of Protocols in Internet</a:t>
            </a:r>
            <a:endParaRPr lang="en-SG" sz="2800" dirty="0"/>
          </a:p>
        </p:txBody>
      </p:sp>
      <p:sp>
        <p:nvSpPr>
          <p:cNvPr id="3" name="Content Placeholder 2">
            <a:extLst>
              <a:ext uri="{FF2B5EF4-FFF2-40B4-BE49-F238E27FC236}">
                <a16:creationId xmlns:a16="http://schemas.microsoft.com/office/drawing/2014/main" id="{7D756DB5-D22B-AF0F-A41C-01CCC780CE19}"/>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IP : </a:t>
            </a:r>
            <a:r>
              <a:rPr lang="en-SG" b="0" i="0" dirty="0" err="1">
                <a:effectLst/>
                <a:latin typeface="system-ui"/>
              </a:rPr>
              <a:t>Mengarahkan</a:t>
            </a:r>
            <a:r>
              <a:rPr lang="en-SG" b="0" i="0" dirty="0">
                <a:effectLst/>
                <a:latin typeface="system-ui"/>
              </a:rPr>
              <a:t> </a:t>
            </a:r>
            <a:r>
              <a:rPr lang="en-SG" b="0" i="0" dirty="0" err="1">
                <a:effectLst/>
                <a:latin typeface="system-ui"/>
              </a:rPr>
              <a:t>paket</a:t>
            </a:r>
            <a:r>
              <a:rPr lang="en-SG" b="0" i="0" dirty="0">
                <a:effectLst/>
                <a:latin typeface="system-ui"/>
              </a:rPr>
              <a:t> data </a:t>
            </a:r>
            <a:r>
              <a:rPr lang="en-SG" b="0" i="0" dirty="0" err="1">
                <a:effectLst/>
                <a:latin typeface="system-ui"/>
              </a:rPr>
              <a:t>ke</a:t>
            </a:r>
            <a:r>
              <a:rPr lang="en-SG" b="0" i="0" dirty="0">
                <a:effectLst/>
                <a:latin typeface="system-ui"/>
              </a:rPr>
              <a:t> </a:t>
            </a:r>
            <a:r>
              <a:rPr lang="en-SG" b="0" i="0" dirty="0" err="1">
                <a:effectLst/>
                <a:latin typeface="system-ui"/>
              </a:rPr>
              <a:t>tujuan</a:t>
            </a:r>
            <a:r>
              <a:rPr lang="en-SG" b="0" i="0" dirty="0">
                <a:effectLst/>
                <a:latin typeface="system-ui"/>
              </a:rPr>
              <a:t> yang </a:t>
            </a:r>
            <a:r>
              <a:rPr lang="en-SG" b="0" i="0" dirty="0" err="1">
                <a:effectLst/>
                <a:latin typeface="system-ui"/>
              </a:rPr>
              <a:t>benar</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TCP/UDP : </a:t>
            </a:r>
            <a:r>
              <a:rPr lang="en-SG" b="0" i="0" dirty="0" err="1">
                <a:effectLst/>
                <a:latin typeface="system-ui"/>
              </a:rPr>
              <a:t>Memastikan</a:t>
            </a:r>
            <a:r>
              <a:rPr lang="en-SG" b="0" i="0" dirty="0">
                <a:effectLst/>
                <a:latin typeface="system-ui"/>
              </a:rPr>
              <a:t> </a:t>
            </a:r>
            <a:r>
              <a:rPr lang="en-SG" b="0" i="0" dirty="0" err="1">
                <a:effectLst/>
                <a:latin typeface="system-ui"/>
              </a:rPr>
              <a:t>transmisi</a:t>
            </a:r>
            <a:r>
              <a:rPr lang="en-SG" b="0" i="0" dirty="0">
                <a:effectLst/>
                <a:latin typeface="system-ui"/>
              </a:rPr>
              <a:t> data yang </a:t>
            </a:r>
            <a:r>
              <a:rPr lang="en-SG" b="0" i="0" dirty="0" err="1">
                <a:effectLst/>
                <a:latin typeface="system-ui"/>
              </a:rPr>
              <a:t>andal</a:t>
            </a:r>
            <a:r>
              <a:rPr lang="en-SG" b="0" i="0" dirty="0">
                <a:effectLst/>
                <a:latin typeface="system-ui"/>
              </a:rPr>
              <a:t> dan </a:t>
            </a:r>
            <a:r>
              <a:rPr lang="en-SG" b="0" i="0" dirty="0" err="1">
                <a:effectLst/>
                <a:latin typeface="system-ui"/>
              </a:rPr>
              <a:t>efisien</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DNS : </a:t>
            </a:r>
            <a:r>
              <a:rPr lang="en-SG" b="0" i="0" dirty="0" err="1">
                <a:effectLst/>
                <a:latin typeface="system-ui"/>
              </a:rPr>
              <a:t>Menerjemahkan</a:t>
            </a:r>
            <a:r>
              <a:rPr lang="en-SG" b="0" i="0" dirty="0">
                <a:effectLst/>
                <a:latin typeface="system-ui"/>
              </a:rPr>
              <a:t> nama domain </a:t>
            </a:r>
            <a:r>
              <a:rPr lang="en-SG" b="0" i="0" dirty="0" err="1">
                <a:effectLst/>
                <a:latin typeface="system-ui"/>
              </a:rPr>
              <a:t>ke</a:t>
            </a:r>
            <a:r>
              <a:rPr lang="en-SG" b="0" i="0" dirty="0">
                <a:effectLst/>
                <a:latin typeface="system-ui"/>
              </a:rPr>
              <a:t> </a:t>
            </a:r>
            <a:r>
              <a:rPr lang="en-SG" b="0" i="0" dirty="0" err="1">
                <a:effectLst/>
                <a:latin typeface="system-ui"/>
              </a:rPr>
              <a:t>alamat</a:t>
            </a:r>
            <a:r>
              <a:rPr lang="en-SG" b="0" i="0" dirty="0">
                <a:effectLst/>
                <a:latin typeface="system-ui"/>
              </a:rPr>
              <a:t> IP.</a:t>
            </a:r>
          </a:p>
          <a:p>
            <a:pPr algn="l">
              <a:spcBef>
                <a:spcPts val="900"/>
              </a:spcBef>
              <a:spcAft>
                <a:spcPts val="900"/>
              </a:spcAft>
              <a:buFont typeface="Arial" panose="020B0604020202020204" pitchFamily="34" charset="0"/>
              <a:buChar char="•"/>
            </a:pPr>
            <a:r>
              <a:rPr lang="en-SG" b="0" i="0" dirty="0">
                <a:effectLst/>
                <a:latin typeface="system-ui"/>
              </a:rPr>
              <a:t>HTTP/HTTPS : </a:t>
            </a:r>
            <a:r>
              <a:rPr lang="en-SG" b="0" i="0" dirty="0" err="1">
                <a:effectLst/>
                <a:latin typeface="system-ui"/>
              </a:rPr>
              <a:t>Mentranfer</a:t>
            </a:r>
            <a:r>
              <a:rPr lang="en-SG" b="0" i="0" dirty="0">
                <a:effectLst/>
                <a:latin typeface="system-ui"/>
              </a:rPr>
              <a:t> data </a:t>
            </a:r>
            <a:r>
              <a:rPr lang="en-SG" b="0" i="0" dirty="0" err="1">
                <a:effectLst/>
                <a:latin typeface="system-ui"/>
              </a:rPr>
              <a:t>antara</a:t>
            </a:r>
            <a:r>
              <a:rPr lang="en-SG" b="0" i="0" dirty="0">
                <a:effectLst/>
                <a:latin typeface="system-ui"/>
              </a:rPr>
              <a:t> </a:t>
            </a:r>
            <a:r>
              <a:rPr lang="en-SG" b="0" i="0" dirty="0" err="1">
                <a:effectLst/>
                <a:latin typeface="system-ui"/>
              </a:rPr>
              <a:t>klien</a:t>
            </a:r>
            <a:r>
              <a:rPr lang="en-SG" b="0" i="0" dirty="0">
                <a:effectLst/>
                <a:latin typeface="system-ui"/>
              </a:rPr>
              <a:t> dan server.</a:t>
            </a:r>
          </a:p>
          <a:p>
            <a:pPr algn="l">
              <a:spcBef>
                <a:spcPts val="900"/>
              </a:spcBef>
              <a:spcAft>
                <a:spcPts val="900"/>
              </a:spcAft>
              <a:buFont typeface="Arial" panose="020B0604020202020204" pitchFamily="34" charset="0"/>
              <a:buChar char="•"/>
            </a:pPr>
            <a:r>
              <a:rPr lang="en-SG" b="0" i="0" dirty="0">
                <a:effectLst/>
                <a:latin typeface="system-ui"/>
              </a:rPr>
              <a:t>SSL/TLS : </a:t>
            </a:r>
            <a:r>
              <a:rPr lang="en-SG" b="0" i="0" dirty="0" err="1">
                <a:effectLst/>
                <a:latin typeface="system-ui"/>
              </a:rPr>
              <a:t>Menyediakan</a:t>
            </a:r>
            <a:r>
              <a:rPr lang="en-SG" b="0" i="0" dirty="0">
                <a:effectLst/>
                <a:latin typeface="system-ui"/>
              </a:rPr>
              <a:t> </a:t>
            </a:r>
            <a:r>
              <a:rPr lang="en-SG" b="0" i="0" dirty="0" err="1">
                <a:effectLst/>
                <a:latin typeface="system-ui"/>
              </a:rPr>
              <a:t>enkripsi</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komunikasi</a:t>
            </a:r>
            <a:r>
              <a:rPr lang="en-SG" b="0" i="0" dirty="0">
                <a:effectLst/>
                <a:latin typeface="system-ui"/>
              </a:rPr>
              <a:t> </a:t>
            </a:r>
            <a:r>
              <a:rPr lang="en-SG" b="0" i="0" dirty="0" err="1">
                <a:effectLst/>
                <a:latin typeface="system-ui"/>
              </a:rPr>
              <a:t>aman</a:t>
            </a:r>
            <a:r>
              <a:rPr lang="en-SG" b="0" i="0" dirty="0">
                <a:effectLst/>
                <a:latin typeface="system-ui"/>
              </a:rPr>
              <a:t>.</a:t>
            </a:r>
          </a:p>
          <a:p>
            <a:endParaRPr lang="en-SG" dirty="0"/>
          </a:p>
        </p:txBody>
      </p:sp>
    </p:spTree>
    <p:extLst>
      <p:ext uri="{BB962C8B-B14F-4D97-AF65-F5344CB8AC3E}">
        <p14:creationId xmlns:p14="http://schemas.microsoft.com/office/powerpoint/2010/main" val="20314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8B5E-F881-1E98-D855-FB66C516DFBF}"/>
              </a:ext>
            </a:extLst>
          </p:cNvPr>
          <p:cNvSpPr>
            <a:spLocks noGrp="1"/>
          </p:cNvSpPr>
          <p:nvPr>
            <p:ph type="title"/>
          </p:nvPr>
        </p:nvSpPr>
        <p:spPr>
          <a:xfrm>
            <a:off x="838200" y="365125"/>
            <a:ext cx="10515600" cy="759137"/>
          </a:xfrm>
        </p:spPr>
        <p:txBody>
          <a:bodyPr>
            <a:normAutofit/>
          </a:bodyPr>
          <a:lstStyle/>
          <a:p>
            <a:r>
              <a:rPr lang="en-SG" sz="2800" b="1" i="0" dirty="0">
                <a:effectLst/>
                <a:latin typeface="system-ui"/>
              </a:rPr>
              <a:t>5. Understanding IP Addresses and Domain Names</a:t>
            </a:r>
            <a:endParaRPr lang="en-SG" sz="2800" dirty="0"/>
          </a:p>
        </p:txBody>
      </p:sp>
      <p:sp>
        <p:nvSpPr>
          <p:cNvPr id="3" name="Content Placeholder 2">
            <a:extLst>
              <a:ext uri="{FF2B5EF4-FFF2-40B4-BE49-F238E27FC236}">
                <a16:creationId xmlns:a16="http://schemas.microsoft.com/office/drawing/2014/main" id="{A7537044-71D0-91B9-820F-BC594CC829B5}"/>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IP Address : </a:t>
            </a:r>
            <a:r>
              <a:rPr lang="en-SG" b="0" i="0" dirty="0" err="1">
                <a:effectLst/>
                <a:latin typeface="system-ui"/>
              </a:rPr>
              <a:t>Identifikasi</a:t>
            </a:r>
            <a:r>
              <a:rPr lang="en-SG" b="0" i="0" dirty="0">
                <a:effectLst/>
                <a:latin typeface="system-ui"/>
              </a:rPr>
              <a:t> </a:t>
            </a:r>
            <a:r>
              <a:rPr lang="en-SG" b="0" i="0" dirty="0" err="1">
                <a:effectLst/>
                <a:latin typeface="system-ui"/>
              </a:rPr>
              <a:t>unik</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setiap</a:t>
            </a:r>
            <a:r>
              <a:rPr lang="en-SG" b="0" i="0" dirty="0">
                <a:effectLst/>
                <a:latin typeface="system-ui"/>
              </a:rPr>
              <a:t> </a:t>
            </a:r>
            <a:r>
              <a:rPr lang="en-SG" b="0" i="0" dirty="0" err="1">
                <a:effectLst/>
                <a:latin typeface="system-ui"/>
              </a:rPr>
              <a:t>perangkat</a:t>
            </a:r>
            <a:r>
              <a:rPr lang="en-SG" b="0" i="0" dirty="0">
                <a:effectLst/>
                <a:latin typeface="system-ui"/>
              </a:rPr>
              <a:t> di </a:t>
            </a:r>
            <a:r>
              <a:rPr lang="en-SG" b="0" i="0" dirty="0" err="1">
                <a:effectLst/>
                <a:latin typeface="system-ui"/>
              </a:rPr>
              <a:t>jaringan</a:t>
            </a:r>
            <a:r>
              <a:rPr lang="en-SG" b="0" i="0" dirty="0">
                <a:effectLst/>
                <a:latin typeface="system-ui"/>
              </a:rPr>
              <a:t> (</a:t>
            </a:r>
            <a:r>
              <a:rPr lang="en-SG" b="0" i="0" dirty="0" err="1">
                <a:effectLst/>
                <a:latin typeface="system-ui"/>
              </a:rPr>
              <a:t>contoh</a:t>
            </a:r>
            <a:r>
              <a:rPr lang="en-SG" b="0" i="0" dirty="0">
                <a:effectLst/>
                <a:latin typeface="system-ui"/>
              </a:rPr>
              <a:t>: 192.168.1.1).</a:t>
            </a:r>
          </a:p>
          <a:p>
            <a:pPr algn="l">
              <a:spcBef>
                <a:spcPts val="900"/>
              </a:spcBef>
              <a:spcAft>
                <a:spcPts val="900"/>
              </a:spcAft>
              <a:buFont typeface="Arial" panose="020B0604020202020204" pitchFamily="34" charset="0"/>
              <a:buChar char="•"/>
            </a:pPr>
            <a:r>
              <a:rPr lang="en-SG" b="0" i="0" dirty="0">
                <a:effectLst/>
                <a:latin typeface="system-ui"/>
              </a:rPr>
              <a:t>Domain Name : Nama yang </a:t>
            </a:r>
            <a:r>
              <a:rPr lang="en-SG" b="0" i="0" dirty="0" err="1">
                <a:effectLst/>
                <a:latin typeface="system-ui"/>
              </a:rPr>
              <a:t>lebih</a:t>
            </a:r>
            <a:r>
              <a:rPr lang="en-SG" b="0" i="0" dirty="0">
                <a:effectLst/>
                <a:latin typeface="system-ui"/>
              </a:rPr>
              <a:t> </a:t>
            </a:r>
            <a:r>
              <a:rPr lang="en-SG" b="0" i="0" dirty="0" err="1">
                <a:effectLst/>
                <a:latin typeface="system-ui"/>
              </a:rPr>
              <a:t>mudah</a:t>
            </a:r>
            <a:r>
              <a:rPr lang="en-SG" b="0" i="0" dirty="0">
                <a:effectLst/>
                <a:latin typeface="system-ui"/>
              </a:rPr>
              <a:t> </a:t>
            </a:r>
            <a:r>
              <a:rPr lang="en-SG" b="0" i="0" dirty="0" err="1">
                <a:effectLst/>
                <a:latin typeface="system-ui"/>
              </a:rPr>
              <a:t>dibaca</a:t>
            </a:r>
            <a:r>
              <a:rPr lang="en-SG" b="0" i="0" dirty="0">
                <a:effectLst/>
                <a:latin typeface="system-ui"/>
              </a:rPr>
              <a:t> </a:t>
            </a:r>
            <a:r>
              <a:rPr lang="en-SG" b="0" i="0" dirty="0" err="1">
                <a:effectLst/>
                <a:latin typeface="system-ui"/>
              </a:rPr>
              <a:t>manusia</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mengakses</a:t>
            </a:r>
            <a:r>
              <a:rPr lang="en-SG" b="0" i="0" dirty="0">
                <a:effectLst/>
                <a:latin typeface="system-ui"/>
              </a:rPr>
              <a:t> </a:t>
            </a:r>
            <a:r>
              <a:rPr lang="en-SG" b="0" i="0" dirty="0" err="1">
                <a:effectLst/>
                <a:latin typeface="system-ui"/>
              </a:rPr>
              <a:t>sumber</a:t>
            </a:r>
            <a:r>
              <a:rPr lang="en-SG" b="0" i="0" dirty="0">
                <a:effectLst/>
                <a:latin typeface="system-ui"/>
              </a:rPr>
              <a:t> </a:t>
            </a:r>
            <a:r>
              <a:rPr lang="en-SG" b="0" i="0" dirty="0" err="1">
                <a:effectLst/>
                <a:latin typeface="system-ui"/>
              </a:rPr>
              <a:t>daya</a:t>
            </a:r>
            <a:r>
              <a:rPr lang="en-SG" b="0" i="0" dirty="0">
                <a:effectLst/>
                <a:latin typeface="system-ui"/>
              </a:rPr>
              <a:t> internet (</a:t>
            </a:r>
            <a:r>
              <a:rPr lang="en-SG" b="0" i="0" dirty="0" err="1">
                <a:effectLst/>
                <a:latin typeface="system-ui"/>
              </a:rPr>
              <a:t>contoh</a:t>
            </a:r>
            <a:r>
              <a:rPr lang="en-SG" b="0" i="0" dirty="0">
                <a:effectLst/>
                <a:latin typeface="system-ui"/>
              </a:rPr>
              <a:t>: google.com).</a:t>
            </a:r>
          </a:p>
          <a:p>
            <a:pPr algn="l">
              <a:spcBef>
                <a:spcPts val="900"/>
              </a:spcBef>
              <a:spcAft>
                <a:spcPts val="900"/>
              </a:spcAft>
              <a:buFont typeface="Arial" panose="020B0604020202020204" pitchFamily="34" charset="0"/>
              <a:buChar char="•"/>
            </a:pPr>
            <a:r>
              <a:rPr lang="en-SG" b="0" i="0" dirty="0">
                <a:effectLst/>
                <a:latin typeface="system-ui"/>
              </a:rPr>
              <a:t>DNS : </a:t>
            </a:r>
            <a:r>
              <a:rPr lang="en-SG" b="0" i="0" dirty="0" err="1">
                <a:effectLst/>
                <a:latin typeface="system-ui"/>
              </a:rPr>
              <a:t>Sistem</a:t>
            </a:r>
            <a:r>
              <a:rPr lang="en-SG" b="0" i="0" dirty="0">
                <a:effectLst/>
                <a:latin typeface="system-ui"/>
              </a:rPr>
              <a:t> yang </a:t>
            </a:r>
            <a:r>
              <a:rPr lang="en-SG" b="0" i="0" dirty="0" err="1">
                <a:effectLst/>
                <a:latin typeface="system-ui"/>
              </a:rPr>
              <a:t>menghubungkan</a:t>
            </a:r>
            <a:r>
              <a:rPr lang="en-SG" b="0" i="0" dirty="0">
                <a:effectLst/>
                <a:latin typeface="system-ui"/>
              </a:rPr>
              <a:t> nama domain </a:t>
            </a:r>
            <a:r>
              <a:rPr lang="en-SG" b="0" i="0" dirty="0" err="1">
                <a:effectLst/>
                <a:latin typeface="system-ui"/>
              </a:rPr>
              <a:t>dengan</a:t>
            </a:r>
            <a:r>
              <a:rPr lang="en-SG" b="0" i="0" dirty="0">
                <a:effectLst/>
                <a:latin typeface="system-ui"/>
              </a:rPr>
              <a:t> </a:t>
            </a:r>
            <a:r>
              <a:rPr lang="en-SG" b="0" i="0" dirty="0" err="1">
                <a:effectLst/>
                <a:latin typeface="system-ui"/>
              </a:rPr>
              <a:t>alamat</a:t>
            </a:r>
            <a:r>
              <a:rPr lang="en-SG" b="0" i="0" dirty="0">
                <a:effectLst/>
                <a:latin typeface="system-ui"/>
              </a:rPr>
              <a:t> IP.</a:t>
            </a:r>
          </a:p>
          <a:p>
            <a:endParaRPr lang="en-SG" dirty="0"/>
          </a:p>
        </p:txBody>
      </p:sp>
    </p:spTree>
    <p:extLst>
      <p:ext uri="{BB962C8B-B14F-4D97-AF65-F5344CB8AC3E}">
        <p14:creationId xmlns:p14="http://schemas.microsoft.com/office/powerpoint/2010/main" val="348109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C7B8-A7F5-08D0-3C8F-821629DF2099}"/>
              </a:ext>
            </a:extLst>
          </p:cNvPr>
          <p:cNvSpPr>
            <a:spLocks noGrp="1"/>
          </p:cNvSpPr>
          <p:nvPr>
            <p:ph type="title"/>
          </p:nvPr>
        </p:nvSpPr>
        <p:spPr>
          <a:xfrm>
            <a:off x="838200" y="365126"/>
            <a:ext cx="10515600" cy="609236"/>
          </a:xfrm>
        </p:spPr>
        <p:txBody>
          <a:bodyPr>
            <a:normAutofit/>
          </a:bodyPr>
          <a:lstStyle/>
          <a:p>
            <a:r>
              <a:rPr lang="en-SG" sz="2800" b="1" i="0" dirty="0">
                <a:effectLst/>
                <a:latin typeface="system-ui"/>
              </a:rPr>
              <a:t>6. Introduction to HTTP and HTTPS</a:t>
            </a:r>
            <a:endParaRPr lang="en-SG" sz="2800" dirty="0"/>
          </a:p>
        </p:txBody>
      </p:sp>
      <p:sp>
        <p:nvSpPr>
          <p:cNvPr id="3" name="Content Placeholder 2">
            <a:extLst>
              <a:ext uri="{FF2B5EF4-FFF2-40B4-BE49-F238E27FC236}">
                <a16:creationId xmlns:a16="http://schemas.microsoft.com/office/drawing/2014/main" id="{2B6119AC-6CE0-5568-10BD-B2FD10916F1D}"/>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HTTP : </a:t>
            </a:r>
            <a:r>
              <a:rPr lang="en-SG" b="0" i="0" dirty="0" err="1">
                <a:effectLst/>
                <a:latin typeface="system-ui"/>
              </a:rPr>
              <a:t>Protokol</a:t>
            </a:r>
            <a:r>
              <a:rPr lang="en-SG" b="0" i="0" dirty="0">
                <a:effectLst/>
                <a:latin typeface="system-ui"/>
              </a:rPr>
              <a:t> </a:t>
            </a:r>
            <a:r>
              <a:rPr lang="en-SG" b="0" i="0" dirty="0" err="1">
                <a:effectLst/>
                <a:latin typeface="system-ui"/>
              </a:rPr>
              <a:t>dasar</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mentransfer</a:t>
            </a:r>
            <a:r>
              <a:rPr lang="en-SG" b="0" i="0" dirty="0">
                <a:effectLst/>
                <a:latin typeface="system-ui"/>
              </a:rPr>
              <a:t> data </a:t>
            </a:r>
            <a:r>
              <a:rPr lang="en-SG" b="0" i="0" dirty="0" err="1">
                <a:effectLst/>
                <a:latin typeface="system-ui"/>
              </a:rPr>
              <a:t>antara</a:t>
            </a:r>
            <a:r>
              <a:rPr lang="en-SG" b="0" i="0" dirty="0">
                <a:effectLst/>
                <a:latin typeface="system-ui"/>
              </a:rPr>
              <a:t> browser dan server.</a:t>
            </a:r>
          </a:p>
          <a:p>
            <a:pPr algn="l">
              <a:spcBef>
                <a:spcPts val="900"/>
              </a:spcBef>
              <a:spcAft>
                <a:spcPts val="900"/>
              </a:spcAft>
              <a:buFont typeface="Arial" panose="020B0604020202020204" pitchFamily="34" charset="0"/>
              <a:buChar char="•"/>
            </a:pPr>
            <a:r>
              <a:rPr lang="en-SG" b="0" i="0" dirty="0">
                <a:effectLst/>
                <a:latin typeface="system-ui"/>
              </a:rPr>
              <a:t>HTTPS : </a:t>
            </a:r>
            <a:r>
              <a:rPr lang="en-SG" b="0" i="0" dirty="0" err="1">
                <a:effectLst/>
                <a:latin typeface="system-ui"/>
              </a:rPr>
              <a:t>Versi</a:t>
            </a:r>
            <a:r>
              <a:rPr lang="en-SG" b="0" i="0" dirty="0">
                <a:effectLst/>
                <a:latin typeface="system-ui"/>
              </a:rPr>
              <a:t> </a:t>
            </a:r>
            <a:r>
              <a:rPr lang="en-SG" b="0" i="0" dirty="0" err="1">
                <a:effectLst/>
                <a:latin typeface="system-ui"/>
              </a:rPr>
              <a:t>aman</a:t>
            </a:r>
            <a:r>
              <a:rPr lang="en-SG" b="0" i="0" dirty="0">
                <a:effectLst/>
                <a:latin typeface="system-ui"/>
              </a:rPr>
              <a:t> </a:t>
            </a:r>
            <a:r>
              <a:rPr lang="en-SG" b="0" i="0" dirty="0" err="1">
                <a:effectLst/>
                <a:latin typeface="system-ui"/>
              </a:rPr>
              <a:t>dari</a:t>
            </a:r>
            <a:r>
              <a:rPr lang="en-SG" b="0" i="0" dirty="0">
                <a:effectLst/>
                <a:latin typeface="system-ui"/>
              </a:rPr>
              <a:t> HTTP </a:t>
            </a:r>
            <a:r>
              <a:rPr lang="en-SG" b="0" i="0" dirty="0" err="1">
                <a:effectLst/>
                <a:latin typeface="system-ui"/>
              </a:rPr>
              <a:t>dengan</a:t>
            </a:r>
            <a:r>
              <a:rPr lang="en-SG" b="0" i="0" dirty="0">
                <a:effectLst/>
                <a:latin typeface="system-ui"/>
              </a:rPr>
              <a:t> </a:t>
            </a:r>
            <a:r>
              <a:rPr lang="en-SG" b="0" i="0" dirty="0" err="1">
                <a:effectLst/>
                <a:latin typeface="system-ui"/>
              </a:rPr>
              <a:t>enkripsi</a:t>
            </a:r>
            <a:r>
              <a:rPr lang="en-SG" b="0" i="0" dirty="0">
                <a:effectLst/>
                <a:latin typeface="system-ui"/>
              </a:rPr>
              <a:t> SSL/TLS.</a:t>
            </a:r>
          </a:p>
          <a:p>
            <a:pPr algn="l">
              <a:spcBef>
                <a:spcPts val="900"/>
              </a:spcBef>
              <a:spcAft>
                <a:spcPts val="900"/>
              </a:spcAft>
              <a:buFont typeface="Arial" panose="020B0604020202020204" pitchFamily="34" charset="0"/>
              <a:buChar char="•"/>
            </a:pPr>
            <a:r>
              <a:rPr lang="en-SG" b="0" i="0" dirty="0">
                <a:effectLst/>
                <a:latin typeface="system-ui"/>
              </a:rPr>
              <a:t>Security Indicators : Situs HTTPS </a:t>
            </a:r>
            <a:r>
              <a:rPr lang="en-SG" b="0" i="0" dirty="0" err="1">
                <a:effectLst/>
                <a:latin typeface="system-ui"/>
              </a:rPr>
              <a:t>biasanya</a:t>
            </a:r>
            <a:r>
              <a:rPr lang="en-SG" b="0" i="0" dirty="0">
                <a:effectLst/>
                <a:latin typeface="system-ui"/>
              </a:rPr>
              <a:t> </a:t>
            </a:r>
            <a:r>
              <a:rPr lang="en-SG" b="0" i="0" dirty="0" err="1">
                <a:effectLst/>
                <a:latin typeface="system-ui"/>
              </a:rPr>
              <a:t>menampilkan</a:t>
            </a:r>
            <a:r>
              <a:rPr lang="en-SG" b="0" i="0" dirty="0">
                <a:effectLst/>
                <a:latin typeface="system-ui"/>
              </a:rPr>
              <a:t> ikon </a:t>
            </a:r>
            <a:r>
              <a:rPr lang="en-SG" b="0" i="0" dirty="0" err="1">
                <a:effectLst/>
                <a:latin typeface="system-ui"/>
              </a:rPr>
              <a:t>gembok</a:t>
            </a:r>
            <a:r>
              <a:rPr lang="en-SG" b="0" i="0" dirty="0">
                <a:effectLst/>
                <a:latin typeface="system-ui"/>
              </a:rPr>
              <a:t> di </a:t>
            </a:r>
            <a:r>
              <a:rPr lang="en-SG" b="0" i="0" dirty="0" err="1">
                <a:effectLst/>
                <a:latin typeface="system-ui"/>
              </a:rPr>
              <a:t>bilah</a:t>
            </a:r>
            <a:r>
              <a:rPr lang="en-SG" b="0" i="0" dirty="0">
                <a:effectLst/>
                <a:latin typeface="system-ui"/>
              </a:rPr>
              <a:t> </a:t>
            </a:r>
            <a:r>
              <a:rPr lang="en-SG" b="0" i="0" dirty="0" err="1">
                <a:effectLst/>
                <a:latin typeface="system-ui"/>
              </a:rPr>
              <a:t>alamat</a:t>
            </a:r>
            <a:r>
              <a:rPr lang="en-SG" b="0" i="0" dirty="0">
                <a:effectLst/>
                <a:latin typeface="system-ui"/>
              </a:rPr>
              <a:t> browser.</a:t>
            </a:r>
          </a:p>
        </p:txBody>
      </p:sp>
    </p:spTree>
    <p:extLst>
      <p:ext uri="{BB962C8B-B14F-4D97-AF65-F5344CB8AC3E}">
        <p14:creationId xmlns:p14="http://schemas.microsoft.com/office/powerpoint/2010/main" val="369576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6A58-7A40-F8E8-8DB2-DF207A79E273}"/>
              </a:ext>
            </a:extLst>
          </p:cNvPr>
          <p:cNvSpPr>
            <a:spLocks noGrp="1"/>
          </p:cNvSpPr>
          <p:nvPr>
            <p:ph type="title"/>
          </p:nvPr>
        </p:nvSpPr>
        <p:spPr>
          <a:xfrm>
            <a:off x="838200" y="365125"/>
            <a:ext cx="10515600" cy="729157"/>
          </a:xfrm>
        </p:spPr>
        <p:txBody>
          <a:bodyPr>
            <a:normAutofit/>
          </a:bodyPr>
          <a:lstStyle/>
          <a:p>
            <a:r>
              <a:rPr lang="en-SG" sz="2800" b="1" i="0" dirty="0">
                <a:effectLst/>
                <a:latin typeface="system-ui"/>
              </a:rPr>
              <a:t>7. Building Applications with TCP/IP</a:t>
            </a:r>
            <a:endParaRPr lang="en-SG" sz="2800" dirty="0"/>
          </a:p>
        </p:txBody>
      </p:sp>
      <p:sp>
        <p:nvSpPr>
          <p:cNvPr id="3" name="Content Placeholder 2">
            <a:extLst>
              <a:ext uri="{FF2B5EF4-FFF2-40B4-BE49-F238E27FC236}">
                <a16:creationId xmlns:a16="http://schemas.microsoft.com/office/drawing/2014/main" id="{98A1061A-E5E8-6259-B2FA-3FD8AA849D7A}"/>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Ports : </a:t>
            </a:r>
            <a:r>
              <a:rPr lang="en-SG" b="0" i="0" dirty="0" err="1">
                <a:effectLst/>
                <a:latin typeface="system-ui"/>
              </a:rPr>
              <a:t>Mengidentifikasi</a:t>
            </a:r>
            <a:r>
              <a:rPr lang="en-SG" b="0" i="0" dirty="0">
                <a:effectLst/>
                <a:latin typeface="system-ui"/>
              </a:rPr>
              <a:t> </a:t>
            </a:r>
            <a:r>
              <a:rPr lang="en-SG" b="0" i="0" dirty="0" err="1">
                <a:effectLst/>
                <a:latin typeface="system-ui"/>
              </a:rPr>
              <a:t>layanan</a:t>
            </a:r>
            <a:r>
              <a:rPr lang="en-SG" b="0" i="0" dirty="0">
                <a:effectLst/>
                <a:latin typeface="system-ui"/>
              </a:rPr>
              <a:t> </a:t>
            </a:r>
            <a:r>
              <a:rPr lang="en-SG" b="0" i="0" dirty="0" err="1">
                <a:effectLst/>
                <a:latin typeface="system-ui"/>
              </a:rPr>
              <a:t>atau</a:t>
            </a:r>
            <a:r>
              <a:rPr lang="en-SG" b="0" i="0" dirty="0">
                <a:effectLst/>
                <a:latin typeface="system-ui"/>
              </a:rPr>
              <a:t> </a:t>
            </a:r>
            <a:r>
              <a:rPr lang="en-SG" b="0" i="0" dirty="0" err="1">
                <a:effectLst/>
                <a:latin typeface="system-ui"/>
              </a:rPr>
              <a:t>aplikasi</a:t>
            </a:r>
            <a:r>
              <a:rPr lang="en-SG" b="0" i="0" dirty="0">
                <a:effectLst/>
                <a:latin typeface="system-ui"/>
              </a:rPr>
              <a:t> di </a:t>
            </a:r>
            <a:r>
              <a:rPr lang="en-SG" b="0" i="0" dirty="0" err="1">
                <a:effectLst/>
                <a:latin typeface="system-ui"/>
              </a:rPr>
              <a:t>perangkat</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Sockets : </a:t>
            </a:r>
            <a:r>
              <a:rPr lang="en-SG" b="0" i="0" dirty="0" err="1">
                <a:effectLst/>
                <a:latin typeface="system-ui"/>
              </a:rPr>
              <a:t>Kombinasi</a:t>
            </a:r>
            <a:r>
              <a:rPr lang="en-SG" b="0" i="0" dirty="0">
                <a:effectLst/>
                <a:latin typeface="system-ui"/>
              </a:rPr>
              <a:t> IP address dan port </a:t>
            </a:r>
            <a:r>
              <a:rPr lang="en-SG" b="0" i="0" dirty="0" err="1">
                <a:effectLst/>
                <a:latin typeface="system-ui"/>
              </a:rPr>
              <a:t>untuk</a:t>
            </a:r>
            <a:r>
              <a:rPr lang="en-SG" b="0" i="0" dirty="0">
                <a:effectLst/>
                <a:latin typeface="system-ui"/>
              </a:rPr>
              <a:t> endpoint </a:t>
            </a:r>
            <a:r>
              <a:rPr lang="en-SG" b="0" i="0" dirty="0" err="1">
                <a:effectLst/>
                <a:latin typeface="system-ui"/>
              </a:rPr>
              <a:t>komunikasi</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Connections : Proses </a:t>
            </a:r>
            <a:r>
              <a:rPr lang="en-SG" b="0" i="0" dirty="0" err="1">
                <a:effectLst/>
                <a:latin typeface="system-ui"/>
              </a:rPr>
              <a:t>negosiasi</a:t>
            </a:r>
            <a:r>
              <a:rPr lang="en-SG" b="0" i="0" dirty="0">
                <a:effectLst/>
                <a:latin typeface="system-ui"/>
              </a:rPr>
              <a:t> parameter </a:t>
            </a:r>
            <a:r>
              <a:rPr lang="en-SG" b="0" i="0" dirty="0" err="1">
                <a:effectLst/>
                <a:latin typeface="system-ui"/>
              </a:rPr>
              <a:t>antara</a:t>
            </a:r>
            <a:r>
              <a:rPr lang="en-SG" b="0" i="0" dirty="0">
                <a:effectLst/>
                <a:latin typeface="system-ui"/>
              </a:rPr>
              <a:t> dua </a:t>
            </a:r>
            <a:r>
              <a:rPr lang="en-SG" b="0" i="0" dirty="0" err="1">
                <a:effectLst/>
                <a:latin typeface="system-ui"/>
              </a:rPr>
              <a:t>perangkat</a:t>
            </a:r>
            <a:r>
              <a:rPr lang="en-SG" b="0" i="0" dirty="0">
                <a:effectLst/>
                <a:latin typeface="system-ui"/>
              </a:rPr>
              <a:t> </a:t>
            </a:r>
            <a:r>
              <a:rPr lang="en-SG" b="0" i="0" dirty="0" err="1">
                <a:effectLst/>
                <a:latin typeface="system-ui"/>
              </a:rPr>
              <a:t>sebelum</a:t>
            </a:r>
            <a:r>
              <a:rPr lang="en-SG" b="0" i="0" dirty="0">
                <a:effectLst/>
                <a:latin typeface="system-ui"/>
              </a:rPr>
              <a:t> </a:t>
            </a:r>
            <a:r>
              <a:rPr lang="en-SG" b="0" i="0" dirty="0" err="1">
                <a:effectLst/>
                <a:latin typeface="system-ui"/>
              </a:rPr>
              <a:t>transmisi</a:t>
            </a:r>
            <a:r>
              <a:rPr lang="en-SG" b="0" i="0" dirty="0">
                <a:effectLst/>
                <a:latin typeface="system-ui"/>
              </a:rPr>
              <a:t> data.</a:t>
            </a:r>
          </a:p>
          <a:p>
            <a:pPr algn="l">
              <a:spcBef>
                <a:spcPts val="900"/>
              </a:spcBef>
              <a:spcAft>
                <a:spcPts val="900"/>
              </a:spcAft>
              <a:buFont typeface="Arial" panose="020B0604020202020204" pitchFamily="34" charset="0"/>
              <a:buChar char="•"/>
            </a:pPr>
            <a:r>
              <a:rPr lang="en-SG" b="0" i="0" dirty="0">
                <a:effectLst/>
                <a:latin typeface="system-ui"/>
              </a:rPr>
              <a:t>Data Transfer : Data </a:t>
            </a:r>
            <a:r>
              <a:rPr lang="en-SG" b="0" i="0" dirty="0" err="1">
                <a:effectLst/>
                <a:latin typeface="system-ui"/>
              </a:rPr>
              <a:t>ditransmisikan</a:t>
            </a:r>
            <a:r>
              <a:rPr lang="en-SG" b="0" i="0" dirty="0">
                <a:effectLst/>
                <a:latin typeface="system-ui"/>
              </a:rPr>
              <a:t> </a:t>
            </a:r>
            <a:r>
              <a:rPr lang="en-SG" b="0" i="0" dirty="0" err="1">
                <a:effectLst/>
                <a:latin typeface="system-ui"/>
              </a:rPr>
              <a:t>dalam</a:t>
            </a:r>
            <a:r>
              <a:rPr lang="en-SG" b="0" i="0" dirty="0">
                <a:effectLst/>
                <a:latin typeface="system-ui"/>
              </a:rPr>
              <a:t> </a:t>
            </a:r>
            <a:r>
              <a:rPr lang="en-SG" b="0" i="0" dirty="0" err="1">
                <a:effectLst/>
                <a:latin typeface="system-ui"/>
              </a:rPr>
              <a:t>segmen</a:t>
            </a:r>
            <a:r>
              <a:rPr lang="en-SG" b="0" i="0" dirty="0">
                <a:effectLst/>
                <a:latin typeface="system-ui"/>
              </a:rPr>
              <a:t> </a:t>
            </a:r>
            <a:r>
              <a:rPr lang="en-SG" b="0" i="0" dirty="0" err="1">
                <a:effectLst/>
                <a:latin typeface="system-ui"/>
              </a:rPr>
              <a:t>dengan</a:t>
            </a:r>
            <a:r>
              <a:rPr lang="en-SG" b="0" i="0" dirty="0">
                <a:effectLst/>
                <a:latin typeface="system-ui"/>
              </a:rPr>
              <a:t> metadata </a:t>
            </a:r>
            <a:r>
              <a:rPr lang="en-SG" b="0" i="0" dirty="0" err="1">
                <a:effectLst/>
                <a:latin typeface="system-ui"/>
              </a:rPr>
              <a:t>untuk</a:t>
            </a:r>
            <a:r>
              <a:rPr lang="en-SG" b="0" i="0" dirty="0">
                <a:effectLst/>
                <a:latin typeface="system-ui"/>
              </a:rPr>
              <a:t> </a:t>
            </a:r>
            <a:r>
              <a:rPr lang="en-SG" b="0" i="0" dirty="0" err="1">
                <a:effectLst/>
                <a:latin typeface="system-ui"/>
              </a:rPr>
              <a:t>memastikan</a:t>
            </a:r>
            <a:r>
              <a:rPr lang="en-SG" b="0" i="0" dirty="0">
                <a:effectLst/>
                <a:latin typeface="system-ui"/>
              </a:rPr>
              <a:t> </a:t>
            </a:r>
            <a:r>
              <a:rPr lang="en-SG" b="0" i="0" dirty="0" err="1">
                <a:effectLst/>
                <a:latin typeface="system-ui"/>
              </a:rPr>
              <a:t>pengiriman</a:t>
            </a:r>
            <a:r>
              <a:rPr lang="en-SG" b="0" i="0" dirty="0">
                <a:effectLst/>
                <a:latin typeface="system-ui"/>
              </a:rPr>
              <a:t> yang </a:t>
            </a:r>
            <a:r>
              <a:rPr lang="en-SG" b="0" i="0" dirty="0" err="1">
                <a:effectLst/>
                <a:latin typeface="system-ui"/>
              </a:rPr>
              <a:t>andal</a:t>
            </a:r>
            <a:r>
              <a:rPr lang="en-SG" b="0" i="0" dirty="0">
                <a:effectLst/>
                <a:latin typeface="system-ui"/>
              </a:rPr>
              <a:t>.</a:t>
            </a:r>
          </a:p>
        </p:txBody>
      </p:sp>
    </p:spTree>
    <p:extLst>
      <p:ext uri="{BB962C8B-B14F-4D97-AF65-F5344CB8AC3E}">
        <p14:creationId xmlns:p14="http://schemas.microsoft.com/office/powerpoint/2010/main" val="189145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2732-1EAC-62E7-1188-6CDF6E0132EB}"/>
              </a:ext>
            </a:extLst>
          </p:cNvPr>
          <p:cNvSpPr>
            <a:spLocks noGrp="1"/>
          </p:cNvSpPr>
          <p:nvPr>
            <p:ph type="title"/>
          </p:nvPr>
        </p:nvSpPr>
        <p:spPr>
          <a:xfrm>
            <a:off x="838200" y="365125"/>
            <a:ext cx="10515600" cy="924029"/>
          </a:xfrm>
        </p:spPr>
        <p:txBody>
          <a:bodyPr>
            <a:normAutofit/>
          </a:bodyPr>
          <a:lstStyle/>
          <a:p>
            <a:r>
              <a:rPr lang="en-SG" sz="2800" b="1" i="0" dirty="0">
                <a:effectLst/>
                <a:latin typeface="system-ui"/>
              </a:rPr>
              <a:t>8. Securing Internet Communication with SSL/TLS</a:t>
            </a:r>
            <a:endParaRPr lang="en-SG" sz="2800" dirty="0"/>
          </a:p>
        </p:txBody>
      </p:sp>
      <p:sp>
        <p:nvSpPr>
          <p:cNvPr id="3" name="Content Placeholder 2">
            <a:extLst>
              <a:ext uri="{FF2B5EF4-FFF2-40B4-BE49-F238E27FC236}">
                <a16:creationId xmlns:a16="http://schemas.microsoft.com/office/drawing/2014/main" id="{FBB66070-476E-D160-8628-C56AC9DE39C3}"/>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Certificates : </a:t>
            </a:r>
            <a:r>
              <a:rPr lang="en-SG" b="0" i="0" dirty="0" err="1">
                <a:effectLst/>
                <a:latin typeface="system-ui"/>
              </a:rPr>
              <a:t>Dokumen</a:t>
            </a:r>
            <a:r>
              <a:rPr lang="en-SG" b="0" i="0" dirty="0">
                <a:effectLst/>
                <a:latin typeface="system-ui"/>
              </a:rPr>
              <a:t> digital yang </a:t>
            </a:r>
            <a:r>
              <a:rPr lang="en-SG" b="0" i="0" dirty="0" err="1">
                <a:effectLst/>
                <a:latin typeface="system-ui"/>
              </a:rPr>
              <a:t>memverifikasi</a:t>
            </a:r>
            <a:r>
              <a:rPr lang="en-SG" b="0" i="0" dirty="0">
                <a:effectLst/>
                <a:latin typeface="system-ui"/>
              </a:rPr>
              <a:t> </a:t>
            </a:r>
            <a:r>
              <a:rPr lang="en-SG" b="0" i="0" dirty="0" err="1">
                <a:effectLst/>
                <a:latin typeface="system-ui"/>
              </a:rPr>
              <a:t>identitas</a:t>
            </a:r>
            <a:r>
              <a:rPr lang="en-SG" b="0" i="0" dirty="0">
                <a:effectLst/>
                <a:latin typeface="system-ui"/>
              </a:rPr>
              <a:t> server.</a:t>
            </a:r>
          </a:p>
          <a:p>
            <a:pPr algn="l">
              <a:spcBef>
                <a:spcPts val="900"/>
              </a:spcBef>
              <a:spcAft>
                <a:spcPts val="900"/>
              </a:spcAft>
              <a:buFont typeface="Arial" panose="020B0604020202020204" pitchFamily="34" charset="0"/>
              <a:buChar char="•"/>
            </a:pPr>
            <a:r>
              <a:rPr lang="en-SG" b="0" i="0" dirty="0">
                <a:effectLst/>
                <a:latin typeface="system-ui"/>
              </a:rPr>
              <a:t>Handshake : </a:t>
            </a:r>
            <a:r>
              <a:rPr lang="en-SG" b="0" i="0" dirty="0" err="1">
                <a:effectLst/>
                <a:latin typeface="system-ui"/>
              </a:rPr>
              <a:t>Negosiasi</a:t>
            </a:r>
            <a:r>
              <a:rPr lang="en-SG" b="0" i="0" dirty="0">
                <a:effectLst/>
                <a:latin typeface="system-ui"/>
              </a:rPr>
              <a:t> </a:t>
            </a:r>
            <a:r>
              <a:rPr lang="en-SG" b="0" i="0" dirty="0" err="1">
                <a:effectLst/>
                <a:latin typeface="system-ui"/>
              </a:rPr>
              <a:t>antara</a:t>
            </a:r>
            <a:r>
              <a:rPr lang="en-SG" b="0" i="0" dirty="0">
                <a:effectLst/>
                <a:latin typeface="system-ui"/>
              </a:rPr>
              <a:t> </a:t>
            </a:r>
            <a:r>
              <a:rPr lang="en-SG" b="0" i="0" dirty="0" err="1">
                <a:effectLst/>
                <a:latin typeface="system-ui"/>
              </a:rPr>
              <a:t>klien</a:t>
            </a:r>
            <a:r>
              <a:rPr lang="en-SG" b="0" i="0" dirty="0">
                <a:effectLst/>
                <a:latin typeface="system-ui"/>
              </a:rPr>
              <a:t> dan server </a:t>
            </a:r>
            <a:r>
              <a:rPr lang="en-SG" b="0" i="0" dirty="0" err="1">
                <a:effectLst/>
                <a:latin typeface="system-ui"/>
              </a:rPr>
              <a:t>untuk</a:t>
            </a:r>
            <a:r>
              <a:rPr lang="en-SG" b="0" i="0" dirty="0">
                <a:effectLst/>
                <a:latin typeface="system-ui"/>
              </a:rPr>
              <a:t> </a:t>
            </a:r>
            <a:r>
              <a:rPr lang="en-SG" b="0" i="0" dirty="0" err="1">
                <a:effectLst/>
                <a:latin typeface="system-ui"/>
              </a:rPr>
              <a:t>menentukan</a:t>
            </a:r>
            <a:r>
              <a:rPr lang="en-SG" b="0" i="0" dirty="0">
                <a:effectLst/>
                <a:latin typeface="system-ui"/>
              </a:rPr>
              <a:t> </a:t>
            </a:r>
            <a:r>
              <a:rPr lang="en-SG" b="0" i="0" dirty="0" err="1">
                <a:effectLst/>
                <a:latin typeface="system-ui"/>
              </a:rPr>
              <a:t>algoritma</a:t>
            </a:r>
            <a:r>
              <a:rPr lang="en-SG" b="0" i="0" dirty="0">
                <a:effectLst/>
                <a:latin typeface="system-ui"/>
              </a:rPr>
              <a:t> </a:t>
            </a:r>
            <a:r>
              <a:rPr lang="en-SG" b="0" i="0" dirty="0" err="1">
                <a:effectLst/>
                <a:latin typeface="system-ui"/>
              </a:rPr>
              <a:t>enkripsi</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Encryption : Data </a:t>
            </a:r>
            <a:r>
              <a:rPr lang="en-SG" b="0" i="0" dirty="0" err="1">
                <a:effectLst/>
                <a:latin typeface="system-ui"/>
              </a:rPr>
              <a:t>dienkripsi</a:t>
            </a:r>
            <a:r>
              <a:rPr lang="en-SG" b="0" i="0" dirty="0">
                <a:effectLst/>
                <a:latin typeface="system-ui"/>
              </a:rPr>
              <a:t> </a:t>
            </a:r>
            <a:r>
              <a:rPr lang="en-SG" b="0" i="0" dirty="0" err="1">
                <a:effectLst/>
                <a:latin typeface="system-ui"/>
              </a:rPr>
              <a:t>selama</a:t>
            </a:r>
            <a:r>
              <a:rPr lang="en-SG" b="0" i="0" dirty="0">
                <a:effectLst/>
                <a:latin typeface="system-ui"/>
              </a:rPr>
              <a:t> </a:t>
            </a:r>
            <a:r>
              <a:rPr lang="en-SG" b="0" i="0" dirty="0" err="1">
                <a:effectLst/>
                <a:latin typeface="system-ui"/>
              </a:rPr>
              <a:t>transmisi</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menjaga</a:t>
            </a:r>
            <a:r>
              <a:rPr lang="en-SG" b="0" i="0" dirty="0">
                <a:effectLst/>
                <a:latin typeface="system-ui"/>
              </a:rPr>
              <a:t> </a:t>
            </a:r>
            <a:r>
              <a:rPr lang="en-SG" b="0" i="0" dirty="0" err="1">
                <a:effectLst/>
                <a:latin typeface="system-ui"/>
              </a:rPr>
              <a:t>kerahasiaan</a:t>
            </a:r>
            <a:r>
              <a:rPr lang="en-SG" b="0" i="0" dirty="0">
                <a:effectLst/>
                <a:latin typeface="system-ui"/>
              </a:rPr>
              <a:t>.</a:t>
            </a:r>
          </a:p>
          <a:p>
            <a:endParaRPr lang="en-SG" dirty="0"/>
          </a:p>
        </p:txBody>
      </p:sp>
    </p:spTree>
    <p:extLst>
      <p:ext uri="{BB962C8B-B14F-4D97-AF65-F5344CB8AC3E}">
        <p14:creationId xmlns:p14="http://schemas.microsoft.com/office/powerpoint/2010/main" val="413674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E29B-3896-A32E-DC87-7FD09D82BF27}"/>
              </a:ext>
            </a:extLst>
          </p:cNvPr>
          <p:cNvSpPr>
            <a:spLocks noGrp="1"/>
          </p:cNvSpPr>
          <p:nvPr>
            <p:ph type="title"/>
          </p:nvPr>
        </p:nvSpPr>
        <p:spPr>
          <a:xfrm>
            <a:off x="838200" y="365126"/>
            <a:ext cx="10515600" cy="789118"/>
          </a:xfrm>
        </p:spPr>
        <p:txBody>
          <a:bodyPr>
            <a:normAutofit/>
          </a:bodyPr>
          <a:lstStyle/>
          <a:p>
            <a:r>
              <a:rPr lang="en-SG" sz="2800" b="1" i="0" dirty="0">
                <a:effectLst/>
                <a:latin typeface="system-ui"/>
              </a:rPr>
              <a:t>9. The Future: Emerging Trends and Technologies</a:t>
            </a:r>
            <a:endParaRPr lang="en-SG" sz="2800" dirty="0"/>
          </a:p>
        </p:txBody>
      </p:sp>
      <p:sp>
        <p:nvSpPr>
          <p:cNvPr id="3" name="Content Placeholder 2">
            <a:extLst>
              <a:ext uri="{FF2B5EF4-FFF2-40B4-BE49-F238E27FC236}">
                <a16:creationId xmlns:a16="http://schemas.microsoft.com/office/drawing/2014/main" id="{98A32DCE-B6EB-F6CC-DF57-20DD7C44D547}"/>
              </a:ext>
            </a:extLst>
          </p:cNvPr>
          <p:cNvSpPr>
            <a:spLocks noGrp="1"/>
          </p:cNvSpPr>
          <p:nvPr>
            <p:ph idx="1"/>
          </p:nvPr>
        </p:nvSpPr>
        <p:spPr/>
        <p:txBody>
          <a:bodyPr>
            <a:normAutofit/>
          </a:bodyPr>
          <a:lstStyle/>
          <a:p>
            <a:pPr algn="l">
              <a:spcBef>
                <a:spcPts val="900"/>
              </a:spcBef>
              <a:spcAft>
                <a:spcPts val="900"/>
              </a:spcAft>
              <a:buFont typeface="Arial" panose="020B0604020202020204" pitchFamily="34" charset="0"/>
              <a:buChar char="•"/>
            </a:pPr>
            <a:r>
              <a:rPr lang="en-SG" b="0" i="0" dirty="0">
                <a:effectLst/>
                <a:latin typeface="system-ui"/>
              </a:rPr>
              <a:t>5G : </a:t>
            </a:r>
            <a:r>
              <a:rPr lang="en-SG" b="0" i="0" dirty="0" err="1">
                <a:effectLst/>
                <a:latin typeface="system-ui"/>
              </a:rPr>
              <a:t>Jaringan</a:t>
            </a:r>
            <a:r>
              <a:rPr lang="en-SG" b="0" i="0" dirty="0">
                <a:effectLst/>
                <a:latin typeface="system-ui"/>
              </a:rPr>
              <a:t> </a:t>
            </a:r>
            <a:r>
              <a:rPr lang="en-SG" b="0" i="0" dirty="0" err="1">
                <a:effectLst/>
                <a:latin typeface="system-ui"/>
              </a:rPr>
              <a:t>seluler</a:t>
            </a:r>
            <a:r>
              <a:rPr lang="en-SG" b="0" i="0" dirty="0">
                <a:effectLst/>
                <a:latin typeface="system-ui"/>
              </a:rPr>
              <a:t> </a:t>
            </a:r>
            <a:r>
              <a:rPr lang="en-SG" b="0" i="0" dirty="0" err="1">
                <a:effectLst/>
                <a:latin typeface="system-ui"/>
              </a:rPr>
              <a:t>generasi</a:t>
            </a:r>
            <a:r>
              <a:rPr lang="en-SG" b="0" i="0" dirty="0">
                <a:effectLst/>
                <a:latin typeface="system-ui"/>
              </a:rPr>
              <a:t> </a:t>
            </a:r>
            <a:r>
              <a:rPr lang="en-SG" b="0" i="0" dirty="0" err="1">
                <a:effectLst/>
                <a:latin typeface="system-ui"/>
              </a:rPr>
              <a:t>baru</a:t>
            </a:r>
            <a:r>
              <a:rPr lang="en-SG" b="0" i="0" dirty="0">
                <a:effectLst/>
                <a:latin typeface="system-ui"/>
              </a:rPr>
              <a:t> </a:t>
            </a:r>
            <a:r>
              <a:rPr lang="en-SG" b="0" i="0" dirty="0" err="1">
                <a:effectLst/>
                <a:latin typeface="system-ui"/>
              </a:rPr>
              <a:t>dengan</a:t>
            </a:r>
            <a:r>
              <a:rPr lang="en-SG" b="0" i="0" dirty="0">
                <a:effectLst/>
                <a:latin typeface="system-ui"/>
              </a:rPr>
              <a:t> </a:t>
            </a:r>
            <a:r>
              <a:rPr lang="en-SG" b="0" i="0" dirty="0" err="1">
                <a:effectLst/>
                <a:latin typeface="system-ui"/>
              </a:rPr>
              <a:t>kecepatan</a:t>
            </a:r>
            <a:r>
              <a:rPr lang="en-SG" b="0" i="0" dirty="0">
                <a:effectLst/>
                <a:latin typeface="system-ui"/>
              </a:rPr>
              <a:t> </a:t>
            </a:r>
            <a:r>
              <a:rPr lang="en-SG" b="0" i="0" dirty="0" err="1">
                <a:effectLst/>
                <a:latin typeface="system-ui"/>
              </a:rPr>
              <a:t>lebih</a:t>
            </a:r>
            <a:r>
              <a:rPr lang="en-SG" b="0" i="0" dirty="0">
                <a:effectLst/>
                <a:latin typeface="system-ui"/>
              </a:rPr>
              <a:t> </a:t>
            </a:r>
            <a:r>
              <a:rPr lang="en-SG" b="0" i="0" dirty="0" err="1">
                <a:effectLst/>
                <a:latin typeface="system-ui"/>
              </a:rPr>
              <a:t>tinggi</a:t>
            </a:r>
            <a:r>
              <a:rPr lang="en-SG" b="0" i="0" dirty="0">
                <a:effectLst/>
                <a:latin typeface="system-ui"/>
              </a:rPr>
              <a:t> dan </a:t>
            </a:r>
            <a:r>
              <a:rPr lang="en-SG" b="0" i="0" dirty="0" err="1">
                <a:effectLst/>
                <a:latin typeface="system-ui"/>
              </a:rPr>
              <a:t>latensi</a:t>
            </a:r>
            <a:r>
              <a:rPr lang="en-SG" b="0" i="0" dirty="0">
                <a:effectLst/>
                <a:latin typeface="system-ui"/>
              </a:rPr>
              <a:t> </a:t>
            </a:r>
            <a:r>
              <a:rPr lang="en-SG" b="0" i="0" dirty="0" err="1">
                <a:effectLst/>
                <a:latin typeface="system-ui"/>
              </a:rPr>
              <a:t>lebih</a:t>
            </a:r>
            <a:r>
              <a:rPr lang="en-SG" b="0" i="0" dirty="0">
                <a:effectLst/>
                <a:latin typeface="system-ui"/>
              </a:rPr>
              <a:t> </a:t>
            </a:r>
            <a:r>
              <a:rPr lang="en-SG" b="0" i="0" dirty="0" err="1">
                <a:effectLst/>
                <a:latin typeface="system-ui"/>
              </a:rPr>
              <a:t>rendah</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IoT : </a:t>
            </a:r>
            <a:r>
              <a:rPr lang="en-SG" b="0" i="0" dirty="0" err="1">
                <a:effectLst/>
                <a:latin typeface="system-ui"/>
              </a:rPr>
              <a:t>Jaringan</a:t>
            </a:r>
            <a:r>
              <a:rPr lang="en-SG" b="0" i="0" dirty="0">
                <a:effectLst/>
                <a:latin typeface="system-ui"/>
              </a:rPr>
              <a:t> </a:t>
            </a:r>
            <a:r>
              <a:rPr lang="en-SG" b="0" i="0" dirty="0" err="1">
                <a:effectLst/>
                <a:latin typeface="system-ui"/>
              </a:rPr>
              <a:t>perangkat</a:t>
            </a:r>
            <a:r>
              <a:rPr lang="en-SG" b="0" i="0" dirty="0">
                <a:effectLst/>
                <a:latin typeface="system-ui"/>
              </a:rPr>
              <a:t> </a:t>
            </a:r>
            <a:r>
              <a:rPr lang="en-SG" b="0" i="0" dirty="0" err="1">
                <a:effectLst/>
                <a:latin typeface="system-ui"/>
              </a:rPr>
              <a:t>fisik</a:t>
            </a:r>
            <a:r>
              <a:rPr lang="en-SG" b="0" i="0" dirty="0">
                <a:effectLst/>
                <a:latin typeface="system-ui"/>
              </a:rPr>
              <a:t> yang </a:t>
            </a:r>
            <a:r>
              <a:rPr lang="en-SG" b="0" i="0" dirty="0" err="1">
                <a:effectLst/>
                <a:latin typeface="system-ui"/>
              </a:rPr>
              <a:t>terhubung</a:t>
            </a:r>
            <a:r>
              <a:rPr lang="en-SG" b="0" i="0" dirty="0">
                <a:effectLst/>
                <a:latin typeface="system-ui"/>
              </a:rPr>
              <a:t> </a:t>
            </a:r>
            <a:r>
              <a:rPr lang="en-SG" b="0" i="0" dirty="0" err="1">
                <a:effectLst/>
                <a:latin typeface="system-ui"/>
              </a:rPr>
              <a:t>ke</a:t>
            </a:r>
            <a:r>
              <a:rPr lang="en-SG" b="0" i="0" dirty="0">
                <a:effectLst/>
                <a:latin typeface="system-ui"/>
              </a:rPr>
              <a:t> internet.</a:t>
            </a:r>
          </a:p>
          <a:p>
            <a:pPr algn="l">
              <a:spcBef>
                <a:spcPts val="900"/>
              </a:spcBef>
              <a:spcAft>
                <a:spcPts val="900"/>
              </a:spcAft>
              <a:buFont typeface="Arial" panose="020B0604020202020204" pitchFamily="34" charset="0"/>
              <a:buChar char="•"/>
            </a:pPr>
            <a:r>
              <a:rPr lang="en-SG" b="0" i="0" dirty="0">
                <a:effectLst/>
                <a:latin typeface="system-ui"/>
              </a:rPr>
              <a:t>AI : </a:t>
            </a:r>
            <a:r>
              <a:rPr lang="en-SG" b="0" i="0" dirty="0" err="1">
                <a:effectLst/>
                <a:latin typeface="system-ui"/>
              </a:rPr>
              <a:t>Teknologi</a:t>
            </a:r>
            <a:r>
              <a:rPr lang="en-SG" b="0" i="0" dirty="0">
                <a:effectLst/>
                <a:latin typeface="system-ui"/>
              </a:rPr>
              <a:t> </a:t>
            </a:r>
            <a:r>
              <a:rPr lang="en-SG" b="0" i="0" dirty="0" err="1">
                <a:effectLst/>
                <a:latin typeface="system-ui"/>
              </a:rPr>
              <a:t>seperti</a:t>
            </a:r>
            <a:r>
              <a:rPr lang="en-SG" b="0" i="0" dirty="0">
                <a:effectLst/>
                <a:latin typeface="system-ui"/>
              </a:rPr>
              <a:t> machine learning yang </a:t>
            </a:r>
            <a:r>
              <a:rPr lang="en-SG" b="0" i="0" dirty="0" err="1">
                <a:effectLst/>
                <a:latin typeface="system-ui"/>
              </a:rPr>
              <a:t>mengubah</a:t>
            </a:r>
            <a:r>
              <a:rPr lang="en-SG" b="0" i="0" dirty="0">
                <a:effectLst/>
                <a:latin typeface="system-ui"/>
              </a:rPr>
              <a:t> </a:t>
            </a:r>
            <a:r>
              <a:rPr lang="en-SG" b="0" i="0" dirty="0" err="1">
                <a:effectLst/>
                <a:latin typeface="system-ui"/>
              </a:rPr>
              <a:t>industri</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Blockchain : </a:t>
            </a:r>
            <a:r>
              <a:rPr lang="en-SG" b="0" i="0" dirty="0" err="1">
                <a:effectLst/>
                <a:latin typeface="system-ui"/>
              </a:rPr>
              <a:t>Teknologi</a:t>
            </a:r>
            <a:r>
              <a:rPr lang="en-SG" b="0" i="0" dirty="0">
                <a:effectLst/>
                <a:latin typeface="system-ui"/>
              </a:rPr>
              <a:t> </a:t>
            </a:r>
            <a:r>
              <a:rPr lang="en-SG" b="0" i="0" dirty="0" err="1">
                <a:effectLst/>
                <a:latin typeface="system-ui"/>
              </a:rPr>
              <a:t>buku</a:t>
            </a:r>
            <a:r>
              <a:rPr lang="en-SG" b="0" i="0" dirty="0">
                <a:effectLst/>
                <a:latin typeface="system-ui"/>
              </a:rPr>
              <a:t> </a:t>
            </a:r>
            <a:r>
              <a:rPr lang="en-SG" b="0" i="0" dirty="0" err="1">
                <a:effectLst/>
                <a:latin typeface="system-ui"/>
              </a:rPr>
              <a:t>besar</a:t>
            </a:r>
            <a:r>
              <a:rPr lang="en-SG" b="0" i="0" dirty="0">
                <a:effectLst/>
                <a:latin typeface="system-ui"/>
              </a:rPr>
              <a:t> </a:t>
            </a:r>
            <a:r>
              <a:rPr lang="en-SG" b="0" i="0" dirty="0" err="1">
                <a:effectLst/>
                <a:latin typeface="system-ui"/>
              </a:rPr>
              <a:t>terdistribusi</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transaksi</a:t>
            </a:r>
            <a:r>
              <a:rPr lang="en-SG" b="0" i="0" dirty="0">
                <a:effectLst/>
                <a:latin typeface="system-ui"/>
              </a:rPr>
              <a:t> </a:t>
            </a:r>
            <a:r>
              <a:rPr lang="en-SG" b="0" i="0" dirty="0" err="1">
                <a:effectLst/>
                <a:latin typeface="system-ui"/>
              </a:rPr>
              <a:t>aman</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Edge Computing : </a:t>
            </a:r>
            <a:r>
              <a:rPr lang="en-SG" b="0" i="0" dirty="0" err="1">
                <a:effectLst/>
                <a:latin typeface="system-ui"/>
              </a:rPr>
              <a:t>Pemrosesan</a:t>
            </a:r>
            <a:r>
              <a:rPr lang="en-SG" b="0" i="0" dirty="0">
                <a:effectLst/>
                <a:latin typeface="system-ui"/>
              </a:rPr>
              <a:t> data di "edge" </a:t>
            </a:r>
            <a:r>
              <a:rPr lang="en-SG" b="0" i="0" dirty="0" err="1">
                <a:effectLst/>
                <a:latin typeface="system-ui"/>
              </a:rPr>
              <a:t>jaringan</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mengurangi</a:t>
            </a:r>
            <a:r>
              <a:rPr lang="en-SG" b="0" i="0" dirty="0">
                <a:effectLst/>
                <a:latin typeface="system-ui"/>
              </a:rPr>
              <a:t> </a:t>
            </a:r>
            <a:r>
              <a:rPr lang="en-SG" b="0" i="0" dirty="0" err="1">
                <a:effectLst/>
                <a:latin typeface="system-ui"/>
              </a:rPr>
              <a:t>latensi</a:t>
            </a:r>
            <a:r>
              <a:rPr lang="en-SG" b="0" i="0" dirty="0">
                <a:effectLst/>
                <a:latin typeface="system-ui"/>
              </a:rPr>
              <a:t>.</a:t>
            </a:r>
          </a:p>
          <a:p>
            <a:endParaRPr lang="en-SG" dirty="0"/>
          </a:p>
        </p:txBody>
      </p:sp>
    </p:spTree>
    <p:extLst>
      <p:ext uri="{BB962C8B-B14F-4D97-AF65-F5344CB8AC3E}">
        <p14:creationId xmlns:p14="http://schemas.microsoft.com/office/powerpoint/2010/main" val="224875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4548-F714-146F-CABF-CAAB72EA8F2A}"/>
              </a:ext>
            </a:extLst>
          </p:cNvPr>
          <p:cNvSpPr>
            <a:spLocks noGrp="1"/>
          </p:cNvSpPr>
          <p:nvPr>
            <p:ph type="title"/>
          </p:nvPr>
        </p:nvSpPr>
        <p:spPr>
          <a:xfrm>
            <a:off x="838200" y="681037"/>
            <a:ext cx="10515600" cy="624226"/>
          </a:xfrm>
        </p:spPr>
        <p:txBody>
          <a:bodyPr>
            <a:normAutofit/>
          </a:bodyPr>
          <a:lstStyle/>
          <a:p>
            <a:r>
              <a:rPr lang="en-SG" sz="2800" b="1" i="0" dirty="0">
                <a:effectLst/>
                <a:latin typeface="system-ui"/>
              </a:rPr>
              <a:t>10. Conclusion</a:t>
            </a:r>
            <a:endParaRPr lang="en-SG" sz="2800" dirty="0"/>
          </a:p>
        </p:txBody>
      </p:sp>
      <p:sp>
        <p:nvSpPr>
          <p:cNvPr id="3" name="Content Placeholder 2">
            <a:extLst>
              <a:ext uri="{FF2B5EF4-FFF2-40B4-BE49-F238E27FC236}">
                <a16:creationId xmlns:a16="http://schemas.microsoft.com/office/drawing/2014/main" id="{9A5EEFE8-86D0-D5B3-7451-07F942EAE42B}"/>
              </a:ext>
            </a:extLst>
          </p:cNvPr>
          <p:cNvSpPr>
            <a:spLocks noGrp="1"/>
          </p:cNvSpPr>
          <p:nvPr>
            <p:ph idx="1"/>
          </p:nvPr>
        </p:nvSpPr>
        <p:spPr/>
        <p:txBody>
          <a:bodyPr/>
          <a:lstStyle/>
          <a:p>
            <a:pPr algn="l">
              <a:spcBef>
                <a:spcPts val="900"/>
              </a:spcBef>
              <a:spcAft>
                <a:spcPts val="900"/>
              </a:spcAft>
              <a:buFont typeface="Arial" panose="020B0604020202020204" pitchFamily="34" charset="0"/>
              <a:buChar char="•"/>
            </a:pPr>
            <a:r>
              <a:rPr lang="en-SG" b="0" i="0" dirty="0">
                <a:effectLst/>
                <a:latin typeface="system-ui"/>
              </a:rPr>
              <a:t>Summary : Internet </a:t>
            </a:r>
            <a:r>
              <a:rPr lang="en-SG" b="0" i="0" dirty="0" err="1">
                <a:effectLst/>
                <a:latin typeface="system-ui"/>
              </a:rPr>
              <a:t>adalah</a:t>
            </a:r>
            <a:r>
              <a:rPr lang="en-SG" b="0" i="0" dirty="0">
                <a:effectLst/>
                <a:latin typeface="system-ui"/>
              </a:rPr>
              <a:t> </a:t>
            </a:r>
            <a:r>
              <a:rPr lang="en-SG" b="0" i="0" dirty="0" err="1">
                <a:effectLst/>
                <a:latin typeface="system-ui"/>
              </a:rPr>
              <a:t>jaringan</a:t>
            </a:r>
            <a:r>
              <a:rPr lang="en-SG" b="0" i="0" dirty="0">
                <a:effectLst/>
                <a:latin typeface="system-ui"/>
              </a:rPr>
              <a:t> global yang </a:t>
            </a:r>
            <a:r>
              <a:rPr lang="en-SG" b="0" i="0" dirty="0" err="1">
                <a:effectLst/>
                <a:latin typeface="system-ui"/>
              </a:rPr>
              <a:t>menggunakan</a:t>
            </a:r>
            <a:r>
              <a:rPr lang="en-SG" b="0" i="0" dirty="0">
                <a:effectLst/>
                <a:latin typeface="system-ui"/>
              </a:rPr>
              <a:t> </a:t>
            </a:r>
            <a:r>
              <a:rPr lang="en-SG" b="0" i="0" dirty="0" err="1">
                <a:effectLst/>
                <a:latin typeface="system-ui"/>
              </a:rPr>
              <a:t>protokol</a:t>
            </a:r>
            <a:r>
              <a:rPr lang="en-SG" b="0" i="0" dirty="0">
                <a:effectLst/>
                <a:latin typeface="system-ui"/>
              </a:rPr>
              <a:t> </a:t>
            </a:r>
            <a:r>
              <a:rPr lang="en-SG" b="0" i="0" dirty="0" err="1">
                <a:effectLst/>
                <a:latin typeface="system-ui"/>
              </a:rPr>
              <a:t>standar</a:t>
            </a:r>
            <a:r>
              <a:rPr lang="en-SG" b="0" i="0" dirty="0">
                <a:effectLst/>
                <a:latin typeface="system-ui"/>
              </a:rPr>
              <a:t> </a:t>
            </a:r>
            <a:r>
              <a:rPr lang="en-SG" b="0" i="0" dirty="0" err="1">
                <a:effectLst/>
                <a:latin typeface="system-ui"/>
              </a:rPr>
              <a:t>seperti</a:t>
            </a:r>
            <a:r>
              <a:rPr lang="en-SG" b="0" i="0" dirty="0">
                <a:effectLst/>
                <a:latin typeface="system-ui"/>
              </a:rPr>
              <a:t> IP dan TCP </a:t>
            </a:r>
            <a:r>
              <a:rPr lang="en-SG" b="0" i="0" dirty="0" err="1">
                <a:effectLst/>
                <a:latin typeface="system-ui"/>
              </a:rPr>
              <a:t>untuk</a:t>
            </a:r>
            <a:r>
              <a:rPr lang="en-SG" b="0" i="0" dirty="0">
                <a:effectLst/>
                <a:latin typeface="system-ui"/>
              </a:rPr>
              <a:t> </a:t>
            </a:r>
            <a:r>
              <a:rPr lang="en-SG" b="0" i="0" dirty="0" err="1">
                <a:effectLst/>
                <a:latin typeface="system-ui"/>
              </a:rPr>
              <a:t>bertukar</a:t>
            </a:r>
            <a:r>
              <a:rPr lang="en-SG" b="0" i="0" dirty="0">
                <a:effectLst/>
                <a:latin typeface="system-ui"/>
              </a:rPr>
              <a:t> data.</a:t>
            </a:r>
          </a:p>
          <a:p>
            <a:pPr algn="l">
              <a:spcBef>
                <a:spcPts val="900"/>
              </a:spcBef>
              <a:spcAft>
                <a:spcPts val="900"/>
              </a:spcAft>
              <a:buFont typeface="Arial" panose="020B0604020202020204" pitchFamily="34" charset="0"/>
              <a:buChar char="•"/>
            </a:pPr>
            <a:r>
              <a:rPr lang="en-SG" b="0" i="0" dirty="0">
                <a:effectLst/>
                <a:latin typeface="system-ui"/>
              </a:rPr>
              <a:t>Key Takeaway : </a:t>
            </a:r>
            <a:r>
              <a:rPr lang="en-SG" b="0" i="0" dirty="0" err="1">
                <a:effectLst/>
                <a:latin typeface="system-ui"/>
              </a:rPr>
              <a:t>Pemahaman</a:t>
            </a:r>
            <a:r>
              <a:rPr lang="en-SG" b="0" i="0" dirty="0">
                <a:effectLst/>
                <a:latin typeface="system-ui"/>
              </a:rPr>
              <a:t> </a:t>
            </a:r>
            <a:r>
              <a:rPr lang="en-SG" b="0" i="0" dirty="0" err="1">
                <a:effectLst/>
                <a:latin typeface="system-ui"/>
              </a:rPr>
              <a:t>tentang</a:t>
            </a:r>
            <a:r>
              <a:rPr lang="en-SG" b="0" i="0" dirty="0">
                <a:effectLst/>
                <a:latin typeface="system-ui"/>
              </a:rPr>
              <a:t> </a:t>
            </a:r>
            <a:r>
              <a:rPr lang="en-SG" b="0" i="0" dirty="0" err="1">
                <a:effectLst/>
                <a:latin typeface="system-ui"/>
              </a:rPr>
              <a:t>konsep</a:t>
            </a:r>
            <a:r>
              <a:rPr lang="en-SG" b="0" i="0" dirty="0">
                <a:effectLst/>
                <a:latin typeface="system-ui"/>
              </a:rPr>
              <a:t> </a:t>
            </a:r>
            <a:r>
              <a:rPr lang="en-SG" b="0" i="0" dirty="0" err="1">
                <a:effectLst/>
                <a:latin typeface="system-ui"/>
              </a:rPr>
              <a:t>dasar</a:t>
            </a:r>
            <a:r>
              <a:rPr lang="en-SG" b="0" i="0" dirty="0">
                <a:effectLst/>
                <a:latin typeface="system-ui"/>
              </a:rPr>
              <a:t> sangat </a:t>
            </a:r>
            <a:r>
              <a:rPr lang="en-SG" b="0" i="0" dirty="0" err="1">
                <a:effectLst/>
                <a:latin typeface="system-ui"/>
              </a:rPr>
              <a:t>penting</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pengembangan</a:t>
            </a:r>
            <a:r>
              <a:rPr lang="en-SG" b="0" i="0" dirty="0">
                <a:effectLst/>
                <a:latin typeface="system-ui"/>
              </a:rPr>
              <a:t> </a:t>
            </a:r>
            <a:r>
              <a:rPr lang="en-SG" b="0" i="0" dirty="0" err="1">
                <a:effectLst/>
                <a:latin typeface="system-ui"/>
              </a:rPr>
              <a:t>aplikasi</a:t>
            </a:r>
            <a:r>
              <a:rPr lang="en-SG" b="0" i="0" dirty="0">
                <a:effectLst/>
                <a:latin typeface="system-ui"/>
              </a:rPr>
              <a:t> modern.</a:t>
            </a:r>
          </a:p>
          <a:p>
            <a:pPr>
              <a:buNone/>
            </a:pPr>
            <a:br>
              <a:rPr lang="en-SG" dirty="0"/>
            </a:br>
            <a:endParaRPr lang="en-SG" dirty="0"/>
          </a:p>
        </p:txBody>
      </p:sp>
    </p:spTree>
    <p:extLst>
      <p:ext uri="{BB962C8B-B14F-4D97-AF65-F5344CB8AC3E}">
        <p14:creationId xmlns:p14="http://schemas.microsoft.com/office/powerpoint/2010/main" val="323314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A84E5C-34A1-FBE2-7320-26B523FC30D5}"/>
              </a:ext>
            </a:extLst>
          </p:cNvPr>
          <p:cNvSpPr txBox="1"/>
          <p:nvPr/>
        </p:nvSpPr>
        <p:spPr>
          <a:xfrm>
            <a:off x="5035506" y="-112995"/>
            <a:ext cx="6096000" cy="3541995"/>
          </a:xfrm>
          <a:prstGeom prst="rect">
            <a:avLst/>
          </a:prstGeom>
          <a:noFill/>
        </p:spPr>
        <p:txBody>
          <a:bodyPr wrap="square">
            <a:spAutoFit/>
          </a:bodyPr>
          <a:lstStyle/>
          <a:p>
            <a:pPr algn="l">
              <a:lnSpc>
                <a:spcPts val="5250"/>
              </a:lnSpc>
              <a:buNone/>
            </a:pPr>
            <a:r>
              <a:rPr lang="en-US" b="1" i="0" dirty="0">
                <a:solidFill>
                  <a:srgbClr val="000000"/>
                </a:solidFill>
                <a:effectLst/>
                <a:latin typeface="ui-sans-serif"/>
              </a:rPr>
              <a:t>How does the Internet Work?</a:t>
            </a:r>
          </a:p>
          <a:p>
            <a:pPr algn="l">
              <a:buNone/>
            </a:pPr>
            <a:r>
              <a:rPr lang="en-US" b="0" i="0" dirty="0">
                <a:effectLst/>
                <a:latin typeface="ui-sans-serif"/>
              </a:rPr>
              <a:t>As a developer, it is important to have a solid understanding of what the internet is and how it works. It is the foundation upon which most modern software applications are built. In order to build effective, secure, and scalable applications and services, you need to have a solid understanding of how the internet works and how to leverage its power and connectivity.</a:t>
            </a:r>
          </a:p>
          <a:p>
            <a:pPr algn="l"/>
            <a:r>
              <a:rPr lang="en-US" b="0" i="0" dirty="0">
                <a:effectLst/>
                <a:latin typeface="ui-sans-serif"/>
              </a:rPr>
              <a:t>In this article we will cover the basics of internet including what it is how it works, some basic concepts, terminology and some common protocols that are used to build applications and services on the internet.</a:t>
            </a:r>
          </a:p>
        </p:txBody>
      </p:sp>
      <p:grpSp>
        <p:nvGrpSpPr>
          <p:cNvPr id="12" name="Group 11">
            <a:extLst>
              <a:ext uri="{FF2B5EF4-FFF2-40B4-BE49-F238E27FC236}">
                <a16:creationId xmlns:a16="http://schemas.microsoft.com/office/drawing/2014/main" id="{806321BE-B6FF-E076-EC4A-CA0DEDD47389}"/>
              </a:ext>
            </a:extLst>
          </p:cNvPr>
          <p:cNvGrpSpPr/>
          <p:nvPr/>
        </p:nvGrpSpPr>
        <p:grpSpPr>
          <a:xfrm>
            <a:off x="104931" y="191125"/>
            <a:ext cx="4631960" cy="6475750"/>
            <a:chOff x="-1" y="69991"/>
            <a:chExt cx="4223657" cy="6750146"/>
          </a:xfrm>
        </p:grpSpPr>
        <p:pic>
          <p:nvPicPr>
            <p:cNvPr id="13" name="Picture 12">
              <a:extLst>
                <a:ext uri="{FF2B5EF4-FFF2-40B4-BE49-F238E27FC236}">
                  <a16:creationId xmlns:a16="http://schemas.microsoft.com/office/drawing/2014/main" id="{D85C4C07-E260-19C6-8EFB-60CDC613E600}"/>
                </a:ext>
              </a:extLst>
            </p:cNvPr>
            <p:cNvPicPr>
              <a:picLocks noChangeAspect="1"/>
            </p:cNvPicPr>
            <p:nvPr/>
          </p:nvPicPr>
          <p:blipFill>
            <a:blip r:embed="rId2"/>
            <a:stretch>
              <a:fillRect/>
            </a:stretch>
          </p:blipFill>
          <p:spPr>
            <a:xfrm>
              <a:off x="-1" y="69991"/>
              <a:ext cx="4223657" cy="3413459"/>
            </a:xfrm>
            <a:prstGeom prst="rect">
              <a:avLst/>
            </a:prstGeom>
          </p:spPr>
        </p:pic>
        <p:pic>
          <p:nvPicPr>
            <p:cNvPr id="14" name="Picture 13">
              <a:extLst>
                <a:ext uri="{FF2B5EF4-FFF2-40B4-BE49-F238E27FC236}">
                  <a16:creationId xmlns:a16="http://schemas.microsoft.com/office/drawing/2014/main" id="{2A9CB682-3C41-CC8D-DD7C-2B32BA034622}"/>
                </a:ext>
              </a:extLst>
            </p:cNvPr>
            <p:cNvPicPr>
              <a:picLocks noChangeAspect="1"/>
            </p:cNvPicPr>
            <p:nvPr/>
          </p:nvPicPr>
          <p:blipFill>
            <a:blip r:embed="rId3"/>
            <a:srcRect t="655"/>
            <a:stretch/>
          </p:blipFill>
          <p:spPr>
            <a:xfrm>
              <a:off x="0" y="3483450"/>
              <a:ext cx="4223656" cy="3336687"/>
            </a:xfrm>
            <a:prstGeom prst="rect">
              <a:avLst/>
            </a:prstGeom>
          </p:spPr>
        </p:pic>
      </p:grpSp>
    </p:spTree>
    <p:extLst>
      <p:ext uri="{BB962C8B-B14F-4D97-AF65-F5344CB8AC3E}">
        <p14:creationId xmlns:p14="http://schemas.microsoft.com/office/powerpoint/2010/main" val="337308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707368-5F84-9EDA-54D6-5A20A07D5099}"/>
              </a:ext>
            </a:extLst>
          </p:cNvPr>
          <p:cNvSpPr/>
          <p:nvPr/>
        </p:nvSpPr>
        <p:spPr>
          <a:xfrm>
            <a:off x="1828801" y="324790"/>
            <a:ext cx="1648918" cy="272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Internet</a:t>
            </a:r>
            <a:endParaRPr lang="en-SG" sz="1400" dirty="0"/>
          </a:p>
        </p:txBody>
      </p:sp>
      <p:sp>
        <p:nvSpPr>
          <p:cNvPr id="10" name="Rectangle 9">
            <a:extLst>
              <a:ext uri="{FF2B5EF4-FFF2-40B4-BE49-F238E27FC236}">
                <a16:creationId xmlns:a16="http://schemas.microsoft.com/office/drawing/2014/main" id="{6E396715-D948-BAA7-C5CB-3445C7A507C6}"/>
              </a:ext>
            </a:extLst>
          </p:cNvPr>
          <p:cNvSpPr/>
          <p:nvPr/>
        </p:nvSpPr>
        <p:spPr>
          <a:xfrm>
            <a:off x="179883" y="1077472"/>
            <a:ext cx="1648918" cy="272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Understanding</a:t>
            </a:r>
            <a:endParaRPr lang="en-SG" sz="1400" dirty="0"/>
          </a:p>
        </p:txBody>
      </p:sp>
      <p:sp>
        <p:nvSpPr>
          <p:cNvPr id="11" name="Rectangle 10">
            <a:extLst>
              <a:ext uri="{FF2B5EF4-FFF2-40B4-BE49-F238E27FC236}">
                <a16:creationId xmlns:a16="http://schemas.microsoft.com/office/drawing/2014/main" id="{F2B9B70D-FDD2-931E-5DF5-3BC47B3E9AA2}"/>
              </a:ext>
            </a:extLst>
          </p:cNvPr>
          <p:cNvSpPr/>
          <p:nvPr/>
        </p:nvSpPr>
        <p:spPr>
          <a:xfrm>
            <a:off x="6966857" y="611588"/>
            <a:ext cx="1648918" cy="40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History</a:t>
            </a:r>
            <a:endParaRPr lang="en-SG" sz="1400" dirty="0"/>
          </a:p>
        </p:txBody>
      </p:sp>
      <p:sp>
        <p:nvSpPr>
          <p:cNvPr id="19" name="Rectangle 18">
            <a:extLst>
              <a:ext uri="{FF2B5EF4-FFF2-40B4-BE49-F238E27FC236}">
                <a16:creationId xmlns:a16="http://schemas.microsoft.com/office/drawing/2014/main" id="{8691E9C5-8C38-180C-9C45-0B39C33C972A}"/>
              </a:ext>
            </a:extLst>
          </p:cNvPr>
          <p:cNvSpPr/>
          <p:nvPr/>
        </p:nvSpPr>
        <p:spPr>
          <a:xfrm>
            <a:off x="1110345" y="6143259"/>
            <a:ext cx="1156980" cy="27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Summary</a:t>
            </a:r>
          </a:p>
        </p:txBody>
      </p:sp>
      <p:cxnSp>
        <p:nvCxnSpPr>
          <p:cNvPr id="21" name="Connector: Elbow 20">
            <a:extLst>
              <a:ext uri="{FF2B5EF4-FFF2-40B4-BE49-F238E27FC236}">
                <a16:creationId xmlns:a16="http://schemas.microsoft.com/office/drawing/2014/main" id="{55372C2E-C504-DD39-E11D-CFE0689CFC1F}"/>
              </a:ext>
            </a:extLst>
          </p:cNvPr>
          <p:cNvCxnSpPr>
            <a:cxnSpLocks/>
            <a:stCxn id="10" idx="2"/>
            <a:endCxn id="12" idx="1"/>
          </p:cNvCxnSpPr>
          <p:nvPr/>
        </p:nvCxnSpPr>
        <p:spPr>
          <a:xfrm rot="5400000">
            <a:off x="403578" y="1361083"/>
            <a:ext cx="612054" cy="589474"/>
          </a:xfrm>
          <a:prstGeom prst="bentConnector4">
            <a:avLst>
              <a:gd name="adj1" fmla="val 18646"/>
              <a:gd name="adj2" fmla="val 1387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59EFD1B-80B4-0167-93A6-5494C286727A}"/>
              </a:ext>
            </a:extLst>
          </p:cNvPr>
          <p:cNvCxnSpPr>
            <a:cxnSpLocks/>
            <a:stCxn id="10" idx="2"/>
            <a:endCxn id="13" idx="0"/>
          </p:cNvCxnSpPr>
          <p:nvPr/>
        </p:nvCxnSpPr>
        <p:spPr>
          <a:xfrm rot="16200000" flipH="1">
            <a:off x="2749029" y="-394895"/>
            <a:ext cx="371827" cy="3861201"/>
          </a:xfrm>
          <a:prstGeom prst="bentConnector3">
            <a:avLst>
              <a:gd name="adj1" fmla="val 448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6690493-6FA5-5476-0A24-5BC1690FAB38}"/>
              </a:ext>
            </a:extLst>
          </p:cNvPr>
          <p:cNvCxnSpPr>
            <a:cxnSpLocks/>
            <a:stCxn id="10" idx="2"/>
            <a:endCxn id="14" idx="1"/>
          </p:cNvCxnSpPr>
          <p:nvPr/>
        </p:nvCxnSpPr>
        <p:spPr>
          <a:xfrm rot="5400000">
            <a:off x="-114329" y="2114956"/>
            <a:ext cx="1883834" cy="353509"/>
          </a:xfrm>
          <a:prstGeom prst="bentConnector4">
            <a:avLst>
              <a:gd name="adj1" fmla="val 46386"/>
              <a:gd name="adj2" fmla="val 1646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AB87255-DE1D-0562-6A84-2CCAC7FC5629}"/>
              </a:ext>
            </a:extLst>
          </p:cNvPr>
          <p:cNvCxnSpPr>
            <a:cxnSpLocks/>
            <a:stCxn id="10" idx="2"/>
            <a:endCxn id="15" idx="1"/>
          </p:cNvCxnSpPr>
          <p:nvPr/>
        </p:nvCxnSpPr>
        <p:spPr>
          <a:xfrm rot="5400000">
            <a:off x="-629763" y="2607678"/>
            <a:ext cx="2891991" cy="376220"/>
          </a:xfrm>
          <a:prstGeom prst="bentConnector4">
            <a:avLst>
              <a:gd name="adj1" fmla="val 47646"/>
              <a:gd name="adj2" fmla="val 1607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E557887-CF5A-2EE2-5545-1FE6A2ABFDB5}"/>
              </a:ext>
            </a:extLst>
          </p:cNvPr>
          <p:cNvCxnSpPr>
            <a:cxnSpLocks/>
            <a:stCxn id="10" idx="2"/>
            <a:endCxn id="18" idx="1"/>
          </p:cNvCxnSpPr>
          <p:nvPr/>
        </p:nvCxnSpPr>
        <p:spPr>
          <a:xfrm rot="5400000">
            <a:off x="-1259195" y="3175956"/>
            <a:ext cx="4089700" cy="437375"/>
          </a:xfrm>
          <a:prstGeom prst="bentConnector4">
            <a:avLst>
              <a:gd name="adj1" fmla="val 48214"/>
              <a:gd name="adj2" fmla="val 152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167BC5E-7D66-1AF6-BAC6-74C779666E38}"/>
              </a:ext>
            </a:extLst>
          </p:cNvPr>
          <p:cNvCxnSpPr>
            <a:cxnSpLocks/>
            <a:stCxn id="9" idx="2"/>
            <a:endCxn id="10" idx="0"/>
          </p:cNvCxnSpPr>
          <p:nvPr/>
        </p:nvCxnSpPr>
        <p:spPr>
          <a:xfrm rot="5400000">
            <a:off x="1588620" y="12832"/>
            <a:ext cx="480362" cy="1648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4420B9F-CC57-33E7-BE40-B1A02A4BD076}"/>
              </a:ext>
            </a:extLst>
          </p:cNvPr>
          <p:cNvCxnSpPr>
            <a:cxnSpLocks/>
            <a:stCxn id="9" idx="2"/>
            <a:endCxn id="11" idx="1"/>
          </p:cNvCxnSpPr>
          <p:nvPr/>
        </p:nvCxnSpPr>
        <p:spPr>
          <a:xfrm rot="16200000" flipH="1">
            <a:off x="4701635" y="-1451266"/>
            <a:ext cx="216846" cy="43135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032FF39-DC6A-0684-BB20-DFD411BFA9E1}"/>
              </a:ext>
            </a:extLst>
          </p:cNvPr>
          <p:cNvCxnSpPr>
            <a:cxnSpLocks/>
            <a:stCxn id="10" idx="2"/>
            <a:endCxn id="19" idx="1"/>
          </p:cNvCxnSpPr>
          <p:nvPr/>
        </p:nvCxnSpPr>
        <p:spPr>
          <a:xfrm rot="16200000" flipH="1">
            <a:off x="-1407452" y="3761586"/>
            <a:ext cx="4929590" cy="1060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1C7508B7-2B68-D1E0-940C-EDD7C76A74E0}"/>
              </a:ext>
            </a:extLst>
          </p:cNvPr>
          <p:cNvCxnSpPr>
            <a:cxnSpLocks/>
            <a:stCxn id="14" idx="3"/>
            <a:endCxn id="160" idx="1"/>
          </p:cNvCxnSpPr>
          <p:nvPr/>
        </p:nvCxnSpPr>
        <p:spPr>
          <a:xfrm flipV="1">
            <a:off x="1937488" y="2832949"/>
            <a:ext cx="483480" cy="4006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45236C15-42D3-3AF7-1442-D4B4FD963EFB}"/>
              </a:ext>
            </a:extLst>
          </p:cNvPr>
          <p:cNvCxnSpPr>
            <a:cxnSpLocks/>
            <a:stCxn id="14" idx="3"/>
            <a:endCxn id="162" idx="1"/>
          </p:cNvCxnSpPr>
          <p:nvPr/>
        </p:nvCxnSpPr>
        <p:spPr>
          <a:xfrm>
            <a:off x="1937488" y="3233627"/>
            <a:ext cx="483480" cy="12818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CF7FAA4C-6F9B-4291-CA27-F65C0E8977F6}"/>
              </a:ext>
            </a:extLst>
          </p:cNvPr>
          <p:cNvCxnSpPr>
            <a:cxnSpLocks/>
            <a:stCxn id="14" idx="3"/>
            <a:endCxn id="161" idx="1"/>
          </p:cNvCxnSpPr>
          <p:nvPr/>
        </p:nvCxnSpPr>
        <p:spPr>
          <a:xfrm flipV="1">
            <a:off x="1937488" y="3097090"/>
            <a:ext cx="483480" cy="13653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4A6683A2-3E3D-4187-BC0A-3FD604365740}"/>
              </a:ext>
            </a:extLst>
          </p:cNvPr>
          <p:cNvCxnSpPr>
            <a:cxnSpLocks/>
            <a:stCxn id="14" idx="3"/>
            <a:endCxn id="165" idx="1"/>
          </p:cNvCxnSpPr>
          <p:nvPr/>
        </p:nvCxnSpPr>
        <p:spPr>
          <a:xfrm>
            <a:off x="1937488" y="3233627"/>
            <a:ext cx="2766207" cy="1350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ADEBC6F9-0CDC-5B4B-0C60-8FE97E899F8B}"/>
              </a:ext>
            </a:extLst>
          </p:cNvPr>
          <p:cNvCxnSpPr>
            <a:cxnSpLocks/>
            <a:stCxn id="14" idx="3"/>
            <a:endCxn id="164" idx="0"/>
          </p:cNvCxnSpPr>
          <p:nvPr/>
        </p:nvCxnSpPr>
        <p:spPr>
          <a:xfrm flipV="1">
            <a:off x="1937488" y="2790340"/>
            <a:ext cx="3915709" cy="443287"/>
          </a:xfrm>
          <a:prstGeom prst="bentConnector4">
            <a:avLst>
              <a:gd name="adj1" fmla="val 6086"/>
              <a:gd name="adj2" fmla="val 121487"/>
            </a:avLst>
          </a:prstGeom>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A06B4F1F-56B2-137F-FFB2-AF464F0CD0F6}"/>
              </a:ext>
            </a:extLst>
          </p:cNvPr>
          <p:cNvSpPr/>
          <p:nvPr/>
        </p:nvSpPr>
        <p:spPr>
          <a:xfrm>
            <a:off x="6863303" y="3867121"/>
            <a:ext cx="1467898"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Domain Name - Human-readable web address</a:t>
            </a:r>
            <a:endParaRPr lang="en-SG" sz="1200" dirty="0"/>
          </a:p>
        </p:txBody>
      </p:sp>
      <p:grpSp>
        <p:nvGrpSpPr>
          <p:cNvPr id="322" name="Group 321">
            <a:extLst>
              <a:ext uri="{FF2B5EF4-FFF2-40B4-BE49-F238E27FC236}">
                <a16:creationId xmlns:a16="http://schemas.microsoft.com/office/drawing/2014/main" id="{ED97A4F0-D459-D831-22EF-5FBABC941967}"/>
              </a:ext>
            </a:extLst>
          </p:cNvPr>
          <p:cNvGrpSpPr/>
          <p:nvPr/>
        </p:nvGrpSpPr>
        <p:grpSpPr>
          <a:xfrm>
            <a:off x="414868" y="1519240"/>
            <a:ext cx="3657692" cy="826749"/>
            <a:chOff x="686631" y="1400167"/>
            <a:chExt cx="3657692" cy="826749"/>
          </a:xfrm>
        </p:grpSpPr>
        <p:sp>
          <p:nvSpPr>
            <p:cNvPr id="71" name="Rectangle 70">
              <a:extLst>
                <a:ext uri="{FF2B5EF4-FFF2-40B4-BE49-F238E27FC236}">
                  <a16:creationId xmlns:a16="http://schemas.microsoft.com/office/drawing/2014/main" id="{C2D1990A-BB15-A669-C103-7C26BC74F808}"/>
                </a:ext>
              </a:extLst>
            </p:cNvPr>
            <p:cNvSpPr/>
            <p:nvPr/>
          </p:nvSpPr>
          <p:spPr>
            <a:xfrm>
              <a:off x="2387078" y="1400167"/>
              <a:ext cx="1957245"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Group of connected devices</a:t>
              </a:r>
              <a:endParaRPr lang="en-SG" sz="1200" dirty="0"/>
            </a:p>
          </p:txBody>
        </p:sp>
        <p:sp>
          <p:nvSpPr>
            <p:cNvPr id="72" name="Rectangle 71">
              <a:extLst>
                <a:ext uri="{FF2B5EF4-FFF2-40B4-BE49-F238E27FC236}">
                  <a16:creationId xmlns:a16="http://schemas.microsoft.com/office/drawing/2014/main" id="{9F2DD242-4D0B-38E8-6CB4-32DF345D417F}"/>
                </a:ext>
              </a:extLst>
            </p:cNvPr>
            <p:cNvSpPr/>
            <p:nvPr/>
          </p:nvSpPr>
          <p:spPr>
            <a:xfrm>
              <a:off x="2359700" y="1701790"/>
              <a:ext cx="1757845"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Home &amp; office networks</a:t>
              </a:r>
              <a:endParaRPr lang="en-SG" sz="1200" dirty="0"/>
            </a:p>
          </p:txBody>
        </p:sp>
        <p:sp>
          <p:nvSpPr>
            <p:cNvPr id="81" name="Rectangle 80">
              <a:extLst>
                <a:ext uri="{FF2B5EF4-FFF2-40B4-BE49-F238E27FC236}">
                  <a16:creationId xmlns:a16="http://schemas.microsoft.com/office/drawing/2014/main" id="{1AD2002D-F9DD-1461-5E14-558956EB7546}"/>
                </a:ext>
              </a:extLst>
            </p:cNvPr>
            <p:cNvSpPr/>
            <p:nvPr/>
          </p:nvSpPr>
          <p:spPr>
            <a:xfrm>
              <a:off x="2398120" y="1954596"/>
              <a:ext cx="1896255"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Internet = Network of nets</a:t>
              </a:r>
              <a:endParaRPr lang="en-SG" sz="1200" dirty="0"/>
            </a:p>
          </p:txBody>
        </p:sp>
        <p:cxnSp>
          <p:nvCxnSpPr>
            <p:cNvPr id="97" name="Connector: Elbow 96">
              <a:extLst>
                <a:ext uri="{FF2B5EF4-FFF2-40B4-BE49-F238E27FC236}">
                  <a16:creationId xmlns:a16="http://schemas.microsoft.com/office/drawing/2014/main" id="{F4855D7B-FD0A-DBF5-3EF7-D2D3B4BA1DA6}"/>
                </a:ext>
              </a:extLst>
            </p:cNvPr>
            <p:cNvCxnSpPr>
              <a:cxnSpLocks/>
              <a:stCxn id="12" idx="3"/>
              <a:endCxn id="71" idx="1"/>
            </p:cNvCxnSpPr>
            <p:nvPr/>
          </p:nvCxnSpPr>
          <p:spPr>
            <a:xfrm flipV="1">
              <a:off x="1613522" y="1536327"/>
              <a:ext cx="773556" cy="3064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8D411CEB-E235-764E-896E-E4F6D9F0D256}"/>
                </a:ext>
              </a:extLst>
            </p:cNvPr>
            <p:cNvCxnSpPr>
              <a:cxnSpLocks/>
              <a:stCxn id="12" idx="3"/>
              <a:endCxn id="72" idx="1"/>
            </p:cNvCxnSpPr>
            <p:nvPr/>
          </p:nvCxnSpPr>
          <p:spPr>
            <a:xfrm flipV="1">
              <a:off x="1613522" y="1837950"/>
              <a:ext cx="746178" cy="4824"/>
            </a:xfrm>
            <a:prstGeom prst="bentConnector3">
              <a:avLst>
                <a:gd name="adj1" fmla="val 51915"/>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5323F088-6B9D-F97A-C236-0F2881C8A9F6}"/>
                </a:ext>
              </a:extLst>
            </p:cNvPr>
            <p:cNvCxnSpPr>
              <a:cxnSpLocks/>
              <a:stCxn id="12" idx="3"/>
              <a:endCxn id="81" idx="1"/>
            </p:cNvCxnSpPr>
            <p:nvPr/>
          </p:nvCxnSpPr>
          <p:spPr>
            <a:xfrm>
              <a:off x="1613522" y="1842774"/>
              <a:ext cx="784598" cy="24798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A7EE9C-CB88-F71D-5DE6-0D588DC807ED}"/>
                </a:ext>
              </a:extLst>
            </p:cNvPr>
            <p:cNvSpPr/>
            <p:nvPr/>
          </p:nvSpPr>
          <p:spPr>
            <a:xfrm>
              <a:off x="686631" y="1706614"/>
              <a:ext cx="926891" cy="272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rPr>
                <a:t>Network</a:t>
              </a:r>
              <a:endParaRPr lang="en-SG" sz="1400" dirty="0">
                <a:solidFill>
                  <a:schemeClr val="tx1"/>
                </a:solidFill>
              </a:endParaRPr>
            </a:p>
          </p:txBody>
        </p:sp>
      </p:grpSp>
      <p:grpSp>
        <p:nvGrpSpPr>
          <p:cNvPr id="317" name="Group 316">
            <a:extLst>
              <a:ext uri="{FF2B5EF4-FFF2-40B4-BE49-F238E27FC236}">
                <a16:creationId xmlns:a16="http://schemas.microsoft.com/office/drawing/2014/main" id="{0711262C-45A9-7BAF-7434-3FE85F7E340C}"/>
              </a:ext>
            </a:extLst>
          </p:cNvPr>
          <p:cNvGrpSpPr/>
          <p:nvPr/>
        </p:nvGrpSpPr>
        <p:grpSpPr>
          <a:xfrm>
            <a:off x="4282176" y="1652966"/>
            <a:ext cx="3580369" cy="811152"/>
            <a:chOff x="618317" y="2365871"/>
            <a:chExt cx="3580369" cy="811152"/>
          </a:xfrm>
        </p:grpSpPr>
        <p:sp>
          <p:nvSpPr>
            <p:cNvPr id="119" name="Rectangle 118">
              <a:extLst>
                <a:ext uri="{FF2B5EF4-FFF2-40B4-BE49-F238E27FC236}">
                  <a16:creationId xmlns:a16="http://schemas.microsoft.com/office/drawing/2014/main" id="{4527B918-9A9E-6EE7-05FA-27D9BE9DCEE8}"/>
                </a:ext>
              </a:extLst>
            </p:cNvPr>
            <p:cNvSpPr/>
            <p:nvPr/>
          </p:nvSpPr>
          <p:spPr>
            <a:xfrm>
              <a:off x="2360794" y="2365871"/>
              <a:ext cx="1471440"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Data sent in packets</a:t>
              </a:r>
              <a:endParaRPr lang="en-SG" sz="1200" dirty="0"/>
            </a:p>
          </p:txBody>
        </p:sp>
        <p:sp>
          <p:nvSpPr>
            <p:cNvPr id="120" name="Rectangle 119">
              <a:extLst>
                <a:ext uri="{FF2B5EF4-FFF2-40B4-BE49-F238E27FC236}">
                  <a16:creationId xmlns:a16="http://schemas.microsoft.com/office/drawing/2014/main" id="{A8224C5E-4F67-A5BD-3445-AD90F7E83904}"/>
                </a:ext>
              </a:extLst>
            </p:cNvPr>
            <p:cNvSpPr/>
            <p:nvPr/>
          </p:nvSpPr>
          <p:spPr>
            <a:xfrm>
              <a:off x="2354015" y="2655805"/>
              <a:ext cx="1471441"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Routers direct traffic</a:t>
              </a:r>
              <a:endParaRPr lang="en-SG" sz="1200" dirty="0"/>
            </a:p>
          </p:txBody>
        </p:sp>
        <p:sp>
          <p:nvSpPr>
            <p:cNvPr id="121" name="Rectangle 120">
              <a:extLst>
                <a:ext uri="{FF2B5EF4-FFF2-40B4-BE49-F238E27FC236}">
                  <a16:creationId xmlns:a16="http://schemas.microsoft.com/office/drawing/2014/main" id="{D27B730C-392A-C757-55F1-C44D09CF9D75}"/>
                </a:ext>
              </a:extLst>
            </p:cNvPr>
            <p:cNvSpPr/>
            <p:nvPr/>
          </p:nvSpPr>
          <p:spPr>
            <a:xfrm>
              <a:off x="2359700" y="2904703"/>
              <a:ext cx="1838986"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Uses standardize protocols</a:t>
              </a:r>
              <a:endParaRPr lang="en-SG" sz="1200" dirty="0"/>
            </a:p>
          </p:txBody>
        </p:sp>
        <p:cxnSp>
          <p:nvCxnSpPr>
            <p:cNvPr id="122" name="Connector: Elbow 121">
              <a:extLst>
                <a:ext uri="{FF2B5EF4-FFF2-40B4-BE49-F238E27FC236}">
                  <a16:creationId xmlns:a16="http://schemas.microsoft.com/office/drawing/2014/main" id="{3F67F891-A304-060D-885F-83159A56D73F}"/>
                </a:ext>
              </a:extLst>
            </p:cNvPr>
            <p:cNvCxnSpPr>
              <a:cxnSpLocks/>
              <a:stCxn id="13" idx="3"/>
              <a:endCxn id="119" idx="1"/>
            </p:cNvCxnSpPr>
            <p:nvPr/>
          </p:nvCxnSpPr>
          <p:spPr>
            <a:xfrm flipV="1">
              <a:off x="1785051" y="2502031"/>
              <a:ext cx="575743" cy="68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45F5782-7D95-7D97-CD10-8439B91FFD3F}"/>
                </a:ext>
              </a:extLst>
            </p:cNvPr>
            <p:cNvCxnSpPr>
              <a:cxnSpLocks/>
              <a:stCxn id="13" idx="3"/>
              <a:endCxn id="120" idx="1"/>
            </p:cNvCxnSpPr>
            <p:nvPr/>
          </p:nvCxnSpPr>
          <p:spPr>
            <a:xfrm>
              <a:off x="1785051" y="2570686"/>
              <a:ext cx="568964" cy="2212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18639036-221E-D8A5-0888-28353652A30B}"/>
                </a:ext>
              </a:extLst>
            </p:cNvPr>
            <p:cNvCxnSpPr>
              <a:cxnSpLocks/>
              <a:stCxn id="13" idx="3"/>
              <a:endCxn id="121" idx="1"/>
            </p:cNvCxnSpPr>
            <p:nvPr/>
          </p:nvCxnSpPr>
          <p:spPr>
            <a:xfrm>
              <a:off x="1785051" y="2570686"/>
              <a:ext cx="574649" cy="47017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074D00E-7BF1-4387-85F2-0C7A66F249EA}"/>
                </a:ext>
              </a:extLst>
            </p:cNvPr>
            <p:cNvSpPr/>
            <p:nvPr/>
          </p:nvSpPr>
          <p:spPr>
            <a:xfrm>
              <a:off x="618317" y="2434525"/>
              <a:ext cx="1166734" cy="272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How It Works</a:t>
              </a:r>
              <a:endParaRPr lang="en-SG" sz="1400" dirty="0"/>
            </a:p>
          </p:txBody>
        </p:sp>
      </p:grpSp>
      <p:grpSp>
        <p:nvGrpSpPr>
          <p:cNvPr id="326" name="Group 325">
            <a:extLst>
              <a:ext uri="{FF2B5EF4-FFF2-40B4-BE49-F238E27FC236}">
                <a16:creationId xmlns:a16="http://schemas.microsoft.com/office/drawing/2014/main" id="{24D67AB7-B489-A479-12F6-978EACF5146D}"/>
              </a:ext>
            </a:extLst>
          </p:cNvPr>
          <p:cNvGrpSpPr/>
          <p:nvPr/>
        </p:nvGrpSpPr>
        <p:grpSpPr>
          <a:xfrm>
            <a:off x="650833" y="2696789"/>
            <a:ext cx="6444386" cy="801185"/>
            <a:chOff x="566995" y="3248887"/>
            <a:chExt cx="6444386" cy="801185"/>
          </a:xfrm>
        </p:grpSpPr>
        <p:sp>
          <p:nvSpPr>
            <p:cNvPr id="160" name="Rectangle 159">
              <a:extLst>
                <a:ext uri="{FF2B5EF4-FFF2-40B4-BE49-F238E27FC236}">
                  <a16:creationId xmlns:a16="http://schemas.microsoft.com/office/drawing/2014/main" id="{10A6186C-809A-2F69-2A0E-12043E5988DF}"/>
                </a:ext>
              </a:extLst>
            </p:cNvPr>
            <p:cNvSpPr/>
            <p:nvPr/>
          </p:nvSpPr>
          <p:spPr>
            <a:xfrm>
              <a:off x="2337130" y="3248887"/>
              <a:ext cx="1250877"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IP (Addressing)</a:t>
              </a:r>
              <a:endParaRPr lang="en-SG" sz="1200" dirty="0"/>
            </a:p>
          </p:txBody>
        </p:sp>
        <p:sp>
          <p:nvSpPr>
            <p:cNvPr id="161" name="Rectangle 160">
              <a:extLst>
                <a:ext uri="{FF2B5EF4-FFF2-40B4-BE49-F238E27FC236}">
                  <a16:creationId xmlns:a16="http://schemas.microsoft.com/office/drawing/2014/main" id="{B75C9A90-5A34-DDF7-C8BF-8845A6801B78}"/>
                </a:ext>
              </a:extLst>
            </p:cNvPr>
            <p:cNvSpPr/>
            <p:nvPr/>
          </p:nvSpPr>
          <p:spPr>
            <a:xfrm>
              <a:off x="2337130" y="3526154"/>
              <a:ext cx="1957245" cy="2460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TCP (Reliable data transfer) </a:t>
              </a:r>
              <a:endParaRPr lang="en-SG" sz="1200" dirty="0"/>
            </a:p>
          </p:txBody>
        </p:sp>
        <p:sp>
          <p:nvSpPr>
            <p:cNvPr id="162" name="Rectangle 161">
              <a:extLst>
                <a:ext uri="{FF2B5EF4-FFF2-40B4-BE49-F238E27FC236}">
                  <a16:creationId xmlns:a16="http://schemas.microsoft.com/office/drawing/2014/main" id="{E137AF13-8D6E-E0BD-D9D8-60E001856E4E}"/>
                </a:ext>
              </a:extLst>
            </p:cNvPr>
            <p:cNvSpPr/>
            <p:nvPr/>
          </p:nvSpPr>
          <p:spPr>
            <a:xfrm>
              <a:off x="2337130" y="3777752"/>
              <a:ext cx="2115621"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DNS (Domain name resolution)</a:t>
              </a:r>
              <a:endParaRPr lang="en-SG" sz="1200" dirty="0"/>
            </a:p>
          </p:txBody>
        </p:sp>
        <p:sp>
          <p:nvSpPr>
            <p:cNvPr id="164" name="Rectangle 163">
              <a:extLst>
                <a:ext uri="{FF2B5EF4-FFF2-40B4-BE49-F238E27FC236}">
                  <a16:creationId xmlns:a16="http://schemas.microsoft.com/office/drawing/2014/main" id="{E6891D8F-6CE7-D660-D86E-A736F2E5FDE7}"/>
                </a:ext>
              </a:extLst>
            </p:cNvPr>
            <p:cNvSpPr/>
            <p:nvPr/>
          </p:nvSpPr>
          <p:spPr>
            <a:xfrm>
              <a:off x="4527336" y="3342438"/>
              <a:ext cx="2484045"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 HTTP/HTTPS (Web communication)</a:t>
              </a:r>
              <a:endParaRPr lang="en-SG" sz="1200" dirty="0"/>
            </a:p>
          </p:txBody>
        </p:sp>
        <p:sp>
          <p:nvSpPr>
            <p:cNvPr id="165" name="Rectangle 164">
              <a:extLst>
                <a:ext uri="{FF2B5EF4-FFF2-40B4-BE49-F238E27FC236}">
                  <a16:creationId xmlns:a16="http://schemas.microsoft.com/office/drawing/2014/main" id="{1173EC2F-BE45-0E59-44F9-C93FD45202E8}"/>
                </a:ext>
              </a:extLst>
            </p:cNvPr>
            <p:cNvSpPr/>
            <p:nvPr/>
          </p:nvSpPr>
          <p:spPr>
            <a:xfrm>
              <a:off x="4619857" y="3663068"/>
              <a:ext cx="2115621"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 SSL/TLS (Security encryption) </a:t>
              </a:r>
              <a:endParaRPr lang="en-SG" sz="1200" dirty="0"/>
            </a:p>
          </p:txBody>
        </p:sp>
        <p:sp>
          <p:nvSpPr>
            <p:cNvPr id="14" name="Rectangle 13">
              <a:extLst>
                <a:ext uri="{FF2B5EF4-FFF2-40B4-BE49-F238E27FC236}">
                  <a16:creationId xmlns:a16="http://schemas.microsoft.com/office/drawing/2014/main" id="{CD5A691F-BCAC-B935-6359-2E745DE0E484}"/>
                </a:ext>
              </a:extLst>
            </p:cNvPr>
            <p:cNvSpPr/>
            <p:nvPr/>
          </p:nvSpPr>
          <p:spPr>
            <a:xfrm>
              <a:off x="566995" y="3649565"/>
              <a:ext cx="1286655" cy="272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Core Protocols</a:t>
              </a:r>
              <a:endParaRPr lang="en-SG" sz="1400" dirty="0"/>
            </a:p>
          </p:txBody>
        </p:sp>
      </p:grpSp>
      <p:grpSp>
        <p:nvGrpSpPr>
          <p:cNvPr id="333" name="Group 332">
            <a:extLst>
              <a:ext uri="{FF2B5EF4-FFF2-40B4-BE49-F238E27FC236}">
                <a16:creationId xmlns:a16="http://schemas.microsoft.com/office/drawing/2014/main" id="{EDE75234-611E-A438-A479-87EC64E1665E}"/>
              </a:ext>
            </a:extLst>
          </p:cNvPr>
          <p:cNvGrpSpPr/>
          <p:nvPr/>
        </p:nvGrpSpPr>
        <p:grpSpPr>
          <a:xfrm>
            <a:off x="628122" y="3717810"/>
            <a:ext cx="7136550" cy="1141799"/>
            <a:chOff x="585108" y="4099362"/>
            <a:chExt cx="7136550" cy="1141799"/>
          </a:xfrm>
        </p:grpSpPr>
        <p:cxnSp>
          <p:nvCxnSpPr>
            <p:cNvPr id="272" name="Connector: Elbow 194">
              <a:extLst>
                <a:ext uri="{FF2B5EF4-FFF2-40B4-BE49-F238E27FC236}">
                  <a16:creationId xmlns:a16="http://schemas.microsoft.com/office/drawing/2014/main" id="{E8A9E275-DC62-0749-4A9F-F56ABA68CF84}"/>
                </a:ext>
              </a:extLst>
            </p:cNvPr>
            <p:cNvCxnSpPr>
              <a:cxnSpLocks/>
              <a:stCxn id="15" idx="3"/>
              <a:endCxn id="228" idx="0"/>
            </p:cNvCxnSpPr>
            <p:nvPr/>
          </p:nvCxnSpPr>
          <p:spPr>
            <a:xfrm flipV="1">
              <a:off x="1976694" y="4155492"/>
              <a:ext cx="3833488" cy="467844"/>
            </a:xfrm>
            <a:prstGeom prst="bentConnector4">
              <a:avLst>
                <a:gd name="adj1" fmla="val 7712"/>
                <a:gd name="adj2" fmla="val 132575"/>
              </a:avLst>
            </a:prstGeom>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BFAE9805-FE70-7346-4F50-A714686D16E8}"/>
                </a:ext>
              </a:extLst>
            </p:cNvPr>
            <p:cNvSpPr/>
            <p:nvPr/>
          </p:nvSpPr>
          <p:spPr>
            <a:xfrm>
              <a:off x="4657105" y="5036284"/>
              <a:ext cx="2936597" cy="2048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SG" sz="1200" dirty="0"/>
                <a:t> SSL/TLS - Secures communication</a:t>
              </a:r>
            </a:p>
          </p:txBody>
        </p:sp>
        <p:sp>
          <p:nvSpPr>
            <p:cNvPr id="227" name="Rectangle 226">
              <a:extLst>
                <a:ext uri="{FF2B5EF4-FFF2-40B4-BE49-F238E27FC236}">
                  <a16:creationId xmlns:a16="http://schemas.microsoft.com/office/drawing/2014/main" id="{647A1990-6C1A-BDE9-E05C-1DD9DC9BC12A}"/>
                </a:ext>
              </a:extLst>
            </p:cNvPr>
            <p:cNvSpPr/>
            <p:nvPr/>
          </p:nvSpPr>
          <p:spPr>
            <a:xfrm>
              <a:off x="4657105" y="4770125"/>
              <a:ext cx="3064553" cy="14620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SG" sz="1200" dirty="0"/>
                <a:t> HTTP/HTTPS - Web communication protocols</a:t>
              </a:r>
            </a:p>
          </p:txBody>
        </p:sp>
        <p:sp>
          <p:nvSpPr>
            <p:cNvPr id="228" name="Rectangle 227">
              <a:extLst>
                <a:ext uri="{FF2B5EF4-FFF2-40B4-BE49-F238E27FC236}">
                  <a16:creationId xmlns:a16="http://schemas.microsoft.com/office/drawing/2014/main" id="{D073F1E8-CDE4-FE99-46FD-1DF7FCED4140}"/>
                </a:ext>
              </a:extLst>
            </p:cNvPr>
            <p:cNvSpPr/>
            <p:nvPr/>
          </p:nvSpPr>
          <p:spPr>
            <a:xfrm>
              <a:off x="4752371" y="4155492"/>
              <a:ext cx="2115621"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SG" sz="1200" dirty="0"/>
                <a:t>DNS - Converts domain to IP</a:t>
              </a:r>
            </a:p>
          </p:txBody>
        </p:sp>
        <p:sp>
          <p:nvSpPr>
            <p:cNvPr id="230" name="Rectangle 229">
              <a:extLst>
                <a:ext uri="{FF2B5EF4-FFF2-40B4-BE49-F238E27FC236}">
                  <a16:creationId xmlns:a16="http://schemas.microsoft.com/office/drawing/2014/main" id="{CB4F7EB0-A6E0-50C7-01CE-07E204208126}"/>
                </a:ext>
              </a:extLst>
            </p:cNvPr>
            <p:cNvSpPr/>
            <p:nvPr/>
          </p:nvSpPr>
          <p:spPr>
            <a:xfrm>
              <a:off x="2570923" y="4715462"/>
              <a:ext cx="1997237"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SG" sz="1200" dirty="0"/>
                <a:t>IP Address - Unique device ID</a:t>
              </a:r>
            </a:p>
          </p:txBody>
        </p:sp>
        <p:cxnSp>
          <p:nvCxnSpPr>
            <p:cNvPr id="235" name="Connector: Elbow 194">
              <a:extLst>
                <a:ext uri="{FF2B5EF4-FFF2-40B4-BE49-F238E27FC236}">
                  <a16:creationId xmlns:a16="http://schemas.microsoft.com/office/drawing/2014/main" id="{4BCDCDD0-E463-45F8-013D-F85C0744D5FB}"/>
                </a:ext>
              </a:extLst>
            </p:cNvPr>
            <p:cNvCxnSpPr>
              <a:cxnSpLocks/>
              <a:stCxn id="15" idx="3"/>
              <a:endCxn id="224" idx="1"/>
            </p:cNvCxnSpPr>
            <p:nvPr/>
          </p:nvCxnSpPr>
          <p:spPr>
            <a:xfrm flipV="1">
              <a:off x="1976694" y="4235522"/>
              <a:ext cx="598087" cy="38781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0" name="Connector: Elbow 194">
              <a:extLst>
                <a:ext uri="{FF2B5EF4-FFF2-40B4-BE49-F238E27FC236}">
                  <a16:creationId xmlns:a16="http://schemas.microsoft.com/office/drawing/2014/main" id="{AACD9610-DF19-50B9-2BB3-FAF1027B7496}"/>
                </a:ext>
              </a:extLst>
            </p:cNvPr>
            <p:cNvCxnSpPr>
              <a:cxnSpLocks/>
              <a:stCxn id="15" idx="3"/>
              <a:endCxn id="225" idx="1"/>
            </p:cNvCxnSpPr>
            <p:nvPr/>
          </p:nvCxnSpPr>
          <p:spPr>
            <a:xfrm flipV="1">
              <a:off x="1976694" y="4455358"/>
              <a:ext cx="607723" cy="16797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6" name="Connector: Elbow 194">
              <a:extLst>
                <a:ext uri="{FF2B5EF4-FFF2-40B4-BE49-F238E27FC236}">
                  <a16:creationId xmlns:a16="http://schemas.microsoft.com/office/drawing/2014/main" id="{3C82DEBA-09E3-BF08-845C-F6F8C1A9661B}"/>
                </a:ext>
              </a:extLst>
            </p:cNvPr>
            <p:cNvCxnSpPr>
              <a:cxnSpLocks/>
              <a:endCxn id="230" idx="1"/>
            </p:cNvCxnSpPr>
            <p:nvPr/>
          </p:nvCxnSpPr>
          <p:spPr>
            <a:xfrm>
              <a:off x="1981131" y="4623335"/>
              <a:ext cx="589792" cy="22828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FF236A-7483-292C-EC29-E7E559138585}"/>
                </a:ext>
              </a:extLst>
            </p:cNvPr>
            <p:cNvSpPr/>
            <p:nvPr/>
          </p:nvSpPr>
          <p:spPr>
            <a:xfrm>
              <a:off x="585108" y="4487175"/>
              <a:ext cx="1391586" cy="272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Key Terminology</a:t>
              </a:r>
              <a:endParaRPr lang="en-SG" sz="1400" dirty="0"/>
            </a:p>
          </p:txBody>
        </p:sp>
        <p:sp>
          <p:nvSpPr>
            <p:cNvPr id="224" name="Rectangle 223">
              <a:extLst>
                <a:ext uri="{FF2B5EF4-FFF2-40B4-BE49-F238E27FC236}">
                  <a16:creationId xmlns:a16="http://schemas.microsoft.com/office/drawing/2014/main" id="{2C8B165D-4BEC-3698-B59B-EEDE2753B48C}"/>
                </a:ext>
              </a:extLst>
            </p:cNvPr>
            <p:cNvSpPr/>
            <p:nvPr/>
          </p:nvSpPr>
          <p:spPr>
            <a:xfrm>
              <a:off x="2574781" y="4099362"/>
              <a:ext cx="1543616"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Packet - Unit of data</a:t>
              </a:r>
              <a:endParaRPr lang="en-SG" sz="1200" dirty="0"/>
            </a:p>
          </p:txBody>
        </p:sp>
        <p:sp>
          <p:nvSpPr>
            <p:cNvPr id="225" name="Rectangle 224">
              <a:extLst>
                <a:ext uri="{FF2B5EF4-FFF2-40B4-BE49-F238E27FC236}">
                  <a16:creationId xmlns:a16="http://schemas.microsoft.com/office/drawing/2014/main" id="{BC79889E-032F-F190-87FA-840E2C541AB2}"/>
                </a:ext>
              </a:extLst>
            </p:cNvPr>
            <p:cNvSpPr/>
            <p:nvPr/>
          </p:nvSpPr>
          <p:spPr>
            <a:xfrm>
              <a:off x="2584417" y="4319198"/>
              <a:ext cx="1630087" cy="2723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SG" sz="1200" dirty="0"/>
                <a:t> Router - Directs traffic</a:t>
              </a:r>
            </a:p>
          </p:txBody>
        </p:sp>
        <p:cxnSp>
          <p:nvCxnSpPr>
            <p:cNvPr id="276" name="Connector: Elbow 194">
              <a:extLst>
                <a:ext uri="{FF2B5EF4-FFF2-40B4-BE49-F238E27FC236}">
                  <a16:creationId xmlns:a16="http://schemas.microsoft.com/office/drawing/2014/main" id="{1E1D1E9F-CC53-81F5-F6CB-6E7F23B09F31}"/>
                </a:ext>
              </a:extLst>
            </p:cNvPr>
            <p:cNvCxnSpPr>
              <a:cxnSpLocks/>
              <a:stCxn id="15" idx="3"/>
              <a:endCxn id="227" idx="2"/>
            </p:cNvCxnSpPr>
            <p:nvPr/>
          </p:nvCxnSpPr>
          <p:spPr>
            <a:xfrm>
              <a:off x="1976694" y="4623336"/>
              <a:ext cx="4212688" cy="292997"/>
            </a:xfrm>
            <a:prstGeom prst="bentConnector4">
              <a:avLst>
                <a:gd name="adj1" fmla="val 7214"/>
                <a:gd name="adj2" fmla="val 131208"/>
              </a:avLst>
            </a:prstGeom>
          </p:spPr>
          <p:style>
            <a:lnRef idx="1">
              <a:schemeClr val="accent1"/>
            </a:lnRef>
            <a:fillRef idx="0">
              <a:schemeClr val="accent1"/>
            </a:fillRef>
            <a:effectRef idx="0">
              <a:schemeClr val="accent1"/>
            </a:effectRef>
            <a:fontRef idx="minor">
              <a:schemeClr val="tx1"/>
            </a:fontRef>
          </p:style>
        </p:cxnSp>
        <p:cxnSp>
          <p:nvCxnSpPr>
            <p:cNvPr id="279" name="Connector: Elbow 194">
              <a:extLst>
                <a:ext uri="{FF2B5EF4-FFF2-40B4-BE49-F238E27FC236}">
                  <a16:creationId xmlns:a16="http://schemas.microsoft.com/office/drawing/2014/main" id="{323F381F-0AF6-0C23-E929-6B5041FC3B0D}"/>
                </a:ext>
              </a:extLst>
            </p:cNvPr>
            <p:cNvCxnSpPr>
              <a:cxnSpLocks/>
              <a:stCxn id="15" idx="3"/>
              <a:endCxn id="229" idx="0"/>
            </p:cNvCxnSpPr>
            <p:nvPr/>
          </p:nvCxnSpPr>
          <p:spPr>
            <a:xfrm flipV="1">
              <a:off x="1976694" y="4248673"/>
              <a:ext cx="5577544" cy="374663"/>
            </a:xfrm>
            <a:prstGeom prst="bentConnector4">
              <a:avLst>
                <a:gd name="adj1" fmla="val 43420"/>
                <a:gd name="adj2" fmla="val 161015"/>
              </a:avLst>
            </a:prstGeom>
          </p:spPr>
          <p:style>
            <a:lnRef idx="1">
              <a:schemeClr val="accent1"/>
            </a:lnRef>
            <a:fillRef idx="0">
              <a:schemeClr val="accent1"/>
            </a:fillRef>
            <a:effectRef idx="0">
              <a:schemeClr val="accent1"/>
            </a:effectRef>
            <a:fontRef idx="minor">
              <a:schemeClr val="tx1"/>
            </a:fontRef>
          </p:style>
        </p:cxnSp>
        <p:cxnSp>
          <p:nvCxnSpPr>
            <p:cNvPr id="284" name="Connector: Elbow 194">
              <a:extLst>
                <a:ext uri="{FF2B5EF4-FFF2-40B4-BE49-F238E27FC236}">
                  <a16:creationId xmlns:a16="http://schemas.microsoft.com/office/drawing/2014/main" id="{B10B3C14-EFFF-02C7-113E-A07A4CF0957C}"/>
                </a:ext>
              </a:extLst>
            </p:cNvPr>
            <p:cNvCxnSpPr>
              <a:cxnSpLocks/>
            </p:cNvCxnSpPr>
            <p:nvPr/>
          </p:nvCxnSpPr>
          <p:spPr>
            <a:xfrm>
              <a:off x="1981131" y="4623335"/>
              <a:ext cx="2680411" cy="515387"/>
            </a:xfrm>
            <a:prstGeom prst="bentConnector3">
              <a:avLst>
                <a:gd name="adj1" fmla="val 11036"/>
              </a:avLst>
            </a:prstGeom>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5B773071-51A3-DD89-E02D-CEAE80B05446}"/>
              </a:ext>
            </a:extLst>
          </p:cNvPr>
          <p:cNvSpPr/>
          <p:nvPr/>
        </p:nvSpPr>
        <p:spPr>
          <a:xfrm>
            <a:off x="566967" y="5293390"/>
            <a:ext cx="2172324" cy="292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Application Development</a:t>
            </a:r>
            <a:endParaRPr lang="en-SG" sz="1400" dirty="0"/>
          </a:p>
        </p:txBody>
      </p:sp>
      <p:sp>
        <p:nvSpPr>
          <p:cNvPr id="364" name="Rectangle 363">
            <a:extLst>
              <a:ext uri="{FF2B5EF4-FFF2-40B4-BE49-F238E27FC236}">
                <a16:creationId xmlns:a16="http://schemas.microsoft.com/office/drawing/2014/main" id="{83375251-9BF3-D142-BD9A-71460D291D24}"/>
              </a:ext>
            </a:extLst>
          </p:cNvPr>
          <p:cNvSpPr/>
          <p:nvPr/>
        </p:nvSpPr>
        <p:spPr>
          <a:xfrm>
            <a:off x="3538461" y="5003668"/>
            <a:ext cx="2457523" cy="11395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a:t>TCP/IP Communication</a:t>
            </a:r>
          </a:p>
          <a:p>
            <a:pPr marL="285750" indent="-285750">
              <a:buFont typeface="Arial" panose="020B0604020202020204" pitchFamily="34" charset="0"/>
              <a:buChar char="•"/>
            </a:pPr>
            <a:r>
              <a:rPr lang="en-US" sz="1200" dirty="0"/>
              <a:t>Ports - Identifies services</a:t>
            </a:r>
          </a:p>
          <a:p>
            <a:pPr marL="285750" indent="-285750">
              <a:buFont typeface="Arial" panose="020B0604020202020204" pitchFamily="34" charset="0"/>
              <a:buChar char="•"/>
            </a:pPr>
            <a:r>
              <a:rPr lang="en-US" sz="1200" dirty="0"/>
              <a:t>Sockets - Data transfer endpoints</a:t>
            </a:r>
          </a:p>
          <a:p>
            <a:pPr marL="285750" indent="-285750">
              <a:buFont typeface="Arial" panose="020B0604020202020204" pitchFamily="34" charset="0"/>
              <a:buChar char="•"/>
            </a:pPr>
            <a:r>
              <a:rPr lang="en-US" sz="1200" dirty="0"/>
              <a:t>Protocols - HTTP, FTP, SMTP</a:t>
            </a:r>
            <a:endParaRPr lang="en-SG" sz="1200" dirty="0"/>
          </a:p>
          <a:p>
            <a:pPr marL="285750" indent="-285750">
              <a:buFont typeface="Arial" panose="020B0604020202020204" pitchFamily="34" charset="0"/>
              <a:buChar char="•"/>
            </a:pPr>
            <a:endParaRPr lang="en-SG" sz="1200" dirty="0"/>
          </a:p>
        </p:txBody>
      </p:sp>
      <p:sp>
        <p:nvSpPr>
          <p:cNvPr id="365" name="Rectangle 364">
            <a:extLst>
              <a:ext uri="{FF2B5EF4-FFF2-40B4-BE49-F238E27FC236}">
                <a16:creationId xmlns:a16="http://schemas.microsoft.com/office/drawing/2014/main" id="{AB506BF8-37A8-C4C2-B596-7A6F6ECD55E7}"/>
              </a:ext>
            </a:extLst>
          </p:cNvPr>
          <p:cNvSpPr/>
          <p:nvPr/>
        </p:nvSpPr>
        <p:spPr>
          <a:xfrm>
            <a:off x="6296373" y="5085801"/>
            <a:ext cx="2936597" cy="11395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a:t>Security &amp; Encryption</a:t>
            </a:r>
          </a:p>
          <a:p>
            <a:pPr marL="285750" indent="-285750">
              <a:buFont typeface="Arial" panose="020B0604020202020204" pitchFamily="34" charset="0"/>
              <a:buChar char="•"/>
            </a:pPr>
            <a:r>
              <a:rPr lang="en-SG" sz="1200" dirty="0"/>
              <a:t>SSL/TLS Handshake</a:t>
            </a:r>
          </a:p>
          <a:p>
            <a:pPr marL="285750" indent="-285750">
              <a:buFont typeface="Arial" panose="020B0604020202020204" pitchFamily="34" charset="0"/>
              <a:buChar char="•"/>
            </a:pPr>
            <a:r>
              <a:rPr lang="en-SG" sz="1200" dirty="0"/>
              <a:t>Certificates &amp; Authentication</a:t>
            </a:r>
          </a:p>
          <a:p>
            <a:pPr marL="285750" indent="-285750">
              <a:buFont typeface="Arial" panose="020B0604020202020204" pitchFamily="34" charset="0"/>
              <a:buChar char="•"/>
            </a:pPr>
            <a:r>
              <a:rPr lang="en-SG" sz="1200" dirty="0"/>
              <a:t>Data Encryption for Privacy</a:t>
            </a:r>
          </a:p>
          <a:p>
            <a:pPr marL="285750" indent="-285750">
              <a:buFont typeface="Arial" panose="020B0604020202020204" pitchFamily="34" charset="0"/>
              <a:buChar char="•"/>
            </a:pPr>
            <a:endParaRPr lang="en-SG" sz="1200" dirty="0"/>
          </a:p>
        </p:txBody>
      </p:sp>
      <p:cxnSp>
        <p:nvCxnSpPr>
          <p:cNvPr id="366" name="Connector: Elbow 194">
            <a:extLst>
              <a:ext uri="{FF2B5EF4-FFF2-40B4-BE49-F238E27FC236}">
                <a16:creationId xmlns:a16="http://schemas.microsoft.com/office/drawing/2014/main" id="{F89E3C82-5DD6-CC25-FC1F-D7141864A571}"/>
              </a:ext>
            </a:extLst>
          </p:cNvPr>
          <p:cNvCxnSpPr>
            <a:cxnSpLocks/>
            <a:stCxn id="18" idx="3"/>
            <a:endCxn id="364" idx="1"/>
          </p:cNvCxnSpPr>
          <p:nvPr/>
        </p:nvCxnSpPr>
        <p:spPr>
          <a:xfrm>
            <a:off x="2739291" y="5439493"/>
            <a:ext cx="799170" cy="13397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1" name="Connector: Elbow 194">
            <a:extLst>
              <a:ext uri="{FF2B5EF4-FFF2-40B4-BE49-F238E27FC236}">
                <a16:creationId xmlns:a16="http://schemas.microsoft.com/office/drawing/2014/main" id="{6970B558-4754-9B84-992F-F84A385167F8}"/>
              </a:ext>
            </a:extLst>
          </p:cNvPr>
          <p:cNvCxnSpPr>
            <a:cxnSpLocks/>
            <a:stCxn id="18" idx="3"/>
            <a:endCxn id="365" idx="0"/>
          </p:cNvCxnSpPr>
          <p:nvPr/>
        </p:nvCxnSpPr>
        <p:spPr>
          <a:xfrm flipV="1">
            <a:off x="2739291" y="5085801"/>
            <a:ext cx="5025381" cy="353692"/>
          </a:xfrm>
          <a:prstGeom prst="bentConnector4">
            <a:avLst>
              <a:gd name="adj1" fmla="val 8098"/>
              <a:gd name="adj2" fmla="val 164633"/>
            </a:avLst>
          </a:prstGeom>
        </p:spPr>
        <p:style>
          <a:lnRef idx="1">
            <a:schemeClr val="accent1"/>
          </a:lnRef>
          <a:fillRef idx="0">
            <a:schemeClr val="accent1"/>
          </a:fillRef>
          <a:effectRef idx="0">
            <a:schemeClr val="accent1"/>
          </a:effectRef>
          <a:fontRef idx="minor">
            <a:schemeClr val="tx1"/>
          </a:fontRef>
        </p:style>
      </p:cxnSp>
      <p:sp>
        <p:nvSpPr>
          <p:cNvPr id="415" name="Rectangle 414">
            <a:extLst>
              <a:ext uri="{FF2B5EF4-FFF2-40B4-BE49-F238E27FC236}">
                <a16:creationId xmlns:a16="http://schemas.microsoft.com/office/drawing/2014/main" id="{ECC640D8-E663-B726-1B72-DF0A3C003A47}"/>
              </a:ext>
            </a:extLst>
          </p:cNvPr>
          <p:cNvSpPr/>
          <p:nvPr/>
        </p:nvSpPr>
        <p:spPr>
          <a:xfrm>
            <a:off x="2523742" y="6351145"/>
            <a:ext cx="3915158" cy="364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SG" sz="1000" dirty="0"/>
              <a:t>Internet = Global Network</a:t>
            </a:r>
          </a:p>
          <a:p>
            <a:pPr marL="285750" indent="-285750">
              <a:buFont typeface="Arial" panose="020B0604020202020204" pitchFamily="34" charset="0"/>
              <a:buChar char="•"/>
            </a:pPr>
            <a:r>
              <a:rPr lang="en-SG" sz="1000" dirty="0"/>
              <a:t>Uses protocols for communication</a:t>
            </a:r>
          </a:p>
          <a:p>
            <a:pPr marL="285750" indent="-285750">
              <a:buFont typeface="Arial" panose="020B0604020202020204" pitchFamily="34" charset="0"/>
              <a:buChar char="•"/>
            </a:pPr>
            <a:r>
              <a:rPr lang="en-SG" sz="1000" dirty="0"/>
              <a:t> Secure connections are essential</a:t>
            </a:r>
          </a:p>
          <a:p>
            <a:pPr marL="285750" indent="-285750">
              <a:buFont typeface="Arial" panose="020B0604020202020204" pitchFamily="34" charset="0"/>
              <a:buChar char="•"/>
            </a:pPr>
            <a:r>
              <a:rPr lang="en-SG" sz="1000" dirty="0"/>
              <a:t> Future tech will continue evolving</a:t>
            </a:r>
          </a:p>
          <a:p>
            <a:pPr algn="ctr"/>
            <a:endParaRPr lang="en-SG" sz="1000" dirty="0"/>
          </a:p>
        </p:txBody>
      </p:sp>
    </p:spTree>
    <p:extLst>
      <p:ext uri="{BB962C8B-B14F-4D97-AF65-F5344CB8AC3E}">
        <p14:creationId xmlns:p14="http://schemas.microsoft.com/office/powerpoint/2010/main" val="383986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89D-C4C0-E1F5-FA08-EB2C52A4385D}"/>
              </a:ext>
            </a:extLst>
          </p:cNvPr>
          <p:cNvSpPr>
            <a:spLocks noGrp="1"/>
          </p:cNvSpPr>
          <p:nvPr>
            <p:ph type="ctrTitle"/>
          </p:nvPr>
        </p:nvSpPr>
        <p:spPr>
          <a:xfrm>
            <a:off x="301547" y="135864"/>
            <a:ext cx="3298996" cy="555810"/>
          </a:xfrm>
        </p:spPr>
        <p:txBody>
          <a:bodyPr>
            <a:normAutofit/>
          </a:bodyPr>
          <a:lstStyle/>
          <a:p>
            <a:r>
              <a:rPr lang="en-SG" sz="2000" b="1" dirty="0">
                <a:effectLst/>
                <a:latin typeface="Calibri" panose="020F0502020204030204" pitchFamily="34" charset="0"/>
                <a:ea typeface="Calibri" panose="020F0502020204030204" pitchFamily="34" charset="0"/>
              </a:rPr>
              <a:t>How Does the Internet Work</a:t>
            </a:r>
            <a:endParaRPr lang="en-SG" sz="2000" dirty="0"/>
          </a:p>
        </p:txBody>
      </p:sp>
      <p:sp>
        <p:nvSpPr>
          <p:cNvPr id="5" name="Rectangle 4">
            <a:hlinkClick r:id="rId2" action="ppaction://hlinksldjump"/>
            <a:extLst>
              <a:ext uri="{FF2B5EF4-FFF2-40B4-BE49-F238E27FC236}">
                <a16:creationId xmlns:a16="http://schemas.microsoft.com/office/drawing/2014/main" id="{3B8D652B-EE3E-2833-06B8-4A4336C57AD6}"/>
              </a:ext>
            </a:extLst>
          </p:cNvPr>
          <p:cNvSpPr/>
          <p:nvPr/>
        </p:nvSpPr>
        <p:spPr>
          <a:xfrm>
            <a:off x="356571" y="940626"/>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 Introduction</a:t>
            </a:r>
            <a:endParaRPr lang="en-SG" dirty="0"/>
          </a:p>
        </p:txBody>
      </p:sp>
      <p:sp>
        <p:nvSpPr>
          <p:cNvPr id="16" name="Rectangle 15">
            <a:hlinkClick r:id="rId3" action="ppaction://hlinksldjump"/>
            <a:extLst>
              <a:ext uri="{FF2B5EF4-FFF2-40B4-BE49-F238E27FC236}">
                <a16:creationId xmlns:a16="http://schemas.microsoft.com/office/drawing/2014/main" id="{4D185F4C-6C76-875B-FBDC-BFD8F1E22722}"/>
              </a:ext>
            </a:extLst>
          </p:cNvPr>
          <p:cNvSpPr/>
          <p:nvPr/>
        </p:nvSpPr>
        <p:spPr>
          <a:xfrm>
            <a:off x="356571" y="1936526"/>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 Basic Concept</a:t>
            </a:r>
            <a:endParaRPr lang="en-SG" dirty="0"/>
          </a:p>
        </p:txBody>
      </p:sp>
      <p:grpSp>
        <p:nvGrpSpPr>
          <p:cNvPr id="30" name="Group 29">
            <a:extLst>
              <a:ext uri="{FF2B5EF4-FFF2-40B4-BE49-F238E27FC236}">
                <a16:creationId xmlns:a16="http://schemas.microsoft.com/office/drawing/2014/main" id="{998B6F41-475D-0ACF-8547-E6B47786F555}"/>
              </a:ext>
            </a:extLst>
          </p:cNvPr>
          <p:cNvGrpSpPr/>
          <p:nvPr/>
        </p:nvGrpSpPr>
        <p:grpSpPr>
          <a:xfrm>
            <a:off x="7549398" y="965615"/>
            <a:ext cx="4540904" cy="309323"/>
            <a:chOff x="7315200" y="470195"/>
            <a:chExt cx="4102100" cy="238920"/>
          </a:xfrm>
        </p:grpSpPr>
        <p:sp>
          <p:nvSpPr>
            <p:cNvPr id="6" name="Rectangle 5">
              <a:extLst>
                <a:ext uri="{FF2B5EF4-FFF2-40B4-BE49-F238E27FC236}">
                  <a16:creationId xmlns:a16="http://schemas.microsoft.com/office/drawing/2014/main" id="{9716CEF2-FECB-5487-7540-EE298680FE58}"/>
                </a:ext>
              </a:extLst>
            </p:cNvPr>
            <p:cNvSpPr/>
            <p:nvPr/>
          </p:nvSpPr>
          <p:spPr>
            <a:xfrm>
              <a:off x="7315200" y="470196"/>
              <a:ext cx="1162050"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Global Network</a:t>
              </a:r>
              <a:endParaRPr lang="en-SG" sz="1200" dirty="0"/>
            </a:p>
          </p:txBody>
        </p:sp>
        <p:sp>
          <p:nvSpPr>
            <p:cNvPr id="7" name="Rectangle 6">
              <a:extLst>
                <a:ext uri="{FF2B5EF4-FFF2-40B4-BE49-F238E27FC236}">
                  <a16:creationId xmlns:a16="http://schemas.microsoft.com/office/drawing/2014/main" id="{B872A3A1-83E4-579E-0868-62AB26B42EA0}"/>
                </a:ext>
              </a:extLst>
            </p:cNvPr>
            <p:cNvSpPr/>
            <p:nvPr/>
          </p:nvSpPr>
          <p:spPr>
            <a:xfrm>
              <a:off x="8597379" y="470195"/>
              <a:ext cx="787270"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Protocols</a:t>
              </a:r>
              <a:endParaRPr lang="en-SG" sz="1200" dirty="0"/>
            </a:p>
          </p:txBody>
        </p:sp>
        <p:sp>
          <p:nvSpPr>
            <p:cNvPr id="8" name="Rectangle 7">
              <a:extLst>
                <a:ext uri="{FF2B5EF4-FFF2-40B4-BE49-F238E27FC236}">
                  <a16:creationId xmlns:a16="http://schemas.microsoft.com/office/drawing/2014/main" id="{00B6FC4E-4634-7D48-8E28-B9E0A6069A5C}"/>
                </a:ext>
              </a:extLst>
            </p:cNvPr>
            <p:cNvSpPr/>
            <p:nvPr/>
          </p:nvSpPr>
          <p:spPr>
            <a:xfrm>
              <a:off x="9504778" y="470195"/>
              <a:ext cx="1028980"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Decentralized</a:t>
              </a:r>
              <a:endParaRPr lang="en-SG" sz="1200" dirty="0"/>
            </a:p>
          </p:txBody>
        </p:sp>
        <p:sp>
          <p:nvSpPr>
            <p:cNvPr id="18" name="Rectangle 17">
              <a:extLst>
                <a:ext uri="{FF2B5EF4-FFF2-40B4-BE49-F238E27FC236}">
                  <a16:creationId xmlns:a16="http://schemas.microsoft.com/office/drawing/2014/main" id="{D4189433-65BA-82C2-6F78-9303CC36C91F}"/>
                </a:ext>
              </a:extLst>
            </p:cNvPr>
            <p:cNvSpPr/>
            <p:nvPr/>
          </p:nvSpPr>
          <p:spPr>
            <a:xfrm>
              <a:off x="10653887" y="470195"/>
              <a:ext cx="763413"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Evolution</a:t>
              </a:r>
              <a:endParaRPr lang="en-SG" sz="1200" dirty="0"/>
            </a:p>
          </p:txBody>
        </p:sp>
      </p:grpSp>
      <p:grpSp>
        <p:nvGrpSpPr>
          <p:cNvPr id="29" name="Group 28">
            <a:extLst>
              <a:ext uri="{FF2B5EF4-FFF2-40B4-BE49-F238E27FC236}">
                <a16:creationId xmlns:a16="http://schemas.microsoft.com/office/drawing/2014/main" id="{07FB0AC2-DA68-B648-8A0C-2BCF1B61CC7D}"/>
              </a:ext>
            </a:extLst>
          </p:cNvPr>
          <p:cNvGrpSpPr/>
          <p:nvPr/>
        </p:nvGrpSpPr>
        <p:grpSpPr>
          <a:xfrm>
            <a:off x="7606775" y="2014829"/>
            <a:ext cx="4466884" cy="723053"/>
            <a:chOff x="3645109" y="1640088"/>
            <a:chExt cx="4891078" cy="567888"/>
          </a:xfrm>
        </p:grpSpPr>
        <p:sp>
          <p:nvSpPr>
            <p:cNvPr id="9" name="Rectangle 8">
              <a:extLst>
                <a:ext uri="{FF2B5EF4-FFF2-40B4-BE49-F238E27FC236}">
                  <a16:creationId xmlns:a16="http://schemas.microsoft.com/office/drawing/2014/main" id="{878C2DF5-D8C1-151A-768B-8D4B5E9DC657}"/>
                </a:ext>
              </a:extLst>
            </p:cNvPr>
            <p:cNvSpPr/>
            <p:nvPr/>
          </p:nvSpPr>
          <p:spPr>
            <a:xfrm>
              <a:off x="3645109" y="1640089"/>
              <a:ext cx="64956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Packet</a:t>
              </a:r>
              <a:endParaRPr lang="en-SG" sz="1200" dirty="0"/>
            </a:p>
          </p:txBody>
        </p:sp>
        <p:sp>
          <p:nvSpPr>
            <p:cNvPr id="19" name="Rectangle 18">
              <a:extLst>
                <a:ext uri="{FF2B5EF4-FFF2-40B4-BE49-F238E27FC236}">
                  <a16:creationId xmlns:a16="http://schemas.microsoft.com/office/drawing/2014/main" id="{AB651C60-BAA2-F730-2E91-139F9B7B9C15}"/>
                </a:ext>
              </a:extLst>
            </p:cNvPr>
            <p:cNvSpPr/>
            <p:nvPr/>
          </p:nvSpPr>
          <p:spPr>
            <a:xfrm>
              <a:off x="4488548" y="1641308"/>
              <a:ext cx="666899" cy="2389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Router</a:t>
              </a:r>
              <a:endParaRPr lang="en-SG" sz="1200" dirty="0"/>
            </a:p>
          </p:txBody>
        </p:sp>
        <p:sp>
          <p:nvSpPr>
            <p:cNvPr id="20" name="Rectangle 19">
              <a:extLst>
                <a:ext uri="{FF2B5EF4-FFF2-40B4-BE49-F238E27FC236}">
                  <a16:creationId xmlns:a16="http://schemas.microsoft.com/office/drawing/2014/main" id="{A1104C97-3E09-4A83-B359-9D01C94F3BEC}"/>
                </a:ext>
              </a:extLst>
            </p:cNvPr>
            <p:cNvSpPr/>
            <p:nvPr/>
          </p:nvSpPr>
          <p:spPr>
            <a:xfrm>
              <a:off x="5349320" y="1640088"/>
              <a:ext cx="1028980"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IP Adress</a:t>
              </a:r>
              <a:endParaRPr lang="en-SG" sz="1200" dirty="0"/>
            </a:p>
          </p:txBody>
        </p:sp>
        <p:sp>
          <p:nvSpPr>
            <p:cNvPr id="21" name="Rectangle 20">
              <a:extLst>
                <a:ext uri="{FF2B5EF4-FFF2-40B4-BE49-F238E27FC236}">
                  <a16:creationId xmlns:a16="http://schemas.microsoft.com/office/drawing/2014/main" id="{FFD8C6FB-A74E-2593-4425-871DFA84191D}"/>
                </a:ext>
              </a:extLst>
            </p:cNvPr>
            <p:cNvSpPr/>
            <p:nvPr/>
          </p:nvSpPr>
          <p:spPr>
            <a:xfrm>
              <a:off x="6533997" y="1640088"/>
              <a:ext cx="1179593"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Domain Name</a:t>
              </a:r>
              <a:endParaRPr lang="en-SG" sz="1200" dirty="0"/>
            </a:p>
          </p:txBody>
        </p:sp>
        <p:sp>
          <p:nvSpPr>
            <p:cNvPr id="22" name="Rectangle 21">
              <a:extLst>
                <a:ext uri="{FF2B5EF4-FFF2-40B4-BE49-F238E27FC236}">
                  <a16:creationId xmlns:a16="http://schemas.microsoft.com/office/drawing/2014/main" id="{B06C272F-D198-AE77-B1D0-2916F75E76B3}"/>
                </a:ext>
              </a:extLst>
            </p:cNvPr>
            <p:cNvSpPr/>
            <p:nvPr/>
          </p:nvSpPr>
          <p:spPr>
            <a:xfrm>
              <a:off x="7869288" y="1640088"/>
              <a:ext cx="666899"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DNS</a:t>
              </a:r>
              <a:endParaRPr lang="en-SG" sz="1200" dirty="0"/>
            </a:p>
          </p:txBody>
        </p:sp>
        <p:sp>
          <p:nvSpPr>
            <p:cNvPr id="23" name="Rectangle 22">
              <a:extLst>
                <a:ext uri="{FF2B5EF4-FFF2-40B4-BE49-F238E27FC236}">
                  <a16:creationId xmlns:a16="http://schemas.microsoft.com/office/drawing/2014/main" id="{ADC6FC00-3FFE-6550-9E5F-C105EB5735BC}"/>
                </a:ext>
              </a:extLst>
            </p:cNvPr>
            <p:cNvSpPr/>
            <p:nvPr/>
          </p:nvSpPr>
          <p:spPr>
            <a:xfrm>
              <a:off x="3656164" y="2016536"/>
              <a:ext cx="1126735" cy="1766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HTTP/HTTPS</a:t>
              </a:r>
              <a:endParaRPr lang="en-SG" sz="1200" dirty="0"/>
            </a:p>
          </p:txBody>
        </p:sp>
        <p:sp>
          <p:nvSpPr>
            <p:cNvPr id="24" name="Rectangle 23">
              <a:extLst>
                <a:ext uri="{FF2B5EF4-FFF2-40B4-BE49-F238E27FC236}">
                  <a16:creationId xmlns:a16="http://schemas.microsoft.com/office/drawing/2014/main" id="{3CAE96BE-1A91-5DF8-8E80-742B59F15AB0}"/>
                </a:ext>
              </a:extLst>
            </p:cNvPr>
            <p:cNvSpPr/>
            <p:nvPr/>
          </p:nvSpPr>
          <p:spPr>
            <a:xfrm>
              <a:off x="5062946" y="2000699"/>
              <a:ext cx="718623" cy="2072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SSL/TLS</a:t>
              </a:r>
              <a:endParaRPr lang="en-SG" sz="1200" dirty="0"/>
            </a:p>
          </p:txBody>
        </p:sp>
      </p:grpSp>
      <p:sp>
        <p:nvSpPr>
          <p:cNvPr id="31" name="Rectangle 30">
            <a:hlinkClick r:id="rId4" action="ppaction://hlinksldjump"/>
            <a:extLst>
              <a:ext uri="{FF2B5EF4-FFF2-40B4-BE49-F238E27FC236}">
                <a16:creationId xmlns:a16="http://schemas.microsoft.com/office/drawing/2014/main" id="{013CE645-C824-1E19-78D8-877AC1B47A85}"/>
              </a:ext>
            </a:extLst>
          </p:cNvPr>
          <p:cNvSpPr/>
          <p:nvPr/>
        </p:nvSpPr>
        <p:spPr>
          <a:xfrm>
            <a:off x="356571" y="2837031"/>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 Data Transfer</a:t>
            </a:r>
            <a:endParaRPr lang="en-SG" dirty="0"/>
          </a:p>
        </p:txBody>
      </p:sp>
      <p:grpSp>
        <p:nvGrpSpPr>
          <p:cNvPr id="43" name="Group 42">
            <a:extLst>
              <a:ext uri="{FF2B5EF4-FFF2-40B4-BE49-F238E27FC236}">
                <a16:creationId xmlns:a16="http://schemas.microsoft.com/office/drawing/2014/main" id="{B5CFA827-DE80-B2BD-5A0D-8D41B9777DB8}"/>
              </a:ext>
            </a:extLst>
          </p:cNvPr>
          <p:cNvGrpSpPr/>
          <p:nvPr/>
        </p:nvGrpSpPr>
        <p:grpSpPr>
          <a:xfrm>
            <a:off x="7577583" y="3163861"/>
            <a:ext cx="4445201" cy="283249"/>
            <a:chOff x="2939319" y="3379020"/>
            <a:chExt cx="4115346" cy="241644"/>
          </a:xfrm>
        </p:grpSpPr>
        <p:sp>
          <p:nvSpPr>
            <p:cNvPr id="35" name="Rectangle 34">
              <a:extLst>
                <a:ext uri="{FF2B5EF4-FFF2-40B4-BE49-F238E27FC236}">
                  <a16:creationId xmlns:a16="http://schemas.microsoft.com/office/drawing/2014/main" id="{6EA1B5DD-D3B2-10FF-2C23-919FADB1845E}"/>
                </a:ext>
              </a:extLst>
            </p:cNvPr>
            <p:cNvSpPr/>
            <p:nvPr/>
          </p:nvSpPr>
          <p:spPr>
            <a:xfrm>
              <a:off x="2939319" y="3381745"/>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IP/TCP</a:t>
              </a:r>
              <a:endParaRPr lang="en-SG" sz="1200" dirty="0"/>
            </a:p>
          </p:txBody>
        </p:sp>
        <p:sp>
          <p:nvSpPr>
            <p:cNvPr id="36" name="Rectangle 35">
              <a:extLst>
                <a:ext uri="{FF2B5EF4-FFF2-40B4-BE49-F238E27FC236}">
                  <a16:creationId xmlns:a16="http://schemas.microsoft.com/office/drawing/2014/main" id="{16A567E0-1C68-9B52-79F0-BDA796D30E07}"/>
                </a:ext>
              </a:extLst>
            </p:cNvPr>
            <p:cNvSpPr/>
            <p:nvPr/>
          </p:nvSpPr>
          <p:spPr>
            <a:xfrm>
              <a:off x="4082948" y="3380525"/>
              <a:ext cx="718623"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Routing</a:t>
              </a:r>
              <a:endParaRPr lang="en-SG" sz="1200" dirty="0"/>
            </a:p>
          </p:txBody>
        </p:sp>
        <p:sp>
          <p:nvSpPr>
            <p:cNvPr id="37" name="Rectangle 36">
              <a:extLst>
                <a:ext uri="{FF2B5EF4-FFF2-40B4-BE49-F238E27FC236}">
                  <a16:creationId xmlns:a16="http://schemas.microsoft.com/office/drawing/2014/main" id="{EE89824D-6175-B6E7-2573-C58AC1FDF32A}"/>
                </a:ext>
              </a:extLst>
            </p:cNvPr>
            <p:cNvSpPr/>
            <p:nvPr/>
          </p:nvSpPr>
          <p:spPr>
            <a:xfrm>
              <a:off x="5081190" y="3379020"/>
              <a:ext cx="833083"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Reliability</a:t>
              </a:r>
              <a:endParaRPr lang="en-SG" sz="1200" dirty="0"/>
            </a:p>
          </p:txBody>
        </p:sp>
        <p:sp>
          <p:nvSpPr>
            <p:cNvPr id="38" name="Rectangle 37">
              <a:extLst>
                <a:ext uri="{FF2B5EF4-FFF2-40B4-BE49-F238E27FC236}">
                  <a16:creationId xmlns:a16="http://schemas.microsoft.com/office/drawing/2014/main" id="{FB16D95D-D2CA-FD6C-7A48-699043354644}"/>
                </a:ext>
              </a:extLst>
            </p:cNvPr>
            <p:cNvSpPr/>
            <p:nvPr/>
          </p:nvSpPr>
          <p:spPr>
            <a:xfrm>
              <a:off x="6193893" y="3379020"/>
              <a:ext cx="860772"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Scalability</a:t>
              </a:r>
              <a:endParaRPr lang="en-SG" sz="1200" dirty="0"/>
            </a:p>
          </p:txBody>
        </p:sp>
      </p:grpSp>
      <p:cxnSp>
        <p:nvCxnSpPr>
          <p:cNvPr id="45" name="Connector: Elbow 44">
            <a:extLst>
              <a:ext uri="{FF2B5EF4-FFF2-40B4-BE49-F238E27FC236}">
                <a16:creationId xmlns:a16="http://schemas.microsoft.com/office/drawing/2014/main" id="{54926C00-787F-30C8-6D7F-CCEE03A4D9F6}"/>
              </a:ext>
            </a:extLst>
          </p:cNvPr>
          <p:cNvCxnSpPr>
            <a:cxnSpLocks/>
            <a:stCxn id="31" idx="3"/>
            <a:endCxn id="35" idx="1"/>
          </p:cNvCxnSpPr>
          <p:nvPr/>
        </p:nvCxnSpPr>
        <p:spPr>
          <a:xfrm>
            <a:off x="2170381" y="3075950"/>
            <a:ext cx="5407202" cy="2311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466D1D5-1795-AD72-F539-5FA4BE09C534}"/>
              </a:ext>
            </a:extLst>
          </p:cNvPr>
          <p:cNvCxnSpPr>
            <a:cxnSpLocks/>
            <a:stCxn id="16" idx="3"/>
            <a:endCxn id="9" idx="1"/>
          </p:cNvCxnSpPr>
          <p:nvPr/>
        </p:nvCxnSpPr>
        <p:spPr>
          <a:xfrm flipV="1">
            <a:off x="2170381" y="2166930"/>
            <a:ext cx="5436394" cy="85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6A5FEBF-E3CC-C5BB-E7A7-1B0410925222}"/>
              </a:ext>
            </a:extLst>
          </p:cNvPr>
          <p:cNvCxnSpPr>
            <a:cxnSpLocks/>
            <a:stCxn id="5" idx="3"/>
            <a:endCxn id="6" idx="1"/>
          </p:cNvCxnSpPr>
          <p:nvPr/>
        </p:nvCxnSpPr>
        <p:spPr>
          <a:xfrm flipV="1">
            <a:off x="2170381" y="1120277"/>
            <a:ext cx="5379017" cy="592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C6D7468-74C1-AAC6-FD8D-3EDF94EB27DC}"/>
              </a:ext>
            </a:extLst>
          </p:cNvPr>
          <p:cNvSpPr/>
          <p:nvPr/>
        </p:nvSpPr>
        <p:spPr>
          <a:xfrm>
            <a:off x="356571" y="4715715"/>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 Applications</a:t>
            </a:r>
            <a:endParaRPr lang="en-SG" dirty="0"/>
          </a:p>
        </p:txBody>
      </p:sp>
      <p:grpSp>
        <p:nvGrpSpPr>
          <p:cNvPr id="70" name="Group 69">
            <a:extLst>
              <a:ext uri="{FF2B5EF4-FFF2-40B4-BE49-F238E27FC236}">
                <a16:creationId xmlns:a16="http://schemas.microsoft.com/office/drawing/2014/main" id="{F4E0F388-A9C0-A707-CEEA-F4FDA8860439}"/>
              </a:ext>
            </a:extLst>
          </p:cNvPr>
          <p:cNvGrpSpPr/>
          <p:nvPr/>
        </p:nvGrpSpPr>
        <p:grpSpPr>
          <a:xfrm>
            <a:off x="7577584" y="5177714"/>
            <a:ext cx="4365988" cy="431188"/>
            <a:chOff x="3851525" y="3910726"/>
            <a:chExt cx="4650491" cy="238922"/>
          </a:xfrm>
        </p:grpSpPr>
        <p:sp>
          <p:nvSpPr>
            <p:cNvPr id="63" name="Rectangle 62">
              <a:extLst>
                <a:ext uri="{FF2B5EF4-FFF2-40B4-BE49-F238E27FC236}">
                  <a16:creationId xmlns:a16="http://schemas.microsoft.com/office/drawing/2014/main" id="{7884C9C0-26E9-6704-7D7D-CBBBB508F247}"/>
                </a:ext>
              </a:extLst>
            </p:cNvPr>
            <p:cNvSpPr/>
            <p:nvPr/>
          </p:nvSpPr>
          <p:spPr>
            <a:xfrm>
              <a:off x="7577060" y="3910726"/>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Data Flow</a:t>
              </a:r>
              <a:endParaRPr lang="en-SG" sz="1200" dirty="0"/>
            </a:p>
          </p:txBody>
        </p:sp>
        <p:sp>
          <p:nvSpPr>
            <p:cNvPr id="64" name="Rectangle 63">
              <a:extLst>
                <a:ext uri="{FF2B5EF4-FFF2-40B4-BE49-F238E27FC236}">
                  <a16:creationId xmlns:a16="http://schemas.microsoft.com/office/drawing/2014/main" id="{46FE1429-4E58-1514-9B84-9854CD7F8F62}"/>
                </a:ext>
              </a:extLst>
            </p:cNvPr>
            <p:cNvSpPr/>
            <p:nvPr/>
          </p:nvSpPr>
          <p:spPr>
            <a:xfrm>
              <a:off x="6251571" y="3910729"/>
              <a:ext cx="1225267"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HTTPS Request</a:t>
              </a:r>
              <a:endParaRPr lang="en-SG" sz="1200" dirty="0"/>
            </a:p>
          </p:txBody>
        </p:sp>
        <p:sp>
          <p:nvSpPr>
            <p:cNvPr id="65" name="Rectangle 64">
              <a:extLst>
                <a:ext uri="{FF2B5EF4-FFF2-40B4-BE49-F238E27FC236}">
                  <a16:creationId xmlns:a16="http://schemas.microsoft.com/office/drawing/2014/main" id="{C2AF7349-DBD7-FFC0-BBB5-A33B2F5E0294}"/>
                </a:ext>
              </a:extLst>
            </p:cNvPr>
            <p:cNvSpPr/>
            <p:nvPr/>
          </p:nvSpPr>
          <p:spPr>
            <a:xfrm>
              <a:off x="4938153" y="3910727"/>
              <a:ext cx="1157847"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Ports/Sockets</a:t>
              </a:r>
              <a:endParaRPr lang="en-SG" sz="1200" dirty="0"/>
            </a:p>
          </p:txBody>
        </p:sp>
        <p:sp>
          <p:nvSpPr>
            <p:cNvPr id="66" name="Rectangle 65">
              <a:extLst>
                <a:ext uri="{FF2B5EF4-FFF2-40B4-BE49-F238E27FC236}">
                  <a16:creationId xmlns:a16="http://schemas.microsoft.com/office/drawing/2014/main" id="{87BFD840-2CD6-F22A-8E13-A88D9F84E504}"/>
                </a:ext>
              </a:extLst>
            </p:cNvPr>
            <p:cNvSpPr/>
            <p:nvPr/>
          </p:nvSpPr>
          <p:spPr>
            <a:xfrm>
              <a:off x="3851525" y="3910727"/>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TCP/IP</a:t>
              </a:r>
              <a:endParaRPr lang="en-SG" sz="1200" dirty="0"/>
            </a:p>
          </p:txBody>
        </p:sp>
      </p:grpSp>
      <p:cxnSp>
        <p:nvCxnSpPr>
          <p:cNvPr id="67" name="Connector: Elbow 66">
            <a:extLst>
              <a:ext uri="{FF2B5EF4-FFF2-40B4-BE49-F238E27FC236}">
                <a16:creationId xmlns:a16="http://schemas.microsoft.com/office/drawing/2014/main" id="{0559AA53-F0E7-1370-E377-8F62B86A9C1F}"/>
              </a:ext>
            </a:extLst>
          </p:cNvPr>
          <p:cNvCxnSpPr>
            <a:cxnSpLocks/>
            <a:stCxn id="57" idx="3"/>
            <a:endCxn id="66" idx="1"/>
          </p:cNvCxnSpPr>
          <p:nvPr/>
        </p:nvCxnSpPr>
        <p:spPr>
          <a:xfrm>
            <a:off x="2170381" y="4954634"/>
            <a:ext cx="5407203" cy="438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hlinkClick r:id="rId5" action="ppaction://hlinksldjump"/>
            <a:extLst>
              <a:ext uri="{FF2B5EF4-FFF2-40B4-BE49-F238E27FC236}">
                <a16:creationId xmlns:a16="http://schemas.microsoft.com/office/drawing/2014/main" id="{D5D062CE-0785-640E-016A-2E93E8681F65}"/>
              </a:ext>
            </a:extLst>
          </p:cNvPr>
          <p:cNvSpPr/>
          <p:nvPr/>
        </p:nvSpPr>
        <p:spPr>
          <a:xfrm>
            <a:off x="356571" y="3770441"/>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 Security</a:t>
            </a:r>
            <a:endParaRPr lang="en-SG" dirty="0"/>
          </a:p>
        </p:txBody>
      </p:sp>
      <p:grpSp>
        <p:nvGrpSpPr>
          <p:cNvPr id="85" name="Group 84">
            <a:extLst>
              <a:ext uri="{FF2B5EF4-FFF2-40B4-BE49-F238E27FC236}">
                <a16:creationId xmlns:a16="http://schemas.microsoft.com/office/drawing/2014/main" id="{84C13A84-3AA5-9595-E12D-D25E818DDF26}"/>
              </a:ext>
            </a:extLst>
          </p:cNvPr>
          <p:cNvGrpSpPr/>
          <p:nvPr/>
        </p:nvGrpSpPr>
        <p:grpSpPr>
          <a:xfrm>
            <a:off x="7578862" y="4019475"/>
            <a:ext cx="4364709" cy="678287"/>
            <a:chOff x="3724493" y="5295852"/>
            <a:chExt cx="4189463" cy="620255"/>
          </a:xfrm>
        </p:grpSpPr>
        <p:sp>
          <p:nvSpPr>
            <p:cNvPr id="73" name="Rectangle 72">
              <a:extLst>
                <a:ext uri="{FF2B5EF4-FFF2-40B4-BE49-F238E27FC236}">
                  <a16:creationId xmlns:a16="http://schemas.microsoft.com/office/drawing/2014/main" id="{4DD3DB0B-BEAD-A1C6-6E4D-1AD33BADE87B}"/>
                </a:ext>
              </a:extLst>
            </p:cNvPr>
            <p:cNvSpPr/>
            <p:nvPr/>
          </p:nvSpPr>
          <p:spPr>
            <a:xfrm>
              <a:off x="5420275" y="5295852"/>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Certificates</a:t>
              </a:r>
              <a:endParaRPr lang="en-SG" sz="1200" dirty="0"/>
            </a:p>
          </p:txBody>
        </p:sp>
        <p:sp>
          <p:nvSpPr>
            <p:cNvPr id="78" name="Rectangle 77">
              <a:extLst>
                <a:ext uri="{FF2B5EF4-FFF2-40B4-BE49-F238E27FC236}">
                  <a16:creationId xmlns:a16="http://schemas.microsoft.com/office/drawing/2014/main" id="{B701D887-0C17-93D7-0956-C0AA979B87D3}"/>
                </a:ext>
              </a:extLst>
            </p:cNvPr>
            <p:cNvSpPr/>
            <p:nvPr/>
          </p:nvSpPr>
          <p:spPr>
            <a:xfrm>
              <a:off x="3724493" y="5677188"/>
              <a:ext cx="1220842"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Public/Privates</a:t>
              </a:r>
              <a:endParaRPr lang="en-SG" sz="1200" dirty="0"/>
            </a:p>
          </p:txBody>
        </p:sp>
        <p:sp>
          <p:nvSpPr>
            <p:cNvPr id="79" name="Rectangle 78">
              <a:extLst>
                <a:ext uri="{FF2B5EF4-FFF2-40B4-BE49-F238E27FC236}">
                  <a16:creationId xmlns:a16="http://schemas.microsoft.com/office/drawing/2014/main" id="{CC508387-8F6C-2FF0-C6C0-889C8BBCBABE}"/>
                </a:ext>
              </a:extLst>
            </p:cNvPr>
            <p:cNvSpPr/>
            <p:nvPr/>
          </p:nvSpPr>
          <p:spPr>
            <a:xfrm>
              <a:off x="6537512" y="5295852"/>
              <a:ext cx="1376444"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Handshake Process</a:t>
              </a:r>
              <a:endParaRPr lang="en-SG" sz="1200" dirty="0"/>
            </a:p>
          </p:txBody>
        </p:sp>
        <p:sp>
          <p:nvSpPr>
            <p:cNvPr id="80" name="Rectangle 79">
              <a:extLst>
                <a:ext uri="{FF2B5EF4-FFF2-40B4-BE49-F238E27FC236}">
                  <a16:creationId xmlns:a16="http://schemas.microsoft.com/office/drawing/2014/main" id="{A5CF4381-47D7-4D04-F9CE-3BAB0B6B5127}"/>
                </a:ext>
              </a:extLst>
            </p:cNvPr>
            <p:cNvSpPr/>
            <p:nvPr/>
          </p:nvSpPr>
          <p:spPr>
            <a:xfrm>
              <a:off x="3724493" y="5295852"/>
              <a:ext cx="1462002"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Encryption(SSL/TLS)</a:t>
              </a:r>
              <a:endParaRPr lang="en-SG" sz="1200" dirty="0"/>
            </a:p>
          </p:txBody>
        </p:sp>
      </p:grpSp>
      <p:cxnSp>
        <p:nvCxnSpPr>
          <p:cNvPr id="81" name="Connector: Elbow 80">
            <a:extLst>
              <a:ext uri="{FF2B5EF4-FFF2-40B4-BE49-F238E27FC236}">
                <a16:creationId xmlns:a16="http://schemas.microsoft.com/office/drawing/2014/main" id="{8D84076B-B712-2D81-265B-16BA3FCEB9FA}"/>
              </a:ext>
            </a:extLst>
          </p:cNvPr>
          <p:cNvCxnSpPr>
            <a:cxnSpLocks/>
            <a:stCxn id="72" idx="3"/>
            <a:endCxn id="80" idx="1"/>
          </p:cNvCxnSpPr>
          <p:nvPr/>
        </p:nvCxnSpPr>
        <p:spPr>
          <a:xfrm>
            <a:off x="2170381" y="4009360"/>
            <a:ext cx="5408481" cy="140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hlinkClick r:id="rId6" action="ppaction://hlinksldjump"/>
            <a:extLst>
              <a:ext uri="{FF2B5EF4-FFF2-40B4-BE49-F238E27FC236}">
                <a16:creationId xmlns:a16="http://schemas.microsoft.com/office/drawing/2014/main" id="{83296ECA-A97F-66C1-EDAF-FF4EC7487D07}"/>
              </a:ext>
            </a:extLst>
          </p:cNvPr>
          <p:cNvSpPr/>
          <p:nvPr/>
        </p:nvSpPr>
        <p:spPr>
          <a:xfrm>
            <a:off x="356571" y="5678455"/>
            <a:ext cx="1813810" cy="477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 Future Trends</a:t>
            </a:r>
            <a:endParaRPr lang="en-SG" dirty="0"/>
          </a:p>
        </p:txBody>
      </p:sp>
      <p:grpSp>
        <p:nvGrpSpPr>
          <p:cNvPr id="107" name="Group 106">
            <a:extLst>
              <a:ext uri="{FF2B5EF4-FFF2-40B4-BE49-F238E27FC236}">
                <a16:creationId xmlns:a16="http://schemas.microsoft.com/office/drawing/2014/main" id="{043C0E1A-21F7-2292-CC4A-10F6C9360DA4}"/>
              </a:ext>
            </a:extLst>
          </p:cNvPr>
          <p:cNvGrpSpPr/>
          <p:nvPr/>
        </p:nvGrpSpPr>
        <p:grpSpPr>
          <a:xfrm>
            <a:off x="7632554" y="5957254"/>
            <a:ext cx="4311017" cy="628471"/>
            <a:chOff x="4094888" y="5139080"/>
            <a:chExt cx="4143036" cy="708740"/>
          </a:xfrm>
        </p:grpSpPr>
        <p:sp>
          <p:nvSpPr>
            <p:cNvPr id="99" name="Rectangle 98">
              <a:extLst>
                <a:ext uri="{FF2B5EF4-FFF2-40B4-BE49-F238E27FC236}">
                  <a16:creationId xmlns:a16="http://schemas.microsoft.com/office/drawing/2014/main" id="{6E073E6E-C7D1-D36D-9B31-F2CB4F9B1897}"/>
                </a:ext>
              </a:extLst>
            </p:cNvPr>
            <p:cNvSpPr/>
            <p:nvPr/>
          </p:nvSpPr>
          <p:spPr>
            <a:xfrm>
              <a:off x="4094888" y="5570536"/>
              <a:ext cx="1401038" cy="2772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Edge Computing</a:t>
              </a:r>
              <a:endParaRPr lang="en-SG" sz="1200" dirty="0"/>
            </a:p>
          </p:txBody>
        </p:sp>
        <p:sp>
          <p:nvSpPr>
            <p:cNvPr id="100" name="Rectangle 99">
              <a:extLst>
                <a:ext uri="{FF2B5EF4-FFF2-40B4-BE49-F238E27FC236}">
                  <a16:creationId xmlns:a16="http://schemas.microsoft.com/office/drawing/2014/main" id="{C42BD0B7-BD3E-A6FA-2E37-55330F353AB5}"/>
                </a:ext>
              </a:extLst>
            </p:cNvPr>
            <p:cNvSpPr/>
            <p:nvPr/>
          </p:nvSpPr>
          <p:spPr>
            <a:xfrm>
              <a:off x="7312968" y="5139080"/>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Blockchain</a:t>
              </a:r>
              <a:endParaRPr lang="en-SG" sz="1200" dirty="0"/>
            </a:p>
          </p:txBody>
        </p:sp>
        <p:sp>
          <p:nvSpPr>
            <p:cNvPr id="101" name="Rectangle 100">
              <a:extLst>
                <a:ext uri="{FF2B5EF4-FFF2-40B4-BE49-F238E27FC236}">
                  <a16:creationId xmlns:a16="http://schemas.microsoft.com/office/drawing/2014/main" id="{E6C42EDD-A9CC-3614-98B1-5DBF741DCBE2}"/>
                </a:ext>
              </a:extLst>
            </p:cNvPr>
            <p:cNvSpPr/>
            <p:nvPr/>
          </p:nvSpPr>
          <p:spPr>
            <a:xfrm>
              <a:off x="6242006" y="5163474"/>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AI</a:t>
              </a:r>
              <a:endParaRPr lang="en-SG" sz="1200" dirty="0"/>
            </a:p>
          </p:txBody>
        </p:sp>
        <p:sp>
          <p:nvSpPr>
            <p:cNvPr id="102" name="Rectangle 101">
              <a:extLst>
                <a:ext uri="{FF2B5EF4-FFF2-40B4-BE49-F238E27FC236}">
                  <a16:creationId xmlns:a16="http://schemas.microsoft.com/office/drawing/2014/main" id="{6E2A6187-9BFB-351B-54BE-979109FD0C5C}"/>
                </a:ext>
              </a:extLst>
            </p:cNvPr>
            <p:cNvSpPr/>
            <p:nvPr/>
          </p:nvSpPr>
          <p:spPr>
            <a:xfrm>
              <a:off x="5171044" y="5166055"/>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IoT</a:t>
              </a:r>
              <a:endParaRPr lang="en-SG" sz="1200" dirty="0"/>
            </a:p>
          </p:txBody>
        </p:sp>
        <p:sp>
          <p:nvSpPr>
            <p:cNvPr id="103" name="Rectangle 102">
              <a:extLst>
                <a:ext uri="{FF2B5EF4-FFF2-40B4-BE49-F238E27FC236}">
                  <a16:creationId xmlns:a16="http://schemas.microsoft.com/office/drawing/2014/main" id="{E754E69A-F1C6-BA9E-B876-6E2B722B2A5B}"/>
                </a:ext>
              </a:extLst>
            </p:cNvPr>
            <p:cNvSpPr/>
            <p:nvPr/>
          </p:nvSpPr>
          <p:spPr>
            <a:xfrm>
              <a:off x="4094888" y="5164004"/>
              <a:ext cx="924956" cy="2389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5G</a:t>
              </a:r>
              <a:endParaRPr lang="en-SG" sz="1200" dirty="0"/>
            </a:p>
          </p:txBody>
        </p:sp>
      </p:grpSp>
      <p:cxnSp>
        <p:nvCxnSpPr>
          <p:cNvPr id="104" name="Connector: Elbow 103">
            <a:extLst>
              <a:ext uri="{FF2B5EF4-FFF2-40B4-BE49-F238E27FC236}">
                <a16:creationId xmlns:a16="http://schemas.microsoft.com/office/drawing/2014/main" id="{DBA48DBF-B31D-A0A9-0F54-D673550AB692}"/>
              </a:ext>
            </a:extLst>
          </p:cNvPr>
          <p:cNvCxnSpPr>
            <a:cxnSpLocks/>
            <a:stCxn id="96" idx="3"/>
            <a:endCxn id="103" idx="1"/>
          </p:cNvCxnSpPr>
          <p:nvPr/>
        </p:nvCxnSpPr>
        <p:spPr>
          <a:xfrm>
            <a:off x="2170381" y="5917374"/>
            <a:ext cx="5462173" cy="1679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81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CC28-68CB-69DF-06A3-E8BFF21A0A5F}"/>
              </a:ext>
            </a:extLst>
          </p:cNvPr>
          <p:cNvSpPr>
            <a:spLocks noGrp="1"/>
          </p:cNvSpPr>
          <p:nvPr>
            <p:ph type="title"/>
          </p:nvPr>
        </p:nvSpPr>
        <p:spPr>
          <a:xfrm>
            <a:off x="331656" y="380115"/>
            <a:ext cx="11720435" cy="1325563"/>
          </a:xfrm>
        </p:spPr>
        <p:txBody>
          <a:bodyPr>
            <a:normAutofit/>
          </a:bodyPr>
          <a:lstStyle/>
          <a:p>
            <a:pPr>
              <a:spcBef>
                <a:spcPts val="900"/>
              </a:spcBef>
              <a:spcAft>
                <a:spcPts val="900"/>
              </a:spcAft>
            </a:pPr>
            <a:r>
              <a:rPr lang="en-SG" b="1" i="0" dirty="0" err="1">
                <a:effectLst/>
                <a:latin typeface="system-ui"/>
              </a:rPr>
              <a:t>Penjelasan</a:t>
            </a:r>
            <a:r>
              <a:rPr lang="en-SG" b="1" i="0" dirty="0">
                <a:effectLst/>
                <a:latin typeface="system-ui"/>
              </a:rPr>
              <a:t> </a:t>
            </a:r>
            <a:r>
              <a:rPr lang="en-SG" b="1" i="0" dirty="0" err="1">
                <a:effectLst/>
                <a:latin typeface="system-ui"/>
              </a:rPr>
              <a:t>Struktur</a:t>
            </a:r>
            <a:r>
              <a:rPr lang="en-SG" b="1" i="0" dirty="0">
                <a:effectLst/>
                <a:latin typeface="system-ui"/>
              </a:rPr>
              <a:t> Tingkat </a:t>
            </a:r>
            <a:r>
              <a:rPr lang="en-SG" b="1" i="0" dirty="0" err="1">
                <a:effectLst/>
                <a:latin typeface="system-ui"/>
              </a:rPr>
              <a:t>Kedua</a:t>
            </a:r>
            <a:br>
              <a:rPr lang="en-SG" b="1" i="0" dirty="0">
                <a:effectLst/>
                <a:latin typeface="system-ui"/>
              </a:rPr>
            </a:br>
            <a:r>
              <a:rPr lang="en-SG" b="1" i="0" dirty="0">
                <a:effectLst/>
                <a:latin typeface="system-ui"/>
              </a:rPr>
              <a:t>Level 1: </a:t>
            </a:r>
            <a:r>
              <a:rPr lang="en-SG" b="1" i="0" dirty="0" err="1">
                <a:effectLst/>
                <a:latin typeface="system-ui"/>
              </a:rPr>
              <a:t>Topik</a:t>
            </a:r>
            <a:r>
              <a:rPr lang="en-SG" b="1" i="0" dirty="0">
                <a:effectLst/>
                <a:latin typeface="system-ui"/>
              </a:rPr>
              <a:t> Utama</a:t>
            </a:r>
            <a:endParaRPr lang="en-SG" dirty="0"/>
          </a:p>
        </p:txBody>
      </p:sp>
      <p:sp>
        <p:nvSpPr>
          <p:cNvPr id="3" name="Content Placeholder 2">
            <a:extLst>
              <a:ext uri="{FF2B5EF4-FFF2-40B4-BE49-F238E27FC236}">
                <a16:creationId xmlns:a16="http://schemas.microsoft.com/office/drawing/2014/main" id="{9DDDE124-428A-E223-C2E2-750A0D7E2008}"/>
              </a:ext>
            </a:extLst>
          </p:cNvPr>
          <p:cNvSpPr>
            <a:spLocks noGrp="1"/>
          </p:cNvSpPr>
          <p:nvPr>
            <p:ph idx="1"/>
          </p:nvPr>
        </p:nvSpPr>
        <p:spPr>
          <a:xfrm>
            <a:off x="583367" y="1975527"/>
            <a:ext cx="10767310" cy="4350322"/>
          </a:xfrm>
        </p:spPr>
        <p:txBody>
          <a:bodyPr>
            <a:normAutofit/>
          </a:bodyPr>
          <a:lstStyle/>
          <a:p>
            <a:pPr marL="0" indent="0" algn="l">
              <a:spcBef>
                <a:spcPts val="900"/>
              </a:spcBef>
              <a:spcAft>
                <a:spcPts val="900"/>
              </a:spcAft>
              <a:buNone/>
            </a:pPr>
            <a:r>
              <a:rPr lang="en-SG" b="0" i="0" dirty="0" err="1">
                <a:effectLst/>
                <a:latin typeface="system-ui"/>
              </a:rPr>
              <a:t>Setiap</a:t>
            </a:r>
            <a:r>
              <a:rPr lang="en-SG" b="0" i="0" dirty="0">
                <a:effectLst/>
                <a:latin typeface="system-ui"/>
              </a:rPr>
              <a:t> </a:t>
            </a:r>
            <a:r>
              <a:rPr lang="en-SG" b="0" i="0" dirty="0" err="1">
                <a:effectLst/>
                <a:latin typeface="system-ui"/>
              </a:rPr>
              <a:t>cabang</a:t>
            </a:r>
            <a:r>
              <a:rPr lang="en-SG" b="0" i="0" dirty="0">
                <a:effectLst/>
                <a:latin typeface="system-ui"/>
              </a:rPr>
              <a:t> </a:t>
            </a:r>
            <a:r>
              <a:rPr lang="en-SG" b="0" i="0" dirty="0" err="1">
                <a:effectLst/>
                <a:latin typeface="system-ui"/>
              </a:rPr>
              <a:t>utama</a:t>
            </a:r>
            <a:r>
              <a:rPr lang="en-SG" b="0" i="0" dirty="0">
                <a:effectLst/>
                <a:latin typeface="system-ui"/>
              </a:rPr>
              <a:t> </a:t>
            </a:r>
            <a:r>
              <a:rPr lang="en-SG" b="0" i="0" dirty="0" err="1">
                <a:effectLst/>
                <a:latin typeface="system-ui"/>
              </a:rPr>
              <a:t>mewakili</a:t>
            </a:r>
            <a:r>
              <a:rPr lang="en-SG" b="0" i="0" dirty="0">
                <a:effectLst/>
                <a:latin typeface="system-ui"/>
              </a:rPr>
              <a:t> </a:t>
            </a:r>
            <a:r>
              <a:rPr lang="en-SG" b="0" i="0" dirty="0" err="1">
                <a:effectLst/>
                <a:latin typeface="system-ui"/>
              </a:rPr>
              <a:t>topik</a:t>
            </a:r>
            <a:r>
              <a:rPr lang="en-SG" b="0" i="0" dirty="0">
                <a:effectLst/>
                <a:latin typeface="system-ui"/>
              </a:rPr>
              <a:t> </a:t>
            </a:r>
            <a:r>
              <a:rPr lang="en-SG" b="0" i="0" dirty="0" err="1">
                <a:effectLst/>
                <a:latin typeface="system-ui"/>
              </a:rPr>
              <a:t>besar</a:t>
            </a:r>
            <a:r>
              <a:rPr lang="en-SG" b="0" i="0" dirty="0">
                <a:effectLst/>
                <a:latin typeface="system-ui"/>
              </a:rPr>
              <a:t> yang </a:t>
            </a:r>
            <a:r>
              <a:rPr lang="en-SG" b="0" i="0" dirty="0" err="1">
                <a:effectLst/>
                <a:latin typeface="system-ui"/>
              </a:rPr>
              <a:t>dibahas</a:t>
            </a:r>
            <a:r>
              <a:rPr lang="en-SG" b="0" i="0" dirty="0">
                <a:effectLst/>
                <a:latin typeface="system-ui"/>
              </a:rPr>
              <a:t> </a:t>
            </a:r>
            <a:r>
              <a:rPr lang="en-SG" b="0" i="0" dirty="0" err="1">
                <a:effectLst/>
                <a:latin typeface="system-ui"/>
              </a:rPr>
              <a:t>dalam</a:t>
            </a:r>
            <a:r>
              <a:rPr lang="en-SG" b="0" i="0" dirty="0">
                <a:effectLst/>
                <a:latin typeface="system-ui"/>
              </a:rPr>
              <a:t> </a:t>
            </a:r>
            <a:r>
              <a:rPr lang="en-SG" b="0" i="0" dirty="0" err="1">
                <a:effectLst/>
                <a:latin typeface="system-ui"/>
              </a:rPr>
              <a:t>materi</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a:effectLst/>
                <a:latin typeface="system-ui"/>
              </a:rPr>
              <a:t>Introduction : </a:t>
            </a:r>
            <a:r>
              <a:rPr lang="en-SG" b="0" i="0" dirty="0" err="1">
                <a:effectLst/>
                <a:latin typeface="system-ui"/>
              </a:rPr>
              <a:t>Pengenalan</a:t>
            </a:r>
            <a:r>
              <a:rPr lang="en-SG" b="0" i="0" dirty="0">
                <a:effectLst/>
                <a:latin typeface="system-ui"/>
              </a:rPr>
              <a:t> </a:t>
            </a:r>
            <a:r>
              <a:rPr lang="en-SG" b="0" i="0" dirty="0" err="1">
                <a:effectLst/>
                <a:latin typeface="system-ui"/>
              </a:rPr>
              <a:t>tentang</a:t>
            </a:r>
            <a:r>
              <a:rPr lang="en-SG" b="0" i="0" dirty="0">
                <a:effectLst/>
                <a:latin typeface="system-ui"/>
              </a:rPr>
              <a:t> internet.</a:t>
            </a:r>
          </a:p>
          <a:p>
            <a:pPr marL="742950" lvl="1" indent="-285750" algn="l">
              <a:spcBef>
                <a:spcPts val="900"/>
              </a:spcBef>
              <a:spcAft>
                <a:spcPts val="900"/>
              </a:spcAft>
              <a:buFont typeface="Arial" panose="020B0604020202020204" pitchFamily="34" charset="0"/>
              <a:buChar char="•"/>
            </a:pPr>
            <a:r>
              <a:rPr lang="en-SG" b="0" i="0" dirty="0">
                <a:effectLst/>
                <a:latin typeface="system-ui"/>
              </a:rPr>
              <a:t>Basic Concepts : </a:t>
            </a:r>
            <a:r>
              <a:rPr lang="en-SG" b="0" i="0" dirty="0" err="1">
                <a:effectLst/>
                <a:latin typeface="system-ui"/>
              </a:rPr>
              <a:t>Konsep</a:t>
            </a:r>
            <a:r>
              <a:rPr lang="en-SG" b="0" i="0" dirty="0">
                <a:effectLst/>
                <a:latin typeface="system-ui"/>
              </a:rPr>
              <a:t> </a:t>
            </a:r>
            <a:r>
              <a:rPr lang="en-SG" b="0" i="0" dirty="0" err="1">
                <a:effectLst/>
                <a:latin typeface="system-ui"/>
              </a:rPr>
              <a:t>dasar</a:t>
            </a:r>
            <a:r>
              <a:rPr lang="en-SG" b="0" i="0" dirty="0">
                <a:effectLst/>
                <a:latin typeface="system-ui"/>
              </a:rPr>
              <a:t> </a:t>
            </a:r>
            <a:r>
              <a:rPr lang="en-SG" b="0" i="0" dirty="0" err="1">
                <a:effectLst/>
                <a:latin typeface="system-ui"/>
              </a:rPr>
              <a:t>seperti</a:t>
            </a:r>
            <a:r>
              <a:rPr lang="en-SG" b="0" i="0" dirty="0">
                <a:effectLst/>
                <a:latin typeface="system-ui"/>
              </a:rPr>
              <a:t> packet, router, IP address, domain name, </a:t>
            </a:r>
            <a:r>
              <a:rPr lang="en-SG" b="0" i="0" dirty="0" err="1">
                <a:effectLst/>
                <a:latin typeface="system-ui"/>
              </a:rPr>
              <a:t>dll</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a:effectLst/>
                <a:latin typeface="system-ui"/>
              </a:rPr>
              <a:t>Data Transfer : Proses transfer data </a:t>
            </a:r>
            <a:r>
              <a:rPr lang="en-SG" b="0" i="0" dirty="0" err="1">
                <a:effectLst/>
                <a:latin typeface="system-ui"/>
              </a:rPr>
              <a:t>melalui</a:t>
            </a:r>
            <a:r>
              <a:rPr lang="en-SG" b="0" i="0" dirty="0">
                <a:effectLst/>
                <a:latin typeface="system-ui"/>
              </a:rPr>
              <a:t> IP, routing, dan </a:t>
            </a:r>
            <a:r>
              <a:rPr lang="en-SG" b="0" i="0" dirty="0" err="1">
                <a:effectLst/>
                <a:latin typeface="system-ui"/>
              </a:rPr>
              <a:t>reliabilitas</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a:effectLst/>
                <a:latin typeface="system-ui"/>
              </a:rPr>
              <a:t>Security : </a:t>
            </a:r>
            <a:r>
              <a:rPr lang="en-SG" b="0" i="0" dirty="0" err="1">
                <a:effectLst/>
                <a:latin typeface="system-ui"/>
              </a:rPr>
              <a:t>Keamanan</a:t>
            </a:r>
            <a:r>
              <a:rPr lang="en-SG" b="0" i="0" dirty="0">
                <a:effectLst/>
                <a:latin typeface="system-ui"/>
              </a:rPr>
              <a:t> internet </a:t>
            </a:r>
            <a:r>
              <a:rPr lang="en-SG" b="0" i="0" dirty="0" err="1">
                <a:effectLst/>
                <a:latin typeface="system-ui"/>
              </a:rPr>
              <a:t>menggunakan</a:t>
            </a:r>
            <a:r>
              <a:rPr lang="en-SG" b="0" i="0" dirty="0">
                <a:effectLst/>
                <a:latin typeface="system-ui"/>
              </a:rPr>
              <a:t> </a:t>
            </a:r>
            <a:r>
              <a:rPr lang="en-SG" b="0" i="0" dirty="0" err="1">
                <a:effectLst/>
                <a:latin typeface="system-ui"/>
              </a:rPr>
              <a:t>enkripsi</a:t>
            </a:r>
            <a:r>
              <a:rPr lang="en-SG" b="0" i="0" dirty="0">
                <a:effectLst/>
                <a:latin typeface="system-ui"/>
              </a:rPr>
              <a:t>, SSL/TLS, dan </a:t>
            </a:r>
            <a:r>
              <a:rPr lang="en-SG" b="0" i="0" dirty="0" err="1">
                <a:effectLst/>
                <a:latin typeface="system-ui"/>
              </a:rPr>
              <a:t>sertifikat</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a:effectLst/>
                <a:latin typeface="system-ui"/>
              </a:rPr>
              <a:t>Applications : </a:t>
            </a:r>
            <a:r>
              <a:rPr lang="en-SG" b="0" i="0" dirty="0" err="1">
                <a:effectLst/>
                <a:latin typeface="system-ui"/>
              </a:rPr>
              <a:t>Aplikasi</a:t>
            </a:r>
            <a:r>
              <a:rPr lang="en-SG" b="0" i="0" dirty="0">
                <a:effectLst/>
                <a:latin typeface="system-ui"/>
              </a:rPr>
              <a:t> </a:t>
            </a:r>
            <a:r>
              <a:rPr lang="en-SG" b="0" i="0" dirty="0" err="1">
                <a:effectLst/>
                <a:latin typeface="system-ui"/>
              </a:rPr>
              <a:t>berbasis</a:t>
            </a:r>
            <a:r>
              <a:rPr lang="en-SG" b="0" i="0" dirty="0">
                <a:effectLst/>
                <a:latin typeface="system-ui"/>
              </a:rPr>
              <a:t> internet </a:t>
            </a:r>
            <a:r>
              <a:rPr lang="en-SG" b="0" i="0" dirty="0" err="1">
                <a:effectLst/>
                <a:latin typeface="system-ui"/>
              </a:rPr>
              <a:t>seperti</a:t>
            </a:r>
            <a:r>
              <a:rPr lang="en-SG" b="0" i="0" dirty="0">
                <a:effectLst/>
                <a:latin typeface="system-ui"/>
              </a:rPr>
              <a:t> TCP/IP dan HTTP.</a:t>
            </a:r>
          </a:p>
          <a:p>
            <a:pPr marL="742950" lvl="1" indent="-285750" algn="l">
              <a:spcBef>
                <a:spcPts val="900"/>
              </a:spcBef>
              <a:spcAft>
                <a:spcPts val="900"/>
              </a:spcAft>
              <a:buFont typeface="Arial" panose="020B0604020202020204" pitchFamily="34" charset="0"/>
              <a:buChar char="•"/>
            </a:pPr>
            <a:r>
              <a:rPr lang="en-SG" b="0" i="0" dirty="0">
                <a:effectLst/>
                <a:latin typeface="system-ui"/>
              </a:rPr>
              <a:t>Future Trends : Tren </a:t>
            </a:r>
            <a:r>
              <a:rPr lang="en-SG" b="0" i="0" dirty="0" err="1">
                <a:effectLst/>
                <a:latin typeface="system-ui"/>
              </a:rPr>
              <a:t>teknologi</a:t>
            </a:r>
            <a:r>
              <a:rPr lang="en-SG" b="0" i="0" dirty="0">
                <a:effectLst/>
                <a:latin typeface="system-ui"/>
              </a:rPr>
              <a:t> masa </a:t>
            </a:r>
            <a:r>
              <a:rPr lang="en-SG" b="0" i="0" dirty="0" err="1">
                <a:effectLst/>
                <a:latin typeface="system-ui"/>
              </a:rPr>
              <a:t>depan</a:t>
            </a:r>
            <a:r>
              <a:rPr lang="en-SG" b="0" i="0" dirty="0">
                <a:effectLst/>
                <a:latin typeface="system-ui"/>
              </a:rPr>
              <a:t> </a:t>
            </a:r>
            <a:r>
              <a:rPr lang="en-SG" b="0" i="0" dirty="0" err="1">
                <a:effectLst/>
                <a:latin typeface="system-ui"/>
              </a:rPr>
              <a:t>seperti</a:t>
            </a:r>
            <a:r>
              <a:rPr lang="en-SG" b="0" i="0" dirty="0">
                <a:effectLst/>
                <a:latin typeface="system-ui"/>
              </a:rPr>
              <a:t> 5G, IoT, AI, blockchain, </a:t>
            </a:r>
            <a:r>
              <a:rPr lang="en-SG" b="0" i="0" dirty="0" err="1">
                <a:effectLst/>
                <a:latin typeface="system-ui"/>
              </a:rPr>
              <a:t>dll</a:t>
            </a:r>
            <a:r>
              <a:rPr lang="en-SG" b="0" i="0" dirty="0">
                <a:effectLst/>
                <a:latin typeface="system-ui"/>
              </a:rPr>
              <a:t>.</a:t>
            </a:r>
          </a:p>
          <a:p>
            <a:endParaRPr lang="en-SG" dirty="0"/>
          </a:p>
        </p:txBody>
      </p:sp>
    </p:spTree>
    <p:extLst>
      <p:ext uri="{BB962C8B-B14F-4D97-AF65-F5344CB8AC3E}">
        <p14:creationId xmlns:p14="http://schemas.microsoft.com/office/powerpoint/2010/main" val="323100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54B4-20FE-BC11-6E70-6184A63C3626}"/>
              </a:ext>
            </a:extLst>
          </p:cNvPr>
          <p:cNvSpPr>
            <a:spLocks noGrp="1"/>
          </p:cNvSpPr>
          <p:nvPr>
            <p:ph type="title"/>
          </p:nvPr>
        </p:nvSpPr>
        <p:spPr/>
        <p:txBody>
          <a:bodyPr/>
          <a:lstStyle/>
          <a:p>
            <a:r>
              <a:rPr lang="en-SG" b="1" i="0" dirty="0">
                <a:effectLst/>
                <a:latin typeface="system-ui"/>
              </a:rPr>
              <a:t>Level 2: Sub-</a:t>
            </a:r>
            <a:r>
              <a:rPr lang="en-SG" b="1" i="0" dirty="0" err="1">
                <a:effectLst/>
                <a:latin typeface="system-ui"/>
              </a:rPr>
              <a:t>Topik</a:t>
            </a:r>
            <a:endParaRPr lang="en-SG" dirty="0"/>
          </a:p>
        </p:txBody>
      </p:sp>
      <p:sp>
        <p:nvSpPr>
          <p:cNvPr id="3" name="Content Placeholder 2">
            <a:extLst>
              <a:ext uri="{FF2B5EF4-FFF2-40B4-BE49-F238E27FC236}">
                <a16:creationId xmlns:a16="http://schemas.microsoft.com/office/drawing/2014/main" id="{66FFCDF9-EA97-5CAD-D7B8-1F49E98B0F44}"/>
              </a:ext>
            </a:extLst>
          </p:cNvPr>
          <p:cNvSpPr>
            <a:spLocks noGrp="1"/>
          </p:cNvSpPr>
          <p:nvPr>
            <p:ph idx="1"/>
          </p:nvPr>
        </p:nvSpPr>
        <p:spPr/>
        <p:txBody>
          <a:bodyPr/>
          <a:lstStyle/>
          <a:p>
            <a:pPr marL="0" indent="0" algn="l">
              <a:spcBef>
                <a:spcPts val="900"/>
              </a:spcBef>
              <a:spcAft>
                <a:spcPts val="900"/>
              </a:spcAft>
              <a:buNone/>
            </a:pPr>
            <a:r>
              <a:rPr lang="en-SG" b="0" i="0" dirty="0">
                <a:effectLst/>
                <a:latin typeface="system-ui"/>
              </a:rPr>
              <a:t>Di </a:t>
            </a:r>
            <a:r>
              <a:rPr lang="en-SG" b="0" i="0" dirty="0" err="1">
                <a:effectLst/>
                <a:latin typeface="system-ui"/>
              </a:rPr>
              <a:t>bawah</a:t>
            </a:r>
            <a:r>
              <a:rPr lang="en-SG" b="0" i="0" dirty="0">
                <a:effectLst/>
                <a:latin typeface="system-ui"/>
              </a:rPr>
              <a:t> </a:t>
            </a:r>
            <a:r>
              <a:rPr lang="en-SG" b="0" i="0" dirty="0" err="1">
                <a:effectLst/>
                <a:latin typeface="system-ui"/>
              </a:rPr>
              <a:t>setiap</a:t>
            </a:r>
            <a:r>
              <a:rPr lang="en-SG" b="0" i="0" dirty="0">
                <a:effectLst/>
                <a:latin typeface="system-ui"/>
              </a:rPr>
              <a:t> </a:t>
            </a:r>
            <a:r>
              <a:rPr lang="en-SG" b="0" i="0" dirty="0" err="1">
                <a:effectLst/>
                <a:latin typeface="system-ui"/>
              </a:rPr>
              <a:t>topik</a:t>
            </a:r>
            <a:r>
              <a:rPr lang="en-SG" b="0" i="0" dirty="0">
                <a:effectLst/>
                <a:latin typeface="system-ui"/>
              </a:rPr>
              <a:t> </a:t>
            </a:r>
            <a:r>
              <a:rPr lang="en-SG" b="0" i="0" dirty="0" err="1">
                <a:effectLst/>
                <a:latin typeface="system-ui"/>
              </a:rPr>
              <a:t>utama</a:t>
            </a:r>
            <a:r>
              <a:rPr lang="en-SG" b="0" i="0" dirty="0">
                <a:effectLst/>
                <a:latin typeface="system-ui"/>
              </a:rPr>
              <a:t>, </a:t>
            </a:r>
            <a:r>
              <a:rPr lang="en-SG" b="0" i="0" dirty="0" err="1">
                <a:effectLst/>
                <a:latin typeface="system-ui"/>
              </a:rPr>
              <a:t>terdapat</a:t>
            </a:r>
            <a:r>
              <a:rPr lang="en-SG" b="0" i="0" dirty="0">
                <a:effectLst/>
                <a:latin typeface="system-ui"/>
              </a:rPr>
              <a:t> sub-</a:t>
            </a:r>
            <a:r>
              <a:rPr lang="en-SG" b="0" i="0" dirty="0" err="1">
                <a:effectLst/>
                <a:latin typeface="system-ui"/>
              </a:rPr>
              <a:t>topik</a:t>
            </a:r>
            <a:r>
              <a:rPr lang="en-SG" b="0" i="0" dirty="0">
                <a:effectLst/>
                <a:latin typeface="system-ui"/>
              </a:rPr>
              <a:t> yang </a:t>
            </a:r>
            <a:r>
              <a:rPr lang="en-SG" b="0" i="0" dirty="0" err="1">
                <a:effectLst/>
                <a:latin typeface="system-ui"/>
              </a:rPr>
              <a:t>memberikan</a:t>
            </a:r>
            <a:r>
              <a:rPr lang="en-SG" b="0" i="0" dirty="0">
                <a:effectLst/>
                <a:latin typeface="system-ui"/>
              </a:rPr>
              <a:t> detail </a:t>
            </a:r>
            <a:r>
              <a:rPr lang="en-SG" b="0" i="0" dirty="0" err="1">
                <a:effectLst/>
                <a:latin typeface="system-ui"/>
              </a:rPr>
              <a:t>lebih</a:t>
            </a:r>
            <a:r>
              <a:rPr lang="en-SG" b="0" i="0" dirty="0">
                <a:effectLst/>
                <a:latin typeface="system-ui"/>
              </a:rPr>
              <a:t> </a:t>
            </a:r>
            <a:r>
              <a:rPr lang="en-SG" b="0" i="0" dirty="0" err="1">
                <a:effectLst/>
                <a:latin typeface="system-ui"/>
              </a:rPr>
              <a:t>spesifik</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err="1">
                <a:effectLst/>
                <a:latin typeface="system-ui"/>
              </a:rPr>
              <a:t>Contoh</a:t>
            </a:r>
            <a:r>
              <a:rPr lang="en-SG" b="0" i="0" dirty="0">
                <a:effectLst/>
                <a:latin typeface="system-ui"/>
              </a:rPr>
              <a:t> di </a:t>
            </a:r>
            <a:r>
              <a:rPr lang="en-SG" b="0" i="0" dirty="0" err="1">
                <a:effectLst/>
                <a:latin typeface="system-ui"/>
              </a:rPr>
              <a:t>bawah</a:t>
            </a:r>
            <a:r>
              <a:rPr lang="en-SG" b="0" i="0" dirty="0">
                <a:effectLst/>
                <a:latin typeface="system-ui"/>
              </a:rPr>
              <a:t> "Basic Concepts": "Packet", "Router", "IP Address", </a:t>
            </a:r>
            <a:r>
              <a:rPr lang="en-SG" b="0" i="0" dirty="0" err="1">
                <a:effectLst/>
                <a:latin typeface="system-ui"/>
              </a:rPr>
              <a:t>dll</a:t>
            </a:r>
            <a:r>
              <a:rPr lang="en-SG" b="0" i="0" dirty="0">
                <a:effectLst/>
                <a:latin typeface="system-ui"/>
              </a:rPr>
              <a:t>.</a:t>
            </a:r>
          </a:p>
          <a:p>
            <a:pPr marL="742950" lvl="1" indent="-285750" algn="l">
              <a:spcBef>
                <a:spcPts val="900"/>
              </a:spcBef>
              <a:spcAft>
                <a:spcPts val="900"/>
              </a:spcAft>
              <a:buFont typeface="Arial" panose="020B0604020202020204" pitchFamily="34" charset="0"/>
              <a:buChar char="•"/>
            </a:pPr>
            <a:r>
              <a:rPr lang="en-SG" b="0" i="0" dirty="0" err="1">
                <a:effectLst/>
                <a:latin typeface="system-ui"/>
              </a:rPr>
              <a:t>Contoh</a:t>
            </a:r>
            <a:r>
              <a:rPr lang="en-SG" b="0" i="0" dirty="0">
                <a:effectLst/>
                <a:latin typeface="system-ui"/>
              </a:rPr>
              <a:t> di </a:t>
            </a:r>
            <a:r>
              <a:rPr lang="en-SG" b="0" i="0" dirty="0" err="1">
                <a:effectLst/>
                <a:latin typeface="system-ui"/>
              </a:rPr>
              <a:t>bawah</a:t>
            </a:r>
            <a:r>
              <a:rPr lang="en-SG" b="0" i="0" dirty="0">
                <a:effectLst/>
                <a:latin typeface="system-ui"/>
              </a:rPr>
              <a:t> "Security": "Encryption (SSL/TLS)", "Certificates", </a:t>
            </a:r>
            <a:r>
              <a:rPr lang="en-SG" b="0" i="0" dirty="0" err="1">
                <a:effectLst/>
                <a:latin typeface="system-ui"/>
              </a:rPr>
              <a:t>dll</a:t>
            </a:r>
            <a:r>
              <a:rPr lang="en-SG" b="0" i="0" dirty="0">
                <a:effectLst/>
                <a:latin typeface="system-ui"/>
              </a:rPr>
              <a:t>.</a:t>
            </a:r>
          </a:p>
          <a:p>
            <a:endParaRPr lang="en-SG" dirty="0"/>
          </a:p>
        </p:txBody>
      </p:sp>
    </p:spTree>
    <p:extLst>
      <p:ext uri="{BB962C8B-B14F-4D97-AF65-F5344CB8AC3E}">
        <p14:creationId xmlns:p14="http://schemas.microsoft.com/office/powerpoint/2010/main" val="128714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1440-E53D-C0A4-9F9B-0FBD8E0B5E0C}"/>
              </a:ext>
            </a:extLst>
          </p:cNvPr>
          <p:cNvSpPr>
            <a:spLocks noGrp="1"/>
          </p:cNvSpPr>
          <p:nvPr>
            <p:ph type="title"/>
          </p:nvPr>
        </p:nvSpPr>
        <p:spPr/>
        <p:txBody>
          <a:bodyPr/>
          <a:lstStyle/>
          <a:p>
            <a:r>
              <a:rPr lang="en-SG" b="1" i="0" dirty="0">
                <a:effectLst/>
                <a:latin typeface="system-ui"/>
              </a:rPr>
              <a:t>Level 2: Sub-</a:t>
            </a:r>
            <a:r>
              <a:rPr lang="en-SG" b="1" i="0" dirty="0" err="1">
                <a:effectLst/>
                <a:latin typeface="system-ui"/>
              </a:rPr>
              <a:t>Topik</a:t>
            </a:r>
            <a:r>
              <a:rPr lang="en-SG" b="1" i="0" dirty="0">
                <a:effectLst/>
                <a:latin typeface="system-ui"/>
              </a:rPr>
              <a:t> dan </a:t>
            </a:r>
            <a:r>
              <a:rPr lang="en-SG" b="1" i="0" dirty="0" err="1">
                <a:effectLst/>
                <a:latin typeface="system-ui"/>
              </a:rPr>
              <a:t>Penjelasan</a:t>
            </a:r>
            <a:r>
              <a:rPr lang="en-SG" b="1" i="0" dirty="0">
                <a:effectLst/>
                <a:latin typeface="system-ui"/>
              </a:rPr>
              <a:t> </a:t>
            </a:r>
            <a:r>
              <a:rPr lang="en-SG" b="1" i="0" dirty="0" err="1">
                <a:effectLst/>
                <a:latin typeface="system-ui"/>
              </a:rPr>
              <a:t>Singkat</a:t>
            </a:r>
            <a:endParaRPr lang="en-SG" dirty="0"/>
          </a:p>
        </p:txBody>
      </p:sp>
      <p:sp>
        <p:nvSpPr>
          <p:cNvPr id="3" name="Content Placeholder 2">
            <a:extLst>
              <a:ext uri="{FF2B5EF4-FFF2-40B4-BE49-F238E27FC236}">
                <a16:creationId xmlns:a16="http://schemas.microsoft.com/office/drawing/2014/main" id="{E61F029E-DED0-C97B-768B-FC5D543D7EE3}"/>
              </a:ext>
            </a:extLst>
          </p:cNvPr>
          <p:cNvSpPr>
            <a:spLocks noGrp="1"/>
          </p:cNvSpPr>
          <p:nvPr>
            <p:ph idx="1"/>
          </p:nvPr>
        </p:nvSpPr>
        <p:spPr/>
        <p:txBody>
          <a:bodyPr>
            <a:normAutofit lnSpcReduction="10000"/>
          </a:bodyPr>
          <a:lstStyle/>
          <a:p>
            <a:pPr algn="l">
              <a:spcBef>
                <a:spcPts val="900"/>
              </a:spcBef>
              <a:spcAft>
                <a:spcPts val="900"/>
              </a:spcAft>
              <a:buNone/>
            </a:pPr>
            <a:r>
              <a:rPr lang="en-SG" b="1" i="0" dirty="0">
                <a:effectLst/>
                <a:latin typeface="system-ui"/>
              </a:rPr>
              <a:t>1. Introduction to the Internet</a:t>
            </a:r>
          </a:p>
          <a:p>
            <a:pPr algn="l">
              <a:spcBef>
                <a:spcPts val="900"/>
              </a:spcBef>
              <a:spcAft>
                <a:spcPts val="900"/>
              </a:spcAft>
              <a:buFont typeface="Arial" panose="020B0604020202020204" pitchFamily="34" charset="0"/>
              <a:buChar char="•"/>
            </a:pPr>
            <a:r>
              <a:rPr lang="en-SG" b="0" i="0" dirty="0">
                <a:effectLst/>
                <a:latin typeface="system-ui"/>
              </a:rPr>
              <a:t>Global Network : Internet </a:t>
            </a:r>
            <a:r>
              <a:rPr lang="en-SG" b="0" i="0" dirty="0" err="1">
                <a:effectLst/>
                <a:latin typeface="system-ui"/>
              </a:rPr>
              <a:t>adalah</a:t>
            </a:r>
            <a:r>
              <a:rPr lang="en-SG" b="0" i="0" dirty="0">
                <a:effectLst/>
                <a:latin typeface="system-ui"/>
              </a:rPr>
              <a:t> </a:t>
            </a:r>
            <a:r>
              <a:rPr lang="en-SG" b="0" i="0" dirty="0" err="1">
                <a:effectLst/>
                <a:latin typeface="system-ui"/>
              </a:rPr>
              <a:t>jaringan</a:t>
            </a:r>
            <a:r>
              <a:rPr lang="en-SG" b="0" i="0" dirty="0">
                <a:effectLst/>
                <a:latin typeface="system-ui"/>
              </a:rPr>
              <a:t> global </a:t>
            </a:r>
            <a:r>
              <a:rPr lang="en-SG" b="0" i="0" dirty="0" err="1">
                <a:effectLst/>
                <a:latin typeface="system-ui"/>
              </a:rPr>
              <a:t>komputer</a:t>
            </a:r>
            <a:r>
              <a:rPr lang="en-SG" b="0" i="0" dirty="0">
                <a:effectLst/>
                <a:latin typeface="system-ui"/>
              </a:rPr>
              <a:t> dan </a:t>
            </a:r>
            <a:r>
              <a:rPr lang="en-SG" b="0" i="0" dirty="0" err="1">
                <a:effectLst/>
                <a:latin typeface="system-ui"/>
              </a:rPr>
              <a:t>perangkat</a:t>
            </a:r>
            <a:r>
              <a:rPr lang="en-SG" b="0" i="0" dirty="0">
                <a:effectLst/>
                <a:latin typeface="system-ui"/>
              </a:rPr>
              <a:t> yang </a:t>
            </a:r>
            <a:r>
              <a:rPr lang="en-SG" b="0" i="0" dirty="0" err="1">
                <a:effectLst/>
                <a:latin typeface="system-ui"/>
              </a:rPr>
              <a:t>saling</a:t>
            </a:r>
            <a:r>
              <a:rPr lang="en-SG" b="0" i="0" dirty="0">
                <a:effectLst/>
                <a:latin typeface="system-ui"/>
              </a:rPr>
              <a:t> </a:t>
            </a:r>
            <a:r>
              <a:rPr lang="en-SG" b="0" i="0" dirty="0" err="1">
                <a:effectLst/>
                <a:latin typeface="system-ui"/>
              </a:rPr>
              <a:t>terhubung</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Protocols : </a:t>
            </a:r>
            <a:r>
              <a:rPr lang="en-SG" b="0" i="0" dirty="0" err="1">
                <a:effectLst/>
                <a:latin typeface="system-ui"/>
              </a:rPr>
              <a:t>Menggunakan</a:t>
            </a:r>
            <a:r>
              <a:rPr lang="en-SG" b="0" i="0" dirty="0">
                <a:effectLst/>
                <a:latin typeface="system-ui"/>
              </a:rPr>
              <a:t> </a:t>
            </a:r>
            <a:r>
              <a:rPr lang="en-SG" b="0" i="0" dirty="0" err="1">
                <a:effectLst/>
                <a:latin typeface="system-ui"/>
              </a:rPr>
              <a:t>protokol</a:t>
            </a:r>
            <a:r>
              <a:rPr lang="en-SG" b="0" i="0" dirty="0">
                <a:effectLst/>
                <a:latin typeface="system-ui"/>
              </a:rPr>
              <a:t> </a:t>
            </a:r>
            <a:r>
              <a:rPr lang="en-SG" b="0" i="0" dirty="0" err="1">
                <a:effectLst/>
                <a:latin typeface="system-ui"/>
              </a:rPr>
              <a:t>standar</a:t>
            </a:r>
            <a:r>
              <a:rPr lang="en-SG" b="0" i="0" dirty="0">
                <a:effectLst/>
                <a:latin typeface="system-ui"/>
              </a:rPr>
              <a:t> (</a:t>
            </a:r>
            <a:r>
              <a:rPr lang="en-SG" b="0" i="0" dirty="0" err="1">
                <a:effectLst/>
                <a:latin typeface="system-ui"/>
              </a:rPr>
              <a:t>seperti</a:t>
            </a:r>
            <a:r>
              <a:rPr lang="en-SG" b="0" i="0" dirty="0">
                <a:effectLst/>
                <a:latin typeface="system-ui"/>
              </a:rPr>
              <a:t> IP dan TCP) </a:t>
            </a:r>
            <a:r>
              <a:rPr lang="en-SG" b="0" i="0" dirty="0" err="1">
                <a:effectLst/>
                <a:latin typeface="system-ui"/>
              </a:rPr>
              <a:t>untuk</a:t>
            </a:r>
            <a:r>
              <a:rPr lang="en-SG" b="0" i="0" dirty="0">
                <a:effectLst/>
                <a:latin typeface="system-ui"/>
              </a:rPr>
              <a:t> </a:t>
            </a:r>
            <a:r>
              <a:rPr lang="en-SG" b="0" i="0" dirty="0" err="1">
                <a:effectLst/>
                <a:latin typeface="system-ui"/>
              </a:rPr>
              <a:t>pertukaran</a:t>
            </a:r>
            <a:r>
              <a:rPr lang="en-SG" b="0" i="0" dirty="0">
                <a:effectLst/>
                <a:latin typeface="system-ui"/>
              </a:rPr>
              <a:t> data.</a:t>
            </a:r>
          </a:p>
          <a:p>
            <a:pPr algn="l">
              <a:spcBef>
                <a:spcPts val="900"/>
              </a:spcBef>
              <a:spcAft>
                <a:spcPts val="900"/>
              </a:spcAft>
              <a:buFont typeface="Arial" panose="020B0604020202020204" pitchFamily="34" charset="0"/>
              <a:buChar char="•"/>
            </a:pPr>
            <a:r>
              <a:rPr lang="en-SG" b="0" i="0" dirty="0">
                <a:effectLst/>
                <a:latin typeface="system-ui"/>
              </a:rPr>
              <a:t>Decentralized : Tidak </a:t>
            </a:r>
            <a:r>
              <a:rPr lang="en-SG" b="0" i="0" dirty="0" err="1">
                <a:effectLst/>
                <a:latin typeface="system-ui"/>
              </a:rPr>
              <a:t>ada</a:t>
            </a:r>
            <a:r>
              <a:rPr lang="en-SG" b="0" i="0" dirty="0">
                <a:effectLst/>
                <a:latin typeface="system-ui"/>
              </a:rPr>
              <a:t> </a:t>
            </a:r>
            <a:r>
              <a:rPr lang="en-SG" b="0" i="0" dirty="0" err="1">
                <a:effectLst/>
                <a:latin typeface="system-ui"/>
              </a:rPr>
              <a:t>satu</a:t>
            </a:r>
            <a:r>
              <a:rPr lang="en-SG" b="0" i="0" dirty="0">
                <a:effectLst/>
                <a:latin typeface="system-ui"/>
              </a:rPr>
              <a:t> </a:t>
            </a:r>
            <a:r>
              <a:rPr lang="en-SG" b="0" i="0" dirty="0" err="1">
                <a:effectLst/>
                <a:latin typeface="system-ui"/>
              </a:rPr>
              <a:t>entitas</a:t>
            </a:r>
            <a:r>
              <a:rPr lang="en-SG" b="0" i="0" dirty="0">
                <a:effectLst/>
                <a:latin typeface="system-ui"/>
              </a:rPr>
              <a:t> yang </a:t>
            </a:r>
            <a:r>
              <a:rPr lang="en-SG" b="0" i="0" dirty="0" err="1">
                <a:effectLst/>
                <a:latin typeface="system-ui"/>
              </a:rPr>
              <a:t>mengendalikan</a:t>
            </a:r>
            <a:r>
              <a:rPr lang="en-SG" b="0" i="0" dirty="0">
                <a:effectLst/>
                <a:latin typeface="system-ui"/>
              </a:rPr>
              <a:t> internet; </a:t>
            </a:r>
            <a:r>
              <a:rPr lang="en-SG" b="0" i="0" dirty="0" err="1">
                <a:effectLst/>
                <a:latin typeface="system-ui"/>
              </a:rPr>
              <a:t>bersifat</a:t>
            </a:r>
            <a:r>
              <a:rPr lang="en-SG" b="0" i="0" dirty="0">
                <a:effectLst/>
                <a:latin typeface="system-ui"/>
              </a:rPr>
              <a:t> </a:t>
            </a:r>
            <a:r>
              <a:rPr lang="en-SG" b="0" i="0" dirty="0" err="1">
                <a:effectLst/>
                <a:latin typeface="system-ui"/>
              </a:rPr>
              <a:t>terdesentralisasi</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Evolution : </a:t>
            </a:r>
            <a:r>
              <a:rPr lang="en-SG" b="0" i="0" dirty="0" err="1">
                <a:effectLst/>
                <a:latin typeface="system-ui"/>
              </a:rPr>
              <a:t>Awalnya</a:t>
            </a:r>
            <a:r>
              <a:rPr lang="en-SG" b="0" i="0" dirty="0">
                <a:effectLst/>
                <a:latin typeface="system-ui"/>
              </a:rPr>
              <a:t> </a:t>
            </a:r>
            <a:r>
              <a:rPr lang="en-SG" b="0" i="0" dirty="0" err="1">
                <a:effectLst/>
                <a:latin typeface="system-ui"/>
              </a:rPr>
              <a:t>dikembangkan</a:t>
            </a:r>
            <a:r>
              <a:rPr lang="en-SG" b="0" i="0" dirty="0">
                <a:effectLst/>
                <a:latin typeface="system-ui"/>
              </a:rPr>
              <a:t> oleh </a:t>
            </a:r>
            <a:r>
              <a:rPr lang="en-SG" b="0" i="0" dirty="0" err="1">
                <a:effectLst/>
                <a:latin typeface="system-ui"/>
              </a:rPr>
              <a:t>Departemen</a:t>
            </a:r>
            <a:r>
              <a:rPr lang="en-SG" b="0" i="0" dirty="0">
                <a:effectLst/>
                <a:latin typeface="system-ui"/>
              </a:rPr>
              <a:t> </a:t>
            </a:r>
            <a:r>
              <a:rPr lang="en-SG" b="0" i="0" dirty="0" err="1">
                <a:effectLst/>
                <a:latin typeface="system-ui"/>
              </a:rPr>
              <a:t>Pertahanan</a:t>
            </a:r>
            <a:r>
              <a:rPr lang="en-SG" b="0" i="0" dirty="0">
                <a:effectLst/>
                <a:latin typeface="system-ui"/>
              </a:rPr>
              <a:t> AS pada </a:t>
            </a:r>
            <a:r>
              <a:rPr lang="en-SG" b="0" i="0" dirty="0" err="1">
                <a:effectLst/>
                <a:latin typeface="system-ui"/>
              </a:rPr>
              <a:t>akhir</a:t>
            </a:r>
            <a:r>
              <a:rPr lang="en-SG" b="0" i="0" dirty="0">
                <a:effectLst/>
                <a:latin typeface="system-ui"/>
              </a:rPr>
              <a:t> 1960-an </a:t>
            </a:r>
            <a:r>
              <a:rPr lang="en-SG" b="0" i="0" dirty="0" err="1">
                <a:effectLst/>
                <a:latin typeface="system-ui"/>
              </a:rPr>
              <a:t>sebagai</a:t>
            </a:r>
            <a:r>
              <a:rPr lang="en-SG" b="0" i="0" dirty="0">
                <a:effectLst/>
                <a:latin typeface="system-ui"/>
              </a:rPr>
              <a:t> </a:t>
            </a:r>
            <a:r>
              <a:rPr lang="en-SG" b="0" i="0" dirty="0" err="1">
                <a:effectLst/>
                <a:latin typeface="system-ui"/>
              </a:rPr>
              <a:t>sistem</a:t>
            </a:r>
            <a:r>
              <a:rPr lang="en-SG" b="0" i="0" dirty="0">
                <a:effectLst/>
                <a:latin typeface="system-ui"/>
              </a:rPr>
              <a:t> </a:t>
            </a:r>
            <a:r>
              <a:rPr lang="en-SG" b="0" i="0" dirty="0" err="1">
                <a:effectLst/>
                <a:latin typeface="system-ui"/>
              </a:rPr>
              <a:t>komunikasi</a:t>
            </a:r>
            <a:r>
              <a:rPr lang="en-SG" b="0" i="0" dirty="0">
                <a:effectLst/>
                <a:latin typeface="system-ui"/>
              </a:rPr>
              <a:t> </a:t>
            </a:r>
            <a:r>
              <a:rPr lang="en-SG" b="0" i="0" dirty="0" err="1">
                <a:effectLst/>
                <a:latin typeface="system-ui"/>
              </a:rPr>
              <a:t>tahan</a:t>
            </a:r>
            <a:r>
              <a:rPr lang="en-SG" b="0" i="0" dirty="0">
                <a:effectLst/>
                <a:latin typeface="system-ui"/>
              </a:rPr>
              <a:t> </a:t>
            </a:r>
            <a:r>
              <a:rPr lang="en-SG" b="0" i="0" dirty="0" err="1">
                <a:effectLst/>
                <a:latin typeface="system-ui"/>
              </a:rPr>
              <a:t>nuklir</a:t>
            </a:r>
            <a:r>
              <a:rPr lang="en-SG" b="0" i="0" dirty="0">
                <a:effectLst/>
                <a:latin typeface="system-ui"/>
              </a:rPr>
              <a:t>.</a:t>
            </a:r>
          </a:p>
        </p:txBody>
      </p:sp>
    </p:spTree>
    <p:extLst>
      <p:ext uri="{BB962C8B-B14F-4D97-AF65-F5344CB8AC3E}">
        <p14:creationId xmlns:p14="http://schemas.microsoft.com/office/powerpoint/2010/main" val="228405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72BD-D9C7-DD7D-8B56-E1A8F43FF702}"/>
              </a:ext>
            </a:extLst>
          </p:cNvPr>
          <p:cNvSpPr>
            <a:spLocks noGrp="1"/>
          </p:cNvSpPr>
          <p:nvPr>
            <p:ph type="title"/>
          </p:nvPr>
        </p:nvSpPr>
        <p:spPr>
          <a:xfrm>
            <a:off x="838200" y="365125"/>
            <a:ext cx="10515600" cy="774127"/>
          </a:xfrm>
        </p:spPr>
        <p:txBody>
          <a:bodyPr>
            <a:normAutofit/>
          </a:bodyPr>
          <a:lstStyle/>
          <a:p>
            <a:r>
              <a:rPr lang="en-SG" sz="2800" b="1" i="0" dirty="0">
                <a:effectLst/>
                <a:latin typeface="system-ui"/>
              </a:rPr>
              <a:t>2. How the Internet Works: An Overview</a:t>
            </a:r>
            <a:endParaRPr lang="en-SG" sz="2800" dirty="0"/>
          </a:p>
        </p:txBody>
      </p:sp>
      <p:sp>
        <p:nvSpPr>
          <p:cNvPr id="3" name="Content Placeholder 2">
            <a:extLst>
              <a:ext uri="{FF2B5EF4-FFF2-40B4-BE49-F238E27FC236}">
                <a16:creationId xmlns:a16="http://schemas.microsoft.com/office/drawing/2014/main" id="{9E4BEEF4-8EDC-5E2E-56F3-098C463E53EA}"/>
              </a:ext>
            </a:extLst>
          </p:cNvPr>
          <p:cNvSpPr>
            <a:spLocks noGrp="1"/>
          </p:cNvSpPr>
          <p:nvPr>
            <p:ph idx="1"/>
          </p:nvPr>
        </p:nvSpPr>
        <p:spPr/>
        <p:txBody>
          <a:bodyPr>
            <a:normAutofit/>
          </a:bodyPr>
          <a:lstStyle/>
          <a:p>
            <a:pPr algn="l">
              <a:spcBef>
                <a:spcPts val="900"/>
              </a:spcBef>
              <a:spcAft>
                <a:spcPts val="900"/>
              </a:spcAft>
              <a:buFont typeface="Arial" panose="020B0604020202020204" pitchFamily="34" charset="0"/>
              <a:buChar char="•"/>
            </a:pPr>
            <a:r>
              <a:rPr lang="en-SG" b="0" i="0" dirty="0">
                <a:effectLst/>
                <a:latin typeface="system-ui"/>
              </a:rPr>
              <a:t>Packet-Based System : Data </a:t>
            </a:r>
            <a:r>
              <a:rPr lang="en-SG" b="0" i="0" dirty="0" err="1">
                <a:effectLst/>
                <a:latin typeface="system-ui"/>
              </a:rPr>
              <a:t>dipecah</a:t>
            </a:r>
            <a:r>
              <a:rPr lang="en-SG" b="0" i="0" dirty="0">
                <a:effectLst/>
                <a:latin typeface="system-ui"/>
              </a:rPr>
              <a:t> </a:t>
            </a:r>
            <a:r>
              <a:rPr lang="en-SG" b="0" i="0" dirty="0" err="1">
                <a:effectLst/>
                <a:latin typeface="system-ui"/>
              </a:rPr>
              <a:t>menjadi</a:t>
            </a:r>
            <a:r>
              <a:rPr lang="en-SG" b="0" i="0" dirty="0">
                <a:effectLst/>
                <a:latin typeface="system-ui"/>
              </a:rPr>
              <a:t> </a:t>
            </a:r>
            <a:r>
              <a:rPr lang="en-SG" b="0" i="0" dirty="0" err="1">
                <a:effectLst/>
                <a:latin typeface="system-ui"/>
              </a:rPr>
              <a:t>paket</a:t>
            </a:r>
            <a:r>
              <a:rPr lang="en-SG" b="0" i="0" dirty="0">
                <a:effectLst/>
                <a:latin typeface="system-ui"/>
              </a:rPr>
              <a:t> </a:t>
            </a:r>
            <a:r>
              <a:rPr lang="en-SG" b="0" i="0" dirty="0" err="1">
                <a:effectLst/>
                <a:latin typeface="system-ui"/>
              </a:rPr>
              <a:t>kecil</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transmisi</a:t>
            </a:r>
            <a:r>
              <a:rPr lang="en-SG" b="0" i="0" dirty="0">
                <a:effectLst/>
                <a:latin typeface="system-ui"/>
              </a:rPr>
              <a:t> </a:t>
            </a:r>
            <a:r>
              <a:rPr lang="en-SG" b="0" i="0" dirty="0" err="1">
                <a:effectLst/>
                <a:latin typeface="system-ui"/>
              </a:rPr>
              <a:t>efisien</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Routing : Router </a:t>
            </a:r>
            <a:r>
              <a:rPr lang="en-SG" b="0" i="0" dirty="0" err="1">
                <a:effectLst/>
                <a:latin typeface="system-ui"/>
              </a:rPr>
              <a:t>mengarahkan</a:t>
            </a:r>
            <a:r>
              <a:rPr lang="en-SG" b="0" i="0" dirty="0">
                <a:effectLst/>
                <a:latin typeface="system-ui"/>
              </a:rPr>
              <a:t> </a:t>
            </a:r>
            <a:r>
              <a:rPr lang="en-SG" b="0" i="0" dirty="0" err="1">
                <a:effectLst/>
                <a:latin typeface="system-ui"/>
              </a:rPr>
              <a:t>paket</a:t>
            </a:r>
            <a:r>
              <a:rPr lang="en-SG" b="0" i="0" dirty="0">
                <a:effectLst/>
                <a:latin typeface="system-ui"/>
              </a:rPr>
              <a:t> data </a:t>
            </a:r>
            <a:r>
              <a:rPr lang="en-SG" b="0" i="0" dirty="0" err="1">
                <a:effectLst/>
                <a:latin typeface="system-ui"/>
              </a:rPr>
              <a:t>ke</a:t>
            </a:r>
            <a:r>
              <a:rPr lang="en-SG" b="0" i="0" dirty="0">
                <a:effectLst/>
                <a:latin typeface="system-ui"/>
              </a:rPr>
              <a:t> </a:t>
            </a:r>
            <a:r>
              <a:rPr lang="en-SG" b="0" i="0" dirty="0" err="1">
                <a:effectLst/>
                <a:latin typeface="system-ui"/>
              </a:rPr>
              <a:t>tujuan</a:t>
            </a:r>
            <a:r>
              <a:rPr lang="en-SG" b="0" i="0" dirty="0">
                <a:effectLst/>
                <a:latin typeface="system-ui"/>
              </a:rPr>
              <a:t> </a:t>
            </a:r>
            <a:r>
              <a:rPr lang="en-SG" b="0" i="0" dirty="0" err="1">
                <a:effectLst/>
                <a:latin typeface="system-ui"/>
              </a:rPr>
              <a:t>melalui</a:t>
            </a:r>
            <a:r>
              <a:rPr lang="en-SG" b="0" i="0" dirty="0">
                <a:effectLst/>
                <a:latin typeface="system-ui"/>
              </a:rPr>
              <a:t> </a:t>
            </a:r>
            <a:r>
              <a:rPr lang="en-SG" b="0" i="0" dirty="0" err="1">
                <a:effectLst/>
                <a:latin typeface="system-ui"/>
              </a:rPr>
              <a:t>jalur</a:t>
            </a:r>
            <a:r>
              <a:rPr lang="en-SG" b="0" i="0" dirty="0">
                <a:effectLst/>
                <a:latin typeface="system-ui"/>
              </a:rPr>
              <a:t> </a:t>
            </a:r>
            <a:r>
              <a:rPr lang="en-SG" b="0" i="0" dirty="0" err="1">
                <a:effectLst/>
                <a:latin typeface="system-ui"/>
              </a:rPr>
              <a:t>terbaik</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Reliability : </a:t>
            </a:r>
            <a:r>
              <a:rPr lang="en-SG" b="0" i="0" dirty="0" err="1">
                <a:effectLst/>
                <a:latin typeface="system-ui"/>
              </a:rPr>
              <a:t>Protokol</a:t>
            </a:r>
            <a:r>
              <a:rPr lang="en-SG" b="0" i="0" dirty="0">
                <a:effectLst/>
                <a:latin typeface="system-ui"/>
              </a:rPr>
              <a:t> </a:t>
            </a:r>
            <a:r>
              <a:rPr lang="en-SG" b="0" i="0" dirty="0" err="1">
                <a:effectLst/>
                <a:latin typeface="system-ui"/>
              </a:rPr>
              <a:t>seperti</a:t>
            </a:r>
            <a:r>
              <a:rPr lang="en-SG" b="0" i="0" dirty="0">
                <a:effectLst/>
                <a:latin typeface="system-ui"/>
              </a:rPr>
              <a:t> TCP </a:t>
            </a:r>
            <a:r>
              <a:rPr lang="en-SG" b="0" i="0" dirty="0" err="1">
                <a:effectLst/>
                <a:latin typeface="system-ui"/>
              </a:rPr>
              <a:t>memastikan</a:t>
            </a:r>
            <a:r>
              <a:rPr lang="en-SG" b="0" i="0" dirty="0">
                <a:effectLst/>
                <a:latin typeface="system-ui"/>
              </a:rPr>
              <a:t> data </a:t>
            </a:r>
            <a:r>
              <a:rPr lang="en-SG" b="0" i="0" dirty="0" err="1">
                <a:effectLst/>
                <a:latin typeface="system-ui"/>
              </a:rPr>
              <a:t>diterima</a:t>
            </a:r>
            <a:r>
              <a:rPr lang="en-SG" b="0" i="0" dirty="0">
                <a:effectLst/>
                <a:latin typeface="system-ui"/>
              </a:rPr>
              <a:t> </a:t>
            </a:r>
            <a:r>
              <a:rPr lang="en-SG" b="0" i="0" dirty="0" err="1">
                <a:effectLst/>
                <a:latin typeface="system-ui"/>
              </a:rPr>
              <a:t>dengan</a:t>
            </a:r>
            <a:r>
              <a:rPr lang="en-SG" b="0" i="0" dirty="0">
                <a:effectLst/>
                <a:latin typeface="system-ui"/>
              </a:rPr>
              <a:t> </a:t>
            </a:r>
            <a:r>
              <a:rPr lang="en-SG" b="0" i="0" dirty="0" err="1">
                <a:effectLst/>
                <a:latin typeface="system-ui"/>
              </a:rPr>
              <a:t>benar</a:t>
            </a:r>
            <a:r>
              <a:rPr lang="en-SG" b="0" i="0" dirty="0">
                <a:effectLst/>
                <a:latin typeface="system-ui"/>
              </a:rPr>
              <a:t> dan </a:t>
            </a:r>
            <a:r>
              <a:rPr lang="en-SG" b="0" i="0" dirty="0" err="1">
                <a:effectLst/>
                <a:latin typeface="system-ui"/>
              </a:rPr>
              <a:t>dalam</a:t>
            </a:r>
            <a:r>
              <a:rPr lang="en-SG" b="0" i="0" dirty="0">
                <a:effectLst/>
                <a:latin typeface="system-ui"/>
              </a:rPr>
              <a:t> </a:t>
            </a:r>
            <a:r>
              <a:rPr lang="en-SG" b="0" i="0" dirty="0" err="1">
                <a:effectLst/>
                <a:latin typeface="system-ui"/>
              </a:rPr>
              <a:t>urutan</a:t>
            </a:r>
            <a:r>
              <a:rPr lang="en-SG" b="0" i="0" dirty="0">
                <a:effectLst/>
                <a:latin typeface="system-ui"/>
              </a:rPr>
              <a:t> yang </a:t>
            </a:r>
            <a:r>
              <a:rPr lang="en-SG" b="0" i="0" dirty="0" err="1">
                <a:effectLst/>
                <a:latin typeface="system-ui"/>
              </a:rPr>
              <a:t>tepat</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Scalability : </a:t>
            </a:r>
            <a:r>
              <a:rPr lang="en-SG" b="0" i="0" dirty="0" err="1">
                <a:effectLst/>
                <a:latin typeface="system-ui"/>
              </a:rPr>
              <a:t>Jaringan</a:t>
            </a:r>
            <a:r>
              <a:rPr lang="en-SG" b="0" i="0" dirty="0">
                <a:effectLst/>
                <a:latin typeface="system-ui"/>
              </a:rPr>
              <a:t> </a:t>
            </a:r>
            <a:r>
              <a:rPr lang="en-SG" b="0" i="0" dirty="0" err="1">
                <a:effectLst/>
                <a:latin typeface="system-ui"/>
              </a:rPr>
              <a:t>dapat</a:t>
            </a:r>
            <a:r>
              <a:rPr lang="en-SG" b="0" i="0" dirty="0">
                <a:effectLst/>
                <a:latin typeface="system-ui"/>
              </a:rPr>
              <a:t> </a:t>
            </a:r>
            <a:r>
              <a:rPr lang="en-SG" b="0" i="0" dirty="0" err="1">
                <a:effectLst/>
                <a:latin typeface="system-ui"/>
              </a:rPr>
              <a:t>berkembang</a:t>
            </a:r>
            <a:r>
              <a:rPr lang="en-SG" b="0" i="0" dirty="0">
                <a:effectLst/>
                <a:latin typeface="system-ui"/>
              </a:rPr>
              <a:t> </a:t>
            </a:r>
            <a:r>
              <a:rPr lang="en-SG" b="0" i="0" dirty="0" err="1">
                <a:effectLst/>
                <a:latin typeface="system-ui"/>
              </a:rPr>
              <a:t>dengan</a:t>
            </a:r>
            <a:r>
              <a:rPr lang="en-SG" b="0" i="0" dirty="0">
                <a:effectLst/>
                <a:latin typeface="system-ui"/>
              </a:rPr>
              <a:t> </a:t>
            </a:r>
            <a:r>
              <a:rPr lang="en-SG" b="0" i="0" dirty="0" err="1">
                <a:effectLst/>
                <a:latin typeface="system-ui"/>
              </a:rPr>
              <a:t>menambahkan</a:t>
            </a:r>
            <a:r>
              <a:rPr lang="en-SG" b="0" i="0" dirty="0">
                <a:effectLst/>
                <a:latin typeface="system-ui"/>
              </a:rPr>
              <a:t> </a:t>
            </a:r>
            <a:r>
              <a:rPr lang="en-SG" b="0" i="0" dirty="0" err="1">
                <a:effectLst/>
                <a:latin typeface="system-ui"/>
              </a:rPr>
              <a:t>lebih</a:t>
            </a:r>
            <a:r>
              <a:rPr lang="en-SG" b="0" i="0" dirty="0">
                <a:effectLst/>
                <a:latin typeface="system-ui"/>
              </a:rPr>
              <a:t> </a:t>
            </a:r>
            <a:r>
              <a:rPr lang="en-SG" b="0" i="0" dirty="0" err="1">
                <a:effectLst/>
                <a:latin typeface="system-ui"/>
              </a:rPr>
              <a:t>banyak</a:t>
            </a:r>
            <a:r>
              <a:rPr lang="en-SG" b="0" i="0" dirty="0">
                <a:effectLst/>
                <a:latin typeface="system-ui"/>
              </a:rPr>
              <a:t> router </a:t>
            </a:r>
            <a:r>
              <a:rPr lang="en-SG" b="0" i="0" dirty="0" err="1">
                <a:effectLst/>
                <a:latin typeface="system-ui"/>
              </a:rPr>
              <a:t>tanpa</a:t>
            </a:r>
            <a:r>
              <a:rPr lang="en-SG" b="0" i="0" dirty="0">
                <a:effectLst/>
                <a:latin typeface="system-ui"/>
              </a:rPr>
              <a:t> </a:t>
            </a:r>
            <a:r>
              <a:rPr lang="en-SG" b="0" i="0" dirty="0" err="1">
                <a:effectLst/>
                <a:latin typeface="system-ui"/>
              </a:rPr>
              <a:t>mengganggu</a:t>
            </a:r>
            <a:r>
              <a:rPr lang="en-SG" b="0" i="0" dirty="0">
                <a:effectLst/>
                <a:latin typeface="system-ui"/>
              </a:rPr>
              <a:t> </a:t>
            </a:r>
            <a:r>
              <a:rPr lang="en-SG" b="0" i="0" dirty="0" err="1">
                <a:effectLst/>
                <a:latin typeface="system-ui"/>
              </a:rPr>
              <a:t>layanan</a:t>
            </a:r>
            <a:r>
              <a:rPr lang="en-SG" b="0" i="0" dirty="0">
                <a:effectLst/>
                <a:latin typeface="system-ui"/>
              </a:rPr>
              <a:t>.</a:t>
            </a:r>
          </a:p>
          <a:p>
            <a:endParaRPr lang="en-SG" dirty="0"/>
          </a:p>
        </p:txBody>
      </p:sp>
    </p:spTree>
    <p:extLst>
      <p:ext uri="{BB962C8B-B14F-4D97-AF65-F5344CB8AC3E}">
        <p14:creationId xmlns:p14="http://schemas.microsoft.com/office/powerpoint/2010/main" val="345536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9159-53FB-5176-A9C5-136139B0E2A4}"/>
              </a:ext>
            </a:extLst>
          </p:cNvPr>
          <p:cNvSpPr>
            <a:spLocks noGrp="1"/>
          </p:cNvSpPr>
          <p:nvPr>
            <p:ph type="title"/>
          </p:nvPr>
        </p:nvSpPr>
        <p:spPr>
          <a:xfrm>
            <a:off x="988102" y="336263"/>
            <a:ext cx="10515600" cy="1325563"/>
          </a:xfrm>
        </p:spPr>
        <p:txBody>
          <a:bodyPr>
            <a:normAutofit/>
          </a:bodyPr>
          <a:lstStyle/>
          <a:p>
            <a:r>
              <a:rPr lang="en-SG" sz="2800" b="1" i="0" dirty="0">
                <a:effectLst/>
                <a:latin typeface="system-ui"/>
              </a:rPr>
              <a:t>3. Basic Concepts and Terminology</a:t>
            </a:r>
            <a:endParaRPr lang="en-SG" sz="2800" dirty="0"/>
          </a:p>
        </p:txBody>
      </p:sp>
      <p:sp>
        <p:nvSpPr>
          <p:cNvPr id="3" name="Content Placeholder 2">
            <a:extLst>
              <a:ext uri="{FF2B5EF4-FFF2-40B4-BE49-F238E27FC236}">
                <a16:creationId xmlns:a16="http://schemas.microsoft.com/office/drawing/2014/main" id="{4F6F8F35-4D79-387B-B1D4-F217A59A5D13}"/>
              </a:ext>
            </a:extLst>
          </p:cNvPr>
          <p:cNvSpPr>
            <a:spLocks noGrp="1"/>
          </p:cNvSpPr>
          <p:nvPr>
            <p:ph idx="1"/>
          </p:nvPr>
        </p:nvSpPr>
        <p:spPr>
          <a:xfrm>
            <a:off x="838200" y="1945546"/>
            <a:ext cx="10515600" cy="4351338"/>
          </a:xfrm>
        </p:spPr>
        <p:txBody>
          <a:bodyPr>
            <a:normAutofit/>
          </a:bodyPr>
          <a:lstStyle/>
          <a:p>
            <a:pPr algn="l">
              <a:spcBef>
                <a:spcPts val="900"/>
              </a:spcBef>
              <a:spcAft>
                <a:spcPts val="900"/>
              </a:spcAft>
              <a:buFont typeface="Arial" panose="020B0604020202020204" pitchFamily="34" charset="0"/>
              <a:buChar char="•"/>
            </a:pPr>
            <a:r>
              <a:rPr lang="en-SG" b="0" i="0" dirty="0">
                <a:effectLst/>
                <a:latin typeface="system-ui"/>
              </a:rPr>
              <a:t>Packet : Unit </a:t>
            </a:r>
            <a:r>
              <a:rPr lang="en-SG" b="0" i="0" dirty="0" err="1">
                <a:effectLst/>
                <a:latin typeface="system-ui"/>
              </a:rPr>
              <a:t>kecil</a:t>
            </a:r>
            <a:r>
              <a:rPr lang="en-SG" b="0" i="0" dirty="0">
                <a:effectLst/>
                <a:latin typeface="system-ui"/>
              </a:rPr>
              <a:t> data yang </a:t>
            </a:r>
            <a:r>
              <a:rPr lang="en-SG" b="0" i="0" dirty="0" err="1">
                <a:effectLst/>
                <a:latin typeface="system-ui"/>
              </a:rPr>
              <a:t>ditransmisikan</a:t>
            </a:r>
            <a:r>
              <a:rPr lang="en-SG" b="0" i="0" dirty="0">
                <a:effectLst/>
                <a:latin typeface="system-ui"/>
              </a:rPr>
              <a:t> </a:t>
            </a:r>
            <a:r>
              <a:rPr lang="en-SG" b="0" i="0" dirty="0" err="1">
                <a:effectLst/>
                <a:latin typeface="system-ui"/>
              </a:rPr>
              <a:t>melalui</a:t>
            </a:r>
            <a:r>
              <a:rPr lang="en-SG" b="0" i="0" dirty="0">
                <a:effectLst/>
                <a:latin typeface="system-ui"/>
              </a:rPr>
              <a:t> internet.</a:t>
            </a:r>
          </a:p>
          <a:p>
            <a:pPr algn="l">
              <a:spcBef>
                <a:spcPts val="900"/>
              </a:spcBef>
              <a:spcAft>
                <a:spcPts val="900"/>
              </a:spcAft>
              <a:buFont typeface="Arial" panose="020B0604020202020204" pitchFamily="34" charset="0"/>
              <a:buChar char="•"/>
            </a:pPr>
            <a:r>
              <a:rPr lang="en-SG" b="0" i="0" dirty="0">
                <a:effectLst/>
                <a:latin typeface="system-ui"/>
              </a:rPr>
              <a:t>Router : </a:t>
            </a:r>
            <a:r>
              <a:rPr lang="en-SG" b="0" i="0" dirty="0" err="1">
                <a:effectLst/>
                <a:latin typeface="system-ui"/>
              </a:rPr>
              <a:t>Perangkat</a:t>
            </a:r>
            <a:r>
              <a:rPr lang="en-SG" b="0" i="0" dirty="0">
                <a:effectLst/>
                <a:latin typeface="system-ui"/>
              </a:rPr>
              <a:t> yang </a:t>
            </a:r>
            <a:r>
              <a:rPr lang="en-SG" b="0" i="0" dirty="0" err="1">
                <a:effectLst/>
                <a:latin typeface="system-ui"/>
              </a:rPr>
              <a:t>mengarahkan</a:t>
            </a:r>
            <a:r>
              <a:rPr lang="en-SG" b="0" i="0" dirty="0">
                <a:effectLst/>
                <a:latin typeface="system-ui"/>
              </a:rPr>
              <a:t> </a:t>
            </a:r>
            <a:r>
              <a:rPr lang="en-SG" b="0" i="0" dirty="0" err="1">
                <a:effectLst/>
                <a:latin typeface="system-ui"/>
              </a:rPr>
              <a:t>paket</a:t>
            </a:r>
            <a:r>
              <a:rPr lang="en-SG" b="0" i="0" dirty="0">
                <a:effectLst/>
                <a:latin typeface="system-ui"/>
              </a:rPr>
              <a:t> data </a:t>
            </a:r>
            <a:r>
              <a:rPr lang="en-SG" b="0" i="0" dirty="0" err="1">
                <a:effectLst/>
                <a:latin typeface="system-ui"/>
              </a:rPr>
              <a:t>antara</a:t>
            </a:r>
            <a:r>
              <a:rPr lang="en-SG" b="0" i="0" dirty="0">
                <a:effectLst/>
                <a:latin typeface="system-ui"/>
              </a:rPr>
              <a:t> </a:t>
            </a:r>
            <a:r>
              <a:rPr lang="en-SG" b="0" i="0" dirty="0" err="1">
                <a:effectLst/>
                <a:latin typeface="system-ui"/>
              </a:rPr>
              <a:t>jaringan</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IP Address : Alamat </a:t>
            </a:r>
            <a:r>
              <a:rPr lang="en-SG" b="0" i="0" dirty="0" err="1">
                <a:effectLst/>
                <a:latin typeface="system-ui"/>
              </a:rPr>
              <a:t>unik</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setiap</a:t>
            </a:r>
            <a:r>
              <a:rPr lang="en-SG" b="0" i="0" dirty="0">
                <a:effectLst/>
                <a:latin typeface="system-ui"/>
              </a:rPr>
              <a:t> </a:t>
            </a:r>
            <a:r>
              <a:rPr lang="en-SG" b="0" i="0" dirty="0" err="1">
                <a:effectLst/>
                <a:latin typeface="system-ui"/>
              </a:rPr>
              <a:t>perangkat</a:t>
            </a:r>
            <a:r>
              <a:rPr lang="en-SG" b="0" i="0" dirty="0">
                <a:effectLst/>
                <a:latin typeface="system-ui"/>
              </a:rPr>
              <a:t> di </a:t>
            </a:r>
            <a:r>
              <a:rPr lang="en-SG" b="0" i="0" dirty="0" err="1">
                <a:effectLst/>
                <a:latin typeface="system-ui"/>
              </a:rPr>
              <a:t>jaringan</a:t>
            </a:r>
            <a:r>
              <a:rPr lang="en-SG" b="0" i="0" dirty="0">
                <a:effectLst/>
                <a:latin typeface="system-ui"/>
              </a:rPr>
              <a:t>.</a:t>
            </a:r>
          </a:p>
          <a:p>
            <a:pPr algn="l">
              <a:spcBef>
                <a:spcPts val="900"/>
              </a:spcBef>
              <a:spcAft>
                <a:spcPts val="900"/>
              </a:spcAft>
              <a:buFont typeface="Arial" panose="020B0604020202020204" pitchFamily="34" charset="0"/>
              <a:buChar char="•"/>
            </a:pPr>
            <a:r>
              <a:rPr lang="en-SG" b="0" i="0" dirty="0">
                <a:effectLst/>
                <a:latin typeface="system-ui"/>
              </a:rPr>
              <a:t>Domain Name : Nama </a:t>
            </a:r>
            <a:r>
              <a:rPr lang="en-SG" b="0" i="0" dirty="0" err="1">
                <a:effectLst/>
                <a:latin typeface="system-ui"/>
              </a:rPr>
              <a:t>ramah</a:t>
            </a:r>
            <a:r>
              <a:rPr lang="en-SG" b="0" i="0" dirty="0">
                <a:effectLst/>
                <a:latin typeface="system-ui"/>
              </a:rPr>
              <a:t> </a:t>
            </a:r>
            <a:r>
              <a:rPr lang="en-SG" b="0" i="0" dirty="0" err="1">
                <a:effectLst/>
                <a:latin typeface="system-ui"/>
              </a:rPr>
              <a:t>pengguna</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mengidentifikasi</a:t>
            </a:r>
            <a:r>
              <a:rPr lang="en-SG" b="0" i="0" dirty="0">
                <a:effectLst/>
                <a:latin typeface="system-ui"/>
              </a:rPr>
              <a:t> situs web.</a:t>
            </a:r>
          </a:p>
          <a:p>
            <a:pPr algn="l">
              <a:spcBef>
                <a:spcPts val="900"/>
              </a:spcBef>
              <a:spcAft>
                <a:spcPts val="900"/>
              </a:spcAft>
              <a:buFont typeface="Arial" panose="020B0604020202020204" pitchFamily="34" charset="0"/>
              <a:buChar char="•"/>
            </a:pPr>
            <a:r>
              <a:rPr lang="en-SG" b="0" i="0" dirty="0">
                <a:effectLst/>
                <a:latin typeface="system-ui"/>
              </a:rPr>
              <a:t>DNS : </a:t>
            </a:r>
            <a:r>
              <a:rPr lang="en-SG" b="0" i="0" dirty="0" err="1">
                <a:effectLst/>
                <a:latin typeface="system-ui"/>
              </a:rPr>
              <a:t>Sistem</a:t>
            </a:r>
            <a:r>
              <a:rPr lang="en-SG" b="0" i="0" dirty="0">
                <a:effectLst/>
                <a:latin typeface="system-ui"/>
              </a:rPr>
              <a:t> yang </a:t>
            </a:r>
            <a:r>
              <a:rPr lang="en-SG" b="0" i="0" dirty="0" err="1">
                <a:effectLst/>
                <a:latin typeface="system-ui"/>
              </a:rPr>
              <a:t>menerjemahkan</a:t>
            </a:r>
            <a:r>
              <a:rPr lang="en-SG" b="0" i="0" dirty="0">
                <a:effectLst/>
                <a:latin typeface="system-ui"/>
              </a:rPr>
              <a:t> nama domain </a:t>
            </a:r>
            <a:r>
              <a:rPr lang="en-SG" b="0" i="0" dirty="0" err="1">
                <a:effectLst/>
                <a:latin typeface="system-ui"/>
              </a:rPr>
              <a:t>menjadi</a:t>
            </a:r>
            <a:r>
              <a:rPr lang="en-SG" b="0" i="0" dirty="0">
                <a:effectLst/>
                <a:latin typeface="system-ui"/>
              </a:rPr>
              <a:t> </a:t>
            </a:r>
            <a:r>
              <a:rPr lang="en-SG" b="0" i="0" dirty="0" err="1">
                <a:effectLst/>
                <a:latin typeface="system-ui"/>
              </a:rPr>
              <a:t>alamat</a:t>
            </a:r>
            <a:r>
              <a:rPr lang="en-SG" b="0" i="0" dirty="0">
                <a:effectLst/>
                <a:latin typeface="system-ui"/>
              </a:rPr>
              <a:t> IP.</a:t>
            </a:r>
          </a:p>
          <a:p>
            <a:pPr algn="l">
              <a:spcBef>
                <a:spcPts val="900"/>
              </a:spcBef>
              <a:spcAft>
                <a:spcPts val="900"/>
              </a:spcAft>
              <a:buFont typeface="Arial" panose="020B0604020202020204" pitchFamily="34" charset="0"/>
              <a:buChar char="•"/>
            </a:pPr>
            <a:r>
              <a:rPr lang="en-SG" b="0" i="0" dirty="0">
                <a:effectLst/>
                <a:latin typeface="system-ui"/>
              </a:rPr>
              <a:t>HTTP/HTTPS : </a:t>
            </a:r>
            <a:r>
              <a:rPr lang="en-SG" b="0" i="0" dirty="0" err="1">
                <a:effectLst/>
                <a:latin typeface="system-ui"/>
              </a:rPr>
              <a:t>Protokol</a:t>
            </a:r>
            <a:r>
              <a:rPr lang="en-SG" b="0" i="0" dirty="0">
                <a:effectLst/>
                <a:latin typeface="system-ui"/>
              </a:rPr>
              <a:t> </a:t>
            </a:r>
            <a:r>
              <a:rPr lang="en-SG" b="0" i="0" dirty="0" err="1">
                <a:effectLst/>
                <a:latin typeface="system-ui"/>
              </a:rPr>
              <a:t>untuk</a:t>
            </a:r>
            <a:r>
              <a:rPr lang="en-SG" b="0" i="0" dirty="0">
                <a:effectLst/>
                <a:latin typeface="system-ui"/>
              </a:rPr>
              <a:t> </a:t>
            </a:r>
            <a:r>
              <a:rPr lang="en-SG" b="0" i="0" dirty="0" err="1">
                <a:effectLst/>
                <a:latin typeface="system-ui"/>
              </a:rPr>
              <a:t>mentransfer</a:t>
            </a:r>
            <a:r>
              <a:rPr lang="en-SG" b="0" i="0" dirty="0">
                <a:effectLst/>
                <a:latin typeface="system-ui"/>
              </a:rPr>
              <a:t> data </a:t>
            </a:r>
            <a:r>
              <a:rPr lang="en-SG" b="0" i="0" dirty="0" err="1">
                <a:effectLst/>
                <a:latin typeface="system-ui"/>
              </a:rPr>
              <a:t>antara</a:t>
            </a:r>
            <a:r>
              <a:rPr lang="en-SG" b="0" i="0" dirty="0">
                <a:effectLst/>
                <a:latin typeface="system-ui"/>
              </a:rPr>
              <a:t> browser dan server.</a:t>
            </a:r>
          </a:p>
        </p:txBody>
      </p:sp>
    </p:spTree>
    <p:extLst>
      <p:ext uri="{BB962C8B-B14F-4D97-AF65-F5344CB8AC3E}">
        <p14:creationId xmlns:p14="http://schemas.microsoft.com/office/powerpoint/2010/main" val="2275096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1082</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system-ui</vt:lpstr>
      <vt:lpstr>ui-sans-serif</vt:lpstr>
      <vt:lpstr>Office Theme</vt:lpstr>
      <vt:lpstr>PowerPoint Presentation</vt:lpstr>
      <vt:lpstr>PowerPoint Presentation</vt:lpstr>
      <vt:lpstr>PowerPoint Presentation</vt:lpstr>
      <vt:lpstr>How Does the Internet Work</vt:lpstr>
      <vt:lpstr>Penjelasan Struktur Tingkat Kedua Level 1: Topik Utama</vt:lpstr>
      <vt:lpstr>Level 2: Sub-Topik</vt:lpstr>
      <vt:lpstr>Level 2: Sub-Topik dan Penjelasan Singkat</vt:lpstr>
      <vt:lpstr>2. How the Internet Works: An Overview</vt:lpstr>
      <vt:lpstr>3. Basic Concepts and Terminology</vt:lpstr>
      <vt:lpstr>4. The Role of Protocols in Internet</vt:lpstr>
      <vt:lpstr>5. Understanding IP Addresses and Domain Names</vt:lpstr>
      <vt:lpstr>6. Introduction to HTTP and HTTPS</vt:lpstr>
      <vt:lpstr>7. Building Applications with TCP/IP</vt:lpstr>
      <vt:lpstr>8. Securing Internet Communication with SSL/TLS</vt:lpstr>
      <vt:lpstr>9. The Future: Emerging Trends and Technologies</vt:lpstr>
      <vt:lpstr>10.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yadri amzal</dc:creator>
  <cp:lastModifiedBy>yadri amzal</cp:lastModifiedBy>
  <cp:revision>9</cp:revision>
  <dcterms:created xsi:type="dcterms:W3CDTF">2025-03-22T05:11:30Z</dcterms:created>
  <dcterms:modified xsi:type="dcterms:W3CDTF">2025-03-22T09:42:52Z</dcterms:modified>
</cp:coreProperties>
</file>