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D6D3-0640-444F-A117-1AC0AE97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0D8DB4-8814-43D8-A13A-3F9729E7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264FBB-D467-425B-95EA-38E2B804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3D5C43-70FC-4859-94E1-52B124BC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F2B395-3CF4-482D-A671-3C44D404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60D9E-245F-489F-8E02-B19126C5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92BD9C-E684-44F8-9C61-4B63918C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6E1229-AEA1-4A18-95D9-E4AC4AEF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8193BF-A137-4D20-BCC4-3BE5241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2B4A6D-596A-47C9-A9ED-1967B8B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0F4CB56-49A3-4E3B-9224-999B4B832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6B38E4-08A3-44A1-B6DA-84E78BB7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B71238-02B0-43CB-9D74-0279D23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7D3E29-652F-45EB-9ECD-6569C2BD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41BC75-C3DC-4DE2-BE68-B59E865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A7347-64B3-4AAA-9775-FB0E5B3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578382-1258-4307-810C-0C5AB7DE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586B1D-01E4-4464-9AE7-481866F1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9C2C74-3355-4E5B-A663-0185E4D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02951B-AFA1-473F-B967-635DCFCF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F9969-B5BB-441D-B581-AC88C6C7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3C6B3F-DB8A-46A7-A397-13FC1D5A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3B427E-2CE1-4E2E-A1C1-35AA7484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EBF27F-07E9-4DF3-A00B-2D2F8A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738F37-402A-428D-852E-3DF81C6C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3ED66-649B-45BD-9174-6828F401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03375B-9160-4C46-A27A-ACD6E9C1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116FE53-3C11-46E1-8CA9-43D5AD9C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65EAC2-B410-450D-AAB4-28E0A40E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48CFFC-F173-4F16-9962-70CB1C2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927EC8-19FE-4D1E-AE82-BF0961F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9BA29-3E78-4F84-BBF5-D95D1033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0A463F-C61B-4A48-962B-904DDD21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B9B1C89-9DE0-4B88-97F4-30D84605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7EF9C72-84AC-4FA1-8BE3-A7C2E564A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BA4A331-DA1E-451A-840D-4B042F36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A8180BD-24D9-483A-8F23-857361D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06DC3A8-EADD-4B1C-8F9B-187AD680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9321B6-7522-4F6B-85F9-0253849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02ED4-DBA9-42A1-940F-47913313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C27E27-3B0C-4380-A962-9B186D5D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272D64-F279-4F15-AC8F-F5E9076B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0648745-DFE0-4C9B-8D66-DA08A7B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6C82FD-B9F4-4F58-AB69-5AB78D0C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49E2250-6015-4E3C-96F6-C08A0E5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319BEFB-435C-4947-B44F-8F81961B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A10F5-D89A-4D42-93A4-E7D3555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9FE2F1-C148-40DE-85D9-35126A5F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282387-37AD-4C5F-AEB4-1C409678B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3215FC-455E-4813-9B1D-B1EEDCBE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590C23-8831-4040-AB6D-8D7254F6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E8011E-D856-407C-B3D2-D044EE60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ED37C-5E6D-43F0-B010-CD57CB49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FA3D557-7A41-4EC3-880B-63CD9839F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90C32E-06BB-402C-B09C-6A613500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EAC8D0-A53E-4C62-B6E3-9BDCF8CF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94891C-01DF-4FE7-AB21-6BF946FD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DA4A67-5BB0-4F35-8ECD-A76B4F50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6884FFD-B537-4C68-A7B2-0D19253E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11CB0A-3E49-4485-9C56-A32F38EF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791D85-A5B5-4DFF-9EE4-66E32C98F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0AC4-B90F-4944-96A2-A46727882D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5289AA-0A02-4780-B61A-9E9067F5B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0F0B97-B861-4FEE-97A3-6228C7D6E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DABD-AE78-4830-A944-08E18E1D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661B15-A066-4649-9406-F87E767C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4101152" cy="3514294"/>
          </a:xfrm>
        </p:spPr>
        <p:txBody>
          <a:bodyPr anchor="ctr">
            <a:normAutofit/>
          </a:bodyPr>
          <a:lstStyle/>
          <a:p>
            <a:pPr algn="l"/>
            <a:r>
              <a:rPr lang="pl-PL" sz="8000"/>
              <a:t>Inflacja w Szwecji</a:t>
            </a:r>
            <a:endParaRPr lang="en-US" sz="80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D36EE4-84A4-4347-BAAA-DC03FE261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305" y="2569757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pl-PL" sz="3200"/>
              <a:t>Sebastian Krzyślak</a:t>
            </a:r>
          </a:p>
          <a:p>
            <a:pPr algn="l"/>
            <a:r>
              <a:rPr lang="pl-PL" sz="3200"/>
              <a:t>Justyna Zbiegień</a:t>
            </a:r>
            <a:endParaRPr lang="en-US" sz="3200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DBA32-1A3C-4573-AEAD-E5313455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Dekompozycja</a:t>
            </a:r>
            <a:r>
              <a:rPr lang="pl-PL" sz="4000" dirty="0">
                <a:solidFill>
                  <a:schemeClr val="bg1"/>
                </a:solidFill>
              </a:rPr>
              <a:t> wariancji budowy prognozy </a:t>
            </a:r>
            <a:r>
              <a:rPr lang="en-US" sz="4000" dirty="0">
                <a:solidFill>
                  <a:schemeClr val="bg1"/>
                </a:solidFill>
              </a:rPr>
              <a:t>(FEVD)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330A4ED-623A-4910-B293-DAD82224B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8550" y="4245365"/>
            <a:ext cx="2575477" cy="2376229"/>
          </a:xfrm>
          <a:prstGeom prst="rect">
            <a:avLst/>
          </a:prstGeom>
          <a:noFill/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E6C1732-D653-4630-8CE3-8BCB9CCC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sz="2000" dirty="0">
                <a:solidFill>
                  <a:schemeClr val="bg1"/>
                </a:solidFill>
                <a:effectLst/>
              </a:rPr>
              <a:t>Jak wynika z tabeli oraz wykresu inflacja w Szwecji ma znacznie większy wpływ na prognozowaną zmienną, w zależności od okresu jest to około 74-78% wpływu. Należy też zwrócić uwagę, że wagi nie zmieniają drastycznie swoich wartości wraz ze zmianą okresu – są one stałe.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57E76E-62E4-44BB-954D-AD7898BE84F1}"/>
              </a:ext>
            </a:extLst>
          </p:cNvPr>
          <p:cNvPicPr/>
          <p:nvPr/>
        </p:nvPicPr>
        <p:blipFill rotWithShape="1">
          <a:blip r:embed="rId3"/>
          <a:srcRect b="1349"/>
          <a:stretch/>
        </p:blipFill>
        <p:spPr>
          <a:xfrm>
            <a:off x="6477490" y="396129"/>
            <a:ext cx="5197599" cy="38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D811B1E-05F0-455F-BE7E-3172D73071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395" y="549714"/>
            <a:ext cx="5154608" cy="3646887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527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5DDAB6-64FE-4D14-A9B1-39E9BC84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Dekompozycja historyczna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E22AF1-12BB-4E48-AA15-4CCCF732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l-PL" sz="2000" dirty="0">
                <a:solidFill>
                  <a:srgbClr val="FFFFFF"/>
                </a:solidFill>
              </a:rPr>
              <a:t>	Jak widać na powyższym wykresie dominuje zmiana inflacji w Szwecji, co już wcześniej pokazało FEVD. Należy też zwrócić uwagę, że w większości przypadków zmienne uEA oraz uSE mają zgodny znak, jednak nie zawsze. W niektórych momentach w historii zmiana inflacji w Europie miała przeciwny znak niż zmiana inflacji w Szwecji, np. w 2008 roku, inflacja w Europie ogólnie zmalała, a mimo to wpływ inflacyjny w Szwecji był dodatni.</a:t>
            </a:r>
          </a:p>
        </p:txBody>
      </p:sp>
    </p:spTree>
    <p:extLst>
      <p:ext uri="{BB962C8B-B14F-4D97-AF65-F5344CB8AC3E}">
        <p14:creationId xmlns:p14="http://schemas.microsoft.com/office/powerpoint/2010/main" val="196794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F0E4BC-1B8A-4D95-9437-CB1F339B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Prognoza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F14410-013A-4BED-BAA7-F617DAC6B9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150406"/>
            <a:ext cx="3425609" cy="2312286"/>
          </a:xfrm>
          <a:prstGeom prst="rect">
            <a:avLst/>
          </a:prstGeom>
          <a:noFill/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6CA76F0-0537-4E30-9A95-71F854E2F9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29" y="1164969"/>
            <a:ext cx="3433324" cy="2283161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87FBCC1-9339-46A4-BCBD-6A8C10335D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1160452"/>
            <a:ext cx="3423916" cy="2336822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8B74520-724A-43E6-8E37-296D3B36DB18}"/>
              </a:ext>
            </a:extLst>
          </p:cNvPr>
          <p:cNvSpPr txBox="1"/>
          <p:nvPr/>
        </p:nvSpPr>
        <p:spPr>
          <a:xfrm>
            <a:off x="608860" y="428127"/>
            <a:ext cx="284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VAR(2)</a:t>
            </a:r>
            <a:endParaRPr lang="en-US" sz="24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DAC11BF-E685-47E4-A17D-6254EE0BE95F}"/>
              </a:ext>
            </a:extLst>
          </p:cNvPr>
          <p:cNvSpPr txBox="1"/>
          <p:nvPr/>
        </p:nvSpPr>
        <p:spPr>
          <a:xfrm>
            <a:off x="4672016" y="428127"/>
            <a:ext cx="284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RW</a:t>
            </a:r>
            <a:endParaRPr lang="en-US" sz="2400" b="1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4D9FB3F-2517-414B-BB75-680A0B18D512}"/>
              </a:ext>
            </a:extLst>
          </p:cNvPr>
          <p:cNvSpPr txBox="1"/>
          <p:nvPr/>
        </p:nvSpPr>
        <p:spPr>
          <a:xfrm>
            <a:off x="8735172" y="428127"/>
            <a:ext cx="284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ARMA(1,0)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574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39FA83-CA70-4065-8D8F-9029010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pl-PL" sz="4200">
                <a:solidFill>
                  <a:srgbClr val="FFFFFF"/>
                </a:solidFill>
              </a:rPr>
              <a:t>Testy 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4372C7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4372C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530C2CD-AD10-47C0-9D3C-537F1F5A38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683" y="2810978"/>
            <a:ext cx="3124703" cy="687400"/>
          </a:xfrm>
          <a:prstGeom prst="rect">
            <a:avLst/>
          </a:prstGeom>
          <a:noFill/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4372C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854ABF-DB66-4950-B295-EA38302712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1719" y="2655844"/>
            <a:ext cx="3121957" cy="997669"/>
          </a:xfrm>
          <a:prstGeom prst="rect">
            <a:avLst/>
          </a:prstGeom>
          <a:noFill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4372C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57AB9B-490C-4E56-8DDA-89AB572715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67" y="4951551"/>
            <a:ext cx="3124703" cy="831949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4372C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3B51D85-1066-4FBD-BB91-589ED390272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1719" y="4951550"/>
            <a:ext cx="3124703" cy="831949"/>
          </a:xfrm>
          <a:prstGeom prst="rect">
            <a:avLst/>
          </a:prstGeom>
          <a:noFill/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C73737-2995-4B77-A47F-8BAC0495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1300" dirty="0"/>
              <a:t>	Dla wszystkich testów pożądany wynik jest jak najmniejszy. Dla błędu RMSE najmniejsze wartości otrzymała prognoza modelu RW, dla błędu ME model ARMA a dla testu DM model ARMA dla krótkich okresów, ale długoterminowo model VAR.</a:t>
            </a:r>
          </a:p>
          <a:p>
            <a:pPr marL="0" indent="0" algn="just">
              <a:buNone/>
            </a:pPr>
            <a:r>
              <a:rPr lang="pl-PL" sz="1300" dirty="0"/>
              <a:t>	Porównano również wartości otrzymanych prognoz na najbliższe dwa i trzy lata z przewidywaniami opublikowanymi przez Europejską Komisję</a:t>
            </a:r>
          </a:p>
          <a:p>
            <a:pPr marL="0" indent="0" algn="just">
              <a:buNone/>
            </a:pPr>
            <a:r>
              <a:rPr lang="pl-PL" sz="1300" dirty="0"/>
              <a:t>	Ostatecznie uznano prognozę modelu VAR za najlepszą, ponieważ według testu DM otrzymała najlepsze wartości, a w RMSE wartości błędu mniejsze niż otrzymane w modelu ARMA i jest najbliższy przewidywanej wartości przez Komisję Europejską.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8550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A7181-271D-4C9D-992F-229FD0DD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l-PL" sz="5400"/>
              <a:t>Dziękujemy</a:t>
            </a:r>
            <a:endParaRPr lang="en-US" sz="54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333E2E-092E-4332-87C0-FDEC29A46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pl-PL" sz="2000" dirty="0"/>
              <a:t>10.04.2021</a:t>
            </a:r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upa na czystym tle">
            <a:extLst>
              <a:ext uri="{FF2B5EF4-FFF2-40B4-BE49-F238E27FC236}">
                <a16:creationId xmlns:a16="http://schemas.microsoft.com/office/drawing/2014/main" id="{FE72A8B6-443D-4AE1-8FFD-D303BB99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5" r="265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363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928ED6-3527-494B-957E-3F4028D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Opis zmiennej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7F8222E-B3B0-424C-9244-72A17CE5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l-PL" dirty="0">
                <a:effectLst/>
              </a:rPr>
              <a:t>Opisywaną zmienną w niniejszym projekcie jest inflacja w Szwecji, a dane są pozyskiwane z ogólnodostępnych baz danych publikowanych przez Eurostat. Ta zmienna makroekonomiczna charakteryzuję się dużą stabilnością, zwłaszcza w porównaniu do CPI w innych krajach europejskich. Cel inflacyjny w Szwecji wynosi 2%, a obecnie wynosi ona ok. 1,4% (dane na Luty 2021). Obecnie inflacja w Szwecji wykazuje tendencję wzrostową, co było zdecydowanie zauważalne w styczniu tego roku, gdy to poziom inflacji osiągną rekord 1,7% od grudnia 2019 roku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5A14265E-D897-4214-8456-BE38F6B41C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271183"/>
            <a:ext cx="6155141" cy="43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2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7">
            <a:extLst>
              <a:ext uri="{FF2B5EF4-FFF2-40B4-BE49-F238E27FC236}">
                <a16:creationId xmlns:a16="http://schemas.microsoft.com/office/drawing/2014/main" id="{8668DC99-879D-44C9-9CB7-4FED5BF3526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9675" y="639763"/>
            <a:ext cx="5072063" cy="3575050"/>
          </a:xfrm>
          <a:prstGeom prst="rect">
            <a:avLst/>
          </a:prstGeom>
        </p:spPr>
      </p:pic>
      <p:pic>
        <p:nvPicPr>
          <p:cNvPr id="6" name="Symbol zastępczy zawartości 6">
            <a:extLst>
              <a:ext uri="{FF2B5EF4-FFF2-40B4-BE49-F238E27FC236}">
                <a16:creationId xmlns:a16="http://schemas.microsoft.com/office/drawing/2014/main" id="{7898F7D0-C6B2-49AE-AA71-BD4424BF550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4283075"/>
            <a:ext cx="5072063" cy="193516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1C293AB-BF48-4294-AA76-4DC4A4E4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373380"/>
            <a:ext cx="4225290" cy="1912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Autokorelacja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 Test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pierwiastka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jednostkowego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6EF0C68-D95A-448B-9E02-2535AB9A9332}"/>
              </a:ext>
            </a:extLst>
          </p:cNvPr>
          <p:cNvSpPr txBox="1"/>
          <p:nvPr/>
        </p:nvSpPr>
        <p:spPr>
          <a:xfrm>
            <a:off x="304036" y="2427288"/>
            <a:ext cx="4860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bg1"/>
                </a:solidFill>
              </a:rPr>
              <a:t>	Jak widać na wykresie autokorelacja występuje. Im mniejsze opóźnienie tym większy ma on wpływ na zmienną. Oznacza to, że wartości z okresu  </a:t>
            </a:r>
            <a:r>
              <a:rPr lang="pl-PL" sz="1600" i="1" dirty="0">
                <a:solidFill>
                  <a:schemeClr val="bg1"/>
                </a:solidFill>
              </a:rPr>
              <a:t>t-1</a:t>
            </a:r>
            <a:r>
              <a:rPr lang="pl-PL" sz="1600" dirty="0">
                <a:solidFill>
                  <a:schemeClr val="bg1"/>
                </a:solidFill>
              </a:rPr>
              <a:t> oraz </a:t>
            </a:r>
            <a:r>
              <a:rPr lang="pl-PL" sz="1600" i="1" dirty="0">
                <a:solidFill>
                  <a:schemeClr val="bg1"/>
                </a:solidFill>
              </a:rPr>
              <a:t>t-2</a:t>
            </a:r>
            <a:r>
              <a:rPr lang="pl-PL" sz="1600" dirty="0">
                <a:solidFill>
                  <a:schemeClr val="bg1"/>
                </a:solidFill>
              </a:rPr>
              <a:t> mają większy wpływ na zmienną z okresu t niż wartości z okresu dalszego, np. </a:t>
            </a:r>
            <a:r>
              <a:rPr lang="pl-PL" sz="1600" i="1" dirty="0">
                <a:solidFill>
                  <a:schemeClr val="bg1"/>
                </a:solidFill>
              </a:rPr>
              <a:t>t-10</a:t>
            </a:r>
            <a:r>
              <a:rPr lang="pl-PL" sz="16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pl-PL" sz="1600" dirty="0">
                <a:solidFill>
                  <a:schemeClr val="bg1"/>
                </a:solidFill>
              </a:rPr>
              <a:t>	Przeprowadzono również badanie stacjonarności szeregu za pomocą testu ADF (Test Dickeya-Fullera). Test dla szeregu jak i opóźnień wyszedł z </a:t>
            </a:r>
            <a:r>
              <a:rPr lang="pl-PL" sz="1600" i="1" dirty="0">
                <a:solidFill>
                  <a:schemeClr val="bg1"/>
                </a:solidFill>
              </a:rPr>
              <a:t>p-value</a:t>
            </a:r>
            <a:r>
              <a:rPr lang="pl-PL" sz="1600" dirty="0">
                <a:solidFill>
                  <a:schemeClr val="bg1"/>
                </a:solidFill>
              </a:rPr>
              <a:t> poniżej 1% w obu przypadkach, oznacza to, że odrzucona jest hipoteza zerowa mówiąca o niestacjonarności szeregu. </a:t>
            </a:r>
          </a:p>
          <a:p>
            <a:pPr algn="just"/>
            <a:r>
              <a:rPr lang="pl-PL" sz="1600" dirty="0">
                <a:solidFill>
                  <a:schemeClr val="bg1"/>
                </a:solidFill>
              </a:rPr>
              <a:t>	Z poniższej tabeli wynika, że test PP pokazał taki sam wynik, jak test ADF – stacjonarność szeregu, natomiast test KPSS wskazuje na niestacjonarność.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4D9F00-3769-459D-9F40-2FCF3C2C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4511227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Model ARMA – </a:t>
            </a:r>
            <a:r>
              <a:rPr lang="en-US" sz="4000" dirty="0" err="1"/>
              <a:t>kryteria</a:t>
            </a:r>
            <a:r>
              <a:rPr lang="en-US" sz="4000" dirty="0"/>
              <a:t> </a:t>
            </a:r>
            <a:r>
              <a:rPr lang="en-US" sz="4000" dirty="0" err="1"/>
              <a:t>informacyjne</a:t>
            </a:r>
            <a:endParaRPr lang="en-US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16ED7-3C65-4794-A475-9E2042217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443315"/>
            <a:ext cx="451122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	Ponieważ estymacja modelu ARMA MNK nie jest możliwa najczęściej zastosowano maksymalizację dokładnej funkcji wiarygodności. W ocenie wyestymowanych parametrów wykorzystano kryteria informacyjne: AIC (</a:t>
            </a:r>
            <a:r>
              <a:rPr lang="pl-PL" sz="1800" dirty="0" err="1"/>
              <a:t>Akaike’a</a:t>
            </a:r>
            <a:r>
              <a:rPr lang="pl-PL" sz="1800" dirty="0"/>
              <a:t>) oraz BIC (Schwarza). </a:t>
            </a:r>
          </a:p>
          <a:p>
            <a:pPr marL="0" indent="0" algn="just">
              <a:buNone/>
            </a:pPr>
            <a:r>
              <a:rPr lang="pl-PL" sz="1800" dirty="0"/>
              <a:t>	Jak widać na rysunkach według kryterium AIC wybrano model ARMA(3,2), a według kryterium BIC wybrano model ARMA(1,0). Do dalszych badań wybrano model ARMA(1,0), ponieważ posiada mniej parametrów, przez co jest mniej skomplikowany.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6">
            <a:extLst>
              <a:ext uri="{FF2B5EF4-FFF2-40B4-BE49-F238E27FC236}">
                <a16:creationId xmlns:a16="http://schemas.microsoft.com/office/drawing/2014/main" id="{BBF10C2A-1DD8-4050-8A30-91B3773D5F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1193551"/>
            <a:ext cx="4206240" cy="1714241"/>
          </a:xfrm>
          <a:prstGeom prst="rect">
            <a:avLst/>
          </a:prstGeom>
          <a:noFill/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7">
            <a:extLst>
              <a:ext uri="{FF2B5EF4-FFF2-40B4-BE49-F238E27FC236}">
                <a16:creationId xmlns:a16="http://schemas.microsoft.com/office/drawing/2014/main" id="{531B35B9-98F0-4F82-8A73-38CC2143D2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4191668"/>
            <a:ext cx="4206240" cy="1706305"/>
          </a:xfrm>
          <a:prstGeom prst="rect">
            <a:avLst/>
          </a:prstGeom>
          <a:noFill/>
          <a:effectLst/>
        </p:spPr>
      </p:pic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89E46E5F-45B0-4E5A-96F3-979B0FDCAD99}"/>
              </a:ext>
            </a:extLst>
          </p:cNvPr>
          <p:cNvSpPr txBox="1">
            <a:spLocks/>
          </p:cNvSpPr>
          <p:nvPr/>
        </p:nvSpPr>
        <p:spPr>
          <a:xfrm>
            <a:off x="7059168" y="584476"/>
            <a:ext cx="2618421" cy="53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>
                <a:solidFill>
                  <a:srgbClr val="009999"/>
                </a:solidFill>
              </a:rPr>
              <a:t>Kryterium AIC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12" name="Symbol zastępczy tekstu 2">
            <a:extLst>
              <a:ext uri="{FF2B5EF4-FFF2-40B4-BE49-F238E27FC236}">
                <a16:creationId xmlns:a16="http://schemas.microsoft.com/office/drawing/2014/main" id="{6F1A7A73-5C11-4692-91EE-E5A2CC29FDFB}"/>
              </a:ext>
            </a:extLst>
          </p:cNvPr>
          <p:cNvSpPr txBox="1">
            <a:spLocks/>
          </p:cNvSpPr>
          <p:nvPr/>
        </p:nvSpPr>
        <p:spPr>
          <a:xfrm>
            <a:off x="7059167" y="3616710"/>
            <a:ext cx="2618421" cy="53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>
                <a:solidFill>
                  <a:srgbClr val="009999"/>
                </a:solidFill>
              </a:rPr>
              <a:t>Kryterium BIC</a:t>
            </a:r>
            <a:endParaRPr 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A247D2-AB2C-4815-B596-8474C045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Oszacowanie modelu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AE1506-6456-4312-971F-9DDC39BC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spcAft>
                <a:spcPts val="800"/>
              </a:spcAft>
            </a:pPr>
            <a:r>
              <a:rPr lang="en-US" i="1" dirty="0" err="1">
                <a:solidFill>
                  <a:schemeClr val="bg1"/>
                </a:solidFill>
                <a:effectLst/>
              </a:rPr>
              <a:t>Y</a:t>
            </a:r>
            <a:r>
              <a:rPr lang="en-US" i="1" baseline="-25000" dirty="0" err="1">
                <a:solidFill>
                  <a:schemeClr val="bg1"/>
                </a:solidFill>
                <a:effectLst/>
              </a:rPr>
              <a:t>t</a:t>
            </a:r>
            <a:r>
              <a:rPr lang="en-US" i="1" dirty="0">
                <a:solidFill>
                  <a:schemeClr val="bg1"/>
                </a:solidFill>
                <a:effectLst/>
              </a:rPr>
              <a:t> = 0,915Y</a:t>
            </a:r>
            <a:r>
              <a:rPr lang="en-US" i="1" baseline="-25000" dirty="0">
                <a:solidFill>
                  <a:schemeClr val="bg1"/>
                </a:solidFill>
                <a:effectLst/>
              </a:rPr>
              <a:t>t-1 </a:t>
            </a:r>
            <a:r>
              <a:rPr lang="en-US" i="1" dirty="0">
                <a:solidFill>
                  <a:schemeClr val="bg1"/>
                </a:solidFill>
                <a:effectLst/>
              </a:rPr>
              <a:t>+ 1,5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just">
              <a:spcAft>
                <a:spcPts val="800"/>
              </a:spcAft>
            </a:pPr>
            <a:r>
              <a:rPr lang="pl-PL" dirty="0">
                <a:solidFill>
                  <a:schemeClr val="bg1"/>
                </a:solidFill>
                <a:effectLst/>
              </a:rPr>
              <a:t>	Jak łatwo zauważyć równanie ma tylko jeden pierwiastek charakterystyczny, co jest skutkiem stacjonarności szeregu oraz braku dużej zmienności wartości. Należy również zauważyć, że </a:t>
            </a:r>
            <a:r>
              <a:rPr lang="pl-PL" b="1" dirty="0">
                <a:solidFill>
                  <a:schemeClr val="bg1"/>
                </a:solidFill>
                <a:effectLst/>
              </a:rPr>
              <a:t>λ = 0.915</a:t>
            </a:r>
            <a:r>
              <a:rPr lang="pl-PL" dirty="0">
                <a:solidFill>
                  <a:schemeClr val="bg1"/>
                </a:solidFill>
                <a:effectLst/>
              </a:rPr>
              <a:t>, czyli |λ|&lt;1 co oznacza jednoznacznie, że szereg jest stacjonarny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pl-PL" dirty="0">
              <a:solidFill>
                <a:schemeClr val="bg1"/>
              </a:solidFill>
              <a:effectLst/>
            </a:endParaRPr>
          </a:p>
          <a:p>
            <a:pPr algn="just">
              <a:spcAft>
                <a:spcPts val="800"/>
              </a:spcAft>
            </a:pPr>
            <a:r>
              <a:rPr lang="pl-PL" dirty="0">
                <a:solidFill>
                  <a:schemeClr val="bg1"/>
                </a:solidFill>
                <a:effectLst/>
              </a:rPr>
              <a:t>	Dla tego modelu sprawdzono zjawisko autokorelacji (ACF) dla reszt części autoregresyjnej AR. </a:t>
            </a:r>
            <a:r>
              <a:rPr lang="pl-PL" dirty="0">
                <a:solidFill>
                  <a:schemeClr val="bg1"/>
                </a:solidFill>
              </a:rPr>
              <a:t>W</a:t>
            </a:r>
            <a:r>
              <a:rPr lang="pl-PL" dirty="0">
                <a:solidFill>
                  <a:schemeClr val="bg1"/>
                </a:solidFill>
                <a:effectLst/>
              </a:rPr>
              <a:t>ykres wskazuje, że występują jedynie autokorelacje dla okresu </a:t>
            </a:r>
            <a:r>
              <a:rPr lang="pl-PL" i="1" dirty="0">
                <a:solidFill>
                  <a:schemeClr val="bg1"/>
                </a:solidFill>
                <a:effectLst/>
              </a:rPr>
              <a:t>t-1</a:t>
            </a:r>
            <a:r>
              <a:rPr lang="pl-PL" dirty="0">
                <a:solidFill>
                  <a:schemeClr val="bg1"/>
                </a:solidFill>
                <a:effectLst/>
              </a:rPr>
              <a:t>, na co już wcześniej wskazał wzór oszacowanego modelu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BDA03EC-6A0D-428D-B2F8-DB0C636E16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767" y="1036202"/>
            <a:ext cx="6542117" cy="46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D7D67C-5047-4266-8C47-DA4F1B07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02" y="605763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Funkcja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reakcji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impuls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(IRF)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E053AC-E239-40C3-96C2-A912219D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402" y="2194102"/>
            <a:ext cx="373934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l-PL" sz="1900" dirty="0"/>
              <a:t>Z wykresu wynika, że największy wpływ na zmienną mają szoki występujące w ostatnich okresach i ich wpływ na zmienną maleje wykładniczo. Im dawniejszy okres, tym mniejszy jest wpływ na zmienną w badanym okresie </a:t>
            </a:r>
            <a:r>
              <a:rPr lang="pl-PL" sz="1900" i="1" dirty="0"/>
              <a:t>t</a:t>
            </a:r>
            <a:r>
              <a:rPr lang="pl-PL" sz="1900" dirty="0"/>
              <a:t>. Wpływ zmiennej z okresy </a:t>
            </a:r>
            <a:r>
              <a:rPr lang="pl-PL" sz="1900" i="1" dirty="0"/>
              <a:t>t-1</a:t>
            </a:r>
            <a:r>
              <a:rPr lang="pl-PL" sz="1900" dirty="0"/>
              <a:t> ma wpływ na zmienną z okresu</a:t>
            </a:r>
            <a:r>
              <a:rPr lang="pl-PL" sz="1900" i="1" dirty="0"/>
              <a:t> t </a:t>
            </a:r>
            <a:r>
              <a:rPr lang="pl-PL" sz="1900" dirty="0"/>
              <a:t>rzędu 90-95%, oznacza to, że jeśli wystąpił szok w okresie </a:t>
            </a:r>
            <a:r>
              <a:rPr lang="pl-PL" sz="1900" i="1" dirty="0"/>
              <a:t>t-1</a:t>
            </a:r>
            <a:r>
              <a:rPr lang="pl-PL" sz="1900" dirty="0"/>
              <a:t> o 1 jednostkę, to w okresie </a:t>
            </a:r>
            <a:r>
              <a:rPr lang="pl-PL" sz="1900" i="1" dirty="0"/>
              <a:t>t</a:t>
            </a:r>
            <a:r>
              <a:rPr lang="pl-PL" sz="1900" dirty="0"/>
              <a:t> zmienna zmieni się o 0.9-0.95 jednostki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DD5C7D-0F00-45E7-881F-E0F958E8FC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271183"/>
            <a:ext cx="6155141" cy="43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E1FF72-7761-48EA-A774-614A8DF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Model VAR - estymacja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407D4B-4162-496C-9A4B-87815C7D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602388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1300" dirty="0"/>
              <a:t>	</a:t>
            </a:r>
            <a:r>
              <a:rPr lang="pl-PL" sz="1600" dirty="0"/>
              <a:t>Do estymacji modelu VAR użyto dwóch zmiennych: inflacji w Szwecji oraz średniej inflacji w Europie (obie zmienne ściągnięto ze strony Eurostat) w okresie: styczeń 1997 – marzec 2021. Następnie na podstawie kryteriów informacyjnych oraz błędu predykcji wybrano okres opóźnienia - 2. Wyestymowany model VAR(2) prezentuje się następująco:</a:t>
            </a:r>
          </a:p>
          <a:p>
            <a:pPr marL="0" indent="0" algn="ctr">
              <a:buNone/>
            </a:pPr>
            <a:r>
              <a:rPr lang="pl-PL" sz="1600" b="1" dirty="0"/>
              <a:t>Y = 0,013pF1 + 0,966pH1 – 0,004pF2 – 0,58pH2 + 0,121</a:t>
            </a:r>
          </a:p>
          <a:p>
            <a:pPr marL="0" indent="0">
              <a:buNone/>
            </a:pPr>
            <a:r>
              <a:rPr lang="pl-PL" sz="1600" dirty="0"/>
              <a:t>gdzie:</a:t>
            </a:r>
            <a:br>
              <a:rPr lang="pl-PL" sz="1600" dirty="0"/>
            </a:br>
            <a:r>
              <a:rPr lang="pl-PL" sz="1600" dirty="0" err="1"/>
              <a:t>pH</a:t>
            </a:r>
            <a:r>
              <a:rPr lang="pl-PL" sz="1600" dirty="0"/>
              <a:t> – inflacja w Szwecji</a:t>
            </a:r>
            <a:br>
              <a:rPr lang="pl-PL" sz="1600" dirty="0"/>
            </a:br>
            <a:r>
              <a:rPr lang="pl-PL" sz="1600" dirty="0" err="1"/>
              <a:t>pF</a:t>
            </a:r>
            <a:r>
              <a:rPr lang="pl-PL" sz="1600" dirty="0"/>
              <a:t> – inflacja w Europie</a:t>
            </a:r>
          </a:p>
          <a:p>
            <a:pPr marL="0" indent="0" algn="just">
              <a:buNone/>
            </a:pPr>
            <a:r>
              <a:rPr lang="pl-PL" sz="1600" dirty="0"/>
              <a:t>	Jednak dla zmiennych pF1 oraz pF2 p-value uzyskało wartość wysoką, co wskazuje na nieistotność zmiennej. Z tego wynika, że na prognozowaną inflację w Szwecji mają wpływ jedynie inflacje w Szwecji z okresów t-1 oraz t-2. Skorygowane R2 dla modelu wyszło równe 84,2% a pierwiastki charakterystyczne mają kolejno wartość: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sz="1600" b="1" dirty="0"/>
              <a:t>0.9572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sz="1600" b="1" dirty="0"/>
              <a:t>0.9078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sz="1600" b="1" dirty="0"/>
              <a:t>0.08224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sz="1600" b="1" dirty="0"/>
              <a:t>0.02861</a:t>
            </a:r>
          </a:p>
          <a:p>
            <a:pPr marL="0" indent="0" algn="just">
              <a:buNone/>
            </a:pPr>
            <a:r>
              <a:rPr lang="pl-PL" sz="1600" dirty="0"/>
              <a:t>Wszystkie pierwiastki są poniżej 1, co oznacza, że szereg jest stacjonarny tak samo, jak w przypadku skonstruowanego wcześniej modelu ARMA.</a:t>
            </a:r>
          </a:p>
        </p:txBody>
      </p:sp>
    </p:spTree>
    <p:extLst>
      <p:ext uri="{BB962C8B-B14F-4D97-AF65-F5344CB8AC3E}">
        <p14:creationId xmlns:p14="http://schemas.microsoft.com/office/powerpoint/2010/main" val="96410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BCC07B-7387-4A40-B020-BE47FE24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Badanie autokorelacji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BE7D396-8076-422B-94B9-EAD1D1C851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" b="-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A06FE1-B354-45BA-A7CE-9725A0A8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l-PL" sz="1400" dirty="0">
                <a:solidFill>
                  <a:srgbClr val="FFFFFF"/>
                </a:solidFill>
                <a:effectLst/>
              </a:rPr>
              <a:t>	Dla tak zbudowanego modelu przeprowadzono test </a:t>
            </a:r>
            <a:r>
              <a:rPr lang="pl-PL" sz="1400" dirty="0" err="1">
                <a:solidFill>
                  <a:srgbClr val="FFFFFF"/>
                </a:solidFill>
                <a:effectLst/>
              </a:rPr>
              <a:t>Ljunga-Boxa</a:t>
            </a:r>
            <a:r>
              <a:rPr lang="pl-PL" sz="1400" dirty="0">
                <a:solidFill>
                  <a:srgbClr val="FFFFFF"/>
                </a:solidFill>
                <a:effectLst/>
              </a:rPr>
              <a:t> w celu sprawdzenia autokorelacji reszt, dla którego </a:t>
            </a:r>
            <a:r>
              <a:rPr lang="pl-PL" sz="1400" i="1" dirty="0">
                <a:solidFill>
                  <a:srgbClr val="FFFFFF"/>
                </a:solidFill>
                <a:effectLst/>
              </a:rPr>
              <a:t>p-value</a:t>
            </a:r>
            <a:r>
              <a:rPr lang="pl-PL" sz="1400" dirty="0">
                <a:solidFill>
                  <a:srgbClr val="FFFFFF"/>
                </a:solidFill>
                <a:effectLst/>
              </a:rPr>
              <a:t> jest równy około 1,3%, co mówi o odrzuceniu hipotezy zerowej i przyjęciu alternatywnej. Oznacza to, że występują autokorelacje w zbiorze danych.</a:t>
            </a:r>
          </a:p>
          <a:p>
            <a:pPr algn="just"/>
            <a:r>
              <a:rPr lang="pl-PL" sz="1400" dirty="0">
                <a:solidFill>
                  <a:srgbClr val="FFFFFF"/>
                </a:solidFill>
              </a:rPr>
              <a:t>	Z wykresów widać, że autokorelacja dla zmiennej </a:t>
            </a:r>
            <a:r>
              <a:rPr lang="pl-PL" sz="1400" dirty="0" err="1">
                <a:solidFill>
                  <a:srgbClr val="FFFFFF"/>
                </a:solidFill>
              </a:rPr>
              <a:t>pH</a:t>
            </a:r>
            <a:r>
              <a:rPr lang="pl-PL" sz="1400" dirty="0">
                <a:solidFill>
                  <a:srgbClr val="FFFFFF"/>
                </a:solidFill>
              </a:rPr>
              <a:t> (Inflacja w Szwecji) występuje dla okresu </a:t>
            </a:r>
            <a:r>
              <a:rPr lang="pl-PL" sz="1400" i="1" dirty="0">
                <a:solidFill>
                  <a:srgbClr val="FFFFFF"/>
                </a:solidFill>
              </a:rPr>
              <a:t>t-1</a:t>
            </a:r>
            <a:r>
              <a:rPr lang="pl-PL" sz="1400" dirty="0">
                <a:solidFill>
                  <a:srgbClr val="FFFFFF"/>
                </a:solidFill>
              </a:rPr>
              <a:t> (12 miesięcy wstecz), również zmienna </a:t>
            </a:r>
            <a:r>
              <a:rPr lang="pl-PL" sz="1400" dirty="0" err="1">
                <a:solidFill>
                  <a:srgbClr val="FFFFFF"/>
                </a:solidFill>
              </a:rPr>
              <a:t>pH</a:t>
            </a:r>
            <a:r>
              <a:rPr lang="pl-PL" sz="1400" dirty="0">
                <a:solidFill>
                  <a:srgbClr val="FFFFFF"/>
                </a:solidFill>
              </a:rPr>
              <a:t> jest skorelowana z inflacją w Europie dla okresów </a:t>
            </a:r>
            <a:r>
              <a:rPr lang="pl-PL" sz="1400" i="1" dirty="0">
                <a:solidFill>
                  <a:srgbClr val="FFFFFF"/>
                </a:solidFill>
              </a:rPr>
              <a:t>t-1</a:t>
            </a:r>
            <a:r>
              <a:rPr lang="pl-PL" sz="1400" dirty="0">
                <a:solidFill>
                  <a:srgbClr val="FFFFFF"/>
                </a:solidFill>
              </a:rPr>
              <a:t> oraz </a:t>
            </a:r>
            <a:r>
              <a:rPr lang="pl-PL" sz="1400" i="1" dirty="0">
                <a:solidFill>
                  <a:srgbClr val="FFFFFF"/>
                </a:solidFill>
              </a:rPr>
              <a:t>t-2</a:t>
            </a:r>
            <a:r>
              <a:rPr lang="pl-PL" sz="1400" dirty="0">
                <a:solidFill>
                  <a:srgbClr val="FFFFFF"/>
                </a:solidFill>
              </a:rPr>
              <a:t>, jednak należy zwrócić uwagę, że jest to korelacja znacznie mniejsza.</a:t>
            </a:r>
          </a:p>
          <a:p>
            <a:pPr algn="just"/>
            <a:r>
              <a:rPr lang="pl-PL" sz="1400" dirty="0">
                <a:solidFill>
                  <a:srgbClr val="FFFFFF"/>
                </a:solidFill>
              </a:rPr>
              <a:t>	Dla testu przyczynowości </a:t>
            </a:r>
            <a:r>
              <a:rPr lang="pl-PL" sz="1400" dirty="0" err="1">
                <a:solidFill>
                  <a:srgbClr val="FFFFFF"/>
                </a:solidFill>
              </a:rPr>
              <a:t>Grangera</a:t>
            </a:r>
            <a:r>
              <a:rPr lang="pl-PL" sz="1400" dirty="0">
                <a:solidFill>
                  <a:srgbClr val="FFFFFF"/>
                </a:solidFill>
              </a:rPr>
              <a:t> wartość </a:t>
            </a:r>
            <a:r>
              <a:rPr lang="pl-PL" sz="1400" i="1" dirty="0">
                <a:solidFill>
                  <a:srgbClr val="FFFFFF"/>
                </a:solidFill>
              </a:rPr>
              <a:t>p-value</a:t>
            </a:r>
            <a:r>
              <a:rPr lang="pl-PL" sz="1400" dirty="0">
                <a:solidFill>
                  <a:srgbClr val="FFFFFF"/>
                </a:solidFill>
              </a:rPr>
              <a:t> jest równa ponad 92%, co stanowi o przyjęciu hipotezy zerowej. Wynika z tego, że inflacja w Europie nie wpływa na przewidywane wartości inflacji w Szwecji.</a:t>
            </a:r>
          </a:p>
        </p:txBody>
      </p:sp>
    </p:spTree>
    <p:extLst>
      <p:ext uri="{BB962C8B-B14F-4D97-AF65-F5344CB8AC3E}">
        <p14:creationId xmlns:p14="http://schemas.microsoft.com/office/powerpoint/2010/main" val="229536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452AA-E829-4EF0-8F59-8D7AD7D6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Funkcja reakcji na impuls (IRF)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6DA23A-1A58-4B02-8137-B88ABA4E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4" y="287198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sz="1500" dirty="0"/>
              <a:t>	W celu przeprowadzenia dalszych badań dokonano dekompozycji </a:t>
            </a:r>
            <a:r>
              <a:rPr lang="pl-PL" sz="1500" dirty="0" err="1"/>
              <a:t>Cholesky’ego</a:t>
            </a:r>
            <a:r>
              <a:rPr lang="pl-PL" sz="1500" dirty="0"/>
              <a:t> dla badanego szeregu. Stworzono model SVAR, dla którego wyestymowane wartości przedstawia tabela obok</a:t>
            </a:r>
            <a:r>
              <a:rPr lang="en-US" sz="1500" dirty="0"/>
              <a:t>.</a:t>
            </a:r>
          </a:p>
          <a:p>
            <a:pPr algn="just"/>
            <a:r>
              <a:rPr lang="pl-PL" sz="1500" dirty="0"/>
              <a:t>	Jak widać na wykresach zmiana inflacji w Europie o jednostkę powoduje zmiany inflacji w Europie oraz Szwecji, jednak funkcja reakcji na impuls jest malejąca i maleje wykładniczo wraz z kolejnymi okresami. Podobna sytuacja jest dla szoku inflacji w Szwecji mający wpływ na inflację w Szwecji, jednak dla szoku inflacyjnego w Szwecji oddziaływanie na inflację w Europie wygląda inaczej. Funkcja pik przyjmuje dla okresu 1, a potem drastycznie maleje tak, by przy okresie 24 znowu rosnąc i dążyć do </a:t>
            </a:r>
            <a:r>
              <a:rPr lang="en-US" sz="1500" dirty="0"/>
              <a:t>0.</a:t>
            </a: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7DC9746-C6A0-4E40-9E4B-3189F3DFFB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455" y="584081"/>
            <a:ext cx="5528969" cy="427554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212748-9FB2-4D5B-A2F9-AE7076A268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5472" y="5108516"/>
            <a:ext cx="3303839" cy="135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15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1146</Words>
  <Application>Microsoft Office PowerPoint</Application>
  <PresentationFormat>Panoramiczny</PresentationFormat>
  <Paragraphs>51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Motyw pakietu Office</vt:lpstr>
      <vt:lpstr>Inflacja w Szwecji</vt:lpstr>
      <vt:lpstr>Opis zmiennej</vt:lpstr>
      <vt:lpstr>Autokorelacja i Test pierwiastka jednostkowego</vt:lpstr>
      <vt:lpstr>Model ARMA – kryteria informacyjne</vt:lpstr>
      <vt:lpstr>Oszacowanie modelu</vt:lpstr>
      <vt:lpstr>Funkcja reakcji na impuls (IRF)</vt:lpstr>
      <vt:lpstr>Model VAR - estymacja</vt:lpstr>
      <vt:lpstr>Badanie autokorelacji</vt:lpstr>
      <vt:lpstr>Funkcja reakcji na impuls (IRF)</vt:lpstr>
      <vt:lpstr>Dekompozycja wariancji budowy prognozy (FEVD) </vt:lpstr>
      <vt:lpstr>Dekompozycja historyczna</vt:lpstr>
      <vt:lpstr>Prognoza </vt:lpstr>
      <vt:lpstr>Testy 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Inflacja w Szwecji</dc:title>
  <dc:creator>Pracownia Projektowa 2</dc:creator>
  <cp:lastModifiedBy>Pracownia Projektowa 2</cp:lastModifiedBy>
  <cp:revision>12</cp:revision>
  <dcterms:created xsi:type="dcterms:W3CDTF">2021-04-10T11:29:03Z</dcterms:created>
  <dcterms:modified xsi:type="dcterms:W3CDTF">2021-04-10T12:19:46Z</dcterms:modified>
</cp:coreProperties>
</file>