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4"/>
  </p:sldMasterIdLst>
  <p:notesMasterIdLst>
    <p:notesMasterId r:id="rId17"/>
  </p:notesMasterIdLst>
  <p:sldIdLst>
    <p:sldId id="256" r:id="rId5"/>
    <p:sldId id="265" r:id="rId6"/>
    <p:sldId id="267" r:id="rId7"/>
    <p:sldId id="266" r:id="rId8"/>
    <p:sldId id="269" r:id="rId9"/>
    <p:sldId id="268" r:id="rId10"/>
    <p:sldId id="271" r:id="rId11"/>
    <p:sldId id="274" r:id="rId12"/>
    <p:sldId id="272" r:id="rId13"/>
    <p:sldId id="273" r:id="rId14"/>
    <p:sldId id="264" r:id="rId15"/>
    <p:sldId id="2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2C52BF-03E0-4EF5-B9FE-95B9870695E2}">
          <p14:sldIdLst>
            <p14:sldId id="256"/>
            <p14:sldId id="265"/>
            <p14:sldId id="267"/>
            <p14:sldId id="266"/>
            <p14:sldId id="269"/>
            <p14:sldId id="268"/>
            <p14:sldId id="271"/>
            <p14:sldId id="274"/>
            <p14:sldId id="272"/>
            <p14:sldId id="273"/>
            <p14:sldId id="264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bastian Krzyślak" initials="SK" lastIdx="5" clrIdx="0">
    <p:extLst>
      <p:ext uri="{19B8F6BF-5375-455C-9EA6-DF929625EA0E}">
        <p15:presenceInfo xmlns:p15="http://schemas.microsoft.com/office/powerpoint/2012/main" userId="S::sk76765@student.sgh.waw.pl::701a3a04-61a6-4fb2-8e39-2220c38e4e9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D7D31"/>
    <a:srgbClr val="70AD47"/>
    <a:srgbClr val="262626"/>
    <a:srgbClr val="CFD5EA"/>
    <a:srgbClr val="EAF0F7"/>
    <a:srgbClr val="E9EA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Styl jasny 2 — Ak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EC20E35-A176-4012-BC5E-935CFFF8708E}" styleName="Styl pośredni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0A1B5D5-9B99-4C35-A422-299274C87663}" styleName="Styl pośredni 1 — Ak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Styl pośredni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40" autoAdjust="0"/>
  </p:normalViewPr>
  <p:slideViewPr>
    <p:cSldViewPr snapToGrid="0">
      <p:cViewPr varScale="1">
        <p:scale>
          <a:sx n="82" d="100"/>
          <a:sy n="82" d="100"/>
        </p:scale>
        <p:origin x="6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24C91-924F-4792-A25E-5EABB61EBED8}" type="datetimeFigureOut">
              <a:rPr lang="pl-PL" smtClean="0"/>
              <a:t>06.06.2021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968E4-B5C9-4574-9EC4-014F5C337F1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9965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C902-07DF-4F35-BF20-9300D0808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CEA84-3CE4-4094-8B67-04D5EF842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0D6E4-2CF3-4D86-9959-6A98526C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49B6-895E-42DC-9B03-2DD774BAE79A}" type="datetimeFigureOut">
              <a:rPr lang="en-GB" smtClean="0"/>
              <a:t>06/06/2021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F06F6-61BD-4B39-ABC1-AAAE79E5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C4AC3-E3E6-470D-89BC-EE6F8E78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CEE0-5516-4AA9-A24E-AD54C9368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3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85230-DE9B-4B5F-B701-7152BF735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1E929-9A74-4CD3-9F7E-7AFBCCFA42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3A46A-3273-40C0-9A27-3B1E62EA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49B6-895E-42DC-9B03-2DD774BAE79A}" type="datetimeFigureOut">
              <a:rPr lang="en-GB" smtClean="0"/>
              <a:t>06/06/2021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B351A-FED2-4865-8FAB-4E1EEB8F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B007A-BA66-4954-9F14-645FA6A3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CEE0-5516-4AA9-A24E-AD54C9368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58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20D630-528F-47FB-8A51-7D803FCCC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E767E-3853-4BBC-B913-2A6DB8B9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A1B10-02EC-456D-A000-78E202C8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49B6-895E-42DC-9B03-2DD774BAE79A}" type="datetimeFigureOut">
              <a:rPr lang="en-GB" smtClean="0"/>
              <a:t>06/06/2021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7697F-1532-416B-9519-A7BB673CE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D29CD-3C8B-456E-B158-B3475CA2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CEE0-5516-4AA9-A24E-AD54C9368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99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49B6-895E-42DC-9B03-2DD774BAE79A}" type="datetimeFigureOut">
              <a:rPr lang="en-GB" smtClean="0"/>
              <a:t>06/06/2021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CEE0-5516-4AA9-A24E-AD54C9368BDC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96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D74E1-02FF-47CA-9BD3-A52B72485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B4CA1-5577-4462-BE77-DB1C6C465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49E9D-D697-43FF-B954-C704ABA2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49B6-895E-42DC-9B03-2DD774BAE79A}" type="datetimeFigureOut">
              <a:rPr lang="en-GB" smtClean="0"/>
              <a:t>06/06/2021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4181A-C7EF-40D1-BDD1-50113322F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9D4A7-362D-47DB-AC7F-B04244E8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CEE0-5516-4AA9-A24E-AD54C9368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066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9CB1B-659B-4AE7-83EA-963C62A75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7F1D8-56F5-46F3-873B-2F0BFD05F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5D2A1-C41B-4A81-BBC7-5188CCF31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49B6-895E-42DC-9B03-2DD774BAE79A}" type="datetimeFigureOut">
              <a:rPr lang="en-GB" smtClean="0"/>
              <a:t>06/06/2021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553F2-5B54-4BCB-84F6-2B3E569FC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B8CAE-D5AB-45D7-8D78-FC4414160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CEE0-5516-4AA9-A24E-AD54C9368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62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13582-B45D-4EB3-92B6-AA3D0ADA7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E5A96-4E36-4B4A-BB55-B26BDB0A28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53FD2-38BE-4DFC-8C74-933DA5E0A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F7812-F0B9-4E11-A511-6E5EF0D45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49B6-895E-42DC-9B03-2DD774BAE79A}" type="datetimeFigureOut">
              <a:rPr lang="en-GB" smtClean="0"/>
              <a:t>06/06/2021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1B611-8F79-48C4-81B1-ABD877B1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90342-19F9-4E10-A4F4-A58BBC10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CEE0-5516-4AA9-A24E-AD54C9368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66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71268-49C5-484F-9AA2-729B92302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B9EE84-DE50-48A8-BAF4-D3955F02B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880EA-CB67-414C-B831-0FC631B8F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655B36-6D1D-4E72-B87E-4BFB84F76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DB02AF-59F6-4A5F-B7FD-14D707D1D3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81B781-94E9-4A01-8B89-5BDD02FB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49B6-895E-42DC-9B03-2DD774BAE79A}" type="datetimeFigureOut">
              <a:rPr lang="en-GB" smtClean="0"/>
              <a:t>06/06/2021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EB5560-27E9-4EF1-B189-3E0D4A04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CADCB-A1B5-40B9-B121-63FF76C7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CEE0-5516-4AA9-A24E-AD54C9368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25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4917-85C1-4A5C-B0EF-542544C1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090636-816B-42E4-AA47-6CA5A88D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49B6-895E-42DC-9B03-2DD774BAE79A}" type="datetimeFigureOut">
              <a:rPr lang="en-GB" smtClean="0"/>
              <a:t>06/06/2021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60924-041C-4A5E-B02A-DAF2B6353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AD504-4A92-4FB2-BCE6-66704D4C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CEE0-5516-4AA9-A24E-AD54C9368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8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8839E-E313-44DD-BD72-1B58A6FF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49B6-895E-42DC-9B03-2DD774BAE79A}" type="datetimeFigureOut">
              <a:rPr lang="en-GB" smtClean="0"/>
              <a:t>06/06/2021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B948E2-AF95-4DAE-9ACF-5F51B8F3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BB13D-FE17-481C-88FE-776FB5ED8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CEE0-5516-4AA9-A24E-AD54C9368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81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86F3-737D-4514-800B-72021ECEC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43D69-6303-45E7-89A4-317EAFC22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73E42-433D-4BC4-A3A5-4633F2F07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C8B9E-88EA-4CDD-BD03-1DFE99C8C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49B6-895E-42DC-9B03-2DD774BAE79A}" type="datetimeFigureOut">
              <a:rPr lang="en-GB" smtClean="0"/>
              <a:t>06/06/2021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5D0C5-D2E4-4A98-82B6-2EEE97A5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A1A01-EF03-43F4-A8A0-15312737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CEE0-5516-4AA9-A24E-AD54C9368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03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BAD2B-DDEA-428A-9748-E78218F6C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D07A57-0B5A-4007-8E12-D6C0A4B88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BB4C6-EB5B-4FA9-8CC1-E7D96FE9B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F5AC1-671F-4B7C-85C5-B3A40778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549B6-895E-42DC-9B03-2DD774BAE79A}" type="datetimeFigureOut">
              <a:rPr lang="en-GB" smtClean="0"/>
              <a:t>06/06/2021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AF280-04E3-4606-8B91-B90A9D19C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7F0E4-745E-44A2-9BF8-2C7E3582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8CEE0-5516-4AA9-A24E-AD54C9368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7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75995-4841-4F52-95F5-3246C06D4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3F53E-E76C-4A7B-A016-BC36CEAD8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A14C8-D6CB-4BE9-AFCC-F62A2085A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549B6-895E-42DC-9B03-2DD774BAE79A}" type="datetimeFigureOut">
              <a:rPr lang="en-GB" smtClean="0"/>
              <a:t>06/06/2021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19275-DC4D-4D0B-BA6A-BB8AF658C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C123B-5D02-4311-8CCB-A25072BBD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8CEE0-5516-4AA9-A24E-AD54C9368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729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36D0606-7B4E-4D04-8610-C28435382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9720"/>
            <a:ext cx="9144000" cy="1655762"/>
          </a:xfrm>
        </p:spPr>
        <p:txBody>
          <a:bodyPr>
            <a:normAutofit/>
          </a:bodyPr>
          <a:lstStyle/>
          <a:p>
            <a:r>
              <a:rPr lang="pl-PL" dirty="0"/>
              <a:t>Sebastian Krzyślak</a:t>
            </a:r>
          </a:p>
          <a:p>
            <a:r>
              <a:rPr lang="pl-PL" dirty="0"/>
              <a:t>Justyna </a:t>
            </a:r>
            <a:r>
              <a:rPr lang="pl-PL" dirty="0" err="1"/>
              <a:t>Zbiegień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04E111-E117-4273-B539-A3BF16F5D0A0}"/>
              </a:ext>
            </a:extLst>
          </p:cNvPr>
          <p:cNvSpPr/>
          <p:nvPr/>
        </p:nvSpPr>
        <p:spPr>
          <a:xfrm>
            <a:off x="0" y="2103392"/>
            <a:ext cx="12192000" cy="18294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6284008-D79B-4068-9D21-3D2787CB8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3391"/>
            <a:ext cx="12192000" cy="1829415"/>
          </a:xfrm>
        </p:spPr>
        <p:txBody>
          <a:bodyPr anchor="ctr">
            <a:normAutofit/>
          </a:bodyPr>
          <a:lstStyle/>
          <a:p>
            <a:r>
              <a:rPr lang="pl-PL" b="1" dirty="0">
                <a:solidFill>
                  <a:schemeClr val="bg1"/>
                </a:solidFill>
              </a:rPr>
              <a:t>Analiza portfela inwestycyjnego</a:t>
            </a:r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325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DE9B0C3-5F31-4035-98C1-55EB29E5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348865"/>
            <a:ext cx="7725748" cy="157644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l-PL" sz="3400" b="1" dirty="0">
                <a:solidFill>
                  <a:srgbClr val="FFFFFF"/>
                </a:solidFill>
              </a:rPr>
              <a:t>Wartości </a:t>
            </a:r>
            <a:r>
              <a:rPr lang="pl-PL" sz="3400" b="1" dirty="0" err="1">
                <a:solidFill>
                  <a:srgbClr val="FFFFFF"/>
                </a:solidFill>
              </a:rPr>
              <a:t>VaR</a:t>
            </a:r>
            <a:r>
              <a:rPr lang="pl-PL" sz="3400" b="1" dirty="0">
                <a:solidFill>
                  <a:srgbClr val="FFFFFF"/>
                </a:solidFill>
              </a:rPr>
              <a:t> oraz ES dla horyzontu </a:t>
            </a:r>
            <a:r>
              <a:rPr lang="en-US" sz="3400" b="1" dirty="0">
                <a:solidFill>
                  <a:srgbClr val="FFFFFF"/>
                </a:solidFill>
              </a:rPr>
              <a:t>1 i 10-okresowego, </a:t>
            </a:r>
            <a:r>
              <a:rPr lang="pl-PL" sz="3400" b="1" dirty="0">
                <a:solidFill>
                  <a:srgbClr val="FFFFFF"/>
                </a:solidFill>
              </a:rPr>
              <a:t>obliczone na podstawie obserwacji z ostatnich 5 lat (przy poziomach </a:t>
            </a:r>
            <a:r>
              <a:rPr lang="pl-PL" sz="3400" b="1" dirty="0" err="1">
                <a:solidFill>
                  <a:srgbClr val="FFFFFF"/>
                </a:solidFill>
              </a:rPr>
              <a:t>istotnośc</a:t>
            </a:r>
            <a:r>
              <a:rPr lang="en-US" sz="3400" b="1" dirty="0">
                <a:solidFill>
                  <a:srgbClr val="FFFFFF"/>
                </a:solidFill>
              </a:rPr>
              <a:t>i alfa 1% i 5%)</a:t>
            </a:r>
            <a:endParaRPr lang="en-US" sz="34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4" name="Table 9">
            <a:extLst>
              <a:ext uri="{FF2B5EF4-FFF2-40B4-BE49-F238E27FC236}">
                <a16:creationId xmlns:a16="http://schemas.microsoft.com/office/drawing/2014/main" id="{DCDEF3AB-A4E4-4517-B196-ADCB313EB6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6106290"/>
              </p:ext>
            </p:extLst>
          </p:nvPr>
        </p:nvGraphicFramePr>
        <p:xfrm>
          <a:off x="769493" y="2615979"/>
          <a:ext cx="10676957" cy="343371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385005">
                  <a:extLst>
                    <a:ext uri="{9D8B030D-6E8A-4147-A177-3AD203B41FA5}">
                      <a16:colId xmlns:a16="http://schemas.microsoft.com/office/drawing/2014/main" val="2227053116"/>
                    </a:ext>
                  </a:extLst>
                </a:gridCol>
                <a:gridCol w="1036494">
                  <a:extLst>
                    <a:ext uri="{9D8B030D-6E8A-4147-A177-3AD203B41FA5}">
                      <a16:colId xmlns:a16="http://schemas.microsoft.com/office/drawing/2014/main" val="2560842484"/>
                    </a:ext>
                  </a:extLst>
                </a:gridCol>
                <a:gridCol w="1036494">
                  <a:extLst>
                    <a:ext uri="{9D8B030D-6E8A-4147-A177-3AD203B41FA5}">
                      <a16:colId xmlns:a16="http://schemas.microsoft.com/office/drawing/2014/main" val="3079884470"/>
                    </a:ext>
                  </a:extLst>
                </a:gridCol>
                <a:gridCol w="1036494">
                  <a:extLst>
                    <a:ext uri="{9D8B030D-6E8A-4147-A177-3AD203B41FA5}">
                      <a16:colId xmlns:a16="http://schemas.microsoft.com/office/drawing/2014/main" val="4072018286"/>
                    </a:ext>
                  </a:extLst>
                </a:gridCol>
                <a:gridCol w="1036494">
                  <a:extLst>
                    <a:ext uri="{9D8B030D-6E8A-4147-A177-3AD203B41FA5}">
                      <a16:colId xmlns:a16="http://schemas.microsoft.com/office/drawing/2014/main" val="4275069967"/>
                    </a:ext>
                  </a:extLst>
                </a:gridCol>
                <a:gridCol w="1036494">
                  <a:extLst>
                    <a:ext uri="{9D8B030D-6E8A-4147-A177-3AD203B41FA5}">
                      <a16:colId xmlns:a16="http://schemas.microsoft.com/office/drawing/2014/main" val="2247200812"/>
                    </a:ext>
                  </a:extLst>
                </a:gridCol>
                <a:gridCol w="1036494">
                  <a:extLst>
                    <a:ext uri="{9D8B030D-6E8A-4147-A177-3AD203B41FA5}">
                      <a16:colId xmlns:a16="http://schemas.microsoft.com/office/drawing/2014/main" val="3135585646"/>
                    </a:ext>
                  </a:extLst>
                </a:gridCol>
                <a:gridCol w="1036494">
                  <a:extLst>
                    <a:ext uri="{9D8B030D-6E8A-4147-A177-3AD203B41FA5}">
                      <a16:colId xmlns:a16="http://schemas.microsoft.com/office/drawing/2014/main" val="1653346415"/>
                    </a:ext>
                  </a:extLst>
                </a:gridCol>
                <a:gridCol w="1036494">
                  <a:extLst>
                    <a:ext uri="{9D8B030D-6E8A-4147-A177-3AD203B41FA5}">
                      <a16:colId xmlns:a16="http://schemas.microsoft.com/office/drawing/2014/main" val="2316662816"/>
                    </a:ext>
                  </a:extLst>
                </a:gridCol>
              </a:tblGrid>
              <a:tr h="340394">
                <a:tc>
                  <a:txBody>
                    <a:bodyPr/>
                    <a:lstStyle/>
                    <a:p>
                      <a:pPr algn="l" fontAlgn="b"/>
                      <a:endParaRPr lang="en-GB" sz="19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l-PL" sz="19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H = 1</a:t>
                      </a:r>
                      <a:endParaRPr lang="en-GB" sz="19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17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2" marR="15242" marT="15242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17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2" marR="15242" marT="15242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17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2" marR="15242" marT="15242" marB="0" anchor="ctr">
                    <a:solidFill>
                      <a:schemeClr val="accent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pl-PL" sz="19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H = 10</a:t>
                      </a:r>
                      <a:endParaRPr lang="en-GB" sz="19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17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2" marR="15242" marT="15242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17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2" marR="15242" marT="15242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GB" sz="17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2" marR="15242" marT="15242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08831"/>
                  </a:ext>
                </a:extLst>
              </a:tr>
              <a:tr h="340394">
                <a:tc>
                  <a:txBody>
                    <a:bodyPr/>
                    <a:lstStyle/>
                    <a:p>
                      <a:pPr algn="l" fontAlgn="b"/>
                      <a:r>
                        <a:rPr lang="en-GB" sz="19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GB" sz="19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b="1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VaR</a:t>
                      </a:r>
                      <a:r>
                        <a:rPr lang="en-GB" sz="19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 5%</a:t>
                      </a:r>
                      <a:endParaRPr lang="en-GB" sz="19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ES 5%</a:t>
                      </a:r>
                      <a:endParaRPr lang="en-GB" sz="19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VaR 1%</a:t>
                      </a:r>
                      <a:endParaRPr lang="en-GB" sz="19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ES 1%</a:t>
                      </a:r>
                      <a:endParaRPr lang="en-GB" sz="19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VaR 5%</a:t>
                      </a:r>
                      <a:endParaRPr lang="en-GB" sz="19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ES 5%</a:t>
                      </a:r>
                      <a:endParaRPr lang="en-GB" sz="19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VaR 1%</a:t>
                      </a:r>
                      <a:endParaRPr lang="en-GB" sz="19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900" b="1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ES 1%</a:t>
                      </a:r>
                      <a:endParaRPr lang="en-GB" sz="1900" b="1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36444"/>
                  </a:ext>
                </a:extLst>
              </a:tr>
              <a:tr h="370164">
                <a:tc>
                  <a:txBody>
                    <a:bodyPr/>
                    <a:lstStyle/>
                    <a:p>
                      <a:pPr algn="l" fontAlgn="b"/>
                      <a:r>
                        <a:rPr lang="en-GB" sz="1900" b="1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Symulacja</a:t>
                      </a:r>
                      <a:r>
                        <a:rPr lang="en-GB" sz="19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GB" sz="1900" b="1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historyczna</a:t>
                      </a:r>
                      <a:endParaRPr lang="en-GB" sz="19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3.02</a:t>
                      </a:r>
                      <a:endParaRPr lang="en-GB" sz="19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4.49</a:t>
                      </a:r>
                      <a:endParaRPr lang="en-GB" sz="19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5.51</a:t>
                      </a:r>
                      <a:endParaRPr lang="en-GB" sz="19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7.24</a:t>
                      </a:r>
                      <a:endParaRPr lang="en-GB" sz="19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10.23</a:t>
                      </a:r>
                      <a:endParaRPr lang="en-GB" sz="19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13.22</a:t>
                      </a:r>
                      <a:endParaRPr lang="en-GB" sz="19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15.14</a:t>
                      </a:r>
                      <a:endParaRPr lang="en-GB" sz="19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17.72</a:t>
                      </a:r>
                      <a:endParaRPr lang="en-GB" sz="19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3014911"/>
                  </a:ext>
                </a:extLst>
              </a:tr>
              <a:tr h="340394">
                <a:tc>
                  <a:txBody>
                    <a:bodyPr/>
                    <a:lstStyle/>
                    <a:p>
                      <a:pPr algn="l" fontAlgn="b"/>
                      <a:r>
                        <a:rPr lang="en-GB" sz="1900" b="1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Rozkład</a:t>
                      </a:r>
                      <a:r>
                        <a:rPr lang="en-GB" sz="19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n-GB" sz="1900" b="1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Normalny</a:t>
                      </a:r>
                      <a:endParaRPr lang="en-GB" sz="19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3.24</a:t>
                      </a:r>
                      <a:endParaRPr lang="en-GB" sz="19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4.07</a:t>
                      </a:r>
                      <a:endParaRPr lang="en-GB" sz="19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4.59</a:t>
                      </a:r>
                      <a:endParaRPr lang="en-GB" sz="19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5.26</a:t>
                      </a:r>
                      <a:endParaRPr lang="en-GB" sz="19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10.05</a:t>
                      </a:r>
                      <a:endParaRPr lang="en-GB" sz="19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12.67</a:t>
                      </a:r>
                      <a:endParaRPr lang="en-GB" sz="19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14.33</a:t>
                      </a:r>
                      <a:endParaRPr lang="en-GB" sz="19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16.45</a:t>
                      </a:r>
                      <a:endParaRPr lang="en-GB" sz="19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908714"/>
                  </a:ext>
                </a:extLst>
              </a:tr>
              <a:tr h="340394">
                <a:tc>
                  <a:txBody>
                    <a:bodyPr/>
                    <a:lstStyle/>
                    <a:p>
                      <a:pPr algn="l" fontAlgn="b"/>
                      <a:r>
                        <a:rPr lang="en-GB" sz="1900" b="1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Rozkład</a:t>
                      </a:r>
                      <a:r>
                        <a:rPr lang="en-GB" sz="19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 t-</a:t>
                      </a:r>
                      <a:r>
                        <a:rPr lang="en-GB" sz="1900" b="1" u="none" strike="noStrike" dirty="0" err="1">
                          <a:solidFill>
                            <a:sysClr val="windowText" lastClr="000000"/>
                          </a:solidFill>
                          <a:effectLst/>
                        </a:rPr>
                        <a:t>studenta</a:t>
                      </a:r>
                      <a:endParaRPr lang="en-GB" sz="19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3.07</a:t>
                      </a:r>
                      <a:endParaRPr lang="en-GB" sz="19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4.42</a:t>
                      </a:r>
                      <a:endParaRPr lang="en-GB" sz="19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5.15</a:t>
                      </a:r>
                      <a:endParaRPr lang="en-GB" sz="19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6.82</a:t>
                      </a:r>
                      <a:endParaRPr lang="en-GB" sz="19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10.02</a:t>
                      </a:r>
                      <a:endParaRPr lang="en-GB" sz="19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12.81</a:t>
                      </a:r>
                      <a:endParaRPr lang="en-GB" sz="19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14.76</a:t>
                      </a:r>
                      <a:endParaRPr lang="en-GB" sz="19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17.90</a:t>
                      </a:r>
                      <a:endParaRPr lang="en-GB" sz="19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764474"/>
                  </a:ext>
                </a:extLst>
              </a:tr>
              <a:tr h="340394">
                <a:tc>
                  <a:txBody>
                    <a:bodyPr/>
                    <a:lstStyle/>
                    <a:p>
                      <a:pPr algn="l" fontAlgn="b"/>
                      <a:r>
                        <a:rPr lang="en-GB" sz="19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EWMA</a:t>
                      </a:r>
                      <a:endParaRPr lang="en-GB" sz="19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2.79</a:t>
                      </a:r>
                    </a:p>
                  </a:txBody>
                  <a:tcPr marL="16862" marR="16862" marT="1686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4.00</a:t>
                      </a:r>
                      <a:endParaRPr lang="en-GB" sz="19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9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6.17</a:t>
                      </a:r>
                      <a:endParaRPr lang="en-GB" sz="19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8.83</a:t>
                      </a:r>
                      <a:endParaRPr lang="en-GB" sz="19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12.66</a:t>
                      </a:r>
                      <a:endParaRPr lang="en-GB" sz="19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19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i="0" u="none" strike="noStrike" dirty="0">
                          <a:solidFill>
                            <a:sysClr val="windowText" lastClr="000000"/>
                          </a:solidFill>
                          <a:effectLst/>
                          <a:latin typeface="Calibri" panose="020F0502020204030204" pitchFamily="34" charset="0"/>
                        </a:rPr>
                        <a:t>19.50</a:t>
                      </a:r>
                      <a:endParaRPr lang="en-GB" sz="19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435589"/>
                  </a:ext>
                </a:extLst>
              </a:tr>
              <a:tr h="340394">
                <a:tc>
                  <a:txBody>
                    <a:bodyPr/>
                    <a:lstStyle/>
                    <a:p>
                      <a:pPr algn="l" fontAlgn="b"/>
                      <a:r>
                        <a:rPr lang="en-GB" sz="19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GARCH</a:t>
                      </a:r>
                      <a:endParaRPr lang="en-GB" sz="19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2.64</a:t>
                      </a:r>
                      <a:endParaRPr lang="en-GB" sz="19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3.5</a:t>
                      </a:r>
                      <a:endParaRPr lang="en-GB" sz="19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4.01</a:t>
                      </a:r>
                      <a:endParaRPr lang="en-GB" sz="19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4.86</a:t>
                      </a:r>
                      <a:endParaRPr lang="en-GB" sz="19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8.23</a:t>
                      </a:r>
                      <a:endParaRPr lang="en-GB" sz="19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11.23</a:t>
                      </a:r>
                      <a:endParaRPr lang="en-GB" sz="19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12.79</a:t>
                      </a:r>
                      <a:endParaRPr lang="en-GB" sz="19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16.08</a:t>
                      </a:r>
                      <a:endParaRPr lang="en-GB" sz="19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45776"/>
                  </a:ext>
                </a:extLst>
              </a:tr>
              <a:tr h="340394">
                <a:tc>
                  <a:txBody>
                    <a:bodyPr/>
                    <a:lstStyle/>
                    <a:p>
                      <a:pPr algn="l" fontAlgn="b"/>
                      <a:r>
                        <a:rPr lang="pl-PL" sz="19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GO-GARCH</a:t>
                      </a:r>
                      <a:endParaRPr lang="en-GB" sz="19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3.15</a:t>
                      </a:r>
                      <a:endParaRPr lang="en-GB" sz="19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3.94</a:t>
                      </a:r>
                      <a:endParaRPr lang="en-GB" sz="19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4.48</a:t>
                      </a:r>
                      <a:endParaRPr lang="en-GB" sz="19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5.20</a:t>
                      </a:r>
                      <a:endParaRPr lang="en-GB" sz="19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10.64</a:t>
                      </a:r>
                      <a:endParaRPr lang="en-GB" sz="19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13.80</a:t>
                      </a:r>
                      <a:endParaRPr lang="en-GB" sz="19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15.97</a:t>
                      </a:r>
                      <a:endParaRPr lang="en-GB" sz="19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19.04</a:t>
                      </a:r>
                      <a:endParaRPr lang="en-GB" sz="19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032276"/>
                  </a:ext>
                </a:extLst>
              </a:tr>
              <a:tr h="340394">
                <a:tc>
                  <a:txBody>
                    <a:bodyPr/>
                    <a:lstStyle/>
                    <a:p>
                      <a:pPr algn="l" fontAlgn="b"/>
                      <a:r>
                        <a:rPr lang="pl-PL" sz="19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DCC-GARCH</a:t>
                      </a:r>
                      <a:endParaRPr lang="en-GB" sz="19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2.81</a:t>
                      </a:r>
                      <a:endParaRPr lang="en-GB" sz="19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3.55</a:t>
                      </a:r>
                      <a:endParaRPr lang="en-GB" sz="19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4.11</a:t>
                      </a:r>
                      <a:endParaRPr lang="en-GB" sz="19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4.58</a:t>
                      </a:r>
                      <a:endParaRPr lang="en-GB" sz="19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9.00</a:t>
                      </a:r>
                      <a:endParaRPr lang="en-GB" sz="19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11.75</a:t>
                      </a:r>
                      <a:endParaRPr lang="en-GB" sz="19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13.51</a:t>
                      </a:r>
                      <a:endParaRPr lang="en-GB" sz="19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15.89</a:t>
                      </a:r>
                      <a:endParaRPr lang="en-GB" sz="19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820332"/>
                  </a:ext>
                </a:extLst>
              </a:tr>
              <a:tr h="340394">
                <a:tc>
                  <a:txBody>
                    <a:bodyPr/>
                    <a:lstStyle/>
                    <a:p>
                      <a:pPr algn="l" fontAlgn="b"/>
                      <a:r>
                        <a:rPr lang="pl-PL" sz="1900" b="1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Copula t-studenta</a:t>
                      </a:r>
                      <a:endParaRPr lang="en-GB" sz="1900" b="1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3.12</a:t>
                      </a:r>
                      <a:endParaRPr lang="en-GB" sz="19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4.44</a:t>
                      </a:r>
                      <a:endParaRPr lang="en-GB" sz="19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4.98</a:t>
                      </a:r>
                      <a:endParaRPr lang="en-GB" sz="19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6.57</a:t>
                      </a:r>
                      <a:endParaRPr lang="en-GB" sz="19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10.08</a:t>
                      </a:r>
                      <a:endParaRPr lang="en-GB" sz="19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13.02</a:t>
                      </a:r>
                      <a:endParaRPr lang="en-GB" sz="19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>
                          <a:solidFill>
                            <a:sysClr val="windowText" lastClr="000000"/>
                          </a:solidFill>
                          <a:effectLst/>
                        </a:rPr>
                        <a:t>14.25</a:t>
                      </a:r>
                      <a:endParaRPr lang="en-GB" sz="1900" b="0" i="0" u="none" strike="noStrike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900" b="0" u="none" strike="noStrike" dirty="0">
                          <a:solidFill>
                            <a:sysClr val="windowText" lastClr="000000"/>
                          </a:solidFill>
                          <a:effectLst/>
                        </a:rPr>
                        <a:t>17.17</a:t>
                      </a:r>
                      <a:endParaRPr lang="en-GB" sz="1900" b="0" i="0" u="none" strike="noStrike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862" marR="16862" marT="16862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68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140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B7F73E0-1D83-4C2C-8AC2-A7DE52A4F546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l-PL" sz="3600" b="1" dirty="0" err="1">
                <a:solidFill>
                  <a:schemeClr val="bg1"/>
                </a:solidFill>
              </a:rPr>
              <a:t>Backtesting</a:t>
            </a:r>
            <a:endParaRPr lang="en-GB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3993C9A-2E83-4353-A5BA-184D754F9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487727"/>
              </p:ext>
            </p:extLst>
          </p:nvPr>
        </p:nvGraphicFramePr>
        <p:xfrm>
          <a:off x="471111" y="3751125"/>
          <a:ext cx="11249775" cy="224038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894241">
                  <a:extLst>
                    <a:ext uri="{9D8B030D-6E8A-4147-A177-3AD203B41FA5}">
                      <a16:colId xmlns:a16="http://schemas.microsoft.com/office/drawing/2014/main" val="2227053116"/>
                    </a:ext>
                  </a:extLst>
                </a:gridCol>
                <a:gridCol w="1612275">
                  <a:extLst>
                    <a:ext uri="{9D8B030D-6E8A-4147-A177-3AD203B41FA5}">
                      <a16:colId xmlns:a16="http://schemas.microsoft.com/office/drawing/2014/main" val="913996278"/>
                    </a:ext>
                  </a:extLst>
                </a:gridCol>
                <a:gridCol w="1612275">
                  <a:extLst>
                    <a:ext uri="{9D8B030D-6E8A-4147-A177-3AD203B41FA5}">
                      <a16:colId xmlns:a16="http://schemas.microsoft.com/office/drawing/2014/main" val="2406258208"/>
                    </a:ext>
                  </a:extLst>
                </a:gridCol>
                <a:gridCol w="1612275">
                  <a:extLst>
                    <a:ext uri="{9D8B030D-6E8A-4147-A177-3AD203B41FA5}">
                      <a16:colId xmlns:a16="http://schemas.microsoft.com/office/drawing/2014/main" val="2560842484"/>
                    </a:ext>
                  </a:extLst>
                </a:gridCol>
                <a:gridCol w="1511057">
                  <a:extLst>
                    <a:ext uri="{9D8B030D-6E8A-4147-A177-3AD203B41FA5}">
                      <a16:colId xmlns:a16="http://schemas.microsoft.com/office/drawing/2014/main" val="3079884470"/>
                    </a:ext>
                  </a:extLst>
                </a:gridCol>
                <a:gridCol w="1511057">
                  <a:extLst>
                    <a:ext uri="{9D8B030D-6E8A-4147-A177-3AD203B41FA5}">
                      <a16:colId xmlns:a16="http://schemas.microsoft.com/office/drawing/2014/main" val="1121189554"/>
                    </a:ext>
                  </a:extLst>
                </a:gridCol>
                <a:gridCol w="1496595">
                  <a:extLst>
                    <a:ext uri="{9D8B030D-6E8A-4147-A177-3AD203B41FA5}">
                      <a16:colId xmlns:a16="http://schemas.microsoft.com/office/drawing/2014/main" val="4072018286"/>
                    </a:ext>
                  </a:extLst>
                </a:gridCol>
              </a:tblGrid>
              <a:tr h="304834">
                <a:tc>
                  <a:txBody>
                    <a:bodyPr/>
                    <a:lstStyle/>
                    <a:p>
                      <a:pPr algn="l" fontAlgn="b"/>
                      <a:r>
                        <a:rPr lang="en-GB" sz="1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GB" sz="1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2" marR="15242" marT="152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Faktyczna liczba przekroczeń</a:t>
                      </a:r>
                      <a:endParaRPr lang="en-GB" sz="1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2" marR="15242" marT="152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Oczekiwana liczba przekroczeń</a:t>
                      </a:r>
                      <a:endParaRPr lang="en-GB" sz="1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2" marR="15242" marT="152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Kupiec</a:t>
                      </a:r>
                      <a:endParaRPr lang="en-GB" sz="1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2" marR="15242" marT="152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7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Christoffersen</a:t>
                      </a:r>
                      <a:endParaRPr lang="pl-PL" sz="1700" b="1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b"/>
                      <a:r>
                        <a:rPr lang="pl-PL" sz="17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independence</a:t>
                      </a:r>
                      <a:endParaRPr lang="en-GB" sz="1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2" marR="15242" marT="152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7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Christoffersen</a:t>
                      </a:r>
                      <a:endParaRPr lang="pl-PL" sz="1700" b="1" u="none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fontAlgn="b"/>
                      <a:r>
                        <a:rPr lang="pl-PL" sz="17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coverage</a:t>
                      </a:r>
                      <a:endParaRPr lang="en-GB" sz="1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2" marR="15242" marT="152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Frey-</a:t>
                      </a:r>
                      <a:r>
                        <a:rPr lang="pl-PL" sz="17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McNeil</a:t>
                      </a:r>
                      <a:endParaRPr lang="en-GB" sz="1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2" marR="15242" marT="15242" marB="0" anchor="ctr"/>
                </a:tc>
                <a:extLst>
                  <a:ext uri="{0D108BD9-81ED-4DB2-BD59-A6C34878D82A}">
                    <a16:rowId xmlns:a16="http://schemas.microsoft.com/office/drawing/2014/main" val="44036444"/>
                  </a:ext>
                </a:extLst>
              </a:tr>
              <a:tr h="304834">
                <a:tc>
                  <a:txBody>
                    <a:bodyPr/>
                    <a:lstStyle/>
                    <a:p>
                      <a:pPr algn="l" fontAlgn="b"/>
                      <a:r>
                        <a:rPr lang="en-GB" sz="17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Symulacja</a:t>
                      </a:r>
                      <a:r>
                        <a:rPr lang="en-GB" sz="1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GB" sz="17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historyczna</a:t>
                      </a:r>
                      <a:endParaRPr lang="en-GB" sz="1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2" marR="15242" marT="152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2" marR="15242" marT="152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2" marR="15242" marT="152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/>
                        <a:t>✔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2" marR="15242" marT="1524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✔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2" marR="15242" marT="1524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✔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2" marR="15242" marT="1524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✘</a:t>
                      </a:r>
                      <a:endParaRPr lang="en-GB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2" marR="15242" marT="15242" marB="0" anchor="ctr"/>
                </a:tc>
                <a:extLst>
                  <a:ext uri="{0D108BD9-81ED-4DB2-BD59-A6C34878D82A}">
                    <a16:rowId xmlns:a16="http://schemas.microsoft.com/office/drawing/2014/main" val="1873014911"/>
                  </a:ext>
                </a:extLst>
              </a:tr>
              <a:tr h="304834">
                <a:tc>
                  <a:txBody>
                    <a:bodyPr/>
                    <a:lstStyle/>
                    <a:p>
                      <a:pPr algn="l" fontAlgn="b"/>
                      <a:r>
                        <a:rPr lang="en-GB" sz="1700" b="1" u="none" strike="noStrike">
                          <a:solidFill>
                            <a:schemeClr val="tx1"/>
                          </a:solidFill>
                          <a:effectLst/>
                        </a:rPr>
                        <a:t>Rozkład Normalny</a:t>
                      </a:r>
                      <a:endParaRPr lang="en-GB" sz="17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2" marR="15242" marT="152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2" marR="15242" marT="152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2" marR="15242" marT="152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dirty="0"/>
                        <a:t>✔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2" marR="15242" marT="1524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✔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2" marR="15242" marT="1524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✔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2" marR="15242" marT="1524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✔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2" marR="15242" marT="15242" marB="0" anchor="ctr"/>
                </a:tc>
                <a:extLst>
                  <a:ext uri="{0D108BD9-81ED-4DB2-BD59-A6C34878D82A}">
                    <a16:rowId xmlns:a16="http://schemas.microsoft.com/office/drawing/2014/main" val="3578908714"/>
                  </a:ext>
                </a:extLst>
              </a:tr>
              <a:tr h="304834">
                <a:tc>
                  <a:txBody>
                    <a:bodyPr/>
                    <a:lstStyle/>
                    <a:p>
                      <a:pPr algn="l" fontAlgn="b"/>
                      <a:r>
                        <a:rPr lang="en-GB" sz="17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Rozkład</a:t>
                      </a:r>
                      <a:r>
                        <a:rPr lang="en-GB" sz="1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t-</a:t>
                      </a:r>
                      <a:r>
                        <a:rPr lang="en-GB" sz="17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studenta</a:t>
                      </a:r>
                      <a:endParaRPr lang="en-GB" sz="1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2" marR="15242" marT="152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2" marR="15242" marT="152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2" marR="15242" marT="1524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✔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2" marR="15242" marT="1524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✔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2" marR="15242" marT="1524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✔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2" marR="15242" marT="1524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✔</a:t>
                      </a:r>
                      <a:r>
                        <a:rPr lang="pl-PL" sz="1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(?)</a:t>
                      </a:r>
                      <a:endParaRPr lang="en-GB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2" marR="15242" marT="15242" marB="0" anchor="ctr"/>
                </a:tc>
                <a:extLst>
                  <a:ext uri="{0D108BD9-81ED-4DB2-BD59-A6C34878D82A}">
                    <a16:rowId xmlns:a16="http://schemas.microsoft.com/office/drawing/2014/main" val="1617764474"/>
                  </a:ext>
                </a:extLst>
              </a:tr>
              <a:tr h="304834">
                <a:tc>
                  <a:txBody>
                    <a:bodyPr/>
                    <a:lstStyle/>
                    <a:p>
                      <a:pPr algn="l" fontAlgn="b"/>
                      <a:r>
                        <a:rPr lang="en-GB" sz="17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EWMA</a:t>
                      </a:r>
                      <a:endParaRPr lang="en-GB" sz="17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2" marR="15242" marT="152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2" marR="15242" marT="152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2" marR="15242" marT="15242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dirty="0"/>
                        <a:t>✔</a:t>
                      </a:r>
                      <a:endParaRPr lang="en-GB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2" marR="15242" marT="1524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✔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2" marR="15242" marT="1524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✔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2" marR="15242" marT="15242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✔</a:t>
                      </a:r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5242" marR="15242" marT="15242" marB="0" anchor="ctr"/>
                </a:tc>
                <a:extLst>
                  <a:ext uri="{0D108BD9-81ED-4DB2-BD59-A6C34878D82A}">
                    <a16:rowId xmlns:a16="http://schemas.microsoft.com/office/drawing/2014/main" val="640435589"/>
                  </a:ext>
                </a:extLst>
              </a:tr>
            </a:tbl>
          </a:graphicData>
        </a:graphic>
      </p:graphicFrame>
      <p:sp>
        <p:nvSpPr>
          <p:cNvPr id="2" name="pole tekstowe 1">
            <a:extLst>
              <a:ext uri="{FF2B5EF4-FFF2-40B4-BE49-F238E27FC236}">
                <a16:creationId xmlns:a16="http://schemas.microsoft.com/office/drawing/2014/main" id="{904899D7-8973-49BA-BEAF-3375B034E5F7}"/>
              </a:ext>
            </a:extLst>
          </p:cNvPr>
          <p:cNvSpPr txBox="1"/>
          <p:nvPr/>
        </p:nvSpPr>
        <p:spPr>
          <a:xfrm>
            <a:off x="471110" y="1265083"/>
            <a:ext cx="112497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	Ostatnim </a:t>
            </a:r>
            <a:r>
              <a:rPr lang="pl-PL" dirty="0"/>
              <a:t>krokiem w projekcie jest </a:t>
            </a:r>
            <a:r>
              <a:rPr lang="pl-PL" dirty="0" err="1"/>
              <a:t>backtesting</a:t>
            </a:r>
            <a:r>
              <a:rPr lang="pl-PL" dirty="0"/>
              <a:t> – sprawdzenie czy udział przekroczeń (wartości krytycznej) jest zgodny z zadanym poziomem istotności. Użyto do tego testu Kupca. Jednak t</a:t>
            </a:r>
            <a:r>
              <a:rPr lang="pl-PL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est Kupca daje nam odpowiedź czy model zapewnia właściwy „stopień pokrycia”. Nie daje on natomiast gwarancji, że przekroczenia będą występowały równomiernie. W tym celu wykorzystuje się test </a:t>
            </a:r>
            <a:r>
              <a:rPr lang="pl-PL" b="0" i="0" dirty="0" err="1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Christoffersena</a:t>
            </a:r>
            <a:r>
              <a:rPr lang="pl-PL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, który bada czy przekroczenia są niezależne w czasie. Ostatnim przeprowadzonym testem test test Frey-</a:t>
            </a:r>
            <a:r>
              <a:rPr lang="pl-PL" b="0" i="0" dirty="0" err="1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McNeila</a:t>
            </a:r>
            <a:r>
              <a:rPr lang="pl-PL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, który sprawdza czy wartość oczekiwana wartości przekraczających od ES jest równa 0.</a:t>
            </a:r>
          </a:p>
          <a:p>
            <a:r>
              <a:rPr lang="pl-PL" dirty="0">
                <a:solidFill>
                  <a:srgbClr val="333333"/>
                </a:solidFill>
                <a:latin typeface="trebuchet ms" panose="020B0603020202020204" pitchFamily="34" charset="0"/>
              </a:rPr>
              <a:t>	</a:t>
            </a:r>
            <a:r>
              <a:rPr lang="pl-PL" b="0" i="0" dirty="0">
                <a:solidFill>
                  <a:srgbClr val="333333"/>
                </a:solidFill>
                <a:effectLst/>
                <a:latin typeface="trebuchet ms" panose="020B0603020202020204" pitchFamily="34" charset="0"/>
              </a:rPr>
              <a:t>We wszystkich testach pożądane jest zostanie przy hipotezie zerowej – wtedy dany model „przeszedł” test.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6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516035-E96A-4A6E-9E46-250DC545A1F2}"/>
              </a:ext>
            </a:extLst>
          </p:cNvPr>
          <p:cNvSpPr/>
          <p:nvPr/>
        </p:nvSpPr>
        <p:spPr>
          <a:xfrm>
            <a:off x="0" y="2103392"/>
            <a:ext cx="12192000" cy="18294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GB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78B93CD-4162-43A2-8F25-02E35187F0E0}"/>
              </a:ext>
            </a:extLst>
          </p:cNvPr>
          <p:cNvSpPr txBox="1">
            <a:spLocks/>
          </p:cNvSpPr>
          <p:nvPr/>
        </p:nvSpPr>
        <p:spPr>
          <a:xfrm>
            <a:off x="-79899" y="2103392"/>
            <a:ext cx="12271899" cy="1829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b="1" dirty="0">
                <a:solidFill>
                  <a:schemeClr val="bg1"/>
                </a:solidFill>
              </a:rPr>
              <a:t>Dziękujemy za uwagę!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308C3F4-C65C-4892-B117-38F2890CFAA8}"/>
              </a:ext>
            </a:extLst>
          </p:cNvPr>
          <p:cNvSpPr txBox="1">
            <a:spLocks/>
          </p:cNvSpPr>
          <p:nvPr/>
        </p:nvSpPr>
        <p:spPr>
          <a:xfrm>
            <a:off x="1" y="3932807"/>
            <a:ext cx="12192000" cy="12251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2400" b="1" dirty="0">
                <a:solidFill>
                  <a:srgbClr val="262626"/>
                </a:solidFill>
              </a:rPr>
              <a:t>Sebastian Krzyślak</a:t>
            </a:r>
          </a:p>
          <a:p>
            <a:pPr algn="ctr"/>
            <a:r>
              <a:rPr lang="pl-PL" sz="2400" b="1" dirty="0">
                <a:solidFill>
                  <a:srgbClr val="262626"/>
                </a:solidFill>
              </a:rPr>
              <a:t>Justyna Zbiegień</a:t>
            </a:r>
            <a:endParaRPr lang="en-GB" sz="2400" b="1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9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E9F1B65-10B6-489B-89A9-7B3423D68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5400" dirty="0">
                <a:solidFill>
                  <a:srgbClr val="FFFFFF"/>
                </a:solidFill>
              </a:rPr>
              <a:t>PKN ORLEN &amp; </a:t>
            </a:r>
            <a:r>
              <a:rPr lang="pl-PL" sz="5400" dirty="0" err="1">
                <a:solidFill>
                  <a:srgbClr val="FFFFFF"/>
                </a:solidFill>
              </a:rPr>
              <a:t>mBANK</a:t>
            </a:r>
            <a:endParaRPr lang="en-US" sz="5400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4C5AC59A-94F5-419C-B247-F0E85051AB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78" y="2277801"/>
            <a:ext cx="3089874" cy="308987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Symbol zastępczy zawartości 5" descr="Obraz zawierający tekst, clipart&#10;&#10;Opis wygenerowany automatycznie">
            <a:extLst>
              <a:ext uri="{FF2B5EF4-FFF2-40B4-BE49-F238E27FC236}">
                <a16:creationId xmlns:a16="http://schemas.microsoft.com/office/drawing/2014/main" id="{CB4C952A-0C73-4036-9419-D86BC797334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620" y="2954351"/>
            <a:ext cx="3923428" cy="147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9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6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38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50" name="Rectangle 39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40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82404D9-4716-47E8-8167-BA7A73D5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 fontScale="90000"/>
          </a:bodyPr>
          <a:lstStyle/>
          <a:p>
            <a:r>
              <a:rPr lang="pl-PL" sz="4000" b="1" dirty="0"/>
              <a:t>Wizualizacja danych historycznych</a:t>
            </a:r>
            <a:endParaRPr lang="en-US" sz="4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56F608-A00D-41FE-9325-BB6771DD8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l-PL" sz="1900" dirty="0"/>
              <a:t>Na wykresach został przedstawiony średni poziom cen oraz różnice logarytmicznych stóp zwrotu dla portfela złożonego z akcji PKN Orlen oraz mBank z równymi wagami. </a:t>
            </a:r>
          </a:p>
          <a:p>
            <a:pPr marL="0" indent="0" algn="just">
              <a:buNone/>
            </a:pPr>
            <a:r>
              <a:rPr lang="pl-PL" sz="1900" dirty="0"/>
              <a:t>Jak widać na wykresie pierwszym cena portfela ma tendencję wzrostową aż do początku roku 2020, gdy to nastąpił spadek spowodowany wybuchem pandemii Covid-19.</a:t>
            </a:r>
          </a:p>
          <a:p>
            <a:pPr marL="0" indent="0" algn="just">
              <a:buNone/>
            </a:pPr>
            <a:r>
              <a:rPr lang="pl-PL" sz="1900" dirty="0"/>
              <a:t>Różnice log zwrotów cechują się dosyć dużą stabilność, poza wahaniami związanymi z kryzysami w 2008 r. oraz 2020 r.</a:t>
            </a:r>
            <a:endParaRPr lang="en-US" sz="19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7A3CE74A-1D99-4A42-B653-DD7B1B671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187" y="344885"/>
            <a:ext cx="4976153" cy="3010573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848D9744-051B-4AE9-B935-83A4F27F6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877" y="3355458"/>
            <a:ext cx="4968000" cy="298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5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321732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7DC9008-B6B2-4987-B0AB-D1CF159D2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516804"/>
            <a:ext cx="6594189" cy="1625210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Momenty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D30126-6314-4A93-B27E-5C66CF78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9184" y="2432305"/>
            <a:ext cx="7056669" cy="4102852"/>
          </a:xfrm>
          <a:prstGeom prst="rect">
            <a:avLst/>
          </a:prstGeom>
          <a:solidFill>
            <a:srgbClr val="7F7F7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82F73EF-4AB4-47EB-B1E9-3E40AF32E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60" y="2650194"/>
            <a:ext cx="6793788" cy="3691002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l-PL" sz="1900" dirty="0">
                <a:solidFill>
                  <a:schemeClr val="bg2">
                    <a:lumMod val="10000"/>
                  </a:schemeClr>
                </a:solidFill>
              </a:rPr>
              <a:t>Średnia roczna stopa zwrotu z portfela szacowana jest na 6.7%, co jest bardzo wysokim wynikiem. Minimalna wartość zwrotów z portfela według danych historycznych wyniosła ok. -12.29, a największa ponad 17.5, przy czym odchylenie standardowe wyniosło niemal 31%. </a:t>
            </a:r>
          </a:p>
          <a:p>
            <a:pPr marL="0" indent="0" algn="just">
              <a:buNone/>
            </a:pPr>
            <a:r>
              <a:rPr lang="pl-PL" sz="1900" dirty="0">
                <a:solidFill>
                  <a:schemeClr val="bg2">
                    <a:lumMod val="10000"/>
                  </a:schemeClr>
                </a:solidFill>
              </a:rPr>
              <a:t>Wartość statystyki testu w teście </a:t>
            </a:r>
            <a:r>
              <a:rPr lang="pl-PL" sz="1900" dirty="0" err="1">
                <a:solidFill>
                  <a:schemeClr val="bg2">
                    <a:lumMod val="10000"/>
                  </a:schemeClr>
                </a:solidFill>
              </a:rPr>
              <a:t>Jarque</a:t>
            </a:r>
            <a:r>
              <a:rPr lang="pl-PL" sz="1900" dirty="0">
                <a:solidFill>
                  <a:schemeClr val="bg2">
                    <a:lumMod val="10000"/>
                  </a:schemeClr>
                </a:solidFill>
              </a:rPr>
              <a:t>-Bera wyniosła 3602.606, co jednoznacznie wskazuje na podstawy do odrzucenia hipotezy zerowej mówiącej o rozkładzie normalnym stóp zwrotu.</a:t>
            </a:r>
            <a:endParaRPr lang="en-US" sz="1900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2F50262-0457-40EA-A8D4-688023BDB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071772"/>
              </p:ext>
            </p:extLst>
          </p:nvPr>
        </p:nvGraphicFramePr>
        <p:xfrm>
          <a:off x="8287228" y="1509208"/>
          <a:ext cx="2830465" cy="38395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1189">
                  <a:extLst>
                    <a:ext uri="{9D8B030D-6E8A-4147-A177-3AD203B41FA5}">
                      <a16:colId xmlns:a16="http://schemas.microsoft.com/office/drawing/2014/main" val="189168894"/>
                    </a:ext>
                  </a:extLst>
                </a:gridCol>
                <a:gridCol w="829276">
                  <a:extLst>
                    <a:ext uri="{9D8B030D-6E8A-4147-A177-3AD203B41FA5}">
                      <a16:colId xmlns:a16="http://schemas.microsoft.com/office/drawing/2014/main" val="2044710133"/>
                    </a:ext>
                  </a:extLst>
                </a:gridCol>
              </a:tblGrid>
              <a:tr h="756754"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6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Annualizowana stopa zwrotu</a:t>
                      </a:r>
                      <a:endParaRPr lang="pl-PL" sz="16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4" marR="6524" marT="6524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l-PL" sz="16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6,7%</a:t>
                      </a:r>
                      <a:endParaRPr lang="pl-PL" sz="16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4" marR="6524" marT="6524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317506"/>
                  </a:ext>
                </a:extLst>
              </a:tr>
              <a:tr h="756754"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6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Odchylenie standardowe</a:t>
                      </a:r>
                      <a:endParaRPr lang="pl-PL" sz="16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4" marR="6524" marT="6524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l-PL" sz="16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30,94%</a:t>
                      </a:r>
                      <a:endParaRPr lang="pl-PL" sz="16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4" marR="6524" marT="6524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313244"/>
                  </a:ext>
                </a:extLst>
              </a:tr>
              <a:tr h="378377"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6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Skośność</a:t>
                      </a:r>
                      <a:endParaRPr lang="pl-PL" sz="16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4" marR="6524" marT="6524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l-PL" sz="1600" b="1" u="none" strike="noStrike" noProof="0" dirty="0">
                          <a:solidFill>
                            <a:schemeClr val="bg1"/>
                          </a:solidFill>
                          <a:effectLst/>
                        </a:rPr>
                        <a:t>0,031</a:t>
                      </a:r>
                      <a:endParaRPr lang="pl-PL" sz="16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4" marR="6524" marT="65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8298280"/>
                  </a:ext>
                </a:extLst>
              </a:tr>
              <a:tr h="378377"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6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Kurtoza</a:t>
                      </a:r>
                      <a:endParaRPr lang="pl-PL" sz="16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4" marR="6524" marT="6524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l-PL" sz="16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7,58</a:t>
                      </a:r>
                      <a:endParaRPr lang="pl-PL" sz="16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4" marR="6524" marT="6524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4681515"/>
                  </a:ext>
                </a:extLst>
              </a:tr>
              <a:tr h="497900"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600" b="1" u="none" strike="noStrike" noProof="0" dirty="0">
                          <a:solidFill>
                            <a:schemeClr val="bg1"/>
                          </a:solidFill>
                          <a:effectLst/>
                        </a:rPr>
                        <a:t>Minimalna wartość</a:t>
                      </a:r>
                      <a:endParaRPr lang="pl-PL" sz="1600" b="1" i="0" u="none" strike="noStrike" noProof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4" marR="6524" marT="6524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l-PL" sz="16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-12.287</a:t>
                      </a:r>
                      <a:endParaRPr lang="pl-PL" sz="16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4" marR="6524" marT="6524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262049"/>
                  </a:ext>
                </a:extLst>
              </a:tr>
              <a:tr h="503853"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6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Maksymalna wartość</a:t>
                      </a:r>
                      <a:endParaRPr lang="pl-PL" sz="16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4" marR="6524" marT="6524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l-PL" sz="16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17.516</a:t>
                      </a:r>
                      <a:endParaRPr lang="pl-PL" sz="16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4" marR="6524" marT="6524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3850030"/>
                  </a:ext>
                </a:extLst>
              </a:tr>
              <a:tr h="567566"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600" b="1" u="none" strike="noStrike" noProof="0">
                          <a:solidFill>
                            <a:schemeClr val="bg1"/>
                          </a:solidFill>
                          <a:effectLst/>
                        </a:rPr>
                        <a:t>Wartość testu JB</a:t>
                      </a:r>
                      <a:endParaRPr lang="pl-PL" sz="1600" b="1" i="0" u="none" strike="noStrike" noProof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24" marR="6524" marT="6524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l-PL" sz="1600" b="1" u="none" strike="noStrike" noProof="0" dirty="0">
                          <a:solidFill>
                            <a:schemeClr val="bg1"/>
                          </a:solidFill>
                          <a:effectLst/>
                        </a:rPr>
                        <a:t>3602.6</a:t>
                      </a:r>
                    </a:p>
                    <a:p>
                      <a:pPr algn="ctr" rtl="0" fontAlgn="b"/>
                      <a:r>
                        <a:rPr lang="pl-PL" sz="900" b="1" i="0" u="none" strike="noStrike" noProof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(p-</a:t>
                      </a:r>
                      <a:r>
                        <a:rPr lang="pl-PL" sz="900" b="1" i="0" u="none" strike="noStrike" noProof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value</a:t>
                      </a:r>
                      <a:r>
                        <a:rPr lang="pl-PL" sz="900" b="1" i="0" u="none" strike="noStrike" noProof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&lt; 0.05) </a:t>
                      </a:r>
                    </a:p>
                  </a:txBody>
                  <a:tcPr marL="6524" marR="6524" marT="6524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3473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3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D97825D-BDBD-4AD0-AE8D-2C445E38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pl-PL" sz="3200"/>
              <a:t>Autokorelacja</a:t>
            </a:r>
            <a:endParaRPr lang="en-US" sz="3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4C8D40E-7374-4BFC-B4C1-46169B777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 fontScale="85000" lnSpcReduction="10000"/>
          </a:bodyPr>
          <a:lstStyle/>
          <a:p>
            <a:pPr marL="0" indent="0" algn="just">
              <a:buNone/>
            </a:pPr>
            <a:r>
              <a:rPr lang="pl-PL" sz="1700" dirty="0"/>
              <a:t>Poniższe dwa wykresy przedstawiają autokorelację dla zwrotów dziennych oraz kwadratów zwrotów dziennych. Z obu wykresów wynika, że autokorelacje występują. Największą autokorelacją odznaczają się okresy</a:t>
            </a:r>
            <a:r>
              <a:rPr lang="pl-PL" sz="1700" i="1" dirty="0"/>
              <a:t> t-1 </a:t>
            </a:r>
            <a:r>
              <a:rPr lang="pl-PL" sz="1700" dirty="0"/>
              <a:t>oraz </a:t>
            </a:r>
            <a:r>
              <a:rPr lang="pl-PL" sz="1700" i="1" dirty="0"/>
              <a:t>t-8</a:t>
            </a:r>
            <a:r>
              <a:rPr lang="pl-PL" sz="1700" dirty="0"/>
              <a:t>. Dla późniejszych okresów, również zaobserwowano autokorelację, lecz słabnie ona wraz z dalszymi opóźnieniami.</a:t>
            </a:r>
          </a:p>
          <a:p>
            <a:pPr marL="0" indent="0" algn="just">
              <a:buNone/>
            </a:pPr>
            <a:r>
              <a:rPr lang="pl-PL" sz="1700" dirty="0"/>
              <a:t>Przeprowadzono również test </a:t>
            </a:r>
            <a:r>
              <a:rPr lang="pl-PL" sz="1700" dirty="0" err="1"/>
              <a:t>Ljunga-Boxa</a:t>
            </a:r>
            <a:r>
              <a:rPr lang="pl-PL" sz="1700" dirty="0"/>
              <a:t>, dla którego p-value jest znacznie mniejsze od 0.05, co pozwala stwierdzić, że są podstawy do odrzuceniu hipotezy zerowej mówiącej o braku autokorelacji.</a:t>
            </a:r>
            <a:endParaRPr lang="en-US" sz="1700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221F3F5-BB7B-42D3-BB5E-D14758328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3" y="2820025"/>
            <a:ext cx="5481509" cy="3302608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2F2B3A4D-4547-47A2-ADF5-A1DE718D6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2807501"/>
            <a:ext cx="5523082" cy="332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693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D9205D9-B1BA-42BF-8404-30358D569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366656"/>
            <a:ext cx="4441267" cy="1608328"/>
          </a:xfrm>
        </p:spPr>
        <p:txBody>
          <a:bodyPr>
            <a:normAutofit/>
          </a:bodyPr>
          <a:lstStyle/>
          <a:p>
            <a:r>
              <a:rPr lang="pl-PL" sz="2800" b="1" dirty="0"/>
              <a:t>Porównanie </a:t>
            </a:r>
            <a:r>
              <a:rPr lang="pl-PL" sz="2800" b="1" dirty="0" err="1"/>
              <a:t>kwantyli</a:t>
            </a:r>
            <a:r>
              <a:rPr lang="pl-PL" sz="2800" b="1" dirty="0"/>
              <a:t> empirycznych i teoretycznych</a:t>
            </a:r>
            <a:endParaRPr lang="en-US" sz="2800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AA22A03-79CC-4E8D-A410-34F3F33F3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130629"/>
            <a:ext cx="6675627" cy="2080381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l-PL" sz="1600" dirty="0"/>
              <a:t>Na poniższych wykresach przedstawiono wykresy porównujące </a:t>
            </a:r>
            <a:r>
              <a:rPr lang="pl-PL" sz="1600" dirty="0" err="1"/>
              <a:t>kwantyle</a:t>
            </a:r>
            <a:r>
              <a:rPr lang="pl-PL" sz="1600" dirty="0"/>
              <a:t> empiryczne oraz teoretyczne. </a:t>
            </a:r>
          </a:p>
          <a:p>
            <a:pPr marL="0" indent="0" algn="just">
              <a:buNone/>
            </a:pPr>
            <a:r>
              <a:rPr lang="pl-PL" sz="1600" dirty="0"/>
              <a:t>Pierwszy wykres sprawdza zgodność rozkładu różnic stóp zwrotu z rozkładem normlanym, natomiast drugi z rozkładem t-studenta o 5 stopniach swobody.</a:t>
            </a:r>
          </a:p>
          <a:p>
            <a:pPr marL="0" indent="0" algn="just">
              <a:buNone/>
            </a:pPr>
            <a:r>
              <a:rPr lang="pl-PL" sz="1600" dirty="0"/>
              <a:t>Widać, że rozkład zmiennych jest zdecydowanie bliższy rozkładowi t-studenta i potwierdza test JB mówiący o tym, że obserwacje nie posiadają rozkładu normalnego.</a:t>
            </a:r>
            <a:endParaRPr lang="en-US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7CFECED-2A32-4D95-8198-2741FB623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80" y="2883580"/>
            <a:ext cx="4974336" cy="3009473"/>
          </a:xfrm>
          <a:prstGeom prst="rect">
            <a:avLst/>
          </a:prstGeom>
        </p:spPr>
      </p:pic>
      <p:sp>
        <p:nvSpPr>
          <p:cNvPr id="14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5F4BC88-BB72-4833-8879-654F01054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4" y="2883580"/>
            <a:ext cx="4974336" cy="300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28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C3702D62-E3EB-4620-8A27-E6B1AE298680}"/>
              </a:ext>
            </a:extLst>
          </p:cNvPr>
          <p:cNvSpPr/>
          <p:nvPr/>
        </p:nvSpPr>
        <p:spPr>
          <a:xfrm>
            <a:off x="-50587" y="636239"/>
            <a:ext cx="6195527" cy="16048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82404D9-4716-47E8-8167-BA7A73D5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33" y="853880"/>
            <a:ext cx="5040285" cy="1169585"/>
          </a:xfrm>
        </p:spPr>
        <p:txBody>
          <a:bodyPr anchor="b">
            <a:normAutofit fontScale="90000"/>
          </a:bodyPr>
          <a:lstStyle/>
          <a:p>
            <a:r>
              <a:rPr lang="pl-PL" sz="4000" b="1" dirty="0"/>
              <a:t>Wybór najlepszego modelu GARCH</a:t>
            </a:r>
            <a:endParaRPr lang="en-US" sz="4000" dirty="0"/>
          </a:p>
        </p:txBody>
      </p:sp>
      <p:graphicFrame>
        <p:nvGraphicFramePr>
          <p:cNvPr id="12" name="Tabela 2">
            <a:extLst>
              <a:ext uri="{FF2B5EF4-FFF2-40B4-BE49-F238E27FC236}">
                <a16:creationId xmlns:a16="http://schemas.microsoft.com/office/drawing/2014/main" id="{249E108A-B1AA-4A5D-A634-FFE7FDD30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213420"/>
              </p:ext>
            </p:extLst>
          </p:nvPr>
        </p:nvGraphicFramePr>
        <p:xfrm>
          <a:off x="6618863" y="1531766"/>
          <a:ext cx="5148977" cy="1854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635295">
                  <a:extLst>
                    <a:ext uri="{9D8B030D-6E8A-4147-A177-3AD203B41FA5}">
                      <a16:colId xmlns:a16="http://schemas.microsoft.com/office/drawing/2014/main" val="1908863083"/>
                    </a:ext>
                  </a:extLst>
                </a:gridCol>
                <a:gridCol w="847301">
                  <a:extLst>
                    <a:ext uri="{9D8B030D-6E8A-4147-A177-3AD203B41FA5}">
                      <a16:colId xmlns:a16="http://schemas.microsoft.com/office/drawing/2014/main" val="2832116082"/>
                    </a:ext>
                  </a:extLst>
                </a:gridCol>
                <a:gridCol w="851704">
                  <a:extLst>
                    <a:ext uri="{9D8B030D-6E8A-4147-A177-3AD203B41FA5}">
                      <a16:colId xmlns:a16="http://schemas.microsoft.com/office/drawing/2014/main" val="4170242521"/>
                    </a:ext>
                  </a:extLst>
                </a:gridCol>
                <a:gridCol w="908484">
                  <a:extLst>
                    <a:ext uri="{9D8B030D-6E8A-4147-A177-3AD203B41FA5}">
                      <a16:colId xmlns:a16="http://schemas.microsoft.com/office/drawing/2014/main" val="12129820"/>
                    </a:ext>
                  </a:extLst>
                </a:gridCol>
                <a:gridCol w="940929">
                  <a:extLst>
                    <a:ext uri="{9D8B030D-6E8A-4147-A177-3AD203B41FA5}">
                      <a16:colId xmlns:a16="http://schemas.microsoft.com/office/drawing/2014/main" val="3215275109"/>
                    </a:ext>
                  </a:extLst>
                </a:gridCol>
                <a:gridCol w="965264">
                  <a:extLst>
                    <a:ext uri="{9D8B030D-6E8A-4147-A177-3AD203B41FA5}">
                      <a16:colId xmlns:a16="http://schemas.microsoft.com/office/drawing/2014/main" val="75298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p/q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909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800" b="1" kern="1200" dirty="0">
                          <a:solidFill>
                            <a:schemeClr val="lt1"/>
                          </a:solidFill>
                        </a:rPr>
                        <a:t>1</a:t>
                      </a:r>
                      <a:endParaRPr lang="pl-P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4.067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3.987</a:t>
                      </a:r>
                      <a:endParaRPr lang="en-US" sz="18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3.989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3.991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3.993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9704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800" b="1" kern="1200" dirty="0">
                          <a:solidFill>
                            <a:schemeClr val="lt1"/>
                          </a:solidFill>
                        </a:rPr>
                        <a:t>2</a:t>
                      </a:r>
                      <a:endParaRPr lang="pl-P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4.054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3.989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3.99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3.992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3.994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1317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800" b="1" kern="1200" dirty="0">
                          <a:solidFill>
                            <a:schemeClr val="lt1"/>
                          </a:solidFill>
                        </a:rPr>
                        <a:t>3</a:t>
                      </a:r>
                      <a:endParaRPr lang="pl-P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4.035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3.991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3.992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3.994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3.996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5176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800" b="1" kern="1200" dirty="0">
                          <a:solidFill>
                            <a:schemeClr val="lt1"/>
                          </a:solidFill>
                        </a:rPr>
                        <a:t>4</a:t>
                      </a:r>
                      <a:endParaRPr lang="pl-P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4.023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3.994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3.994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3.996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3.998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00975273"/>
                  </a:ext>
                </a:extLst>
              </a:tr>
            </a:tbl>
          </a:graphicData>
        </a:graphic>
      </p:graphicFrame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D6D2588-88E0-4BE4-8CD7-803B72AB1EAC}"/>
              </a:ext>
            </a:extLst>
          </p:cNvPr>
          <p:cNvSpPr txBox="1"/>
          <p:nvPr/>
        </p:nvSpPr>
        <p:spPr>
          <a:xfrm>
            <a:off x="6618863" y="1162434"/>
            <a:ext cx="3185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Kryterium informacyjne BIC</a:t>
            </a:r>
          </a:p>
        </p:txBody>
      </p:sp>
      <p:graphicFrame>
        <p:nvGraphicFramePr>
          <p:cNvPr id="15" name="Tabela 2">
            <a:extLst>
              <a:ext uri="{FF2B5EF4-FFF2-40B4-BE49-F238E27FC236}">
                <a16:creationId xmlns:a16="http://schemas.microsoft.com/office/drawing/2014/main" id="{4D52A77F-E4FA-40B2-8B97-7166C8ECF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779354"/>
              </p:ext>
            </p:extLst>
          </p:nvPr>
        </p:nvGraphicFramePr>
        <p:xfrm>
          <a:off x="6618863" y="4076974"/>
          <a:ext cx="5148977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54302">
                  <a:extLst>
                    <a:ext uri="{9D8B030D-6E8A-4147-A177-3AD203B41FA5}">
                      <a16:colId xmlns:a16="http://schemas.microsoft.com/office/drawing/2014/main" val="1908863083"/>
                    </a:ext>
                  </a:extLst>
                </a:gridCol>
                <a:gridCol w="1196856">
                  <a:extLst>
                    <a:ext uri="{9D8B030D-6E8A-4147-A177-3AD203B41FA5}">
                      <a16:colId xmlns:a16="http://schemas.microsoft.com/office/drawing/2014/main" val="2832116082"/>
                    </a:ext>
                  </a:extLst>
                </a:gridCol>
                <a:gridCol w="1178806">
                  <a:extLst>
                    <a:ext uri="{9D8B030D-6E8A-4147-A177-3AD203B41FA5}">
                      <a16:colId xmlns:a16="http://schemas.microsoft.com/office/drawing/2014/main" val="4170242521"/>
                    </a:ext>
                  </a:extLst>
                </a:gridCol>
                <a:gridCol w="1119013">
                  <a:extLst>
                    <a:ext uri="{9D8B030D-6E8A-4147-A177-3AD203B41FA5}">
                      <a16:colId xmlns:a16="http://schemas.microsoft.com/office/drawing/2014/main" val="121298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GARCH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eGARCH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gjrGARCH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090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l-PL" sz="1800" b="1" kern="1200" dirty="0">
                          <a:solidFill>
                            <a:schemeClr val="lt1"/>
                          </a:solidFill>
                        </a:rPr>
                        <a:t>AIC</a:t>
                      </a:r>
                      <a:endParaRPr lang="pl-P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0" dirty="0"/>
                        <a:t>3.980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0" dirty="0">
                          <a:solidFill>
                            <a:srgbClr val="262626"/>
                          </a:solidFill>
                        </a:rPr>
                        <a:t>3.974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</a:rPr>
                        <a:t>3.973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04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l-PL" sz="1800" b="1" kern="1200" dirty="0">
                          <a:solidFill>
                            <a:schemeClr val="lt1"/>
                          </a:solidFill>
                        </a:rPr>
                        <a:t>BIC</a:t>
                      </a:r>
                      <a:endParaRPr lang="pl-P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0" dirty="0"/>
                        <a:t>3.988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0" dirty="0"/>
                        <a:t>3.983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</a:rPr>
                        <a:t>3.982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170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l-PL" sz="1800" b="1" kern="1200" dirty="0" err="1">
                          <a:solidFill>
                            <a:schemeClr val="lt1"/>
                          </a:solidFill>
                        </a:rPr>
                        <a:t>Shibata</a:t>
                      </a:r>
                      <a:endParaRPr lang="pl-P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0" dirty="0"/>
                        <a:t>3.980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0" dirty="0"/>
                        <a:t>3.974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</a:rPr>
                        <a:t>3.973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76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l-PL" sz="1800" b="1" kern="1200" dirty="0" err="1">
                          <a:solidFill>
                            <a:schemeClr val="lt1"/>
                          </a:solidFill>
                        </a:rPr>
                        <a:t>Hannan</a:t>
                      </a:r>
                      <a:r>
                        <a:rPr lang="pl-PL" sz="1800" b="1" kern="1200" dirty="0">
                          <a:solidFill>
                            <a:schemeClr val="lt1"/>
                          </a:solidFill>
                        </a:rPr>
                        <a:t>-Quinn</a:t>
                      </a:r>
                      <a:endParaRPr lang="pl-PL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0" dirty="0"/>
                        <a:t>3.983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0" dirty="0"/>
                        <a:t>3.977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</a:rPr>
                        <a:t>3.976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975273"/>
                  </a:ext>
                </a:extLst>
              </a:tr>
            </a:tbl>
          </a:graphicData>
        </a:graphic>
      </p:graphicFrame>
      <p:sp>
        <p:nvSpPr>
          <p:cNvPr id="16" name="pole tekstowe 15">
            <a:extLst>
              <a:ext uri="{FF2B5EF4-FFF2-40B4-BE49-F238E27FC236}">
                <a16:creationId xmlns:a16="http://schemas.microsoft.com/office/drawing/2014/main" id="{39127270-0E38-4DF1-AA5F-CF3751CFFC57}"/>
              </a:ext>
            </a:extLst>
          </p:cNvPr>
          <p:cNvSpPr txBox="1"/>
          <p:nvPr/>
        </p:nvSpPr>
        <p:spPr>
          <a:xfrm>
            <a:off x="273222" y="2241105"/>
            <a:ext cx="58227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dirty="0"/>
              <a:t>Na podstawie otrzymanych danych </a:t>
            </a:r>
            <a:r>
              <a:rPr lang="pl-PL" dirty="0" err="1"/>
              <a:t>wyestymowano</a:t>
            </a:r>
            <a:r>
              <a:rPr lang="pl-PL" dirty="0"/>
              <a:t> szereg modeli GARCH i według kryterium BIC (</a:t>
            </a:r>
            <a:r>
              <a:rPr lang="pl-PL" dirty="0" err="1"/>
              <a:t>Bayesowskie</a:t>
            </a:r>
            <a:r>
              <a:rPr lang="pl-PL" dirty="0"/>
              <a:t> kryterium informacyjne Schwarza) wybrano klasyczny model GARCH (1,1). Dla tego modelu parametry  mają następującą wartość: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dirty="0" err="1"/>
              <a:t>Alpha</a:t>
            </a:r>
            <a:r>
              <a:rPr lang="pl-PL" dirty="0"/>
              <a:t> = 0.06617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dirty="0"/>
              <a:t>Beta = 0.913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dirty="0"/>
              <a:t>Mu = 0.0566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dirty="0" err="1"/>
              <a:t>SigmaLR</a:t>
            </a:r>
            <a:r>
              <a:rPr lang="pl-PL" dirty="0"/>
              <a:t> = 1.98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dirty="0" err="1"/>
              <a:t>SigmaData</a:t>
            </a:r>
            <a:r>
              <a:rPr lang="pl-PL" dirty="0"/>
              <a:t> = 1.92</a:t>
            </a:r>
          </a:p>
          <a:p>
            <a:pPr algn="just"/>
            <a:r>
              <a:rPr lang="pl-PL" dirty="0"/>
              <a:t>Druga tabela przedstawia porównanie modeli GARCH, </a:t>
            </a:r>
            <a:r>
              <a:rPr lang="pl-PL" dirty="0" err="1"/>
              <a:t>eGARCH</a:t>
            </a:r>
            <a:r>
              <a:rPr lang="pl-PL" dirty="0"/>
              <a:t> oraz  asymetrycznego modelu </a:t>
            </a:r>
            <a:r>
              <a:rPr lang="pl-PL" dirty="0" err="1"/>
              <a:t>gjrGARCH</a:t>
            </a:r>
            <a:r>
              <a:rPr lang="pl-PL" dirty="0"/>
              <a:t>. Według wszystkich czterech kryteriów (AIC, BIC, </a:t>
            </a:r>
            <a:r>
              <a:rPr lang="pl-PL" dirty="0" err="1"/>
              <a:t>Shibata</a:t>
            </a:r>
            <a:r>
              <a:rPr lang="pl-PL" dirty="0"/>
              <a:t> oraz </a:t>
            </a:r>
            <a:r>
              <a:rPr lang="pl-PL" dirty="0" err="1"/>
              <a:t>Hannana-Quinna</a:t>
            </a:r>
            <a:r>
              <a:rPr lang="pl-PL" dirty="0"/>
              <a:t>) asymetryczny model </a:t>
            </a:r>
            <a:r>
              <a:rPr lang="pl-PL" dirty="0" err="1"/>
              <a:t>gjrGARCH</a:t>
            </a:r>
            <a:r>
              <a:rPr lang="pl-PL" dirty="0"/>
              <a:t> okazał się być najlepiej dopasowanym modelem.</a:t>
            </a:r>
            <a:endParaRPr lang="en-US" dirty="0"/>
          </a:p>
        </p:txBody>
      </p:sp>
      <p:cxnSp>
        <p:nvCxnSpPr>
          <p:cNvPr id="10" name="Łącznik prosty 9">
            <a:extLst>
              <a:ext uri="{FF2B5EF4-FFF2-40B4-BE49-F238E27FC236}">
                <a16:creationId xmlns:a16="http://schemas.microsoft.com/office/drawing/2014/main" id="{A0A2D6EC-86FF-4B58-9BD1-6DAEFF90B3E4}"/>
              </a:ext>
            </a:extLst>
          </p:cNvPr>
          <p:cNvCxnSpPr/>
          <p:nvPr/>
        </p:nvCxnSpPr>
        <p:spPr>
          <a:xfrm>
            <a:off x="-50587" y="6606073"/>
            <a:ext cx="12329673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787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EE85255-5066-4C23-B0BD-DABB5DFE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pl-PL" sz="3400">
                <a:solidFill>
                  <a:srgbClr val="FFFFFF"/>
                </a:solidFill>
              </a:rPr>
              <a:t>Conditional Standard Deviation</a:t>
            </a:r>
            <a:endParaRPr lang="en-US" sz="3400">
              <a:solidFill>
                <a:srgbClr val="FFFFFF"/>
              </a:solidFill>
            </a:endParaRP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0CD9C45-6DFA-43DB-8912-3F069FB4D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630936"/>
            <a:ext cx="7074409" cy="1463040"/>
          </a:xfrm>
        </p:spPr>
        <p:txBody>
          <a:bodyPr anchor="ctr">
            <a:normAutofit fontScale="92500" lnSpcReduction="20000"/>
          </a:bodyPr>
          <a:lstStyle/>
          <a:p>
            <a:pPr marL="0" indent="0" algn="just">
              <a:buNone/>
            </a:pPr>
            <a:r>
              <a:rPr lang="pl-PL" sz="2200" dirty="0">
                <a:solidFill>
                  <a:srgbClr val="FFFFFF"/>
                </a:solidFill>
              </a:rPr>
              <a:t>Poniższy wykres przedstawia warunkowe </a:t>
            </a:r>
            <a:r>
              <a:rPr lang="pl-PL" sz="2200" dirty="0" err="1">
                <a:solidFill>
                  <a:srgbClr val="FFFFFF"/>
                </a:solidFill>
              </a:rPr>
              <a:t>odchyelnie</a:t>
            </a:r>
            <a:r>
              <a:rPr lang="pl-PL" sz="2200" dirty="0">
                <a:solidFill>
                  <a:srgbClr val="FFFFFF"/>
                </a:solidFill>
              </a:rPr>
              <a:t> standardowe dla najlepszego modelu GARCH, czyli GARCH(1,1). Wykres pokazuje znaczną zmienność w czasie dla SD, które naprzemiennie występuje w okresach niskiej i wysokiej zmienności spowodowanych występowaniem dużych zwrotów, co było widać na wizualizacji danych historycznych.</a:t>
            </a:r>
            <a:endParaRPr lang="en-US" sz="2200" dirty="0">
              <a:solidFill>
                <a:srgbClr val="FFFFFF"/>
              </a:solidFill>
            </a:endParaRP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0BEBB242-8E4D-4C6D-8758-0ACCC2FEB6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674" y="2943970"/>
            <a:ext cx="8042651" cy="370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918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537C12-439C-4DAC-9686-A8E05EB5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pl-PL" sz="3600" b="1" dirty="0"/>
              <a:t>Estymacja  najlepszej kopuli</a:t>
            </a:r>
            <a:endParaRPr lang="en-US" sz="3600" b="1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DE1B17B-22E4-4286-8F56-C03C3C478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 fontScale="92500"/>
          </a:bodyPr>
          <a:lstStyle/>
          <a:p>
            <a:pPr marL="0" indent="0" algn="just">
              <a:buNone/>
            </a:pPr>
            <a:r>
              <a:rPr lang="pl-PL" sz="1700" dirty="0"/>
              <a:t>	Oszacowano pięć kopuli (funkcji łączących) dla badanego portfela. Kryterium wyboru najlepszej kopuli jest wartość zlogarytmizowana funkcja największej wiarygodności, dla której pożądane są wartości jak największe. </a:t>
            </a:r>
          </a:p>
          <a:p>
            <a:pPr marL="0" indent="0" algn="just">
              <a:buNone/>
            </a:pPr>
            <a:r>
              <a:rPr lang="pl-PL" sz="1700" dirty="0"/>
              <a:t>	Najlepszą okazała się kopula t-Studenta. Oznacza to, że są wysokie korelacje dla małych wartości, co przedstawiają poniższe wykresy. Parametry dla tak oszacowanej kopuli wynoszą odpowiednio 0.42 i 7.12.</a:t>
            </a:r>
            <a:endParaRPr lang="en-US" sz="1700" dirty="0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ela 2">
            <a:extLst>
              <a:ext uri="{FF2B5EF4-FFF2-40B4-BE49-F238E27FC236}">
                <a16:creationId xmlns:a16="http://schemas.microsoft.com/office/drawing/2014/main" id="{CA307F9C-F367-4B5E-A9AE-71BE61476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278970"/>
              </p:ext>
            </p:extLst>
          </p:nvPr>
        </p:nvGraphicFramePr>
        <p:xfrm>
          <a:off x="624045" y="3684877"/>
          <a:ext cx="4974338" cy="1406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10349">
                  <a:extLst>
                    <a:ext uri="{9D8B030D-6E8A-4147-A177-3AD203B41FA5}">
                      <a16:colId xmlns:a16="http://schemas.microsoft.com/office/drawing/2014/main" val="1908863083"/>
                    </a:ext>
                  </a:extLst>
                </a:gridCol>
                <a:gridCol w="728789">
                  <a:extLst>
                    <a:ext uri="{9D8B030D-6E8A-4147-A177-3AD203B41FA5}">
                      <a16:colId xmlns:a16="http://schemas.microsoft.com/office/drawing/2014/main" val="2832116082"/>
                    </a:ext>
                  </a:extLst>
                </a:gridCol>
                <a:gridCol w="887221">
                  <a:extLst>
                    <a:ext uri="{9D8B030D-6E8A-4147-A177-3AD203B41FA5}">
                      <a16:colId xmlns:a16="http://schemas.microsoft.com/office/drawing/2014/main" val="4170242521"/>
                    </a:ext>
                  </a:extLst>
                </a:gridCol>
                <a:gridCol w="772798">
                  <a:extLst>
                    <a:ext uri="{9D8B030D-6E8A-4147-A177-3AD203B41FA5}">
                      <a16:colId xmlns:a16="http://schemas.microsoft.com/office/drawing/2014/main" val="12129820"/>
                    </a:ext>
                  </a:extLst>
                </a:gridCol>
                <a:gridCol w="755194">
                  <a:extLst>
                    <a:ext uri="{9D8B030D-6E8A-4147-A177-3AD203B41FA5}">
                      <a16:colId xmlns:a16="http://schemas.microsoft.com/office/drawing/2014/main" val="371467552"/>
                    </a:ext>
                  </a:extLst>
                </a:gridCol>
                <a:gridCol w="719987">
                  <a:extLst>
                    <a:ext uri="{9D8B030D-6E8A-4147-A177-3AD203B41FA5}">
                      <a16:colId xmlns:a16="http://schemas.microsoft.com/office/drawing/2014/main" val="804548779"/>
                    </a:ext>
                  </a:extLst>
                </a:gridCol>
              </a:tblGrid>
              <a:tr h="468960"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 marL="63373" marR="63373" marT="31686" marB="3168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 err="1"/>
                        <a:t>Normal</a:t>
                      </a:r>
                      <a:r>
                        <a:rPr lang="pl-PL" sz="1200" dirty="0"/>
                        <a:t> Copula</a:t>
                      </a:r>
                    </a:p>
                  </a:txBody>
                  <a:tcPr marL="63373" marR="63373" marT="31686" marB="316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/>
                        <a:t>T-student</a:t>
                      </a:r>
                    </a:p>
                    <a:p>
                      <a:pPr algn="ctr"/>
                      <a:r>
                        <a:rPr lang="pl-PL" sz="1200" dirty="0"/>
                        <a:t>Copula</a:t>
                      </a:r>
                    </a:p>
                  </a:txBody>
                  <a:tcPr marL="63373" marR="63373" marT="31686" marB="316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 err="1"/>
                        <a:t>Gumbel</a:t>
                      </a:r>
                      <a:r>
                        <a:rPr lang="pl-PL" sz="1200" dirty="0"/>
                        <a:t> Copula</a:t>
                      </a:r>
                    </a:p>
                  </a:txBody>
                  <a:tcPr marL="63373" marR="63373" marT="31686" marB="316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/>
                        <a:t>Clayton Copula</a:t>
                      </a:r>
                    </a:p>
                  </a:txBody>
                  <a:tcPr marL="63373" marR="63373" marT="31686" marB="316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/>
                        <a:t>Frank Copula</a:t>
                      </a:r>
                    </a:p>
                  </a:txBody>
                  <a:tcPr marL="63373" marR="63373" marT="31686" marB="31686" anchor="ctr"/>
                </a:tc>
                <a:extLst>
                  <a:ext uri="{0D108BD9-81ED-4DB2-BD59-A6C34878D82A}">
                    <a16:rowId xmlns:a16="http://schemas.microsoft.com/office/drawing/2014/main" val="3609090124"/>
                  </a:ext>
                </a:extLst>
              </a:tr>
              <a:tr h="4689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200" b="1" kern="1200" dirty="0">
                          <a:solidFill>
                            <a:schemeClr val="lt1"/>
                          </a:solidFill>
                        </a:rPr>
                        <a:t>Oszacowanie</a:t>
                      </a:r>
                      <a:endParaRPr lang="pl-PL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373" marR="63373" marT="31686" marB="31686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/>
                        <a:t>0.43</a:t>
                      </a:r>
                    </a:p>
                  </a:txBody>
                  <a:tcPr marL="63373" marR="63373" marT="31686" marB="316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b="0" dirty="0">
                          <a:solidFill>
                            <a:srgbClr val="00B050"/>
                          </a:solidFill>
                        </a:rPr>
                        <a:t>0.42/7.12</a:t>
                      </a:r>
                    </a:p>
                  </a:txBody>
                  <a:tcPr marL="63373" marR="63373" marT="31686" marB="316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b="0" dirty="0">
                          <a:solidFill>
                            <a:srgbClr val="262626"/>
                          </a:solidFill>
                        </a:rPr>
                        <a:t>1.35</a:t>
                      </a:r>
                    </a:p>
                  </a:txBody>
                  <a:tcPr marL="63373" marR="63373" marT="31686" marB="316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63373" marR="63373" marT="31686" marB="316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b="0" dirty="0">
                          <a:solidFill>
                            <a:schemeClr val="tx1"/>
                          </a:solidFill>
                        </a:rPr>
                        <a:t>2.75</a:t>
                      </a:r>
                    </a:p>
                  </a:txBody>
                  <a:tcPr marL="63373" marR="63373" marT="31686" marB="31686" anchor="ctr"/>
                </a:tc>
                <a:extLst>
                  <a:ext uri="{0D108BD9-81ED-4DB2-BD59-A6C34878D82A}">
                    <a16:rowId xmlns:a16="http://schemas.microsoft.com/office/drawing/2014/main" val="2797048812"/>
                  </a:ext>
                </a:extLst>
              </a:tr>
              <a:tr h="4689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l-PL" sz="1200" b="1" kern="1200" dirty="0" err="1">
                          <a:solidFill>
                            <a:schemeClr val="lt1"/>
                          </a:solidFill>
                        </a:rPr>
                        <a:t>LogLikelihood</a:t>
                      </a:r>
                      <a:endParaRPr lang="pl-PL" sz="1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373" marR="63373" marT="31686" marB="31686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/>
                        <a:t>408.37</a:t>
                      </a:r>
                    </a:p>
                  </a:txBody>
                  <a:tcPr marL="63373" marR="63373" marT="31686" marB="316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>
                          <a:solidFill>
                            <a:srgbClr val="00B050"/>
                          </a:solidFill>
                        </a:rPr>
                        <a:t>444.74</a:t>
                      </a:r>
                    </a:p>
                  </a:txBody>
                  <a:tcPr marL="63373" marR="63373" marT="31686" marB="316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dirty="0"/>
                        <a:t>373.62</a:t>
                      </a:r>
                    </a:p>
                  </a:txBody>
                  <a:tcPr marL="63373" marR="63373" marT="31686" marB="316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63373" marR="63373" marT="31686" marB="3168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200" b="0" dirty="0">
                          <a:solidFill>
                            <a:schemeClr val="tx1"/>
                          </a:solidFill>
                        </a:rPr>
                        <a:t>349.69</a:t>
                      </a:r>
                    </a:p>
                  </a:txBody>
                  <a:tcPr marL="63373" marR="63373" marT="31686" marB="31686" anchor="ctr"/>
                </a:tc>
                <a:extLst>
                  <a:ext uri="{0D108BD9-81ED-4DB2-BD59-A6C34878D82A}">
                    <a16:rowId xmlns:a16="http://schemas.microsoft.com/office/drawing/2014/main" val="4213170019"/>
                  </a:ext>
                </a:extLst>
              </a:tr>
            </a:tbl>
          </a:graphicData>
        </a:graphic>
      </p:graphicFrame>
      <p:pic>
        <p:nvPicPr>
          <p:cNvPr id="4" name="Obraz 3">
            <a:extLst>
              <a:ext uri="{FF2B5EF4-FFF2-40B4-BE49-F238E27FC236}">
                <a16:creationId xmlns:a16="http://schemas.microsoft.com/office/drawing/2014/main" id="{92B769B2-3FA2-4C06-9B88-3E615A620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365" y="2889799"/>
            <a:ext cx="4974336" cy="299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499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229854DD6AB4E4BAD6717DD5BABFAD9" ma:contentTypeVersion="6" ma:contentTypeDescription="Utwórz nowy dokument." ma:contentTypeScope="" ma:versionID="b6c5b40d15407b32c95fb9e1a7df9c4b">
  <xsd:schema xmlns:xsd="http://www.w3.org/2001/XMLSchema" xmlns:xs="http://www.w3.org/2001/XMLSchema" xmlns:p="http://schemas.microsoft.com/office/2006/metadata/properties" xmlns:ns3="bb5a357c-2816-4be0-8739-b4f45f616622" xmlns:ns4="83c9dc57-06a6-412f-8875-50409a04d3e9" targetNamespace="http://schemas.microsoft.com/office/2006/metadata/properties" ma:root="true" ma:fieldsID="8867688a03f90615ada2b942afbbeea0" ns3:_="" ns4:_="">
    <xsd:import namespace="bb5a357c-2816-4be0-8739-b4f45f616622"/>
    <xsd:import namespace="83c9dc57-06a6-412f-8875-50409a04d3e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5a357c-2816-4be0-8739-b4f45f6166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c9dc57-06a6-412f-8875-50409a04d3e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CD65B1-328A-4927-B0BD-5CB957AEA6A6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purl.org/dc/terms/"/>
    <ds:schemaRef ds:uri="bb5a357c-2816-4be0-8739-b4f45f616622"/>
    <ds:schemaRef ds:uri="83c9dc57-06a6-412f-8875-50409a04d3e9"/>
  </ds:schemaRefs>
</ds:datastoreItem>
</file>

<file path=customXml/itemProps2.xml><?xml version="1.0" encoding="utf-8"?>
<ds:datastoreItem xmlns:ds="http://schemas.openxmlformats.org/officeDocument/2006/customXml" ds:itemID="{2F98F237-D6DC-497E-9B5A-97EEFF88CB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5FCCE0D-FC62-4DD3-A7B3-2CDB49B3D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5a357c-2816-4be0-8739-b4f45f616622"/>
    <ds:schemaRef ds:uri="83c9dc57-06a6-412f-8875-50409a04d3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2216</TotalTime>
  <Words>907</Words>
  <Application>Microsoft Office PowerPoint</Application>
  <PresentationFormat>Panoramiczny</PresentationFormat>
  <Paragraphs>239</Paragraphs>
  <Slides>12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trebuchet ms</vt:lpstr>
      <vt:lpstr>Office Theme</vt:lpstr>
      <vt:lpstr>Analiza portfela inwestycyjnego</vt:lpstr>
      <vt:lpstr>PKN ORLEN &amp; mBANK</vt:lpstr>
      <vt:lpstr>Wizualizacja danych historycznych</vt:lpstr>
      <vt:lpstr>Momenty</vt:lpstr>
      <vt:lpstr>Autokorelacja</vt:lpstr>
      <vt:lpstr>Porównanie kwantyli empirycznych i teoretycznych</vt:lpstr>
      <vt:lpstr>Wybór najlepszego modelu GARCH</vt:lpstr>
      <vt:lpstr>Conditional Standard Deviation</vt:lpstr>
      <vt:lpstr>Estymacja  najlepszej kopuli</vt:lpstr>
      <vt:lpstr>Wartości VaR oraz ES dla horyzontu 1 i 10-okresowego, obliczone na podstawie obserwacji z ostatnich 5 lat (przy poziomach istotności alfa 1% i 5%)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Fundusz PKO Zrównoważony</dc:title>
  <dc:creator>Jan Jarco</dc:creator>
  <cp:lastModifiedBy>Pracownia Projektowa 2</cp:lastModifiedBy>
  <cp:revision>54</cp:revision>
  <dcterms:created xsi:type="dcterms:W3CDTF">2020-04-20T14:46:09Z</dcterms:created>
  <dcterms:modified xsi:type="dcterms:W3CDTF">2021-06-06T21:41:12Z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0x010100A229854DD6AB4E4BAD6717DD5BABFAD9</vt:lpwstr>
  </property>
</Properties>
</file>