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8" r:id="rId2"/>
    <p:sldId id="259" r:id="rId3"/>
    <p:sldId id="321" r:id="rId4"/>
    <p:sldId id="322" r:id="rId5"/>
    <p:sldId id="323" r:id="rId6"/>
    <p:sldId id="324" r:id="rId7"/>
    <p:sldId id="338" r:id="rId8"/>
    <p:sldId id="326" r:id="rId9"/>
    <p:sldId id="327" r:id="rId10"/>
    <p:sldId id="328" r:id="rId11"/>
    <p:sldId id="334" r:id="rId12"/>
    <p:sldId id="330" r:id="rId13"/>
    <p:sldId id="329" r:id="rId14"/>
    <p:sldId id="339" r:id="rId15"/>
    <p:sldId id="331" r:id="rId16"/>
    <p:sldId id="336" r:id="rId17"/>
    <p:sldId id="337" r:id="rId18"/>
    <p:sldId id="332" r:id="rId19"/>
    <p:sldId id="333" r:id="rId20"/>
    <p:sldId id="325" r:id="rId21"/>
    <p:sldId id="335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</p:sldIdLst>
  <p:sldSz cx="9144000" cy="5143500" type="screen16x9"/>
  <p:notesSz cx="6858000" cy="9144000"/>
  <p:embeddedFontLst>
    <p:embeddedFont>
      <p:font typeface="Nixie One" panose="020B0604020202020204" charset="0"/>
      <p:regular r:id="rId37"/>
    </p:embeddedFont>
    <p:embeddedFont>
      <p:font typeface="Inconsolata" panose="020B0604020202020204" charset="-18"/>
      <p:regular r:id="rId38"/>
    </p:embeddedFont>
    <p:embeddedFont>
      <p:font typeface="MV Boli" panose="02000500030200090000" pitchFamily="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5AA280-95F5-4767-BB5B-64D558F7A6BD}">
  <a:tblStyle styleId="{0F5AA280-95F5-4767-BB5B-64D558F7A6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018" autoAdjust="0"/>
  </p:normalViewPr>
  <p:slideViewPr>
    <p:cSldViewPr snapToGrid="0">
      <p:cViewPr varScale="1">
        <p:scale>
          <a:sx n="47" d="100"/>
          <a:sy n="47" d="100"/>
        </p:scale>
        <p:origin x="662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4906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1381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Omówić i pokazać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73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913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53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Zaczynamy od zmiennych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689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Omówić i pokazać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73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218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239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561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65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Omówić i pokazać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579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Omówić i pokazać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718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400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50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538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735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457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Omówić i pokazać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46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9378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79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91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53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4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3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8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57" name="Shape 57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Font typeface="Nixie One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69127" y="1519600"/>
            <a:ext cx="3226199" cy="300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E7CC3"/>
              </a:buClr>
              <a:buSzPct val="100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636545" y="3069761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6D9EEB"/>
                </a:solidFill>
              </a:rPr>
              <a:t>Hello</a:t>
            </a:r>
            <a:r>
              <a:rPr lang="pl-PL" sz="6000" dirty="0" smtClean="0">
                <a:solidFill>
                  <a:srgbClr val="6D9EEB"/>
                </a:solidFill>
              </a:rPr>
              <a:t> Java</a:t>
            </a:r>
            <a:r>
              <a:rPr lang="en" sz="6000" dirty="0" smtClean="0">
                <a:solidFill>
                  <a:srgbClr val="6D9EEB"/>
                </a:solidFill>
              </a:rPr>
              <a:t>!</a:t>
            </a:r>
            <a:endParaRPr lang="en" sz="6000" dirty="0">
              <a:solidFill>
                <a:srgbClr val="6D9EEB"/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61" y="699855"/>
            <a:ext cx="2219267" cy="220282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8397551" y="4627984"/>
            <a:ext cx="550506" cy="51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Piwo.java</a:t>
            </a:r>
            <a:endParaRPr lang="en" dirty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1026" name="Picture 2" descr="C:\Users\balakierm\AppData\Roaming\Skype\tt.mateuszbalakier\media_messaging\media_cache_v3\^3A1555D2182C0082CF00DAB09CA7ED62C8C08D21A53C7BCEE7^pimgpsh_fullsize_di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51" y="1045926"/>
            <a:ext cx="5803605" cy="39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 idx="4294967295"/>
          </p:nvPr>
        </p:nvSpPr>
        <p:spPr>
          <a:xfrm>
            <a:off x="2195300" y="1443675"/>
            <a:ext cx="4918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 smtClean="0"/>
              <a:t>Uwaga!</a:t>
            </a:r>
            <a:endParaRPr lang="en" sz="6000" dirty="0"/>
          </a:p>
        </p:txBody>
      </p:sp>
      <p:sp>
        <p:nvSpPr>
          <p:cNvPr id="297" name="Shape 297"/>
          <p:cNvSpPr txBox="1">
            <a:spLocks noGrp="1"/>
          </p:cNvSpPr>
          <p:nvPr>
            <p:ph type="subTitle" idx="4294967295"/>
          </p:nvPr>
        </p:nvSpPr>
        <p:spPr>
          <a:xfrm>
            <a:off x="1485900" y="2650496"/>
            <a:ext cx="6337300" cy="22644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W języku Java przyjęło się że każda klasa znajduje się w oddzielnym pliku o takiej samej nazwie. Na przykład klasa „Piwo” wyląduje w pliku Piwo.java</a:t>
            </a:r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Każda nazwa klasy powinna zaczynać się z dużej litery!</a:t>
            </a:r>
            <a:endParaRPr lang="en" sz="1800" dirty="0"/>
          </a:p>
        </p:txBody>
      </p:sp>
      <p:sp>
        <p:nvSpPr>
          <p:cNvPr id="298" name="Shape 298"/>
          <p:cNvSpPr/>
          <p:nvPr/>
        </p:nvSpPr>
        <p:spPr>
          <a:xfrm>
            <a:off x="5009387" y="1640013"/>
            <a:ext cx="128876" cy="12066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5144000" y="458464"/>
            <a:ext cx="552112" cy="541549"/>
            <a:chOff x="6654650" y="3665275"/>
            <a:chExt cx="409100" cy="409125"/>
          </a:xfrm>
        </p:grpSpPr>
        <p:sp>
          <p:nvSpPr>
            <p:cNvPr id="300" name="Shape 3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 rot="1056884">
            <a:off x="4139318" y="1465931"/>
            <a:ext cx="364770" cy="357726"/>
            <a:chOff x="570875" y="4322250"/>
            <a:chExt cx="443300" cy="443325"/>
          </a:xfrm>
        </p:grpSpPr>
        <p:sp>
          <p:nvSpPr>
            <p:cNvPr id="303" name="Shape 3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7" name="Shape 307"/>
          <p:cNvSpPr/>
          <p:nvPr/>
        </p:nvSpPr>
        <p:spPr>
          <a:xfrm rot="2466561">
            <a:off x="4238785" y="803742"/>
            <a:ext cx="179047" cy="16764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-1609299">
            <a:off x="4670506" y="1101821"/>
            <a:ext cx="128858" cy="1206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2926312">
            <a:off x="5437581" y="1324753"/>
            <a:ext cx="96500" cy="903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 rot="-1609224">
            <a:off x="4688933" y="373216"/>
            <a:ext cx="178561" cy="1704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Prostokąt 1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11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22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1667700" y="21983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 smtClean="0">
                <a:solidFill>
                  <a:srgbClr val="6D9EEB"/>
                </a:solidFill>
              </a:rPr>
              <a:t>OBIEKT</a:t>
            </a:r>
            <a:endParaRPr lang="en" sz="6000" dirty="0">
              <a:solidFill>
                <a:srgbClr val="6D9EEB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12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73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pl-PL" dirty="0" smtClean="0">
                <a:latin typeface="MV Boli" pitchFamily="2" charset="0"/>
                <a:cs typeface="MV Boli" pitchFamily="2" charset="0"/>
              </a:rPr>
              <a:t>Obiekt jest instancją klasy, czyli w przypadku naszego piwa typem zmiennej będzie „Piwo”, a jego wartością obiekt tej klasy.</a:t>
            </a:r>
          </a:p>
          <a:p>
            <a:pPr lvl="0">
              <a:buNone/>
            </a:pPr>
            <a:endParaRPr lang="pl-PL" dirty="0" smtClean="0">
              <a:latin typeface="MV Boli" pitchFamily="2" charset="0"/>
              <a:cs typeface="MV Boli" pitchFamily="2" charset="0"/>
            </a:endParaRPr>
          </a:p>
          <a:p>
            <a:pPr lvl="0">
              <a:buNone/>
            </a:pPr>
            <a:r>
              <a:rPr lang="pl-PL" dirty="0" smtClean="0">
                <a:latin typeface="MV Boli" pitchFamily="2" charset="0"/>
                <a:cs typeface="MV Boli" pitchFamily="2" charset="0"/>
              </a:rPr>
              <a:t>Obiekt = to co jest wartością zmiennej</a:t>
            </a:r>
            <a:endParaRPr lang="pl-PL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13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31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Obiekt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347537" y="1519600"/>
            <a:ext cx="6547789" cy="3007500"/>
          </a:xfrm>
        </p:spPr>
        <p:txBody>
          <a:bodyPr/>
          <a:lstStyle/>
          <a:p>
            <a:pPr marL="285750" indent="-285750"/>
            <a:r>
              <a:rPr lang="pl-PL" dirty="0" smtClean="0"/>
              <a:t>Aby utworzyć nowy obiekt, używamy słowa kluczowego „</a:t>
            </a:r>
            <a:r>
              <a:rPr lang="pl-PL" dirty="0" err="1" smtClean="0"/>
              <a:t>new</a:t>
            </a:r>
            <a:r>
              <a:rPr lang="pl-PL" dirty="0" smtClean="0"/>
              <a:t>” np. „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NaszaKlasa</a:t>
            </a:r>
            <a:r>
              <a:rPr lang="pl-PL" dirty="0" smtClean="0"/>
              <a:t>();”</a:t>
            </a:r>
          </a:p>
          <a:p>
            <a:pPr marL="285750" indent="-285750"/>
            <a:endParaRPr lang="pl-PL" dirty="0"/>
          </a:p>
          <a:p>
            <a:pPr marL="285750" indent="-285750"/>
            <a:r>
              <a:rPr lang="pl-PL" dirty="0" smtClean="0"/>
              <a:t>Możemy tworzyć dowolną liczbę obiektów jednej klasy, zawierających różne wartości atrybutów. Podobnie jak datownikiem możemy postawić bardzo wiele różnych dat o tym samym formacie i wyglądzie.</a:t>
            </a:r>
          </a:p>
          <a:p>
            <a:pPr marL="285750" indent="-285750"/>
            <a:endParaRPr lang="pl-PL" dirty="0" smtClean="0"/>
          </a:p>
          <a:p>
            <a:pPr marL="285750" indent="-285750"/>
            <a:endParaRPr lang="pl-PL" dirty="0"/>
          </a:p>
          <a:p>
            <a:pPr marL="285750" indent="-285750"/>
            <a:endParaRPr lang="pl-PL" dirty="0" smtClean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14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47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Klasa jako nowy typ zmiennej, a obiekt jako jej wartość</a:t>
            </a:r>
            <a:endParaRPr lang="en" dirty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15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2050" name="Picture 2" descr="C:\Users\balakierm\AppData\Roaming\Skype\tt.mateuszbalakier\media_messaging\media_cache_v3\^317F7462F06634B1B5C6649D80D3BD0D21017DD3491EA43380^pimgpsh_fullsize_di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12" y="1373048"/>
            <a:ext cx="6431814" cy="29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lakierm\AppData\Roaming\Skype\tt.mateuszbalakier\media_messaging\media_cache_v3\^49A12D831B364BF4ED3DDC87EC6C8BA1FA95801EFDA634A610^pimgpsh_fullsize_dist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12" y="4410661"/>
            <a:ext cx="6431814" cy="40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8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Dostęp do atrybutów obiektu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347537" y="1519600"/>
            <a:ext cx="6547789" cy="3007500"/>
          </a:xfrm>
        </p:spPr>
        <p:txBody>
          <a:bodyPr/>
          <a:lstStyle/>
          <a:p>
            <a:pPr marL="285750" indent="-285750"/>
            <a:r>
              <a:rPr lang="pl-PL" dirty="0" smtClean="0"/>
              <a:t>Obiekty przechowują w sobie atrybuty/zmienne, które je „opisują”</a:t>
            </a:r>
          </a:p>
          <a:p>
            <a:pPr marL="285750" indent="-285750"/>
            <a:endParaRPr lang="pl-PL" dirty="0"/>
          </a:p>
          <a:p>
            <a:pPr marL="285750" indent="-285750"/>
            <a:r>
              <a:rPr lang="pl-PL" dirty="0" smtClean="0"/>
              <a:t>Możemy się do nich dostać poprzez metody obiektu, które zwracają lub ustawiają poszczególne wartości</a:t>
            </a:r>
          </a:p>
          <a:p>
            <a:pPr marL="285750" indent="-285750"/>
            <a:endParaRPr lang="pl-PL" dirty="0"/>
          </a:p>
          <a:p>
            <a:pPr marL="285750" indent="-285750"/>
            <a:r>
              <a:rPr lang="pl-PL" dirty="0" smtClean="0"/>
              <a:t>Drugim sposobem jest bezpośrednie odwołanie się przy użycie kropki po nazwie zmiennej przechowującej obiekt (</a:t>
            </a:r>
            <a:r>
              <a:rPr lang="pl-PL" dirty="0" err="1" smtClean="0"/>
              <a:t>nazwaZmiennej.nazwaAtrybutu</a:t>
            </a:r>
            <a:r>
              <a:rPr lang="pl-PL" dirty="0" smtClean="0"/>
              <a:t>) np. </a:t>
            </a:r>
            <a:r>
              <a:rPr lang="pl-PL" dirty="0" err="1" smtClean="0"/>
              <a:t>lager.ileZostalo</a:t>
            </a:r>
            <a:r>
              <a:rPr lang="pl-PL" smtClean="0"/>
              <a:t> </a:t>
            </a:r>
            <a:endParaRPr lang="pl-PL" dirty="0" smtClean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16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48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Dostęp do atrybutów obiektu - przykłady</a:t>
            </a:r>
            <a:endParaRPr lang="en" dirty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17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22" y="1183869"/>
            <a:ext cx="6788224" cy="293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23" y="4273742"/>
            <a:ext cx="6084621" cy="70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Konstruktor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347537" y="1519600"/>
            <a:ext cx="6547789" cy="3007500"/>
          </a:xfrm>
        </p:spPr>
        <p:txBody>
          <a:bodyPr/>
          <a:lstStyle/>
          <a:p>
            <a:pPr marL="285750" indent="-285750"/>
            <a:r>
              <a:rPr lang="pl-PL" dirty="0" smtClean="0"/>
              <a:t>Konstruktor jest specjalną metodą, która wykonuje się tylko raz podczas tworzenia obiektu</a:t>
            </a:r>
          </a:p>
          <a:p>
            <a:pPr marL="285750" indent="-285750"/>
            <a:endParaRPr lang="pl-PL" dirty="0"/>
          </a:p>
          <a:p>
            <a:pPr marL="285750" indent="-285750"/>
            <a:r>
              <a:rPr lang="pl-PL" dirty="0" smtClean="0"/>
              <a:t>Konstruktor może przyjmować argumenty</a:t>
            </a:r>
          </a:p>
          <a:p>
            <a:pPr marL="285750" indent="-285750"/>
            <a:endParaRPr lang="pl-PL" dirty="0"/>
          </a:p>
          <a:p>
            <a:pPr marL="285750" indent="-285750"/>
            <a:r>
              <a:rPr lang="pl-PL" dirty="0" smtClean="0"/>
              <a:t>Konstruktor może modyfikować/ustawiać atrybuty</a:t>
            </a:r>
          </a:p>
          <a:p>
            <a:pPr marL="285750" indent="-285750"/>
            <a:endParaRPr lang="pl-PL" dirty="0"/>
          </a:p>
          <a:p>
            <a:pPr marL="285750" indent="-285750"/>
            <a:r>
              <a:rPr lang="pl-PL" dirty="0" smtClean="0"/>
              <a:t>Służy on głównie do ustawiania początkowych wartości atrybutów w obiekcie</a:t>
            </a:r>
          </a:p>
          <a:p>
            <a:pPr marL="285750" indent="-285750"/>
            <a:endParaRPr lang="pl-PL" dirty="0"/>
          </a:p>
          <a:p>
            <a:pPr marL="285750" indent="-285750"/>
            <a:r>
              <a:rPr lang="pl-PL" dirty="0" smtClean="0"/>
              <a:t>Konstruktorów może być kilka (różniących się przyjmowanymi parametrami)</a:t>
            </a:r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18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7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Konstruktor w Piwo.java</a:t>
            </a:r>
            <a:endParaRPr lang="en" dirty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19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5" y="1303043"/>
            <a:ext cx="8038767" cy="307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6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>
                <a:solidFill>
                  <a:srgbClr val="6D9EEB"/>
                </a:solidFill>
              </a:rPr>
              <a:t>4</a:t>
            </a:r>
            <a:r>
              <a:rPr lang="en" sz="6000" dirty="0" smtClean="0">
                <a:solidFill>
                  <a:srgbClr val="6D9EEB"/>
                </a:solidFill>
              </a:rPr>
              <a:t>.</a:t>
            </a:r>
            <a:endParaRPr lang="en" sz="6000" dirty="0">
              <a:solidFill>
                <a:srgbClr val="6D9EEB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Podstawy Programowania w Javie</a:t>
            </a:r>
            <a:endParaRPr lang="en" dirty="0"/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Wstęp do programowania obiektowego: klasy, obiekty, </a:t>
            </a:r>
            <a:r>
              <a:rPr lang="pl-PL" dirty="0" err="1" smtClean="0"/>
              <a:t>konstruktory</a:t>
            </a:r>
            <a:r>
              <a:rPr lang="pl-PL" dirty="0" smtClean="0"/>
              <a:t>, metody i atrybuty</a:t>
            </a:r>
            <a:endParaRPr lang="en" dirty="0"/>
          </a:p>
        </p:txBody>
      </p:sp>
      <p:sp>
        <p:nvSpPr>
          <p:cNvPr id="4" name="Shape 280"/>
          <p:cNvSpPr txBox="1">
            <a:spLocks/>
          </p:cNvSpPr>
          <p:nvPr/>
        </p:nvSpPr>
        <p:spPr>
          <a:xfrm>
            <a:off x="1737625" y="3827349"/>
            <a:ext cx="56688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pl-PL" dirty="0" smtClean="0"/>
              <a:t>Sebastian Kozak</a:t>
            </a:r>
          </a:p>
          <a:p>
            <a:r>
              <a:rPr lang="pl-PL" dirty="0" smtClean="0"/>
              <a:t>Mateusz Bałakier</a:t>
            </a:r>
            <a:endParaRPr lang="en" dirty="0"/>
          </a:p>
        </p:txBody>
      </p:sp>
      <p:sp>
        <p:nvSpPr>
          <p:cNvPr id="6" name="Prostokąt 5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 idx="4294967295"/>
          </p:nvPr>
        </p:nvSpPr>
        <p:spPr>
          <a:xfrm>
            <a:off x="2195300" y="1443675"/>
            <a:ext cx="4918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 smtClean="0"/>
              <a:t>Uwaga!</a:t>
            </a:r>
            <a:endParaRPr lang="en" sz="6000" dirty="0"/>
          </a:p>
        </p:txBody>
      </p:sp>
      <p:sp>
        <p:nvSpPr>
          <p:cNvPr id="297" name="Shape 297"/>
          <p:cNvSpPr txBox="1">
            <a:spLocks noGrp="1"/>
          </p:cNvSpPr>
          <p:nvPr>
            <p:ph type="subTitle" idx="4294967295"/>
          </p:nvPr>
        </p:nvSpPr>
        <p:spPr>
          <a:xfrm>
            <a:off x="1485900" y="2650496"/>
            <a:ext cx="6337300" cy="22644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W przypadku gdy nie napiszemy w klasie żadnego konstruktora, </a:t>
            </a:r>
            <a:r>
              <a:rPr lang="pl-PL" sz="1800" dirty="0" err="1" smtClean="0"/>
              <a:t>java</a:t>
            </a:r>
            <a:r>
              <a:rPr lang="pl-PL" sz="1800" dirty="0" smtClean="0"/>
              <a:t> automatycznie doda pusty konstruktor, który nie przyjmuje żadnych argumentów. </a:t>
            </a:r>
            <a:endParaRPr lang="en" sz="1800" dirty="0"/>
          </a:p>
        </p:txBody>
      </p:sp>
      <p:sp>
        <p:nvSpPr>
          <p:cNvPr id="298" name="Shape 298"/>
          <p:cNvSpPr/>
          <p:nvPr/>
        </p:nvSpPr>
        <p:spPr>
          <a:xfrm>
            <a:off x="5009387" y="1640013"/>
            <a:ext cx="128876" cy="12066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5144000" y="458464"/>
            <a:ext cx="552112" cy="541549"/>
            <a:chOff x="6654650" y="3665275"/>
            <a:chExt cx="409100" cy="409125"/>
          </a:xfrm>
        </p:grpSpPr>
        <p:sp>
          <p:nvSpPr>
            <p:cNvPr id="300" name="Shape 3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 rot="1056884">
            <a:off x="4139318" y="1465931"/>
            <a:ext cx="364770" cy="357726"/>
            <a:chOff x="570875" y="4322250"/>
            <a:chExt cx="443300" cy="443325"/>
          </a:xfrm>
        </p:grpSpPr>
        <p:sp>
          <p:nvSpPr>
            <p:cNvPr id="303" name="Shape 3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7" name="Shape 307"/>
          <p:cNvSpPr/>
          <p:nvPr/>
        </p:nvSpPr>
        <p:spPr>
          <a:xfrm rot="2466561">
            <a:off x="4238785" y="803742"/>
            <a:ext cx="179047" cy="16764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-1609299">
            <a:off x="4670506" y="1101821"/>
            <a:ext cx="128858" cy="1206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2926312">
            <a:off x="5437581" y="1324753"/>
            <a:ext cx="96500" cy="903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 rot="-1609224">
            <a:off x="4688933" y="373216"/>
            <a:ext cx="178561" cy="1704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Prostokąt 1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20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61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Użycie konstruktorów</a:t>
            </a:r>
            <a:endParaRPr lang="en" dirty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21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94" y="1280228"/>
            <a:ext cx="6955022" cy="282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74" y="4264165"/>
            <a:ext cx="6251061" cy="72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2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1667700" y="21983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5400" dirty="0" smtClean="0">
                <a:solidFill>
                  <a:srgbClr val="6D9EEB"/>
                </a:solidFill>
              </a:rPr>
              <a:t>„OBIEKTOWE WERSJE” TYPÓW PROSTYCH</a:t>
            </a:r>
            <a:endParaRPr lang="en" sz="5400" dirty="0">
              <a:solidFill>
                <a:srgbClr val="6D9EEB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1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pl-PL" dirty="0" smtClean="0">
                <a:latin typeface="MV Boli" pitchFamily="2" charset="0"/>
                <a:cs typeface="MV Boli" pitchFamily="2" charset="0"/>
              </a:rPr>
              <a:t>Typów otoczkowych używa się w sytuacjach w których potrzebna jest obiektowa reprezentacja typów prostych np. gdy wartość może być </a:t>
            </a:r>
            <a:r>
              <a:rPr lang="pl-PL" dirty="0" err="1" smtClean="0">
                <a:latin typeface="MV Boli" pitchFamily="2" charset="0"/>
                <a:cs typeface="MV Boli" pitchFamily="2" charset="0"/>
              </a:rPr>
              <a:t>nullem</a:t>
            </a:r>
            <a:r>
              <a:rPr lang="pl-PL" dirty="0" smtClean="0">
                <a:latin typeface="MV Boli" pitchFamily="2" charset="0"/>
                <a:cs typeface="MV Boli" pitchFamily="2" charset="0"/>
              </a:rPr>
              <a:t> lub podczas użycia kolekcji które przyjmują tylko obiekty</a:t>
            </a:r>
            <a:endParaRPr lang="pl-PL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7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4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Obiektowe odpowiedniki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347537" y="1519600"/>
            <a:ext cx="6547789" cy="300750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pl-PL" dirty="0" smtClean="0"/>
              <a:t> </a:t>
            </a:r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8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1545265" y="1475090"/>
          <a:ext cx="6096000" cy="3337560"/>
        </p:xfrm>
        <a:graphic>
          <a:graphicData uri="http://schemas.openxmlformats.org/drawingml/2006/table">
            <a:tbl>
              <a:tblPr firstRow="1" bandRow="1">
                <a:tableStyleId>{0F5AA280-95F5-4767-BB5B-64D558F7A6BD}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Typ prosty</a:t>
                      </a:r>
                      <a:endParaRPr lang="pl-PL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Typ obiektowy</a:t>
                      </a:r>
                      <a:r>
                        <a:rPr lang="pl-PL" sz="16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 (otoczkowy)</a:t>
                      </a:r>
                      <a:endParaRPr lang="pl-PL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double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Double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float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Float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long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Long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short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Short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int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Integer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byte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Byte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char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Character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boolean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Inconsolata" charset="-18"/>
                        </a:rPr>
                        <a:t>Boolean</a:t>
                      </a:r>
                      <a:endParaRPr lang="pl-PL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Inconsolata" charset="-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1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Obiektowe odpowiedniki – co posiadają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251844" y="1503526"/>
            <a:ext cx="6547789" cy="3007500"/>
          </a:xfrm>
        </p:spPr>
        <p:txBody>
          <a:bodyPr/>
          <a:lstStyle/>
          <a:p>
            <a:pPr marL="285750" indent="-285750">
              <a:spcAft>
                <a:spcPts val="1200"/>
              </a:spcAft>
            </a:pPr>
            <a:r>
              <a:rPr lang="pl-PL" dirty="0" smtClean="0"/>
              <a:t>Wszystkie (poza </a:t>
            </a:r>
            <a:r>
              <a:rPr lang="pl-PL" dirty="0" err="1" smtClean="0"/>
              <a:t>Character</a:t>
            </a:r>
            <a:r>
              <a:rPr lang="pl-PL" dirty="0" smtClean="0"/>
              <a:t>) typy obiektowe posiadają dwa </a:t>
            </a:r>
            <a:r>
              <a:rPr lang="pl-PL" dirty="0" err="1" smtClean="0"/>
              <a:t>konstruktory</a:t>
            </a:r>
            <a:r>
              <a:rPr lang="pl-PL" dirty="0" smtClean="0"/>
              <a:t>, pierwszy przyjmujący wartość w prostej postaci (np. </a:t>
            </a:r>
            <a:r>
              <a:rPr lang="pl-PL" dirty="0" err="1" smtClean="0"/>
              <a:t>Integer</a:t>
            </a:r>
            <a:r>
              <a:rPr lang="pl-PL" dirty="0" smtClean="0"/>
              <a:t> przyjmuje </a:t>
            </a:r>
            <a:r>
              <a:rPr lang="pl-PL" dirty="0" err="1" smtClean="0"/>
              <a:t>int’a</a:t>
            </a:r>
            <a:r>
              <a:rPr lang="pl-PL" dirty="0" smtClean="0"/>
              <a:t>) oraz drugi przyjmujący wartość jako String</a:t>
            </a:r>
          </a:p>
          <a:p>
            <a:pPr marL="285750" indent="-285750">
              <a:spcAft>
                <a:spcPts val="1200"/>
              </a:spcAft>
            </a:pPr>
            <a:r>
              <a:rPr lang="pl-PL" dirty="0" smtClean="0"/>
              <a:t>Każdy typ obiektowy posiada metodę zwracającą wartość w prostej postaci</a:t>
            </a:r>
          </a:p>
          <a:p>
            <a:pPr marL="285750" indent="-285750">
              <a:spcAft>
                <a:spcPts val="1200"/>
              </a:spcAft>
            </a:pPr>
            <a:r>
              <a:rPr lang="pl-PL" dirty="0" smtClean="0"/>
              <a:t>Dodatkowo, typy numeryczne posiadają metody do zwracania wartości w innych precyzjach. Np. </a:t>
            </a:r>
            <a:r>
              <a:rPr lang="pl-PL" dirty="0" err="1" smtClean="0"/>
              <a:t>Integer</a:t>
            </a:r>
            <a:r>
              <a:rPr lang="pl-PL" dirty="0" smtClean="0"/>
              <a:t> posiada metodę </a:t>
            </a:r>
            <a:r>
              <a:rPr lang="pl-PL" i="1" dirty="0" err="1" smtClean="0"/>
              <a:t>shortValue</a:t>
            </a:r>
            <a:r>
              <a:rPr lang="pl-PL" i="1" dirty="0" smtClean="0"/>
              <a:t>()</a:t>
            </a:r>
            <a:r>
              <a:rPr lang="pl-PL" dirty="0" smtClean="0"/>
              <a:t>, która zwróci wartość przekonwertowaną do </a:t>
            </a:r>
            <a:r>
              <a:rPr lang="pl-PL" dirty="0" err="1" smtClean="0"/>
              <a:t>short’a</a:t>
            </a:r>
            <a:endParaRPr lang="pl-PL" dirty="0" smtClean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9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60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 idx="4294967295"/>
          </p:nvPr>
        </p:nvSpPr>
        <p:spPr>
          <a:xfrm>
            <a:off x="2195300" y="1443675"/>
            <a:ext cx="4918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 smtClean="0"/>
              <a:t>Uwaga!</a:t>
            </a:r>
            <a:endParaRPr lang="en" sz="6000" dirty="0"/>
          </a:p>
        </p:txBody>
      </p:sp>
      <p:sp>
        <p:nvSpPr>
          <p:cNvPr id="297" name="Shape 297"/>
          <p:cNvSpPr txBox="1">
            <a:spLocks noGrp="1"/>
          </p:cNvSpPr>
          <p:nvPr>
            <p:ph type="subTitle" idx="4294967295"/>
          </p:nvPr>
        </p:nvSpPr>
        <p:spPr>
          <a:xfrm>
            <a:off x="1485900" y="2650496"/>
            <a:ext cx="6337300" cy="22644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Jeśli do konstruktora klasy numerycznej (</a:t>
            </a:r>
            <a:r>
              <a:rPr lang="pl-PL" sz="1800" dirty="0" err="1" smtClean="0"/>
              <a:t>Integer</a:t>
            </a:r>
            <a:r>
              <a:rPr lang="pl-PL" sz="1800" dirty="0" smtClean="0"/>
              <a:t>, </a:t>
            </a:r>
            <a:r>
              <a:rPr lang="pl-PL" sz="1800" dirty="0" err="1" smtClean="0"/>
              <a:t>Float</a:t>
            </a:r>
            <a:r>
              <a:rPr lang="pl-PL" sz="1800" dirty="0" smtClean="0"/>
              <a:t>, itp.) przekażemy Stringa który zawiera coś innego niż liczba, program podczas wykonania zwróci błąd </a:t>
            </a:r>
            <a:r>
              <a:rPr lang="pl-PL" sz="1800" i="1" dirty="0" err="1" smtClean="0"/>
              <a:t>NumberFormatException</a:t>
            </a:r>
            <a:r>
              <a:rPr lang="pl-PL" sz="1800" i="1" dirty="0" smtClean="0"/>
              <a:t>.</a:t>
            </a:r>
          </a:p>
          <a:p>
            <a:pPr lvl="0" algn="ctr" rtl="0">
              <a:spcBef>
                <a:spcPts val="0"/>
              </a:spcBef>
              <a:buNone/>
            </a:pPr>
            <a:endParaRPr lang="pl-PL" sz="1800" i="1" dirty="0"/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Klasa </a:t>
            </a:r>
            <a:r>
              <a:rPr lang="pl-PL" sz="1800" dirty="0" err="1" smtClean="0"/>
              <a:t>Boolean</a:t>
            </a:r>
            <a:r>
              <a:rPr lang="pl-PL" sz="1800" dirty="0" smtClean="0"/>
              <a:t> przyjmie wartość </a:t>
            </a:r>
            <a:r>
              <a:rPr lang="pl-PL" sz="1800" dirty="0" err="1" smtClean="0"/>
              <a:t>false</a:t>
            </a:r>
            <a:r>
              <a:rPr lang="pl-PL" sz="1800" dirty="0" smtClean="0"/>
              <a:t>, dla każdego Stringa innego od „</a:t>
            </a:r>
            <a:r>
              <a:rPr lang="pl-PL" sz="1800" dirty="0" err="1" smtClean="0"/>
              <a:t>true</a:t>
            </a:r>
            <a:r>
              <a:rPr lang="pl-PL" sz="1800" dirty="0" smtClean="0"/>
              <a:t>” (nie zależnie od wielkości liter).</a:t>
            </a:r>
            <a:endParaRPr lang="en" sz="1800" dirty="0"/>
          </a:p>
        </p:txBody>
      </p:sp>
      <p:sp>
        <p:nvSpPr>
          <p:cNvPr id="298" name="Shape 298"/>
          <p:cNvSpPr/>
          <p:nvPr/>
        </p:nvSpPr>
        <p:spPr>
          <a:xfrm>
            <a:off x="5009387" y="1640013"/>
            <a:ext cx="128876" cy="12066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5144000" y="458464"/>
            <a:ext cx="552112" cy="541549"/>
            <a:chOff x="6654650" y="3665275"/>
            <a:chExt cx="409100" cy="409125"/>
          </a:xfrm>
        </p:grpSpPr>
        <p:sp>
          <p:nvSpPr>
            <p:cNvPr id="300" name="Shape 3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 rot="1056884">
            <a:off x="4139318" y="1465931"/>
            <a:ext cx="364770" cy="357726"/>
            <a:chOff x="570875" y="4322250"/>
            <a:chExt cx="443300" cy="443325"/>
          </a:xfrm>
        </p:grpSpPr>
        <p:sp>
          <p:nvSpPr>
            <p:cNvPr id="303" name="Shape 3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7" name="Shape 307"/>
          <p:cNvSpPr/>
          <p:nvPr/>
        </p:nvSpPr>
        <p:spPr>
          <a:xfrm rot="2466561">
            <a:off x="4238785" y="803742"/>
            <a:ext cx="179047" cy="16764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-1609299">
            <a:off x="4670506" y="1101821"/>
            <a:ext cx="128858" cy="1206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2926312">
            <a:off x="5437581" y="1324753"/>
            <a:ext cx="96500" cy="903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 rot="-1609224">
            <a:off x="4688933" y="373216"/>
            <a:ext cx="178561" cy="1704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Prostokąt 1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10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18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 idx="4294967295"/>
          </p:nvPr>
        </p:nvSpPr>
        <p:spPr>
          <a:xfrm>
            <a:off x="2195300" y="1443675"/>
            <a:ext cx="4918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 smtClean="0"/>
              <a:t>Uwaga!</a:t>
            </a:r>
            <a:endParaRPr lang="en" sz="6000" dirty="0"/>
          </a:p>
        </p:txBody>
      </p:sp>
      <p:sp>
        <p:nvSpPr>
          <p:cNvPr id="297" name="Shape 297"/>
          <p:cNvSpPr txBox="1">
            <a:spLocks noGrp="1"/>
          </p:cNvSpPr>
          <p:nvPr>
            <p:ph type="subTitle" idx="4294967295"/>
          </p:nvPr>
        </p:nvSpPr>
        <p:spPr>
          <a:xfrm>
            <a:off x="1485900" y="2650496"/>
            <a:ext cx="6337300" cy="22644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Język </a:t>
            </a:r>
            <a:r>
              <a:rPr lang="pl-PL" sz="1800" dirty="0"/>
              <a:t>J</a:t>
            </a:r>
            <a:r>
              <a:rPr lang="pl-PL" sz="1800" dirty="0" smtClean="0"/>
              <a:t>ava posiada mechanizm automatycznego opakowywania i rozpakowywania typów prostych („auto-boxing”). Oznacza to że możemy „mieszać” wartości proste i obiektowe, np. do zmiennej </a:t>
            </a:r>
            <a:r>
              <a:rPr lang="pl-PL" sz="1800" dirty="0" err="1" smtClean="0"/>
              <a:t>Integer</a:t>
            </a:r>
            <a:r>
              <a:rPr lang="pl-PL" sz="1800" dirty="0" smtClean="0"/>
              <a:t> przypisać wartość ze zmiennej </a:t>
            </a:r>
            <a:r>
              <a:rPr lang="pl-PL" sz="1800" dirty="0" err="1" smtClean="0"/>
              <a:t>int</a:t>
            </a:r>
            <a:r>
              <a:rPr lang="pl-PL" sz="1800" dirty="0" smtClean="0"/>
              <a:t> (dojdzie do automatycznego opakowania w obiekt </a:t>
            </a:r>
            <a:r>
              <a:rPr lang="pl-PL" sz="1800" dirty="0" err="1" smtClean="0"/>
              <a:t>int’a</a:t>
            </a:r>
            <a:r>
              <a:rPr lang="pl-PL" sz="1800" dirty="0" smtClean="0"/>
              <a:t>) lub do metody która przyjmuje argument typu char przekazać zmienną typu </a:t>
            </a:r>
            <a:r>
              <a:rPr lang="pl-PL" sz="1800" dirty="0" err="1" smtClean="0"/>
              <a:t>Character</a:t>
            </a:r>
            <a:r>
              <a:rPr lang="pl-PL" sz="1800" dirty="0" smtClean="0"/>
              <a:t> (automatycznie wstawi się wartość prosta)</a:t>
            </a:r>
            <a:endParaRPr lang="en" sz="1800" dirty="0"/>
          </a:p>
        </p:txBody>
      </p:sp>
      <p:sp>
        <p:nvSpPr>
          <p:cNvPr id="298" name="Shape 298"/>
          <p:cNvSpPr/>
          <p:nvPr/>
        </p:nvSpPr>
        <p:spPr>
          <a:xfrm>
            <a:off x="5009387" y="1640013"/>
            <a:ext cx="128876" cy="12066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5144000" y="458464"/>
            <a:ext cx="552112" cy="541549"/>
            <a:chOff x="6654650" y="3665275"/>
            <a:chExt cx="409100" cy="409125"/>
          </a:xfrm>
        </p:grpSpPr>
        <p:sp>
          <p:nvSpPr>
            <p:cNvPr id="300" name="Shape 3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 rot="1056884">
            <a:off x="4139318" y="1465931"/>
            <a:ext cx="364770" cy="357726"/>
            <a:chOff x="570875" y="4322250"/>
            <a:chExt cx="443300" cy="443325"/>
          </a:xfrm>
        </p:grpSpPr>
        <p:sp>
          <p:nvSpPr>
            <p:cNvPr id="303" name="Shape 3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7" name="Shape 307"/>
          <p:cNvSpPr/>
          <p:nvPr/>
        </p:nvSpPr>
        <p:spPr>
          <a:xfrm rot="2466561">
            <a:off x="4238785" y="803742"/>
            <a:ext cx="179047" cy="16764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-1609299">
            <a:off x="4670506" y="1101821"/>
            <a:ext cx="128858" cy="1206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2926312">
            <a:off x="5437581" y="1324753"/>
            <a:ext cx="96500" cy="903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 rot="-1609224">
            <a:off x="4688933" y="373216"/>
            <a:ext cx="178561" cy="1704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Prostokąt 1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11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88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Obiektowe odpowiedniki – </a:t>
            </a:r>
            <a:r>
              <a:rPr lang="pl-PL" dirty="0" smtClean="0"/>
              <a:t>przykłady</a:t>
            </a:r>
            <a:endParaRPr lang="en" dirty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12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17" y="1323865"/>
            <a:ext cx="7177087" cy="200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94" y="3571100"/>
            <a:ext cx="7056531" cy="60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2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1667700" y="21983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4800" dirty="0" smtClean="0">
                <a:solidFill>
                  <a:srgbClr val="6D9EEB"/>
                </a:solidFill>
              </a:rPr>
              <a:t>PORÓWNYWANIE OBIEKTÓW – METODA </a:t>
            </a:r>
            <a:r>
              <a:rPr lang="pl-PL" sz="4800" i="1" dirty="0" err="1" smtClean="0">
                <a:solidFill>
                  <a:srgbClr val="6D9EEB"/>
                </a:solidFill>
              </a:rPr>
              <a:t>equals</a:t>
            </a:r>
            <a:r>
              <a:rPr lang="pl-PL" sz="4800" i="1" dirty="0" smtClean="0">
                <a:solidFill>
                  <a:srgbClr val="6D9EEB"/>
                </a:solidFill>
              </a:rPr>
              <a:t>()</a:t>
            </a:r>
            <a:endParaRPr lang="en" sz="4800" i="1" dirty="0">
              <a:solidFill>
                <a:srgbClr val="6D9EEB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13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56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pl-PL" dirty="0" smtClean="0">
                <a:latin typeface="MV Boli" pitchFamily="2" charset="0"/>
                <a:cs typeface="MV Boli" pitchFamily="2" charset="0"/>
              </a:rPr>
              <a:t>Programowanie obiektowe jest </a:t>
            </a:r>
            <a:r>
              <a:rPr lang="pl-PL" dirty="0">
                <a:latin typeface="MV Boli" pitchFamily="2" charset="0"/>
                <a:cs typeface="MV Boli" pitchFamily="2" charset="0"/>
              </a:rPr>
              <a:t>próbą przedstawienia świata rzeczywistego i relacji w nim zachodzących, za pomocą </a:t>
            </a:r>
            <a:r>
              <a:rPr lang="pl-PL" dirty="0" smtClean="0">
                <a:latin typeface="MV Boli" pitchFamily="2" charset="0"/>
                <a:cs typeface="MV Boli" pitchFamily="2" charset="0"/>
              </a:rPr>
              <a:t>obiektów.</a:t>
            </a:r>
            <a:endParaRPr lang="e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3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96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pl-PL" dirty="0" smtClean="0">
                <a:latin typeface="MV Boli" pitchFamily="2" charset="0"/>
                <a:cs typeface="MV Boli" pitchFamily="2" charset="0"/>
              </a:rPr>
              <a:t>Obiektów nie można w łatwy sposób porównać przy pomocy operatora „==„. Aby tego dokonać musimy stworzyć (a tak naprawdę nadpisać) metodę </a:t>
            </a:r>
            <a:r>
              <a:rPr lang="pl-PL" dirty="0" err="1" smtClean="0">
                <a:latin typeface="MV Boli" pitchFamily="2" charset="0"/>
                <a:cs typeface="MV Boli" pitchFamily="2" charset="0"/>
              </a:rPr>
              <a:t>equals</a:t>
            </a:r>
            <a:r>
              <a:rPr lang="pl-PL" dirty="0" smtClean="0">
                <a:latin typeface="MV Boli" pitchFamily="2" charset="0"/>
                <a:cs typeface="MV Boli" pitchFamily="2" charset="0"/>
              </a:rPr>
              <a:t>().</a:t>
            </a:r>
            <a:endParaRPr lang="pl-PL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14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06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err="1" smtClean="0"/>
              <a:t>equals</a:t>
            </a:r>
            <a:r>
              <a:rPr lang="pl-PL" dirty="0" smtClean="0"/>
              <a:t>()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347537" y="1519600"/>
            <a:ext cx="6547789" cy="3007500"/>
          </a:xfrm>
        </p:spPr>
        <p:txBody>
          <a:bodyPr/>
          <a:lstStyle/>
          <a:p>
            <a:pPr marL="285750" indent="-285750">
              <a:spcAft>
                <a:spcPts val="1200"/>
              </a:spcAft>
            </a:pPr>
            <a:r>
              <a:rPr lang="pl-PL" dirty="0" smtClean="0"/>
              <a:t>Metoda </a:t>
            </a:r>
            <a:r>
              <a:rPr lang="pl-PL" dirty="0" err="1" smtClean="0"/>
              <a:t>equals</a:t>
            </a:r>
            <a:r>
              <a:rPr lang="pl-PL" dirty="0" smtClean="0"/>
              <a:t> powinna zwracać </a:t>
            </a:r>
            <a:r>
              <a:rPr lang="pl-PL" dirty="0" err="1" smtClean="0"/>
              <a:t>boolean’a</a:t>
            </a:r>
            <a:r>
              <a:rPr lang="pl-PL" dirty="0" smtClean="0"/>
              <a:t> i jako argument przyjmować Object (czyli dowolny obiekt)</a:t>
            </a:r>
          </a:p>
          <a:p>
            <a:pPr marL="285750" indent="-285750">
              <a:spcAft>
                <a:spcPts val="1200"/>
              </a:spcAft>
            </a:pPr>
            <a:r>
              <a:rPr lang="pl-PL" dirty="0" smtClean="0"/>
              <a:t>Możemy w niej zdefiniować kryteria po spełnieniu których uznajemy że obiekty są sobie równe</a:t>
            </a:r>
          </a:p>
          <a:p>
            <a:pPr marL="285750" indent="-285750">
              <a:spcAft>
                <a:spcPts val="1200"/>
              </a:spcAft>
            </a:pPr>
            <a:r>
              <a:rPr lang="pl-PL" dirty="0" smtClean="0"/>
              <a:t>Domyślnego </a:t>
            </a:r>
            <a:r>
              <a:rPr lang="pl-PL" dirty="0" err="1" smtClean="0"/>
              <a:t>equals’a</a:t>
            </a:r>
            <a:r>
              <a:rPr lang="pl-PL" dirty="0" smtClean="0"/>
              <a:t> (który sprawdza czy obiekty są tego samego typu i mają wszystkie atrybuty o tych samych wartościach) możemy automatycznie wygenerować przy pomocy środowiska</a:t>
            </a:r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15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70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 idx="4294967295"/>
          </p:nvPr>
        </p:nvSpPr>
        <p:spPr>
          <a:xfrm>
            <a:off x="2195300" y="1443675"/>
            <a:ext cx="4918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 smtClean="0"/>
              <a:t>Uwaga!</a:t>
            </a:r>
            <a:endParaRPr lang="en" sz="6000" dirty="0"/>
          </a:p>
        </p:txBody>
      </p:sp>
      <p:sp>
        <p:nvSpPr>
          <p:cNvPr id="297" name="Shape 297"/>
          <p:cNvSpPr txBox="1">
            <a:spLocks noGrp="1"/>
          </p:cNvSpPr>
          <p:nvPr>
            <p:ph type="subTitle" idx="4294967295"/>
          </p:nvPr>
        </p:nvSpPr>
        <p:spPr>
          <a:xfrm>
            <a:off x="1485900" y="2650496"/>
            <a:ext cx="6337300" cy="22644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Jeśli w naszej klasie nie napiszemy własnej metody „</a:t>
            </a:r>
            <a:r>
              <a:rPr lang="pl-PL" sz="1800" dirty="0" err="1" smtClean="0"/>
              <a:t>equals</a:t>
            </a:r>
            <a:r>
              <a:rPr lang="pl-PL" sz="1800" dirty="0" smtClean="0"/>
              <a:t>”, Java automatycznie doda jej domyślną wersję, która porównuje adresy pod którymi znajdują się obiekty w pamięci ram (całkowicie ignoruje atrybuty).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Użycie operatora „==„ do porównania obiektów, zadziała tak samo jak domyślny </a:t>
            </a:r>
            <a:r>
              <a:rPr lang="pl-PL" sz="1800" dirty="0" err="1" smtClean="0"/>
              <a:t>equals</a:t>
            </a:r>
            <a:r>
              <a:rPr lang="pl-PL" sz="1800" dirty="0" smtClean="0"/>
              <a:t> (porówna adresy)</a:t>
            </a:r>
            <a:endParaRPr lang="en" sz="1800" dirty="0"/>
          </a:p>
        </p:txBody>
      </p:sp>
      <p:sp>
        <p:nvSpPr>
          <p:cNvPr id="298" name="Shape 298"/>
          <p:cNvSpPr/>
          <p:nvPr/>
        </p:nvSpPr>
        <p:spPr>
          <a:xfrm>
            <a:off x="5009387" y="1640013"/>
            <a:ext cx="128876" cy="12066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5144000" y="458464"/>
            <a:ext cx="552112" cy="541549"/>
            <a:chOff x="6654650" y="3665275"/>
            <a:chExt cx="409100" cy="409125"/>
          </a:xfrm>
        </p:grpSpPr>
        <p:sp>
          <p:nvSpPr>
            <p:cNvPr id="300" name="Shape 3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 rot="1056884">
            <a:off x="4139318" y="1465931"/>
            <a:ext cx="364770" cy="357726"/>
            <a:chOff x="570875" y="4322250"/>
            <a:chExt cx="443300" cy="443325"/>
          </a:xfrm>
        </p:grpSpPr>
        <p:sp>
          <p:nvSpPr>
            <p:cNvPr id="303" name="Shape 3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7" name="Shape 307"/>
          <p:cNvSpPr/>
          <p:nvPr/>
        </p:nvSpPr>
        <p:spPr>
          <a:xfrm rot="2466561">
            <a:off x="4238785" y="803742"/>
            <a:ext cx="179047" cy="16764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-1609299">
            <a:off x="4670506" y="1101821"/>
            <a:ext cx="128858" cy="1206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2926312">
            <a:off x="5437581" y="1324753"/>
            <a:ext cx="96500" cy="903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 rot="-1609224">
            <a:off x="4688933" y="373216"/>
            <a:ext cx="178561" cy="1704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Prostokąt 1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16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6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err="1" smtClean="0"/>
              <a:t>Equals</a:t>
            </a:r>
            <a:r>
              <a:rPr lang="pl-PL" dirty="0" smtClean="0"/>
              <a:t> - przykład</a:t>
            </a:r>
            <a:endParaRPr lang="en" dirty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17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46" y="1068583"/>
            <a:ext cx="5843969" cy="129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46" y="2445353"/>
            <a:ext cx="5843969" cy="269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3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err="1" smtClean="0"/>
              <a:t>Equals</a:t>
            </a:r>
            <a:r>
              <a:rPr lang="pl-PL" dirty="0" smtClean="0"/>
              <a:t> – przykład c.d.</a:t>
            </a:r>
            <a:endParaRPr lang="en" dirty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18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1467515"/>
            <a:ext cx="6466589" cy="190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3622846"/>
            <a:ext cx="6466589" cy="58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Główne zalety programowania obiektowego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347537" y="1519600"/>
            <a:ext cx="6547789" cy="3007500"/>
          </a:xfrm>
        </p:spPr>
        <p:txBody>
          <a:bodyPr/>
          <a:lstStyle/>
          <a:p>
            <a:pPr marL="285750" indent="-285750"/>
            <a:r>
              <a:rPr lang="pl-PL" dirty="0" smtClean="0"/>
              <a:t>Przejrzystość i intuicyjność</a:t>
            </a:r>
          </a:p>
          <a:p>
            <a:pPr marL="285750" indent="-285750"/>
            <a:endParaRPr lang="pl-PL" dirty="0" smtClean="0"/>
          </a:p>
          <a:p>
            <a:pPr marL="285750" indent="-285750"/>
            <a:r>
              <a:rPr lang="pl-PL" dirty="0" smtClean="0"/>
              <a:t>Łatwa modyfikacja napisanego kodu</a:t>
            </a:r>
          </a:p>
          <a:p>
            <a:pPr marL="285750" indent="-285750"/>
            <a:endParaRPr lang="pl-PL" dirty="0" smtClean="0"/>
          </a:p>
          <a:p>
            <a:pPr marL="285750" indent="-285750"/>
            <a:r>
              <a:rPr lang="pl-PL" dirty="0" smtClean="0"/>
              <a:t>Mniejsze ryzyko błędów podczas wprowadzania zmian</a:t>
            </a:r>
          </a:p>
          <a:p>
            <a:pPr marL="285750" indent="-285750"/>
            <a:endParaRPr lang="pl-PL" dirty="0" smtClean="0"/>
          </a:p>
          <a:p>
            <a:pPr marL="285750" indent="-285750"/>
            <a:r>
              <a:rPr lang="pl-PL" dirty="0" smtClean="0"/>
              <a:t>Ułatwia pracę w zespole</a:t>
            </a:r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46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1667700" y="21983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6000" dirty="0" smtClean="0">
                <a:solidFill>
                  <a:srgbClr val="6D9EEB"/>
                </a:solidFill>
              </a:rPr>
              <a:t>Klasa jako podstawa obiektowości</a:t>
            </a:r>
            <a:endParaRPr lang="en" sz="6000" dirty="0">
              <a:solidFill>
                <a:srgbClr val="6D9EEB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5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96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pl-PL" dirty="0" smtClean="0">
                <a:latin typeface="MV Boli" pitchFamily="2" charset="0"/>
                <a:cs typeface="MV Boli" pitchFamily="2" charset="0"/>
              </a:rPr>
              <a:t>Klasa jest swego rodzaju definicją/szablonem, opisującą obiekty znajdujące się w otaczającym nas świecie. Zawiera zestaw atrybutów które opisują stan obiektu (np. gatunek, ilość piwa w butelce, informacje czy butelka jest już otwarta), oraz listę czynności które możemy na nim wykonać (np. otwórz piwo, wypij podaną ilość mililitrów, pokaż ile zostało)</a:t>
            </a:r>
            <a:endParaRPr lang="e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dirty="0">
                <a:ln w="0"/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75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Klasa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347537" y="1519600"/>
            <a:ext cx="6547789" cy="3007500"/>
          </a:xfrm>
        </p:spPr>
        <p:txBody>
          <a:bodyPr/>
          <a:lstStyle/>
          <a:p>
            <a:pPr marL="285750" indent="-285750"/>
            <a:r>
              <a:rPr lang="pl-PL" dirty="0" smtClean="0"/>
              <a:t>Klasa definiuje nowe typy zmiennych np. zmienna typu Weekend</a:t>
            </a:r>
          </a:p>
          <a:p>
            <a:pPr marL="285750" indent="-285750"/>
            <a:endParaRPr lang="pl-PL" dirty="0"/>
          </a:p>
          <a:p>
            <a:pPr marL="285750" indent="-285750"/>
            <a:r>
              <a:rPr lang="pl-PL" dirty="0" smtClean="0"/>
              <a:t>Nowe klasy tworzy się przy pomocy słowa kluczowego „</a:t>
            </a:r>
            <a:r>
              <a:rPr lang="pl-PL" dirty="0" err="1" smtClean="0"/>
              <a:t>class</a:t>
            </a:r>
            <a:r>
              <a:rPr lang="pl-PL" dirty="0" smtClean="0"/>
              <a:t>”</a:t>
            </a:r>
          </a:p>
          <a:p>
            <a:pPr marL="285750" indent="-285750"/>
            <a:endParaRPr lang="pl-PL" dirty="0"/>
          </a:p>
          <a:p>
            <a:pPr marL="285750" indent="-285750"/>
            <a:r>
              <a:rPr lang="pl-PL" dirty="0" smtClean="0"/>
              <a:t>Głównymi elementami klasy są: atrybuty, metody i </a:t>
            </a:r>
            <a:r>
              <a:rPr lang="pl-PL" dirty="0" err="1" smtClean="0"/>
              <a:t>konstruktory</a:t>
            </a:r>
            <a:endParaRPr lang="pl-PL" dirty="0" smtClean="0"/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7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58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Atrybuty klasy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347537" y="1519600"/>
            <a:ext cx="6547789" cy="3007500"/>
          </a:xfrm>
        </p:spPr>
        <p:txBody>
          <a:bodyPr/>
          <a:lstStyle/>
          <a:p>
            <a:pPr marL="285750" indent="-285750"/>
            <a:r>
              <a:rPr lang="pl-PL" dirty="0" smtClean="0"/>
              <a:t>Wartości opisujące obiekt oraz jego stan</a:t>
            </a:r>
          </a:p>
          <a:p>
            <a:pPr marL="285750" indent="-285750"/>
            <a:endParaRPr lang="pl-PL" dirty="0" smtClean="0"/>
          </a:p>
          <a:p>
            <a:pPr marL="285750" indent="-285750"/>
            <a:r>
              <a:rPr lang="pl-PL" dirty="0" smtClean="0"/>
              <a:t>Są realizowane przy pomocy zmiennych (np.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, String itp.)</a:t>
            </a:r>
          </a:p>
          <a:p>
            <a:pPr marL="285750" indent="-285750"/>
            <a:endParaRPr lang="pl-PL" dirty="0" smtClean="0"/>
          </a:p>
          <a:p>
            <a:pPr marL="285750" indent="-285750"/>
            <a:r>
              <a:rPr lang="pl-PL" dirty="0" smtClean="0"/>
              <a:t>Klasa może zawierać dowolną ilość atrybutów o dowolnych typach</a:t>
            </a:r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8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52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 smtClean="0"/>
              <a:t>Metody</a:t>
            </a:r>
            <a:endParaRPr lang="en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2"/>
          </p:nvPr>
        </p:nvSpPr>
        <p:spPr>
          <a:xfrm>
            <a:off x="1347537" y="1519600"/>
            <a:ext cx="6547789" cy="3007500"/>
          </a:xfrm>
        </p:spPr>
        <p:txBody>
          <a:bodyPr/>
          <a:lstStyle/>
          <a:p>
            <a:pPr marL="285750" indent="-285750">
              <a:spcAft>
                <a:spcPts val="600"/>
              </a:spcAft>
            </a:pPr>
            <a:r>
              <a:rPr lang="pl-PL" dirty="0" smtClean="0"/>
              <a:t>Metody w programowaniu obiektowym to nic innego jak dobrze znane nam funkcje z podejścia strukturalnego</a:t>
            </a:r>
          </a:p>
          <a:p>
            <a:pPr marL="285750" indent="-285750">
              <a:spcAft>
                <a:spcPts val="600"/>
              </a:spcAft>
            </a:pPr>
            <a:r>
              <a:rPr lang="pl-PL" dirty="0" smtClean="0"/>
              <a:t>Są to funkcje, które wykonują jakąś czynność na naszym obiekcie</a:t>
            </a:r>
          </a:p>
          <a:p>
            <a:pPr marL="285750" indent="-285750">
              <a:spcAft>
                <a:spcPts val="600"/>
              </a:spcAft>
            </a:pPr>
            <a:r>
              <a:rPr lang="pl-PL" dirty="0" smtClean="0"/>
              <a:t>Metody mogą zmieniać stan obiektu znajdujący się w atrybutach, czyli mają do nich dostęp tak jakby były zmiennymi zadeklarowanymi w ramach funkcji/metody</a:t>
            </a:r>
          </a:p>
          <a:p>
            <a:pPr marL="285750" indent="-285750">
              <a:spcAft>
                <a:spcPts val="600"/>
              </a:spcAft>
            </a:pPr>
            <a:r>
              <a:rPr lang="pl-PL" dirty="0" smtClean="0"/>
              <a:t>Metody podobnie jak funkcje mogą przyjmować parametry oraz zwracać wartości</a:t>
            </a:r>
          </a:p>
        </p:txBody>
      </p:sp>
      <p:sp>
        <p:nvSpPr>
          <p:cNvPr id="7" name="Prostokąt 6"/>
          <p:cNvSpPr/>
          <p:nvPr/>
        </p:nvSpPr>
        <p:spPr>
          <a:xfrm>
            <a:off x="904651" y="4627984"/>
            <a:ext cx="442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800" b="0" cap="none" spc="0" dirty="0" smtClean="0">
                <a:ln w="0"/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9</a:t>
            </a:r>
            <a:endParaRPr lang="pl-PL" sz="1800" b="0" cap="none" spc="0" dirty="0">
              <a:ln w="0"/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61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965</Words>
  <Application>Microsoft Office PowerPoint</Application>
  <PresentationFormat>Pokaz na ekranie (16:9)</PresentationFormat>
  <Paragraphs>155</Paragraphs>
  <Slides>34</Slides>
  <Notes>34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9" baseType="lpstr">
      <vt:lpstr>Nixie One</vt:lpstr>
      <vt:lpstr>Arial</vt:lpstr>
      <vt:lpstr>Inconsolata</vt:lpstr>
      <vt:lpstr>MV Boli</vt:lpstr>
      <vt:lpstr>Hecate template</vt:lpstr>
      <vt:lpstr>Hello Java!</vt:lpstr>
      <vt:lpstr>4. Podstawy Programowania w Javie</vt:lpstr>
      <vt:lpstr>Prezentacja programu PowerPoint</vt:lpstr>
      <vt:lpstr>Główne zalety programowania obiektowego</vt:lpstr>
      <vt:lpstr>Klasa jako podstawa obiektowości</vt:lpstr>
      <vt:lpstr>Prezentacja programu PowerPoint</vt:lpstr>
      <vt:lpstr>Klasa</vt:lpstr>
      <vt:lpstr>Atrybuty klasy</vt:lpstr>
      <vt:lpstr>Metody</vt:lpstr>
      <vt:lpstr>Piwo.java</vt:lpstr>
      <vt:lpstr>Uwaga!</vt:lpstr>
      <vt:lpstr>OBIEKT</vt:lpstr>
      <vt:lpstr>Prezentacja programu PowerPoint</vt:lpstr>
      <vt:lpstr>Obiekt</vt:lpstr>
      <vt:lpstr>Klasa jako nowy typ zmiennej, a obiekt jako jej wartość</vt:lpstr>
      <vt:lpstr>Dostęp do atrybutów obiektu</vt:lpstr>
      <vt:lpstr>Dostęp do atrybutów obiektu - przykłady</vt:lpstr>
      <vt:lpstr>Konstruktor</vt:lpstr>
      <vt:lpstr>Konstruktor w Piwo.java</vt:lpstr>
      <vt:lpstr>Uwaga!</vt:lpstr>
      <vt:lpstr>Użycie konstruktorów</vt:lpstr>
      <vt:lpstr>„OBIEKTOWE WERSJE” TYPÓW PROSTYCH</vt:lpstr>
      <vt:lpstr>Prezentacja programu PowerPoint</vt:lpstr>
      <vt:lpstr>Obiektowe odpowiedniki</vt:lpstr>
      <vt:lpstr>Obiektowe odpowiedniki – co posiadają</vt:lpstr>
      <vt:lpstr>Uwaga!</vt:lpstr>
      <vt:lpstr>Uwaga!</vt:lpstr>
      <vt:lpstr>Obiektowe odpowiedniki – przykłady</vt:lpstr>
      <vt:lpstr>PORÓWNYWANIE OBIEKTÓW – METODA equals()</vt:lpstr>
      <vt:lpstr>Prezentacja programu PowerPoint</vt:lpstr>
      <vt:lpstr>equals()</vt:lpstr>
      <vt:lpstr>Uwaga!</vt:lpstr>
      <vt:lpstr>Equals - przykład</vt:lpstr>
      <vt:lpstr>Equals – przykład c.d.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Mateusz Bałakier</dc:creator>
  <cp:lastModifiedBy>Artur Pogorzelski</cp:lastModifiedBy>
  <cp:revision>95</cp:revision>
  <dcterms:modified xsi:type="dcterms:W3CDTF">2019-03-04T10:44:18Z</dcterms:modified>
</cp:coreProperties>
</file>