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8" r:id="rId2"/>
    <p:sldId id="324" r:id="rId3"/>
    <p:sldId id="297" r:id="rId4"/>
    <p:sldId id="325" r:id="rId5"/>
    <p:sldId id="309" r:id="rId6"/>
    <p:sldId id="305" r:id="rId7"/>
    <p:sldId id="260" r:id="rId8"/>
    <p:sldId id="285" r:id="rId9"/>
    <p:sldId id="286" r:id="rId10"/>
    <p:sldId id="288" r:id="rId11"/>
    <p:sldId id="287" r:id="rId12"/>
    <p:sldId id="289" r:id="rId13"/>
    <p:sldId id="318" r:id="rId14"/>
    <p:sldId id="290" r:id="rId15"/>
    <p:sldId id="292" r:id="rId16"/>
    <p:sldId id="317" r:id="rId17"/>
    <p:sldId id="293" r:id="rId18"/>
    <p:sldId id="296" r:id="rId19"/>
    <p:sldId id="298" r:id="rId20"/>
    <p:sldId id="261" r:id="rId21"/>
    <p:sldId id="300" r:id="rId22"/>
    <p:sldId id="301" r:id="rId23"/>
    <p:sldId id="303" r:id="rId24"/>
    <p:sldId id="302" r:id="rId25"/>
    <p:sldId id="304" r:id="rId26"/>
    <p:sldId id="299" r:id="rId27"/>
    <p:sldId id="320" r:id="rId28"/>
    <p:sldId id="328" r:id="rId29"/>
    <p:sldId id="327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Inconsolata" panose="020B0604020202020204" charset="-18"/>
      <p:regular r:id="rId36"/>
    </p:embeddedFont>
    <p:embeddedFont>
      <p:font typeface="Monotype Corsiva" panose="03010101010201010101" pitchFamily="66" charset="0"/>
      <p:italic r:id="rId37"/>
    </p:embeddedFont>
    <p:embeddedFont>
      <p:font typeface="MV Boli" panose="02000500030200090000" pitchFamily="2" charset="0"/>
      <p:regular r:id="rId38"/>
    </p:embeddedFont>
    <p:embeddedFont>
      <p:font typeface="Nixie One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5AA280-95F5-4767-BB5B-64D558F7A6BD}">
  <a:tblStyle styleId="{0F5AA280-95F5-4767-BB5B-64D558F7A6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018" autoAdjust="0"/>
  </p:normalViewPr>
  <p:slideViewPr>
    <p:cSldViewPr snapToGrid="0">
      <p:cViewPr varScale="1">
        <p:scale>
          <a:sx n="100" d="100"/>
          <a:sy n="100" d="100"/>
        </p:scale>
        <p:origin x="19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4906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1381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45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Jeśli</a:t>
            </a:r>
            <a:r>
              <a:rPr lang="pl-PL" baseline="0" dirty="0"/>
              <a:t> chcemy określić wartość </a:t>
            </a:r>
            <a:r>
              <a:rPr lang="pl-PL" baseline="0" dirty="0" err="1"/>
              <a:t>zmienno</a:t>
            </a:r>
            <a:r>
              <a:rPr lang="pl-PL" baseline="0" dirty="0"/>
              <a:t> przecinkową typu </a:t>
            </a:r>
            <a:r>
              <a:rPr lang="pl-PL" baseline="0" dirty="0" err="1"/>
              <a:t>float</a:t>
            </a:r>
            <a:r>
              <a:rPr lang="pl-PL" baseline="0" dirty="0"/>
              <a:t> czyli o pojedynczej precyzji musimy dodać na koniec „f”</a:t>
            </a:r>
          </a:p>
          <a:p>
            <a:pPr lvl="0">
              <a:spcBef>
                <a:spcPts val="0"/>
              </a:spcBef>
              <a:buNone/>
            </a:pPr>
            <a:endParaRPr lang="pl-PL" baseline="0" dirty="0"/>
          </a:p>
          <a:p>
            <a:pPr lvl="0">
              <a:spcBef>
                <a:spcPts val="0"/>
              </a:spcBef>
              <a:buNone/>
            </a:pPr>
            <a:r>
              <a:rPr lang="pl-PL" baseline="0" dirty="0"/>
              <a:t>Ponieważ kompilator </a:t>
            </a:r>
            <a:r>
              <a:rPr lang="pl-PL" baseline="0" dirty="0" err="1"/>
              <a:t>java</a:t>
            </a:r>
            <a:r>
              <a:rPr lang="pl-PL" baseline="0" dirty="0"/>
              <a:t> traktuje wszystkie zmienna przecinkowe liczby z automatu  jako wartości o podwójnej precyzji czyli </a:t>
            </a:r>
            <a:r>
              <a:rPr lang="pl-PL" baseline="0" dirty="0" err="1"/>
              <a:t>double</a:t>
            </a:r>
            <a:endParaRPr lang="pl-PL" baseline="0" dirty="0"/>
          </a:p>
          <a:p>
            <a:pPr lvl="0">
              <a:spcBef>
                <a:spcPts val="0"/>
              </a:spcBef>
              <a:buNone/>
            </a:pPr>
            <a:endParaRPr lang="pl-PL" baseline="0" dirty="0"/>
          </a:p>
          <a:p>
            <a:pPr lvl="0">
              <a:spcBef>
                <a:spcPts val="0"/>
              </a:spcBef>
              <a:buNone/>
            </a:pPr>
            <a:r>
              <a:rPr lang="pl-PL" baseline="0" dirty="0"/>
              <a:t>I tak jak slajd wcześniej</a:t>
            </a:r>
          </a:p>
        </p:txBody>
      </p:sp>
    </p:spTree>
    <p:extLst>
      <p:ext uri="{BB962C8B-B14F-4D97-AF65-F5344CB8AC3E}">
        <p14:creationId xmlns:p14="http://schemas.microsoft.com/office/powerpoint/2010/main" val="379288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l-PL" baseline="0" dirty="0"/>
          </a:p>
        </p:txBody>
      </p:sp>
    </p:spTree>
    <p:extLst>
      <p:ext uri="{BB962C8B-B14F-4D97-AF65-F5344CB8AC3E}">
        <p14:creationId xmlns:p14="http://schemas.microsoft.com/office/powerpoint/2010/main" val="4277530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922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baseline="0"/>
              <a:t>Konstrukcje </a:t>
            </a:r>
            <a:r>
              <a:rPr lang="pl-PL" baseline="0" dirty="0"/>
              <a:t>"znak"= możemy wykorzystać wtedy kiedy używamy tej samej zmiennej w działaniu do której przypisujemy działanie.</a:t>
            </a:r>
          </a:p>
          <a:p>
            <a:pPr lvl="0">
              <a:spcBef>
                <a:spcPts val="0"/>
              </a:spcBef>
              <a:buNone/>
            </a:pPr>
            <a:endParaRPr lang="pl-PL" baseline="0" dirty="0"/>
          </a:p>
          <a:p>
            <a:pPr lvl="0">
              <a:spcBef>
                <a:spcPts val="0"/>
              </a:spcBef>
              <a:buNone/>
            </a:pPr>
            <a:r>
              <a:rPr lang="pl-PL" baseline="0" dirty="0"/>
              <a:t>Mieszane += zmienna1*2; </a:t>
            </a:r>
          </a:p>
        </p:txBody>
      </p:sp>
    </p:spTree>
    <p:extLst>
      <p:ext uri="{BB962C8B-B14F-4D97-AF65-F5344CB8AC3E}">
        <p14:creationId xmlns:p14="http://schemas.microsoft.com/office/powerpoint/2010/main" val="4212063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baseline="0" dirty="0"/>
              <a:t>Dzielenie liczb całkowitych zwraca tylko całości więc 20 / 3 = 6 i reszta 2 reszta jest obcinana</a:t>
            </a:r>
          </a:p>
        </p:txBody>
      </p:sp>
    </p:spTree>
    <p:extLst>
      <p:ext uri="{BB962C8B-B14F-4D97-AF65-F5344CB8AC3E}">
        <p14:creationId xmlns:p14="http://schemas.microsoft.com/office/powerpoint/2010/main" val="411194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l-PL" baseline="0" dirty="0"/>
          </a:p>
        </p:txBody>
      </p:sp>
    </p:spTree>
    <p:extLst>
      <p:ext uri="{BB962C8B-B14F-4D97-AF65-F5344CB8AC3E}">
        <p14:creationId xmlns:p14="http://schemas.microsoft.com/office/powerpoint/2010/main" val="2685445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późna inkrementacja najpierw</a:t>
            </a:r>
            <a:r>
              <a:rPr lang="pl-PL" baseline="0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bg1"/>
                </a:solidFill>
              </a:rPr>
              <a:t>zwraca zmienną a później podnosi jej wartość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schemeClr val="bg1"/>
                </a:solidFill>
              </a:rPr>
              <a:t>Wczesna inkrementacja podnosi zmienną i dopiero zwraca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2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699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Każda</a:t>
            </a:r>
            <a:r>
              <a:rPr lang="pl-PL" baseline="0" dirty="0"/>
              <a:t> forma zostanie omówiona dalej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13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l-PL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pl-PL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jest najczęściej używana w </a:t>
            </a:r>
            <a:r>
              <a:rPr lang="pl-PL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backendowych</a:t>
            </a:r>
            <a:r>
              <a:rPr lang="pl-PL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systemach aplikacji internetowych. Czyli jest odpowiedzialna za wszystko, co działa “pod spodem”. Można też jej użyć do tworzenia oprogramowania desktopowego (</a:t>
            </a:r>
            <a:r>
              <a:rPr lang="pl-PL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</a:t>
            </a:r>
            <a:r>
              <a:rPr lang="pl-PL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Ponadto, system operacyjny Android działa w środowisku Javy, co umożliwia także tworzenie aplikacji lub gier na Androida.  Java nadaje się do pisania zarówno małych jak i większych projektów. Jest preferowanym językiem w korporacjach i dużych firmach. 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794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Omówienie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13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Omówienie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404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Omówienie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048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894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l-PL" baseline="0" dirty="0"/>
          </a:p>
        </p:txBody>
      </p:sp>
    </p:spTree>
    <p:extLst>
      <p:ext uri="{BB962C8B-B14F-4D97-AF65-F5344CB8AC3E}">
        <p14:creationId xmlns:p14="http://schemas.microsoft.com/office/powerpoint/2010/main" val="1650479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l-PL" baseline="0" dirty="0"/>
          </a:p>
        </p:txBody>
      </p:sp>
    </p:spTree>
    <p:extLst>
      <p:ext uri="{BB962C8B-B14F-4D97-AF65-F5344CB8AC3E}">
        <p14:creationId xmlns:p14="http://schemas.microsoft.com/office/powerpoint/2010/main" val="3970797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Omówić i pokazać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773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Omówić i pokazać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615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Repository: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Git Repository, or a repo, is a folder that you’ve told Git to help you track file changes.</a:t>
            </a:r>
          </a:p>
          <a:p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Branch: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branch is an independent line of development. You can think of it as a brand new working directory.</a:t>
            </a:r>
          </a:p>
          <a:p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Fork: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fork is a personal copy of another user’s repository that lives on your account.</a:t>
            </a:r>
          </a:p>
          <a:p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Clone: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clone is simply a copy of a repository that lives on your computer instead of on a server.</a:t>
            </a:r>
          </a:p>
          <a:p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Commit: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commit is a set of one or more changes to a file(or a set of files). Every time you save, it creates a unique ID(“hash”) which helps it keep track of the history.</a:t>
            </a:r>
          </a:p>
          <a:p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Master: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default development branch. Whenever you create a git repo, a branch named “master” is created which becomes the default active branch.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604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77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Zmienne przechowują nasze dane w pamięci komputera. Mamy rożne typy zmiennych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53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Zmienne przechowują nasze dane w pamięci komputera. Mamy rożne typy zmiennych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13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91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53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Kidy zmienna ma dłuższą nazwę zaleca się używania „</a:t>
            </a:r>
            <a:r>
              <a:rPr lang="pl-PL" dirty="0" err="1"/>
              <a:t>camel</a:t>
            </a:r>
            <a:r>
              <a:rPr lang="pl-PL" dirty="0"/>
              <a:t> case” czyli pierwsza litera mała reszta początków pojedynczych wyrazów z dużej np.  Tak jak w</a:t>
            </a:r>
            <a:r>
              <a:rPr lang="pl-PL" baseline="0" dirty="0"/>
              <a:t> przypadku boolean „</a:t>
            </a:r>
            <a:r>
              <a:rPr lang="pl-PL" baseline="0" dirty="0" err="1"/>
              <a:t>czyChceszNastępnąImprezęFirmową</a:t>
            </a:r>
            <a:r>
              <a:rPr lang="pl-PL" baseline="0" dirty="0"/>
              <a:t> . Zwiększa to czytelność kodu jak by była napisana </a:t>
            </a:r>
            <a:r>
              <a:rPr lang="pl-PL" baseline="0" dirty="0" err="1"/>
              <a:t>czychcesznastępnąimprezęfirmową</a:t>
            </a:r>
            <a:r>
              <a:rPr lang="pl-PL" baseline="0" dirty="0"/>
              <a:t> to słabo to wygląda.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Zmiennym</a:t>
            </a:r>
            <a:r>
              <a:rPr lang="pl-PL" baseline="0" dirty="0"/>
              <a:t> najlepiej nadawać nazwy związane z tym co faktycznie jest przez nią przechowywane np. nazwa </a:t>
            </a:r>
            <a:r>
              <a:rPr lang="pl-PL" baseline="0" dirty="0" err="1"/>
              <a:t>czyChceszNastępnąImprezę</a:t>
            </a:r>
            <a:r>
              <a:rPr lang="pl-PL" baseline="0" dirty="0"/>
              <a:t> od razu sugeruje że jest to zmienna Boolean ewentualnie String do wpisania nazwy , jeśli nazwali byśmy zmienną k lub c  w 30 linijce kodu a używali w 1200 linijce to nie mieli byśmy zielonego pojęcia czego ona dotyczy i zanim to ogarniemy minie sporo czasu. </a:t>
            </a:r>
          </a:p>
          <a:p>
            <a:pPr lvl="0">
              <a:spcBef>
                <a:spcPts val="0"/>
              </a:spcBef>
              <a:buNone/>
            </a:pPr>
            <a:endParaRPr lang="pl-PL" baseline="0" dirty="0"/>
          </a:p>
          <a:p>
            <a:pPr lvl="0">
              <a:spcBef>
                <a:spcPts val="0"/>
              </a:spcBef>
              <a:buNone/>
            </a:pPr>
            <a:r>
              <a:rPr lang="pl-PL" baseline="0" dirty="0"/>
              <a:t>Oczywiście dobrą praktyką jest pisanie zmiennych po angielsku, ale na potrzeby kursu zdecydowałem się na polskie nazwy.</a:t>
            </a:r>
            <a:br>
              <a:rPr lang="pl-PL" baseline="0" dirty="0"/>
            </a:br>
            <a:br>
              <a:rPr lang="pl-PL" baseline="0" dirty="0"/>
            </a:br>
            <a:endParaRPr lang="pl-PL" baseline="0" dirty="0"/>
          </a:p>
          <a:p>
            <a:pPr lvl="0">
              <a:spcBef>
                <a:spcPts val="0"/>
              </a:spcBef>
              <a:buNone/>
            </a:pPr>
            <a:endParaRPr lang="pl-PL" baseline="0" dirty="0"/>
          </a:p>
          <a:p>
            <a:pPr lvl="0">
              <a:spcBef>
                <a:spcPts val="0"/>
              </a:spcBef>
              <a:buNone/>
            </a:pPr>
            <a:r>
              <a:rPr lang="pl-PL" dirty="0"/>
              <a:t>Char nie możemy wstawiać też pomiędzy</a:t>
            </a:r>
            <a:r>
              <a:rPr lang="pl-PL" baseline="0" dirty="0"/>
              <a:t> cudzysłowie musi to być apostrof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41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l-PL" baseline="0" dirty="0"/>
          </a:p>
          <a:p>
            <a:pPr lvl="0">
              <a:spcBef>
                <a:spcPts val="0"/>
              </a:spcBef>
              <a:buNone/>
            </a:pPr>
            <a:endParaRPr lang="pl-PL" baseline="0" dirty="0"/>
          </a:p>
        </p:txBody>
      </p:sp>
    </p:spTree>
    <p:extLst>
      <p:ext uri="{BB962C8B-B14F-4D97-AF65-F5344CB8AC3E}">
        <p14:creationId xmlns:p14="http://schemas.microsoft.com/office/powerpoint/2010/main" val="37956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57" name="Shape 57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69127" y="1519600"/>
            <a:ext cx="3226199" cy="300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Shape 162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8E7CC3"/>
              </a:buClr>
              <a:buSzPct val="100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636545" y="3069761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6D9EEB"/>
                </a:solidFill>
              </a:rPr>
              <a:t>Hello</a:t>
            </a:r>
            <a:r>
              <a:rPr lang="pl-PL" sz="6000" dirty="0">
                <a:solidFill>
                  <a:srgbClr val="6D9EEB"/>
                </a:solidFill>
              </a:rPr>
              <a:t> Java</a:t>
            </a:r>
            <a:r>
              <a:rPr lang="en" sz="6000" dirty="0">
                <a:solidFill>
                  <a:srgbClr val="6D9EEB"/>
                </a:solidFill>
              </a:rPr>
              <a:t>!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61" y="699855"/>
            <a:ext cx="2219267" cy="220282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8397551" y="4627984"/>
            <a:ext cx="550506" cy="51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Proste typy zmiennych (Całkowite)</a:t>
            </a:r>
            <a:endParaRPr lang="en" dirty="0"/>
          </a:p>
        </p:txBody>
      </p:sp>
      <p:cxnSp>
        <p:nvCxnSpPr>
          <p:cNvPr id="386" name="Shape 386"/>
          <p:cNvCxnSpPr/>
          <p:nvPr/>
        </p:nvCxnSpPr>
        <p:spPr>
          <a:xfrm>
            <a:off x="4572000" y="1341525"/>
            <a:ext cx="0" cy="380190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lg" len="lg"/>
            <a:tailEnd type="none" w="lg" len="lg"/>
          </a:ln>
        </p:spPr>
      </p:cxnSp>
      <p:sp>
        <p:nvSpPr>
          <p:cNvPr id="392" name="Shape 392"/>
          <p:cNvSpPr/>
          <p:nvPr/>
        </p:nvSpPr>
        <p:spPr>
          <a:xfrm>
            <a:off x="653712" y="1341525"/>
            <a:ext cx="3400930" cy="1618244"/>
          </a:xfrm>
          <a:prstGeom prst="wedgeRectCallout">
            <a:avLst>
              <a:gd name="adj1" fmla="val 61915"/>
              <a:gd name="adj2" fmla="val -4721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Typ zmiennej informuje kompilator ile pamięci ma zarezerwować na daną zmienną. Oczywiście nic nie stoi na przeszkodzę żeby zapisać mniejszą wartość do zmiennej mogącej przechować większą, poza marnowaniem pamięci.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" name="Shape 392"/>
          <p:cNvSpPr/>
          <p:nvPr/>
        </p:nvSpPr>
        <p:spPr>
          <a:xfrm>
            <a:off x="653712" y="3153494"/>
            <a:ext cx="3400930" cy="1081622"/>
          </a:xfrm>
          <a:prstGeom prst="wedgeRectCallout">
            <a:avLst>
              <a:gd name="adj1" fmla="val 91632"/>
              <a:gd name="adj2" fmla="val -88103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Ale nie uda nam się zapisać wielkości zmiennej Int w </a:t>
            </a: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Short</a:t>
            </a: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lub wielkości </a:t>
            </a: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long</a:t>
            </a: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do </a:t>
            </a: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to tak jak byśmy chcieli nalać litr Piwa do kufla 0,5 (trochę szkoda rozlewać)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49" y="1147800"/>
            <a:ext cx="2645937" cy="3963950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1502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hape 386"/>
          <p:cNvCxnSpPr/>
          <p:nvPr/>
        </p:nvCxnSpPr>
        <p:spPr>
          <a:xfrm flipH="1">
            <a:off x="3279030" y="1355617"/>
            <a:ext cx="9330" cy="3865132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lg" len="lg"/>
            <a:tailEnd type="none" w="lg" len="lg"/>
          </a:ln>
        </p:spPr>
      </p:cxn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Typy proste Java</a:t>
            </a:r>
            <a:br>
              <a:rPr lang="pl-PL" dirty="0"/>
            </a:br>
            <a:r>
              <a:rPr lang="pl-PL" dirty="0"/>
              <a:t>(liczby zmiennoprzecinkowe)</a:t>
            </a:r>
            <a:endParaRPr lang="en" dirty="0"/>
          </a:p>
        </p:txBody>
      </p:sp>
      <p:sp>
        <p:nvSpPr>
          <p:cNvPr id="387" name="Shape 387"/>
          <p:cNvSpPr/>
          <p:nvPr/>
        </p:nvSpPr>
        <p:spPr>
          <a:xfrm>
            <a:off x="3740798" y="1509084"/>
            <a:ext cx="4715601" cy="823245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float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zmiennoPrzecinkowaF</a:t>
            </a:r>
            <a:r>
              <a:rPr lang="pl-PL" dirty="0">
                <a:solidFill>
                  <a:schemeClr val="bg1"/>
                </a:solidFill>
              </a:rPr>
              <a:t> = 34.6f</a:t>
            </a:r>
          </a:p>
          <a:p>
            <a:r>
              <a:rPr lang="pl-PL" dirty="0" err="1">
                <a:solidFill>
                  <a:schemeClr val="bg1"/>
                </a:solidFill>
              </a:rPr>
              <a:t>float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zmiennoPrzecinkowaF</a:t>
            </a:r>
            <a:r>
              <a:rPr lang="pl-PL" dirty="0">
                <a:solidFill>
                  <a:schemeClr val="bg1"/>
                </a:solidFill>
              </a:rPr>
              <a:t> = 34.6  </a:t>
            </a:r>
            <a:r>
              <a:rPr lang="pl-PL" dirty="0">
                <a:solidFill>
                  <a:srgbClr val="FFFF00"/>
                </a:solidFill>
              </a:rPr>
              <a:t>ŹLE</a:t>
            </a:r>
          </a:p>
        </p:txBody>
      </p:sp>
      <p:sp>
        <p:nvSpPr>
          <p:cNvPr id="388" name="Shape 388"/>
          <p:cNvSpPr/>
          <p:nvPr/>
        </p:nvSpPr>
        <p:spPr>
          <a:xfrm>
            <a:off x="3252133" y="1589443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730469" y="1505005"/>
            <a:ext cx="2273633" cy="827324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float</a:t>
            </a:r>
            <a:endParaRPr lang="pl-PL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Pojedyncza precyzja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" name="Shape 392"/>
          <p:cNvSpPr/>
          <p:nvPr/>
        </p:nvSpPr>
        <p:spPr>
          <a:xfrm>
            <a:off x="730468" y="2995440"/>
            <a:ext cx="2273633" cy="927742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double</a:t>
            </a:r>
            <a:endParaRPr lang="pl-PL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Podwójna precyzja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98" y="827324"/>
            <a:ext cx="838200" cy="66557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24" y="866775"/>
            <a:ext cx="1676400" cy="543585"/>
          </a:xfrm>
          <a:prstGeom prst="rect">
            <a:avLst/>
          </a:prstGeom>
        </p:spPr>
      </p:pic>
      <p:sp>
        <p:nvSpPr>
          <p:cNvPr id="389" name="Shape 389"/>
          <p:cNvSpPr/>
          <p:nvPr/>
        </p:nvSpPr>
        <p:spPr>
          <a:xfrm>
            <a:off x="3246528" y="3034632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87"/>
          <p:cNvSpPr/>
          <p:nvPr/>
        </p:nvSpPr>
        <p:spPr>
          <a:xfrm>
            <a:off x="3705276" y="2995440"/>
            <a:ext cx="4715601" cy="941559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double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podwojnaPrecyzja</a:t>
            </a:r>
            <a:r>
              <a:rPr lang="pl-PL" dirty="0">
                <a:solidFill>
                  <a:schemeClr val="bg1"/>
                </a:solidFill>
              </a:rPr>
              <a:t> = 5.2363; 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4825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hape 386"/>
          <p:cNvCxnSpPr/>
          <p:nvPr/>
        </p:nvCxnSpPr>
        <p:spPr>
          <a:xfrm flipH="1">
            <a:off x="3279030" y="1355617"/>
            <a:ext cx="9330" cy="3865132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lg" len="lg"/>
            <a:tailEnd type="none" w="lg" len="lg"/>
          </a:ln>
        </p:spPr>
      </p:cxn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Ciąg Znaków</a:t>
            </a:r>
            <a:endParaRPr lang="en" dirty="0"/>
          </a:p>
        </p:txBody>
      </p:sp>
      <p:sp>
        <p:nvSpPr>
          <p:cNvPr id="388" name="Shape 388"/>
          <p:cNvSpPr/>
          <p:nvPr/>
        </p:nvSpPr>
        <p:spPr>
          <a:xfrm>
            <a:off x="3252133" y="1589443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60947" y="1505004"/>
            <a:ext cx="2831508" cy="2597763"/>
          </a:xfrm>
          <a:prstGeom prst="wedgeRectCallout">
            <a:avLst>
              <a:gd name="adj1" fmla="val 53067"/>
              <a:gd name="adj2" fmla="val -44923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Możemy przypisać do tej zmiennej wszystkie znaki i liczby jakie tylko przyjdą nam do głowy pod warunkiem że zapiszemy to wszystko pomiędzy znakami " " wartości te będą traktowane jako tekst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98" y="827324"/>
            <a:ext cx="838200" cy="66557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24" y="866775"/>
            <a:ext cx="1676400" cy="543585"/>
          </a:xfrm>
          <a:prstGeom prst="rect">
            <a:avLst/>
          </a:prstGeom>
        </p:spPr>
      </p:pic>
      <p:sp>
        <p:nvSpPr>
          <p:cNvPr id="389" name="Shape 389"/>
          <p:cNvSpPr/>
          <p:nvPr/>
        </p:nvSpPr>
        <p:spPr>
          <a:xfrm>
            <a:off x="3246528" y="3034632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87"/>
          <p:cNvSpPr/>
          <p:nvPr/>
        </p:nvSpPr>
        <p:spPr>
          <a:xfrm>
            <a:off x="3718865" y="1492898"/>
            <a:ext cx="4715601" cy="941559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String tytuł = "Podstawy programowania w języku </a:t>
            </a:r>
            <a:r>
              <a:rPr lang="pl-PL" dirty="0" err="1">
                <a:solidFill>
                  <a:schemeClr val="bg1"/>
                </a:solidFill>
              </a:rPr>
              <a:t>java</a:t>
            </a:r>
            <a:r>
              <a:rPr lang="pl-PL" dirty="0">
                <a:solidFill>
                  <a:schemeClr val="bg1"/>
                </a:solidFill>
              </a:rPr>
              <a:t> część 1 …."; 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4690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0" y="1620484"/>
            <a:ext cx="4095750" cy="300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b="1" dirty="0"/>
              <a:t>Operator + Przypisanie </a:t>
            </a:r>
          </a:p>
          <a:p>
            <a:pPr lvl="0" rtl="0">
              <a:spcBef>
                <a:spcPts val="0"/>
              </a:spcBef>
              <a:buNone/>
            </a:pPr>
            <a:r>
              <a:rPr lang="pl-PL" b="1" dirty="0"/>
              <a:t>np. ( += )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pl-PL" dirty="0"/>
              <a:t>Korzystamy kiedy wykonujemy operacje na tej samej zmiennej do której chcemy przypisać wynik np.</a:t>
            </a:r>
          </a:p>
          <a:p>
            <a:pPr lvl="0">
              <a:spcBef>
                <a:spcPts val="0"/>
              </a:spcBef>
              <a:buNone/>
            </a:pPr>
            <a:endParaRPr lang="pl-PL" dirty="0"/>
          </a:p>
          <a:p>
            <a:pPr lvl="0">
              <a:spcBef>
                <a:spcPts val="0"/>
              </a:spcBef>
              <a:buNone/>
            </a:pPr>
            <a:r>
              <a:rPr lang="pl-PL" dirty="0"/>
              <a:t>Zmienna1 += zmienna2;</a:t>
            </a:r>
          </a:p>
          <a:p>
            <a:pPr lvl="0">
              <a:spcBef>
                <a:spcPts val="0"/>
              </a:spcBef>
              <a:buNone/>
            </a:pPr>
            <a:r>
              <a:rPr lang="pl-PL" dirty="0"/>
              <a:t>Co stanowi ekwiwalent </a:t>
            </a:r>
          </a:p>
          <a:p>
            <a:pPr lvl="0">
              <a:spcBef>
                <a:spcPts val="0"/>
              </a:spcBef>
              <a:buNone/>
            </a:pPr>
            <a:r>
              <a:rPr lang="pl-PL" dirty="0"/>
              <a:t>Zmienna1 = zmienna1 + zmienna2</a:t>
            </a:r>
            <a:endParaRPr lang="en" dirty="0"/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Podstawowe operacje na zmiennych </a:t>
            </a:r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13</a:t>
            </a:r>
          </a:p>
        </p:txBody>
      </p:sp>
      <p:sp>
        <p:nvSpPr>
          <p:cNvPr id="6" name="Shape 315"/>
          <p:cNvSpPr txBox="1">
            <a:spLocks/>
          </p:cNvSpPr>
          <p:nvPr/>
        </p:nvSpPr>
        <p:spPr>
          <a:xfrm>
            <a:off x="447675" y="1658075"/>
            <a:ext cx="3893850" cy="30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◍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>
              <a:buFont typeface="Inconsolata"/>
              <a:buNone/>
            </a:pPr>
            <a:r>
              <a:rPr lang="pl-PL" b="1" dirty="0"/>
              <a:t>Przypisanie ( = )</a:t>
            </a:r>
            <a:endParaRPr lang="en" b="1" dirty="0"/>
          </a:p>
          <a:p>
            <a:pPr>
              <a:buFont typeface="Inconsolata"/>
              <a:buNone/>
            </a:pPr>
            <a:r>
              <a:rPr lang="pl-PL" dirty="0"/>
              <a:t>Korzystamy kiedy chcemy wynik działania z jednej lub więcej wartości przypisać do jakiejś zmiennej np.</a:t>
            </a:r>
          </a:p>
          <a:p>
            <a:pPr>
              <a:buFont typeface="Inconsolata"/>
              <a:buNone/>
            </a:pPr>
            <a:r>
              <a:rPr lang="pl-PL" dirty="0"/>
              <a:t>Zmienna1 = zmienna1 + zmienna 2;</a:t>
            </a:r>
          </a:p>
        </p:txBody>
      </p:sp>
    </p:spTree>
    <p:extLst>
      <p:ext uri="{BB962C8B-B14F-4D97-AF65-F5344CB8AC3E}">
        <p14:creationId xmlns:p14="http://schemas.microsoft.com/office/powerpoint/2010/main" val="381913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87"/>
          <p:cNvSpPr/>
          <p:nvPr/>
        </p:nvSpPr>
        <p:spPr>
          <a:xfrm>
            <a:off x="3740798" y="2423521"/>
            <a:ext cx="4715601" cy="2288179"/>
          </a:xfrm>
          <a:prstGeom prst="wedgeRectCallout">
            <a:avLst>
              <a:gd name="adj1" fmla="val -58102"/>
              <a:gd name="adj2" fmla="val -6989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int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wzrostCm</a:t>
            </a:r>
            <a:r>
              <a:rPr lang="pl-PL" dirty="0">
                <a:solidFill>
                  <a:schemeClr val="bg1"/>
                </a:solidFill>
              </a:rPr>
              <a:t> = 165;</a:t>
            </a:r>
          </a:p>
          <a:p>
            <a:r>
              <a:rPr lang="pl-PL" dirty="0">
                <a:solidFill>
                  <a:schemeClr val="bg1"/>
                </a:solidFill>
              </a:rPr>
              <a:t>wzrostCm = wrostCm  + 30 ; (wzrost = 195)</a:t>
            </a:r>
          </a:p>
          <a:p>
            <a:r>
              <a:rPr lang="pl-PL" dirty="0">
                <a:solidFill>
                  <a:schemeClr val="bg1"/>
                </a:solidFill>
              </a:rPr>
              <a:t>wzrostCm += 5 ; (wzrost = 200)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String nowoczesnoscITradycja = "Bra" + "Janusz";</a:t>
            </a:r>
          </a:p>
          <a:p>
            <a:r>
              <a:rPr lang="pl-PL" dirty="0">
                <a:solidFill>
                  <a:schemeClr val="bg1"/>
                </a:solidFill>
              </a:rPr>
              <a:t>( nowoczesnoscITradycja = Brajanusz )</a:t>
            </a:r>
          </a:p>
          <a:p>
            <a:r>
              <a:rPr lang="pl-PL" dirty="0">
                <a:solidFill>
                  <a:schemeClr val="bg1"/>
                </a:solidFill>
              </a:rPr>
              <a:t>nowoczesnoscITradycja +=  ":)" ;</a:t>
            </a:r>
          </a:p>
          <a:p>
            <a:r>
              <a:rPr lang="pl-PL" dirty="0">
                <a:solidFill>
                  <a:schemeClr val="bg1"/>
                </a:solidFill>
              </a:rPr>
              <a:t>( nowoczesnoscITradycja = Brajanusz :) )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386" name="Shape 386"/>
          <p:cNvCxnSpPr/>
          <p:nvPr/>
        </p:nvCxnSpPr>
        <p:spPr>
          <a:xfrm flipH="1">
            <a:off x="3279030" y="1355617"/>
            <a:ext cx="9330" cy="3865132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lg" len="lg"/>
            <a:tailEnd type="none" w="lg" len="lg"/>
          </a:ln>
        </p:spPr>
      </p:cxn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Operacje na zmiennych</a:t>
            </a:r>
            <a:endParaRPr lang="en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98" y="827324"/>
            <a:ext cx="838200" cy="66557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24" y="866775"/>
            <a:ext cx="1676400" cy="543585"/>
          </a:xfrm>
          <a:prstGeom prst="rect">
            <a:avLst/>
          </a:prstGeom>
        </p:spPr>
      </p:pic>
      <p:sp>
        <p:nvSpPr>
          <p:cNvPr id="18" name="Shape 389"/>
          <p:cNvSpPr/>
          <p:nvPr/>
        </p:nvSpPr>
        <p:spPr>
          <a:xfrm>
            <a:off x="3233880" y="3395641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392"/>
          <p:cNvSpPr/>
          <p:nvPr/>
        </p:nvSpPr>
        <p:spPr>
          <a:xfrm>
            <a:off x="659344" y="3395641"/>
            <a:ext cx="2360965" cy="494559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+ lub +=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3740798" y="1247250"/>
            <a:ext cx="4715601" cy="1076821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int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wzrostCm</a:t>
            </a:r>
            <a:r>
              <a:rPr lang="pl-PL" dirty="0">
                <a:solidFill>
                  <a:schemeClr val="bg1"/>
                </a:solidFill>
              </a:rPr>
              <a:t> = 165;</a:t>
            </a:r>
          </a:p>
          <a:p>
            <a:r>
              <a:rPr lang="pl-PL" dirty="0">
                <a:solidFill>
                  <a:schemeClr val="bg1"/>
                </a:solidFill>
              </a:rPr>
              <a:t>wzrostCm = 180; (wzrost = 180)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String imie = "Janusz";</a:t>
            </a:r>
          </a:p>
          <a:p>
            <a:r>
              <a:rPr lang="pl-PL" dirty="0">
                <a:solidFill>
                  <a:schemeClr val="bg1"/>
                </a:solidFill>
              </a:rPr>
              <a:t>imie = "Brajanusz"; (imie = Brajanusz)</a:t>
            </a:r>
          </a:p>
        </p:txBody>
      </p:sp>
      <p:sp>
        <p:nvSpPr>
          <p:cNvPr id="392" name="Shape 392"/>
          <p:cNvSpPr/>
          <p:nvPr/>
        </p:nvSpPr>
        <p:spPr>
          <a:xfrm>
            <a:off x="659344" y="1358864"/>
            <a:ext cx="2273633" cy="494559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0579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hape 386"/>
          <p:cNvCxnSpPr/>
          <p:nvPr/>
        </p:nvCxnSpPr>
        <p:spPr>
          <a:xfrm flipH="1">
            <a:off x="3279030" y="1355617"/>
            <a:ext cx="9330" cy="3865132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lg" len="lg"/>
            <a:tailEnd type="none" w="lg" len="lg"/>
          </a:ln>
        </p:spPr>
      </p:cxn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Operacje na zmiennych cd.</a:t>
            </a:r>
            <a:endParaRPr lang="en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98" y="827324"/>
            <a:ext cx="838200" cy="66557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24" y="866775"/>
            <a:ext cx="1676400" cy="543585"/>
          </a:xfrm>
          <a:prstGeom prst="rect">
            <a:avLst/>
          </a:prstGeom>
        </p:spPr>
      </p:pic>
      <p:sp>
        <p:nvSpPr>
          <p:cNvPr id="12" name="Shape 389"/>
          <p:cNvSpPr/>
          <p:nvPr/>
        </p:nvSpPr>
        <p:spPr>
          <a:xfrm>
            <a:off x="3243210" y="2477201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389"/>
          <p:cNvSpPr/>
          <p:nvPr/>
        </p:nvSpPr>
        <p:spPr>
          <a:xfrm>
            <a:off x="3245640" y="3548242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92"/>
          <p:cNvSpPr/>
          <p:nvPr/>
        </p:nvSpPr>
        <p:spPr>
          <a:xfrm>
            <a:off x="661762" y="3424259"/>
            <a:ext cx="2273633" cy="494559"/>
          </a:xfrm>
          <a:prstGeom prst="wedgeRectCallout">
            <a:avLst>
              <a:gd name="adj1" fmla="val 62137"/>
              <a:gd name="adj2" fmla="val -21026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* Lub *=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3790043" y="1271200"/>
            <a:ext cx="4715601" cy="1529150"/>
          </a:xfrm>
          <a:prstGeom prst="wedgeRectCallout">
            <a:avLst>
              <a:gd name="adj1" fmla="val -58251"/>
              <a:gd name="adj2" fmla="val -43155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int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wzrostCm</a:t>
            </a:r>
            <a:r>
              <a:rPr lang="pl-PL" dirty="0">
                <a:solidFill>
                  <a:schemeClr val="bg1"/>
                </a:solidFill>
              </a:rPr>
              <a:t> = 165;</a:t>
            </a:r>
          </a:p>
          <a:p>
            <a:r>
              <a:rPr lang="pl-PL" dirty="0">
                <a:solidFill>
                  <a:schemeClr val="bg1"/>
                </a:solidFill>
              </a:rPr>
              <a:t>wzrostCm  = wzrostCm - 5; (wzrost = 160)</a:t>
            </a:r>
          </a:p>
          <a:p>
            <a:r>
              <a:rPr lang="pl-PL" dirty="0">
                <a:solidFill>
                  <a:schemeClr val="bg1"/>
                </a:solidFill>
              </a:rPr>
              <a:t>wzrostCm -= 5 ; (wzrost = 155)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Na zmiennej typu Stringu nie wykonamy tej operacji</a:t>
            </a:r>
          </a:p>
        </p:txBody>
      </p:sp>
      <p:sp>
        <p:nvSpPr>
          <p:cNvPr id="392" name="Shape 392"/>
          <p:cNvSpPr/>
          <p:nvPr/>
        </p:nvSpPr>
        <p:spPr>
          <a:xfrm>
            <a:off x="661762" y="1383648"/>
            <a:ext cx="2273633" cy="494559"/>
          </a:xfrm>
          <a:prstGeom prst="wedgeRectCallout">
            <a:avLst>
              <a:gd name="adj1" fmla="val 61924"/>
              <a:gd name="adj2" fmla="val -49679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- Lub -=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" name="Shape 387"/>
          <p:cNvSpPr/>
          <p:nvPr/>
        </p:nvSpPr>
        <p:spPr>
          <a:xfrm>
            <a:off x="3790043" y="2923750"/>
            <a:ext cx="4715601" cy="1436175"/>
          </a:xfrm>
          <a:prstGeom prst="wedgeRectCallout">
            <a:avLst>
              <a:gd name="adj1" fmla="val -59059"/>
              <a:gd name="adj2" fmla="val -352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int</a:t>
            </a:r>
            <a:r>
              <a:rPr lang="pl-PL" dirty="0">
                <a:solidFill>
                  <a:schemeClr val="bg1"/>
                </a:solidFill>
              </a:rPr>
              <a:t>  iloscCiastek = 20;</a:t>
            </a:r>
          </a:p>
          <a:p>
            <a:r>
              <a:rPr lang="pl-PL" dirty="0">
                <a:solidFill>
                  <a:schemeClr val="bg1"/>
                </a:solidFill>
              </a:rPr>
              <a:t>iloscCiastek  = iloscCiastek * 2; (iloscCiastek = 40)</a:t>
            </a:r>
          </a:p>
          <a:p>
            <a:r>
              <a:rPr lang="pl-PL" dirty="0">
                <a:solidFill>
                  <a:schemeClr val="bg1"/>
                </a:solidFill>
              </a:rPr>
              <a:t>iloscCiastek *= 2  ; (iloscCiastek = 80)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Na zmiennej typu String nie wykonamy tej operacji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25365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hape 386"/>
          <p:cNvCxnSpPr/>
          <p:nvPr/>
        </p:nvCxnSpPr>
        <p:spPr>
          <a:xfrm flipH="1">
            <a:off x="3279030" y="1355617"/>
            <a:ext cx="9330" cy="3865132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lg" len="lg"/>
            <a:tailEnd type="none" w="lg" len="lg"/>
          </a:ln>
        </p:spPr>
      </p:cxn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Operacje na zmiennych cd.</a:t>
            </a:r>
            <a:endParaRPr lang="en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98" y="827324"/>
            <a:ext cx="838200" cy="66557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24" y="866775"/>
            <a:ext cx="1676400" cy="543585"/>
          </a:xfrm>
          <a:prstGeom prst="rect">
            <a:avLst/>
          </a:prstGeom>
        </p:spPr>
      </p:pic>
      <p:sp>
        <p:nvSpPr>
          <p:cNvPr id="12" name="Shape 389"/>
          <p:cNvSpPr/>
          <p:nvPr/>
        </p:nvSpPr>
        <p:spPr>
          <a:xfrm>
            <a:off x="3243210" y="2477201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389"/>
          <p:cNvSpPr/>
          <p:nvPr/>
        </p:nvSpPr>
        <p:spPr>
          <a:xfrm>
            <a:off x="3243210" y="3506654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392"/>
          <p:cNvSpPr/>
          <p:nvPr/>
        </p:nvSpPr>
        <p:spPr>
          <a:xfrm>
            <a:off x="718912" y="1459315"/>
            <a:ext cx="2273633" cy="494559"/>
          </a:xfrm>
          <a:prstGeom prst="wedgeRectCallout">
            <a:avLst>
              <a:gd name="adj1" fmla="val 57668"/>
              <a:gd name="adj2" fmla="val -4863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/ Lub /=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" name="Shape 387"/>
          <p:cNvSpPr/>
          <p:nvPr/>
        </p:nvSpPr>
        <p:spPr>
          <a:xfrm>
            <a:off x="3709942" y="1410360"/>
            <a:ext cx="4855560" cy="1342365"/>
          </a:xfrm>
          <a:prstGeom prst="wedgeRectCallout">
            <a:avLst>
              <a:gd name="adj1" fmla="val -56366"/>
              <a:gd name="adj2" fmla="val -49439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int</a:t>
            </a:r>
            <a:r>
              <a:rPr lang="pl-PL" dirty="0">
                <a:solidFill>
                  <a:schemeClr val="bg1"/>
                </a:solidFill>
              </a:rPr>
              <a:t>  iloscCiastek = 20;</a:t>
            </a:r>
          </a:p>
          <a:p>
            <a:r>
              <a:rPr lang="pl-PL" dirty="0">
                <a:solidFill>
                  <a:schemeClr val="bg1"/>
                </a:solidFill>
              </a:rPr>
              <a:t>iloscCiastek  = iloscCiastek / 3; (iloscCiastek =  6 )</a:t>
            </a:r>
          </a:p>
          <a:p>
            <a:r>
              <a:rPr lang="pl-PL" dirty="0">
                <a:solidFill>
                  <a:schemeClr val="bg1"/>
                </a:solidFill>
              </a:rPr>
              <a:t>iloscCiastek /= 3  ; (iloscCiastek = 2)</a:t>
            </a:r>
          </a:p>
          <a:p>
            <a:r>
              <a:rPr lang="pl-PL" dirty="0" err="1">
                <a:solidFill>
                  <a:schemeClr val="bg1"/>
                </a:solidFill>
              </a:rPr>
              <a:t>float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iloscCiastekFloat</a:t>
            </a:r>
            <a:r>
              <a:rPr lang="pl-PL" dirty="0">
                <a:solidFill>
                  <a:schemeClr val="bg1"/>
                </a:solidFill>
              </a:rPr>
              <a:t> = 3.0f / 2.0f; (</a:t>
            </a:r>
            <a:r>
              <a:rPr lang="pl-PL" dirty="0" err="1">
                <a:solidFill>
                  <a:schemeClr val="bg1"/>
                </a:solidFill>
              </a:rPr>
              <a:t>iloscCiastekFloat</a:t>
            </a:r>
            <a:r>
              <a:rPr lang="pl-PL" dirty="0">
                <a:solidFill>
                  <a:schemeClr val="bg1"/>
                </a:solidFill>
              </a:rPr>
              <a:t> = 1,5)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Na zmiennej typu String nie wykonamy tej operacji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15</a:t>
            </a:r>
          </a:p>
        </p:txBody>
      </p:sp>
      <p:sp>
        <p:nvSpPr>
          <p:cNvPr id="19" name="Shape 392"/>
          <p:cNvSpPr/>
          <p:nvPr/>
        </p:nvSpPr>
        <p:spPr>
          <a:xfrm>
            <a:off x="718911" y="3424259"/>
            <a:ext cx="2273633" cy="742749"/>
          </a:xfrm>
          <a:prstGeom prst="wedgeRectCallout">
            <a:avLst>
              <a:gd name="adj1" fmla="val 57668"/>
              <a:gd name="adj2" fmla="val -33857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% lub %=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Reszta z dzielenia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(modulo)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" name="Shape 387"/>
          <p:cNvSpPr/>
          <p:nvPr/>
        </p:nvSpPr>
        <p:spPr>
          <a:xfrm>
            <a:off x="3709942" y="3105151"/>
            <a:ext cx="4855560" cy="1352078"/>
          </a:xfrm>
          <a:prstGeom prst="wedgeRectCallout">
            <a:avLst>
              <a:gd name="adj1" fmla="val -56164"/>
              <a:gd name="adj2" fmla="val -18363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int</a:t>
            </a:r>
            <a:r>
              <a:rPr lang="pl-PL" dirty="0">
                <a:solidFill>
                  <a:schemeClr val="bg1"/>
                </a:solidFill>
              </a:rPr>
              <a:t>  iloscCiastek = 20;</a:t>
            </a:r>
          </a:p>
          <a:p>
            <a:r>
              <a:rPr lang="pl-PL" dirty="0">
                <a:solidFill>
                  <a:schemeClr val="bg1"/>
                </a:solidFill>
              </a:rPr>
              <a:t>iloscCiastek  = </a:t>
            </a:r>
            <a:r>
              <a:rPr lang="pl-PL" dirty="0" err="1">
                <a:solidFill>
                  <a:schemeClr val="bg1"/>
                </a:solidFill>
              </a:rPr>
              <a:t>iloscCiastek</a:t>
            </a:r>
            <a:r>
              <a:rPr lang="pl-PL" dirty="0">
                <a:solidFill>
                  <a:schemeClr val="bg1"/>
                </a:solidFill>
              </a:rPr>
              <a:t> % 3; (iloscCiastek =  2 )</a:t>
            </a:r>
          </a:p>
          <a:p>
            <a:r>
              <a:rPr lang="pl-PL" dirty="0" err="1">
                <a:solidFill>
                  <a:schemeClr val="bg1"/>
                </a:solidFill>
              </a:rPr>
              <a:t>iloscCiastek</a:t>
            </a:r>
            <a:r>
              <a:rPr lang="pl-PL" dirty="0">
                <a:solidFill>
                  <a:schemeClr val="bg1"/>
                </a:solidFill>
              </a:rPr>
              <a:t> %= 1  ; (iloscCiastek = 0)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Na zmiennej typu String nie wykonamy tej operacji</a:t>
            </a:r>
          </a:p>
        </p:txBody>
      </p:sp>
    </p:spTree>
    <p:extLst>
      <p:ext uri="{BB962C8B-B14F-4D97-AF65-F5344CB8AC3E}">
        <p14:creationId xmlns:p14="http://schemas.microsoft.com/office/powerpoint/2010/main" val="87831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hape 386"/>
          <p:cNvCxnSpPr/>
          <p:nvPr/>
        </p:nvCxnSpPr>
        <p:spPr>
          <a:xfrm flipH="1">
            <a:off x="3279030" y="1355617"/>
            <a:ext cx="9330" cy="3865132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lg" len="lg"/>
            <a:tailEnd type="none" w="lg" len="lg"/>
          </a:ln>
        </p:spPr>
      </p:cxn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Operacje na zmiennych cd.</a:t>
            </a:r>
            <a:endParaRPr lang="en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98" y="827324"/>
            <a:ext cx="838200" cy="66557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24" y="866775"/>
            <a:ext cx="1676400" cy="543585"/>
          </a:xfrm>
          <a:prstGeom prst="rect">
            <a:avLst/>
          </a:prstGeom>
        </p:spPr>
      </p:pic>
      <p:sp>
        <p:nvSpPr>
          <p:cNvPr id="18" name="Shape 389"/>
          <p:cNvSpPr/>
          <p:nvPr/>
        </p:nvSpPr>
        <p:spPr>
          <a:xfrm>
            <a:off x="3233880" y="3601260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3790043" y="1271200"/>
            <a:ext cx="4715601" cy="14974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++ oznacza zwiększenie/inkrementacje wartości o 1</a:t>
            </a:r>
          </a:p>
          <a:p>
            <a:r>
              <a:rPr lang="pl-PL" dirty="0">
                <a:solidFill>
                  <a:schemeClr val="bg1"/>
                </a:solidFill>
              </a:rPr>
              <a:t>zmienna++ (podnosi wartość zmiennej po jej zwróceniu)</a:t>
            </a:r>
          </a:p>
          <a:p>
            <a:r>
              <a:rPr lang="pl-PL" dirty="0">
                <a:solidFill>
                  <a:schemeClr val="bg1"/>
                </a:solidFill>
              </a:rPr>
              <a:t>++zmienna (podnosi zmienną o 1 przed zwróceniem)</a:t>
            </a:r>
          </a:p>
        </p:txBody>
      </p:sp>
      <p:sp>
        <p:nvSpPr>
          <p:cNvPr id="392" name="Shape 392"/>
          <p:cNvSpPr/>
          <p:nvPr/>
        </p:nvSpPr>
        <p:spPr>
          <a:xfrm>
            <a:off x="661762" y="1383648"/>
            <a:ext cx="2273633" cy="494559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++zmienna vs zmienna++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" name="Shape 392"/>
          <p:cNvSpPr/>
          <p:nvPr/>
        </p:nvSpPr>
        <p:spPr>
          <a:xfrm>
            <a:off x="661761" y="3353980"/>
            <a:ext cx="2273633" cy="494559"/>
          </a:xfrm>
          <a:prstGeom prst="wedgeRectCallout">
            <a:avLst>
              <a:gd name="adj1" fmla="val 60461"/>
              <a:gd name="adj2" fmla="val 12358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--zmienna vs zmienna--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" name="Shape 387"/>
          <p:cNvSpPr/>
          <p:nvPr/>
        </p:nvSpPr>
        <p:spPr>
          <a:xfrm>
            <a:off x="3790043" y="2981028"/>
            <a:ext cx="4715601" cy="1421063"/>
          </a:xfrm>
          <a:prstGeom prst="wedgeRectCallout">
            <a:avLst>
              <a:gd name="adj1" fmla="val -58655"/>
              <a:gd name="adj2" fmla="val -478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- - oznacza </a:t>
            </a:r>
            <a:r>
              <a:rPr lang="pl-PL" dirty="0" err="1">
                <a:solidFill>
                  <a:schemeClr val="bg1"/>
                </a:solidFill>
              </a:rPr>
              <a:t>zmiejszenie</a:t>
            </a:r>
            <a:r>
              <a:rPr lang="pl-PL" dirty="0">
                <a:solidFill>
                  <a:schemeClr val="bg1"/>
                </a:solidFill>
              </a:rPr>
              <a:t>/dekrementacje wartości o 1</a:t>
            </a:r>
          </a:p>
          <a:p>
            <a:r>
              <a:rPr lang="pl-PL" dirty="0">
                <a:solidFill>
                  <a:schemeClr val="bg1"/>
                </a:solidFill>
              </a:rPr>
              <a:t>Zmienna-- (zmniejsza wartość zmiennej po jej zwróceniu)</a:t>
            </a:r>
          </a:p>
          <a:p>
            <a:r>
              <a:rPr lang="pl-PL" dirty="0">
                <a:solidFill>
                  <a:schemeClr val="bg1"/>
                </a:solidFill>
              </a:rPr>
              <a:t>--zmienna (zmniejsza zmienną o 1 przed zwróceniem)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9903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ctrTitle" idx="4294967295"/>
          </p:nvPr>
        </p:nvSpPr>
        <p:spPr>
          <a:xfrm>
            <a:off x="1667700" y="21983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>
                <a:solidFill>
                  <a:srgbClr val="6D9EEB"/>
                </a:solidFill>
              </a:rPr>
              <a:t>Instrukcje Warunkowe</a:t>
            </a:r>
            <a:endParaRPr lang="en" sz="6000" dirty="0">
              <a:solidFill>
                <a:srgbClr val="6D9EEB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70331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pl-PL" dirty="0">
                <a:latin typeface="MV Boli" panose="02000500030200090000" pitchFamily="2" charset="0"/>
                <a:cs typeface="MV Boli" panose="02000500030200090000" pitchFamily="2" charset="0"/>
              </a:rPr>
              <a:t>"If" jest to test logiczny/warunek logiczny</a:t>
            </a:r>
          </a:p>
          <a:p>
            <a:pPr lvl="0">
              <a:buNone/>
            </a:pPr>
            <a:r>
              <a:rPr lang="pl-PL" dirty="0">
                <a:latin typeface="MV Boli" panose="02000500030200090000" pitchFamily="2" charset="0"/>
                <a:cs typeface="MV Boli" panose="02000500030200090000" pitchFamily="2" charset="0"/>
              </a:rPr>
              <a:t>Występuje w 4 formach </a:t>
            </a:r>
          </a:p>
          <a:p>
            <a:pPr lvl="0">
              <a:buNone/>
            </a:pPr>
            <a:r>
              <a:rPr lang="pl-PL" dirty="0">
                <a:latin typeface="MV Boli" panose="02000500030200090000" pitchFamily="2" charset="0"/>
                <a:cs typeface="MV Boli" panose="02000500030200090000" pitchFamily="2" charset="0"/>
              </a:rPr>
              <a:t>"if" , "If else" , "if else If" i forma skrócona</a:t>
            </a:r>
            <a:endParaRPr lang="e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10356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248674" y="1519600"/>
            <a:ext cx="7017995" cy="300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l-PL" dirty="0"/>
              <a:t>JAVA – język programowania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Obiektowy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Silnie typowany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Kompilowany do kodu bajtowego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Wykonywany przez wirtualną maszynę (VM)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l-PL" dirty="0"/>
          </a:p>
          <a:p>
            <a:pPr lvl="1">
              <a:buFont typeface="Courier New" panose="02070309020205020404" pitchFamily="49" charset="0"/>
              <a:buChar char="o"/>
            </a:pPr>
            <a:endParaRPr lang="pl-PL" dirty="0"/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Czym jest JAVA?</a:t>
            </a:r>
            <a:endParaRPr lang="en" dirty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4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63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Zwykła instrukcje IF</a:t>
            </a:r>
            <a:endParaRPr lang="en" dirty="0"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53311" y="1513000"/>
            <a:ext cx="728925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8" name="Shape 290"/>
          <p:cNvSpPr txBox="1">
            <a:spLocks/>
          </p:cNvSpPr>
          <p:nvPr/>
        </p:nvSpPr>
        <p:spPr>
          <a:xfrm>
            <a:off x="3616045" y="961788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l-PL" dirty="0"/>
              <a:t>String wiecejNizJednoZwierze  = "stado";</a:t>
            </a:r>
            <a:endParaRPr lang="en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7" y="1187288"/>
            <a:ext cx="6488113" cy="3954793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20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Instrukcje IF and ELSE</a:t>
            </a:r>
            <a:endParaRPr lang="en" dirty="0"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53311" y="1513000"/>
            <a:ext cx="728925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8" name="Shape 290"/>
          <p:cNvSpPr txBox="1">
            <a:spLocks/>
          </p:cNvSpPr>
          <p:nvPr/>
        </p:nvSpPr>
        <p:spPr>
          <a:xfrm>
            <a:off x="3616045" y="961788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l-PL" dirty="0"/>
              <a:t>String wiecejNizJednoZwierze  = "stado";</a:t>
            </a:r>
            <a:endParaRPr lang="en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3" y="1147800"/>
            <a:ext cx="6740078" cy="399570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21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4958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Instrukcje IF and ELSE IF</a:t>
            </a:r>
            <a:endParaRPr lang="en" dirty="0"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53311" y="1513000"/>
            <a:ext cx="728925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0" y="804900"/>
            <a:ext cx="7265776" cy="42497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22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350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223275" y="1333700"/>
            <a:ext cx="3226200" cy="337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l-PL" dirty="0"/>
              <a:t>Prosty test logiczny można przeprowadzić, sprawdzając wartość zmiennej przy wykorzystaniu operatora porównania, takiego jak:</a:t>
            </a:r>
          </a:p>
          <a:p>
            <a:pPr lvl="0">
              <a:buNone/>
            </a:pPr>
            <a:r>
              <a:rPr lang="pl-PL" dirty="0"/>
              <a:t> &lt; (mniejszy niż),</a:t>
            </a:r>
          </a:p>
          <a:p>
            <a:pPr lvl="0">
              <a:buNone/>
            </a:pPr>
            <a:r>
              <a:rPr lang="pl-PL" dirty="0"/>
              <a:t> &gt; (większy niż),</a:t>
            </a:r>
          </a:p>
          <a:p>
            <a:pPr lvl="0">
              <a:buNone/>
            </a:pPr>
            <a:r>
              <a:rPr lang="pl-PL" dirty="0"/>
              <a:t> == (tak, to są dwa znaki równości).</a:t>
            </a:r>
            <a:endParaRPr lang="en" dirty="0"/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Warunek Logiczny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2"/>
          </p:nvPr>
        </p:nvSpPr>
        <p:spPr>
          <a:xfrm>
            <a:off x="4783427" y="1333700"/>
            <a:ext cx="3598573" cy="300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l-PL" dirty="0"/>
              <a:t>Zwróćmy uwagę na</a:t>
            </a:r>
          </a:p>
          <a:p>
            <a:pPr lvl="0">
              <a:buNone/>
            </a:pPr>
            <a:r>
              <a:rPr lang="pl-PL" dirty="0"/>
              <a:t>Różnice między operatorem przypisania ( = ) oraz operatorem równości ( == ). Wielu programistów niechcąco wpisuje = tam, gdzie w rzeczywistości chcieli umieścić ==.</a:t>
            </a:r>
            <a:endParaRPr lang="en" dirty="0"/>
          </a:p>
        </p:txBody>
      </p:sp>
      <p:sp>
        <p:nvSpPr>
          <p:cNvPr id="5" name="Shape 316"/>
          <p:cNvSpPr txBox="1">
            <a:spLocks/>
          </p:cNvSpPr>
          <p:nvPr/>
        </p:nvSpPr>
        <p:spPr>
          <a:xfrm>
            <a:off x="1925425" y="376730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l-PL" dirty="0"/>
              <a:t>Np. 1 &lt; 2  (true)</a:t>
            </a:r>
          </a:p>
          <a:p>
            <a:r>
              <a:rPr lang="pl-PL" dirty="0"/>
              <a:t>"tekst1" == "tekst2" (flase)</a:t>
            </a:r>
            <a:endParaRPr lang="en" dirty="0"/>
          </a:p>
        </p:txBody>
      </p:sp>
      <p:sp>
        <p:nvSpPr>
          <p:cNvPr id="6" name="Prostokąt 5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23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8002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hape 386"/>
          <p:cNvCxnSpPr/>
          <p:nvPr/>
        </p:nvCxnSpPr>
        <p:spPr>
          <a:xfrm flipH="1">
            <a:off x="3279030" y="1355617"/>
            <a:ext cx="9330" cy="3865132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lg" len="lg"/>
            <a:tailEnd type="none" w="lg" len="lg"/>
          </a:ln>
        </p:spPr>
      </p:cxn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Konstrukcje warunku IF</a:t>
            </a:r>
            <a:endParaRPr lang="en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98" y="827324"/>
            <a:ext cx="838200" cy="66557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24" y="866775"/>
            <a:ext cx="1676400" cy="543585"/>
          </a:xfrm>
          <a:prstGeom prst="rect">
            <a:avLst/>
          </a:prstGeom>
        </p:spPr>
      </p:pic>
      <p:sp>
        <p:nvSpPr>
          <p:cNvPr id="18" name="Shape 389"/>
          <p:cNvSpPr/>
          <p:nvPr/>
        </p:nvSpPr>
        <p:spPr>
          <a:xfrm>
            <a:off x="3230458" y="3288183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92"/>
          <p:cNvSpPr/>
          <p:nvPr/>
        </p:nvSpPr>
        <p:spPr>
          <a:xfrm>
            <a:off x="710470" y="3288183"/>
            <a:ext cx="2348140" cy="494559"/>
          </a:xfrm>
          <a:prstGeom prst="wedgeRectCallout">
            <a:avLst>
              <a:gd name="adj1" fmla="val 56117"/>
              <a:gd name="adj2" fmla="val -3900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if else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3790043" y="1271200"/>
            <a:ext cx="4715601" cy="1076821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If (test logiczny){</a:t>
            </a:r>
          </a:p>
          <a:p>
            <a:r>
              <a:rPr lang="pl-PL" dirty="0">
                <a:solidFill>
                  <a:schemeClr val="bg1"/>
                </a:solidFill>
              </a:rPr>
              <a:t>    instrukcja do wykonania jeśli prawda</a:t>
            </a:r>
          </a:p>
          <a:p>
            <a:r>
              <a:rPr lang="pl-PL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92" name="Shape 392"/>
          <p:cNvSpPr/>
          <p:nvPr/>
        </p:nvSpPr>
        <p:spPr>
          <a:xfrm>
            <a:off x="710470" y="1408651"/>
            <a:ext cx="2273633" cy="494559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Zwykły if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" name="Shape 387"/>
          <p:cNvSpPr/>
          <p:nvPr/>
        </p:nvSpPr>
        <p:spPr>
          <a:xfrm>
            <a:off x="3790043" y="2836918"/>
            <a:ext cx="4715601" cy="1557282"/>
          </a:xfrm>
          <a:prstGeom prst="wedgeRectCallout">
            <a:avLst>
              <a:gd name="adj1" fmla="val -59194"/>
              <a:gd name="adj2" fmla="val -15884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If (test logiczny){</a:t>
            </a:r>
          </a:p>
          <a:p>
            <a:r>
              <a:rPr lang="pl-PL" dirty="0">
                <a:solidFill>
                  <a:schemeClr val="bg1"/>
                </a:solidFill>
              </a:rPr>
              <a:t>    instrukcja do wykonania jeśli prawda</a:t>
            </a:r>
          </a:p>
          <a:p>
            <a:r>
              <a:rPr lang="pl-PL" dirty="0">
                <a:solidFill>
                  <a:schemeClr val="bg1"/>
                </a:solidFill>
              </a:rPr>
              <a:t>} else {</a:t>
            </a:r>
          </a:p>
          <a:p>
            <a:r>
              <a:rPr lang="pl-PL" dirty="0">
                <a:solidFill>
                  <a:schemeClr val="bg1"/>
                </a:solidFill>
              </a:rPr>
              <a:t>    instrukcja do wykonania jeśli fałsz</a:t>
            </a:r>
          </a:p>
          <a:p>
            <a:r>
              <a:rPr lang="pl-PL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17827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hape 386"/>
          <p:cNvCxnSpPr/>
          <p:nvPr/>
        </p:nvCxnSpPr>
        <p:spPr>
          <a:xfrm flipH="1">
            <a:off x="3279030" y="1355617"/>
            <a:ext cx="9330" cy="3865132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lg" len="lg"/>
            <a:tailEnd type="none" w="lg" len="lg"/>
          </a:ln>
        </p:spPr>
      </p:cxn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Konstrukcje warunku IF cd.</a:t>
            </a:r>
            <a:endParaRPr lang="en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98" y="827324"/>
            <a:ext cx="838200" cy="66557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24" y="866775"/>
            <a:ext cx="1676400" cy="543585"/>
          </a:xfrm>
          <a:prstGeom prst="rect">
            <a:avLst/>
          </a:prstGeom>
        </p:spPr>
      </p:pic>
      <p:sp>
        <p:nvSpPr>
          <p:cNvPr id="18" name="Shape 389"/>
          <p:cNvSpPr/>
          <p:nvPr/>
        </p:nvSpPr>
        <p:spPr>
          <a:xfrm>
            <a:off x="3243210" y="3508945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92"/>
          <p:cNvSpPr/>
          <p:nvPr/>
        </p:nvSpPr>
        <p:spPr>
          <a:xfrm>
            <a:off x="800099" y="3351965"/>
            <a:ext cx="2184003" cy="494559"/>
          </a:xfrm>
          <a:prstGeom prst="wedgeRectCallout">
            <a:avLst>
              <a:gd name="adj1" fmla="val 58821"/>
              <a:gd name="adj2" fmla="val -15889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Skrócona instrukcja if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(wisienka na torcie)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3790043" y="1271200"/>
            <a:ext cx="4715601" cy="1649800"/>
          </a:xfrm>
          <a:prstGeom prst="wedgeRectCallout">
            <a:avLst>
              <a:gd name="adj1" fmla="val -58116"/>
              <a:gd name="adj2" fmla="val -3227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If (test logiczny){</a:t>
            </a:r>
          </a:p>
          <a:p>
            <a:r>
              <a:rPr lang="pl-PL" dirty="0">
                <a:solidFill>
                  <a:schemeClr val="bg1"/>
                </a:solidFill>
              </a:rPr>
              <a:t>    instrukcja do wykonania jeśli prawda</a:t>
            </a:r>
          </a:p>
          <a:p>
            <a:r>
              <a:rPr lang="pl-PL" dirty="0">
                <a:solidFill>
                  <a:schemeClr val="bg1"/>
                </a:solidFill>
              </a:rPr>
              <a:t>} </a:t>
            </a:r>
            <a:r>
              <a:rPr lang="pl-PL" dirty="0" err="1">
                <a:solidFill>
                  <a:schemeClr val="bg1"/>
                </a:solidFill>
              </a:rPr>
              <a:t>else</a:t>
            </a:r>
            <a:r>
              <a:rPr lang="pl-PL" dirty="0">
                <a:solidFill>
                  <a:schemeClr val="bg1"/>
                </a:solidFill>
              </a:rPr>
              <a:t>  if (test logiczny ){</a:t>
            </a:r>
          </a:p>
          <a:p>
            <a:r>
              <a:rPr lang="pl-PL" dirty="0">
                <a:solidFill>
                  <a:schemeClr val="bg1"/>
                </a:solidFill>
              </a:rPr>
              <a:t>    instrukcja do wykonania jeśli drugi warunek to prawda</a:t>
            </a:r>
          </a:p>
          <a:p>
            <a:r>
              <a:rPr lang="pl-PL" dirty="0">
                <a:solidFill>
                  <a:schemeClr val="bg1"/>
                </a:solidFill>
              </a:rPr>
              <a:t>} </a:t>
            </a:r>
          </a:p>
          <a:p>
            <a:r>
              <a:rPr lang="pl-PL" dirty="0">
                <a:solidFill>
                  <a:schemeClr val="bg1"/>
                </a:solidFill>
              </a:rPr>
              <a:t>Opcjonalnie możemy dodać jeszcze else tak jak poprzednio</a:t>
            </a:r>
          </a:p>
        </p:txBody>
      </p:sp>
      <p:sp>
        <p:nvSpPr>
          <p:cNvPr id="392" name="Shape 392"/>
          <p:cNvSpPr/>
          <p:nvPr/>
        </p:nvSpPr>
        <p:spPr>
          <a:xfrm>
            <a:off x="710470" y="1408651"/>
            <a:ext cx="2273633" cy="494559"/>
          </a:xfrm>
          <a:prstGeom prst="wedgeRectCallout">
            <a:avLst>
              <a:gd name="adj1" fmla="val 60109"/>
              <a:gd name="adj2" fmla="val -23999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if  + else if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" name="Shape 387"/>
          <p:cNvSpPr/>
          <p:nvPr/>
        </p:nvSpPr>
        <p:spPr>
          <a:xfrm>
            <a:off x="3790043" y="3044400"/>
            <a:ext cx="4715601" cy="1375200"/>
          </a:xfrm>
          <a:prstGeom prst="wedgeRectCallout">
            <a:avLst>
              <a:gd name="adj1" fmla="val -59194"/>
              <a:gd name="adj2" fmla="val -15884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Test logiczny ? Instrukcja jak true : instrukcja jak </a:t>
            </a:r>
            <a:r>
              <a:rPr lang="pl-PL" dirty="0" err="1">
                <a:solidFill>
                  <a:schemeClr val="bg1"/>
                </a:solidFill>
              </a:rPr>
              <a:t>false</a:t>
            </a:r>
            <a:r>
              <a:rPr lang="pl-PL" dirty="0">
                <a:solidFill>
                  <a:schemeClr val="bg1"/>
                </a:solidFill>
              </a:rPr>
              <a:t>;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Np. zmienna1 &gt; zmienna2 ? Wypisz(tak) : Wypisz(nie)</a:t>
            </a:r>
          </a:p>
        </p:txBody>
      </p:sp>
      <p:sp>
        <p:nvSpPr>
          <p:cNvPr id="11" name="Shape 389"/>
          <p:cNvSpPr/>
          <p:nvPr/>
        </p:nvSpPr>
        <p:spPr>
          <a:xfrm>
            <a:off x="3243210" y="1516498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Prostokąt 11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184818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 idx="4294967295"/>
          </p:nvPr>
        </p:nvSpPr>
        <p:spPr>
          <a:xfrm>
            <a:off x="2195300" y="1443675"/>
            <a:ext cx="4918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/>
              <a:t>Uwaga!</a:t>
            </a:r>
            <a:endParaRPr lang="en" sz="6000" dirty="0"/>
          </a:p>
        </p:txBody>
      </p:sp>
      <p:sp>
        <p:nvSpPr>
          <p:cNvPr id="297" name="Shape 297"/>
          <p:cNvSpPr txBox="1">
            <a:spLocks noGrp="1"/>
          </p:cNvSpPr>
          <p:nvPr>
            <p:ph type="subTitle" idx="4294967295"/>
          </p:nvPr>
        </p:nvSpPr>
        <p:spPr>
          <a:xfrm>
            <a:off x="1485900" y="2650496"/>
            <a:ext cx="6337300" cy="22644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sz="1800" dirty="0"/>
              <a:t>Do instrukcji warunkowej możemy użyć zmiennej typu boolean(true/</a:t>
            </a:r>
            <a:r>
              <a:rPr lang="pl-PL" sz="1800" dirty="0" err="1"/>
              <a:t>false</a:t>
            </a:r>
            <a:r>
              <a:rPr lang="pl-PL" sz="1800" dirty="0"/>
              <a:t>)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/>
              <a:t>A także zanegować warunek wstawiając "!" Przed niego.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/>
              <a:t>Jeśli nie podamy { } po warunku if, instrukcja będzie dotyczyć pierwszej linii kodu pod tym warunkiem</a:t>
            </a:r>
            <a:endParaRPr lang="en" sz="1800" dirty="0"/>
          </a:p>
        </p:txBody>
      </p:sp>
      <p:sp>
        <p:nvSpPr>
          <p:cNvPr id="298" name="Shape 298"/>
          <p:cNvSpPr/>
          <p:nvPr/>
        </p:nvSpPr>
        <p:spPr>
          <a:xfrm>
            <a:off x="5009387" y="1640013"/>
            <a:ext cx="128876" cy="12066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9" name="Shape 299"/>
          <p:cNvGrpSpPr/>
          <p:nvPr/>
        </p:nvGrpSpPr>
        <p:grpSpPr>
          <a:xfrm>
            <a:off x="5144000" y="458464"/>
            <a:ext cx="552112" cy="541549"/>
            <a:chOff x="6654650" y="3665275"/>
            <a:chExt cx="409100" cy="409125"/>
          </a:xfrm>
        </p:grpSpPr>
        <p:sp>
          <p:nvSpPr>
            <p:cNvPr id="300" name="Shape 3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 rot="1056884">
            <a:off x="4139318" y="1465931"/>
            <a:ext cx="364770" cy="357726"/>
            <a:chOff x="570875" y="4322250"/>
            <a:chExt cx="443300" cy="443325"/>
          </a:xfrm>
        </p:grpSpPr>
        <p:sp>
          <p:nvSpPr>
            <p:cNvPr id="303" name="Shape 30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7" name="Shape 307"/>
          <p:cNvSpPr/>
          <p:nvPr/>
        </p:nvSpPr>
        <p:spPr>
          <a:xfrm rot="2466561">
            <a:off x="4238785" y="803742"/>
            <a:ext cx="179047" cy="16764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-1609299">
            <a:off x="4670506" y="1101821"/>
            <a:ext cx="128858" cy="12065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 rot="2926312">
            <a:off x="5437581" y="1324753"/>
            <a:ext cx="96500" cy="903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 rot="-1609224">
            <a:off x="4688933" y="373216"/>
            <a:ext cx="178561" cy="17049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Prostokąt 1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26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602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27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51" y="1842546"/>
            <a:ext cx="7414602" cy="2615154"/>
          </a:xfrm>
          <a:prstGeom prst="rect">
            <a:avLst/>
          </a:prstGeom>
        </p:spPr>
      </p:pic>
      <p:sp>
        <p:nvSpPr>
          <p:cNvPr id="19" name="Shape 297"/>
          <p:cNvSpPr txBox="1">
            <a:spLocks/>
          </p:cNvSpPr>
          <p:nvPr/>
        </p:nvSpPr>
        <p:spPr>
          <a:xfrm>
            <a:off x="1126094" y="307346"/>
            <a:ext cx="6844175" cy="190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◍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>
              <a:spcBef>
                <a:spcPts val="0"/>
              </a:spcBef>
              <a:buFont typeface="Inconsolata"/>
              <a:buNone/>
            </a:pPr>
            <a:r>
              <a:rPr lang="pl-PL" sz="1800" dirty="0"/>
              <a:t>Dodatkowo możemy użyć kilku testów logicznych w jednym if() łącząc je poprzez </a:t>
            </a:r>
          </a:p>
          <a:p>
            <a:pPr algn="ctr">
              <a:spcBef>
                <a:spcPts val="0"/>
              </a:spcBef>
              <a:buNone/>
            </a:pPr>
            <a:r>
              <a:rPr lang="pl-PL" sz="1800" dirty="0"/>
              <a:t>|| co znaczy „lub” (jeden albo drugi warunek spełniony)</a:t>
            </a:r>
            <a:br>
              <a:rPr lang="pl-PL" sz="1800" dirty="0"/>
            </a:br>
            <a:r>
              <a:rPr lang="pl-PL" sz="1800" dirty="0"/>
              <a:t>&amp;&amp; co oznacza „i”  (obydwa warunki muszą być spełnione)</a:t>
            </a:r>
            <a:br>
              <a:rPr lang="pl-PL" sz="1800" dirty="0"/>
            </a:br>
            <a:r>
              <a:rPr lang="pl-PL" sz="1800" dirty="0"/>
              <a:t>tak jak poniżej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38780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ctrTitle" idx="4294967295"/>
          </p:nvPr>
        </p:nvSpPr>
        <p:spPr>
          <a:xfrm>
            <a:off x="431831" y="2140931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>
                <a:solidFill>
                  <a:srgbClr val="6D9EEB"/>
                </a:solidFill>
              </a:rPr>
              <a:t>Jest git?</a:t>
            </a:r>
            <a:endParaRPr lang="en" sz="6000" dirty="0">
              <a:solidFill>
                <a:srgbClr val="6D9EEB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18</a:t>
            </a:r>
          </a:p>
        </p:txBody>
      </p:sp>
      <p:pic>
        <p:nvPicPr>
          <p:cNvPr id="2050" name="Picture 2" descr="Znalezione obrazy dla zapytania git transparent logo">
            <a:extLst>
              <a:ext uri="{FF2B5EF4-FFF2-40B4-BE49-F238E27FC236}">
                <a16:creationId xmlns:a16="http://schemas.microsoft.com/office/drawing/2014/main" id="{72449662-6164-4114-B02D-3379C729C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06" y="1204912"/>
            <a:ext cx="2471737" cy="24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5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18</a:t>
            </a:r>
          </a:p>
        </p:txBody>
      </p:sp>
      <p:pic>
        <p:nvPicPr>
          <p:cNvPr id="3074" name="Picture 2" descr="Znalezione obrazy dla zapytania git">
            <a:extLst>
              <a:ext uri="{FF2B5EF4-FFF2-40B4-BE49-F238E27FC236}">
                <a16:creationId xmlns:a16="http://schemas.microsoft.com/office/drawing/2014/main" id="{CAF1B24B-438F-458B-B6DF-64D1C2E60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760105"/>
            <a:ext cx="7762875" cy="36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4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ctrTitle" idx="4294967295"/>
          </p:nvPr>
        </p:nvSpPr>
        <p:spPr>
          <a:xfrm>
            <a:off x="1336790" y="646252"/>
            <a:ext cx="6785811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>
                <a:solidFill>
                  <a:srgbClr val="6D9EEB"/>
                </a:solidFill>
                <a:latin typeface="Monotype Corsiva" panose="03010101010201010101" pitchFamily="66" charset="0"/>
              </a:rPr>
              <a:t>Co to są te Zmienne ??</a:t>
            </a:r>
            <a:endParaRPr lang="en" sz="6000" dirty="0">
              <a:solidFill>
                <a:srgbClr val="6D9EEB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04" y="1410701"/>
            <a:ext cx="4270585" cy="353427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fld id="{F586A4EC-75CC-4606-B5C7-9CE88C8EB292}" type="slidenum">
              <a:rPr lang="pl-PL" sz="180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3</a:t>
            </a:fld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927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fld id="{F586A4EC-75CC-4606-B5C7-9CE88C8EB292}" type="slidenum">
              <a:rPr lang="pl-PL" sz="180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4</a:t>
            </a:fld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1026" name="Picture 2" descr="Znalezione obrazy dla zapytania java data types">
            <a:extLst>
              <a:ext uri="{FF2B5EF4-FFF2-40B4-BE49-F238E27FC236}">
                <a16:creationId xmlns:a16="http://schemas.microsoft.com/office/drawing/2014/main" id="{0EF223A6-E43C-47CE-AFA3-46F9AF324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738188"/>
            <a:ext cx="6667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Zmienna to…. Pojemnik na dane</a:t>
            </a:r>
            <a:endParaRPr lang="en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/>
            <a:r>
              <a:rPr lang="pl-PL" dirty="0"/>
              <a:t>Zmienne musza mieć unikalną nazwę , która nie może zaczynać się od cyfry ani od znaku specjalnego np. #,% itp.</a:t>
            </a:r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4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7200" y="1519600"/>
            <a:ext cx="4211927" cy="2987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◍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 Przechowują wartości określonego typu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 Mogą być odczytywane i zapisywane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 Na zmiennych można wykonywać operacje arytmetyczne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 Mogą być przekazywane jako argumenty do funkcji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 Mogą być zadeklarowane jako „niezmienne” - </a:t>
            </a:r>
            <a:r>
              <a:rPr lang="pl-PL" altLang="pl-PL" dirty="0" err="1">
                <a:solidFill>
                  <a:srgbClr val="FF5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pl-PL" altLang="pl-PL" sz="700" dirty="0">
                <a:solidFill>
                  <a:schemeClr val="tx1"/>
                </a:solidFill>
              </a:rPr>
              <a:t> </a:t>
            </a:r>
            <a:endParaRPr lang="pl-PL" altLang="pl-PL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139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ctrTitle" idx="4294967295"/>
          </p:nvPr>
        </p:nvSpPr>
        <p:spPr>
          <a:xfrm>
            <a:off x="1667700" y="21983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>
                <a:solidFill>
                  <a:srgbClr val="6D9EEB"/>
                </a:solidFill>
              </a:rPr>
              <a:t>Typy zmiennych i operatory</a:t>
            </a:r>
            <a:endParaRPr lang="en" sz="6000" dirty="0">
              <a:solidFill>
                <a:srgbClr val="6D9EEB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5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821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pl-PL" dirty="0">
                <a:latin typeface="MV Boli" panose="02000500030200090000" pitchFamily="2" charset="0"/>
                <a:cs typeface="MV Boli" panose="02000500030200090000" pitchFamily="2" charset="0"/>
              </a:rPr>
              <a:t>Java posiada ścisłą kontrolę typów, czyli mówiąc prościej każda zmienna </a:t>
            </a:r>
          </a:p>
          <a:p>
            <a:pPr lvl="0">
              <a:buNone/>
            </a:pPr>
            <a:r>
              <a:rPr lang="pl-PL" dirty="0">
                <a:latin typeface="MV Boli" panose="02000500030200090000" pitchFamily="2" charset="0"/>
                <a:cs typeface="MV Boli" panose="02000500030200090000" pitchFamily="2" charset="0"/>
              </a:rPr>
              <a:t>musi mieć określony typ.</a:t>
            </a:r>
            <a:endParaRPr lang="e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6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Typy proste Java</a:t>
            </a:r>
            <a:br>
              <a:rPr lang="pl-PL" dirty="0"/>
            </a:br>
            <a:r>
              <a:rPr lang="pl-PL" dirty="0"/>
              <a:t>(wartości logiczne i Znaki)</a:t>
            </a:r>
            <a:endParaRPr lang="en" dirty="0"/>
          </a:p>
        </p:txBody>
      </p:sp>
      <p:sp>
        <p:nvSpPr>
          <p:cNvPr id="387" name="Shape 387"/>
          <p:cNvSpPr/>
          <p:nvPr/>
        </p:nvSpPr>
        <p:spPr>
          <a:xfrm>
            <a:off x="3709942" y="1717759"/>
            <a:ext cx="5253584" cy="1290136"/>
          </a:xfrm>
          <a:prstGeom prst="wedgeRectCallout">
            <a:avLst>
              <a:gd name="adj1" fmla="val -56151"/>
              <a:gd name="adj2" fmla="val -3815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boolean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czyPrzydalaBySieNastepnaImprezaIntegracyjna</a:t>
            </a:r>
            <a:r>
              <a:rPr lang="pl-PL" dirty="0">
                <a:solidFill>
                  <a:schemeClr val="bg1"/>
                </a:solidFill>
              </a:rPr>
              <a:t> = true; </a:t>
            </a:r>
          </a:p>
          <a:p>
            <a:pPr algn="ctr"/>
            <a:r>
              <a:rPr lang="pl-PL" dirty="0">
                <a:solidFill>
                  <a:schemeClr val="bg1"/>
                </a:solidFill>
              </a:rPr>
              <a:t>Unikajmy</a:t>
            </a:r>
          </a:p>
          <a:p>
            <a:r>
              <a:rPr lang="pl-PL" dirty="0" err="1">
                <a:solidFill>
                  <a:schemeClr val="bg1"/>
                </a:solidFill>
              </a:rPr>
              <a:t>boolean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czyprzydalabysienastepnaimprezaintegracyjna</a:t>
            </a:r>
            <a:r>
              <a:rPr lang="pl-PL" dirty="0">
                <a:solidFill>
                  <a:schemeClr val="bg1"/>
                </a:solidFill>
              </a:rPr>
              <a:t> =true;</a:t>
            </a:r>
          </a:p>
          <a:p>
            <a:pPr algn="ctr"/>
            <a:r>
              <a:rPr lang="pl-PL" dirty="0">
                <a:solidFill>
                  <a:schemeClr val="bg1"/>
                </a:solidFill>
              </a:rPr>
              <a:t>Lub</a:t>
            </a:r>
          </a:p>
          <a:p>
            <a:r>
              <a:rPr lang="pl-PL" dirty="0" err="1">
                <a:solidFill>
                  <a:schemeClr val="bg1"/>
                </a:solidFill>
              </a:rPr>
              <a:t>boolean</a:t>
            </a:r>
            <a:r>
              <a:rPr lang="pl-PL" dirty="0">
                <a:solidFill>
                  <a:schemeClr val="bg1"/>
                </a:solidFill>
              </a:rPr>
              <a:t>  </a:t>
            </a:r>
            <a:r>
              <a:rPr lang="pl-PL" dirty="0" err="1">
                <a:solidFill>
                  <a:schemeClr val="bg1"/>
                </a:solidFill>
              </a:rPr>
              <a:t>cpbsnii</a:t>
            </a:r>
            <a:r>
              <a:rPr lang="pl-PL" dirty="0">
                <a:solidFill>
                  <a:schemeClr val="bg1"/>
                </a:solidFill>
              </a:rPr>
              <a:t> = true;</a:t>
            </a:r>
          </a:p>
        </p:txBody>
      </p:sp>
      <p:sp>
        <p:nvSpPr>
          <p:cNvPr id="388" name="Shape 388"/>
          <p:cNvSpPr/>
          <p:nvPr/>
        </p:nvSpPr>
        <p:spPr>
          <a:xfrm>
            <a:off x="3243210" y="1804907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709942" y="3441700"/>
            <a:ext cx="5253584" cy="1022016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char </a:t>
            </a: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pojedynczyZnak</a:t>
            </a: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= 'k'</a:t>
            </a:r>
          </a:p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char </a:t>
            </a: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pojedynczyZnak</a:t>
            </a: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= 'ka'  </a:t>
            </a:r>
            <a:r>
              <a:rPr lang="pl-PL" dirty="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ŻLE !</a:t>
            </a:r>
            <a:endParaRPr lang="en" dirty="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730824" y="1786471"/>
            <a:ext cx="2273633" cy="631800"/>
          </a:xfrm>
          <a:prstGeom prst="wedgeRectCallout">
            <a:avLst>
              <a:gd name="adj1" fmla="val 58547"/>
              <a:gd name="adj2" fmla="val -37225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Boolean               true/</a:t>
            </a: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" name="Shape 392"/>
          <p:cNvSpPr/>
          <p:nvPr/>
        </p:nvSpPr>
        <p:spPr>
          <a:xfrm>
            <a:off x="730824" y="3509602"/>
            <a:ext cx="2273634" cy="631800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char </a:t>
            </a:r>
          </a:p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Każdy pojedynczy znak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98" y="827324"/>
            <a:ext cx="838200" cy="665574"/>
          </a:xfrm>
          <a:prstGeom prst="rect">
            <a:avLst/>
          </a:prstGeom>
        </p:spPr>
      </p:pic>
      <p:cxnSp>
        <p:nvCxnSpPr>
          <p:cNvPr id="386" name="Shape 386"/>
          <p:cNvCxnSpPr/>
          <p:nvPr/>
        </p:nvCxnSpPr>
        <p:spPr>
          <a:xfrm flipH="1">
            <a:off x="3279030" y="1355617"/>
            <a:ext cx="9330" cy="3865132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lg" len="lg"/>
            <a:tailEnd type="none" w="lg" len="lg"/>
          </a:ln>
        </p:spPr>
      </p:cxnSp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24" y="866775"/>
            <a:ext cx="1676400" cy="543585"/>
          </a:xfrm>
          <a:prstGeom prst="rect">
            <a:avLst/>
          </a:prstGeom>
        </p:spPr>
      </p:pic>
      <p:sp>
        <p:nvSpPr>
          <p:cNvPr id="389" name="Shape 389"/>
          <p:cNvSpPr/>
          <p:nvPr/>
        </p:nvSpPr>
        <p:spPr>
          <a:xfrm>
            <a:off x="3230036" y="3588714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Prostokąt 11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8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195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hape 386"/>
          <p:cNvCxnSpPr/>
          <p:nvPr/>
        </p:nvCxnSpPr>
        <p:spPr>
          <a:xfrm flipH="1">
            <a:off x="3279030" y="1355617"/>
            <a:ext cx="9330" cy="3865132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lg" len="lg"/>
            <a:tailEnd type="none" w="lg" len="lg"/>
          </a:ln>
        </p:spPr>
      </p:cxn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Typy proste Java</a:t>
            </a:r>
            <a:br>
              <a:rPr lang="pl-PL" dirty="0"/>
            </a:br>
            <a:r>
              <a:rPr lang="pl-PL" dirty="0"/>
              <a:t>(liczby całkowite)</a:t>
            </a:r>
            <a:endParaRPr lang="en" dirty="0"/>
          </a:p>
        </p:txBody>
      </p:sp>
      <p:sp>
        <p:nvSpPr>
          <p:cNvPr id="387" name="Shape 387"/>
          <p:cNvSpPr/>
          <p:nvPr/>
        </p:nvSpPr>
        <p:spPr>
          <a:xfrm>
            <a:off x="3705277" y="1496977"/>
            <a:ext cx="4715601" cy="529672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byte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bardzoMalaLiczba</a:t>
            </a:r>
            <a:r>
              <a:rPr lang="pl-PL" dirty="0">
                <a:solidFill>
                  <a:schemeClr val="bg1"/>
                </a:solidFill>
              </a:rPr>
              <a:t> = 17;</a:t>
            </a:r>
          </a:p>
        </p:txBody>
      </p:sp>
      <p:sp>
        <p:nvSpPr>
          <p:cNvPr id="388" name="Shape 388"/>
          <p:cNvSpPr/>
          <p:nvPr/>
        </p:nvSpPr>
        <p:spPr>
          <a:xfrm>
            <a:off x="3238545" y="1515028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730825" y="1492898"/>
            <a:ext cx="2273633" cy="533751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byte</a:t>
            </a:r>
            <a:endParaRPr lang="pl-PL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-128 do 127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" name="Shape 392"/>
          <p:cNvSpPr/>
          <p:nvPr/>
        </p:nvSpPr>
        <p:spPr>
          <a:xfrm>
            <a:off x="730825" y="2185350"/>
            <a:ext cx="2273633" cy="557850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Short</a:t>
            </a:r>
            <a:endParaRPr lang="pl-PL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-32 768 do 32 767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27" y="831403"/>
            <a:ext cx="838200" cy="66557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24" y="866775"/>
            <a:ext cx="1676400" cy="543585"/>
          </a:xfrm>
          <a:prstGeom prst="rect">
            <a:avLst/>
          </a:prstGeom>
        </p:spPr>
      </p:pic>
      <p:sp>
        <p:nvSpPr>
          <p:cNvPr id="389" name="Shape 389"/>
          <p:cNvSpPr/>
          <p:nvPr/>
        </p:nvSpPr>
        <p:spPr>
          <a:xfrm>
            <a:off x="3246528" y="3034632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89"/>
          <p:cNvSpPr/>
          <p:nvPr/>
        </p:nvSpPr>
        <p:spPr>
          <a:xfrm>
            <a:off x="3241390" y="2218615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87"/>
          <p:cNvSpPr/>
          <p:nvPr/>
        </p:nvSpPr>
        <p:spPr>
          <a:xfrm>
            <a:off x="3705277" y="2185350"/>
            <a:ext cx="4715601" cy="529672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short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malaLiczba</a:t>
            </a:r>
            <a:r>
              <a:rPr lang="pl-PL" dirty="0">
                <a:solidFill>
                  <a:schemeClr val="bg1"/>
                </a:solidFill>
              </a:rPr>
              <a:t> = 3 000;</a:t>
            </a:r>
          </a:p>
        </p:txBody>
      </p:sp>
      <p:sp>
        <p:nvSpPr>
          <p:cNvPr id="14" name="Shape 392"/>
          <p:cNvSpPr/>
          <p:nvPr/>
        </p:nvSpPr>
        <p:spPr>
          <a:xfrm>
            <a:off x="730824" y="2981080"/>
            <a:ext cx="2273633" cy="557850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endParaRPr lang="pl-PL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-2 147 483 468 do </a:t>
            </a:r>
          </a:p>
          <a:p>
            <a:pPr lvl="0" rtl="0">
              <a:spcBef>
                <a:spcPts val="0"/>
              </a:spcBef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2 147 483 467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" name="Shape 387"/>
          <p:cNvSpPr/>
          <p:nvPr/>
        </p:nvSpPr>
        <p:spPr>
          <a:xfrm>
            <a:off x="3705276" y="3009258"/>
            <a:ext cx="4715601" cy="529672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int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duzaLiczba</a:t>
            </a:r>
            <a:r>
              <a:rPr lang="pl-PL" dirty="0">
                <a:solidFill>
                  <a:schemeClr val="bg1"/>
                </a:solidFill>
              </a:rPr>
              <a:t> = 3 000 0000;</a:t>
            </a:r>
          </a:p>
        </p:txBody>
      </p:sp>
      <p:sp>
        <p:nvSpPr>
          <p:cNvPr id="16" name="Shape 392"/>
          <p:cNvSpPr/>
          <p:nvPr/>
        </p:nvSpPr>
        <p:spPr>
          <a:xfrm>
            <a:off x="730824" y="3697631"/>
            <a:ext cx="2273633" cy="557850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long</a:t>
            </a:r>
            <a:endParaRPr lang="pl-PL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-Bardzo duża do </a:t>
            </a:r>
          </a:p>
          <a:p>
            <a:pPr lvl="0" rtl="0">
              <a:spcBef>
                <a:spcPts val="0"/>
              </a:spcBef>
            </a:pP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Bardzo duża </a:t>
            </a: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Wingdings" panose="05000000000000000000" pitchFamily="2" charset="2"/>
              </a:rPr>
              <a:t> </a:t>
            </a:r>
            <a:endParaRPr lang="en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" name="Shape 387"/>
          <p:cNvSpPr/>
          <p:nvPr/>
        </p:nvSpPr>
        <p:spPr>
          <a:xfrm>
            <a:off x="3705275" y="3725809"/>
            <a:ext cx="4715601" cy="529672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long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bardzoDuzaLiczba</a:t>
            </a:r>
            <a:r>
              <a:rPr lang="pl-PL" dirty="0">
                <a:solidFill>
                  <a:schemeClr val="bg1"/>
                </a:solidFill>
              </a:rPr>
              <a:t> = </a:t>
            </a:r>
            <a:r>
              <a:rPr lang="pl-PL" dirty="0">
                <a:solidFill>
                  <a:srgbClr val="FFFFFF"/>
                </a:solidFill>
                <a:latin typeface="Inconsolata"/>
                <a:sym typeface="Inconsolata"/>
              </a:rPr>
              <a:t>7</a:t>
            </a:r>
            <a:r>
              <a:rPr lang="pl-PL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147 483 468</a:t>
            </a:r>
            <a:r>
              <a:rPr lang="pl-PL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8" name="Shape 389"/>
          <p:cNvSpPr/>
          <p:nvPr/>
        </p:nvSpPr>
        <p:spPr>
          <a:xfrm>
            <a:off x="3246528" y="3738219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Prostokąt 18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9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6769991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1310</Words>
  <Application>Microsoft Office PowerPoint</Application>
  <PresentationFormat>Pokaz na ekranie (16:9)</PresentationFormat>
  <Paragraphs>239</Paragraphs>
  <Slides>29</Slides>
  <Notes>29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8" baseType="lpstr">
      <vt:lpstr>MV Boli</vt:lpstr>
      <vt:lpstr>Courier New</vt:lpstr>
      <vt:lpstr>Monotype Corsiva</vt:lpstr>
      <vt:lpstr>Arial</vt:lpstr>
      <vt:lpstr>Wingdings</vt:lpstr>
      <vt:lpstr>Inconsolata</vt:lpstr>
      <vt:lpstr>Nixie One</vt:lpstr>
      <vt:lpstr>Consolas</vt:lpstr>
      <vt:lpstr>Hecate template</vt:lpstr>
      <vt:lpstr>Hello Java!</vt:lpstr>
      <vt:lpstr>Czym jest JAVA?</vt:lpstr>
      <vt:lpstr>Co to są te Zmienne ??</vt:lpstr>
      <vt:lpstr>Prezentacja programu PowerPoint</vt:lpstr>
      <vt:lpstr>Zmienna to…. Pojemnik na dane</vt:lpstr>
      <vt:lpstr>Typy zmiennych i operatory</vt:lpstr>
      <vt:lpstr>Prezentacja programu PowerPoint</vt:lpstr>
      <vt:lpstr>Typy proste Java (wartości logiczne i Znaki)</vt:lpstr>
      <vt:lpstr>Typy proste Java (liczby całkowite)</vt:lpstr>
      <vt:lpstr>Proste typy zmiennych (Całkowite)</vt:lpstr>
      <vt:lpstr>Typy proste Java (liczby zmiennoprzecinkowe)</vt:lpstr>
      <vt:lpstr>Ciąg Znaków</vt:lpstr>
      <vt:lpstr>Podstawowe operacje na zmiennych </vt:lpstr>
      <vt:lpstr>Operacje na zmiennych</vt:lpstr>
      <vt:lpstr>Operacje na zmiennych cd.</vt:lpstr>
      <vt:lpstr>Operacje na zmiennych cd.</vt:lpstr>
      <vt:lpstr>Operacje na zmiennych cd.</vt:lpstr>
      <vt:lpstr>Instrukcje Warunkowe</vt:lpstr>
      <vt:lpstr>Prezentacja programu PowerPoint</vt:lpstr>
      <vt:lpstr>Zwykła instrukcje IF</vt:lpstr>
      <vt:lpstr>Instrukcje IF and ELSE</vt:lpstr>
      <vt:lpstr>Instrukcje IF and ELSE IF</vt:lpstr>
      <vt:lpstr>Warunek Logiczny</vt:lpstr>
      <vt:lpstr>Konstrukcje warunku IF</vt:lpstr>
      <vt:lpstr>Konstrukcje warunku IF cd.</vt:lpstr>
      <vt:lpstr>Uwaga!</vt:lpstr>
      <vt:lpstr>Prezentacja programu PowerPoint</vt:lpstr>
      <vt:lpstr>Jest git?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Sebastian Sebastian</dc:creator>
  <cp:lastModifiedBy>Michał Staniszewski</cp:lastModifiedBy>
  <cp:revision>77</cp:revision>
  <dcterms:modified xsi:type="dcterms:W3CDTF">2019-04-10T12:38:59Z</dcterms:modified>
</cp:coreProperties>
</file>