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dvent Pro" panose="020B0604020202020204" charset="0"/>
      <p:regular r:id="rId16"/>
      <p:bold r:id="rId17"/>
    </p:embeddedFont>
    <p:embeddedFont>
      <p:font typeface="Advent Pro Light" panose="020B0604020202020204" charset="0"/>
      <p:regular r:id="rId18"/>
      <p:bold r:id="rId19"/>
    </p:embeddedFont>
    <p:embeddedFont>
      <p:font typeface="BenchNine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unito" pitchFamily="2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bold r:id="rId31"/>
      <p:italic r:id="rId32"/>
      <p:boldItalic r:id="rId33"/>
    </p:embeddedFont>
    <p:embeddedFont>
      <p:font typeface="Oswald" panose="00000500000000000000" pitchFamily="2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REt+3qJHcQhooNtJMvKsiZg29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177cb6ae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g11177cb6ae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2b63fd1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g132b63fd1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2b63fd1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g132b63fd1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2b63fd1b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7" name="Google Shape;277;g132b63fd1b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524a6fb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g132524a6fb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0049766a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110049766a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e115c29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g10e115c29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e115c291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g10e115c291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sldNum" idx="12"/>
          </p:nvPr>
        </p:nvSpPr>
        <p:spPr>
          <a:xfrm>
            <a:off x="8421688" y="4802981"/>
            <a:ext cx="2652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le Slide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0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0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WO COLUMNS">
  <p:cSld name="CUSTOM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1"/>
          <p:cNvSpPr txBox="1">
            <a:spLocks noGrp="1"/>
          </p:cNvSpPr>
          <p:nvPr>
            <p:ph type="subTitle" idx="1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1"/>
          <p:cNvSpPr txBox="1">
            <a:spLocks noGrp="1"/>
          </p:cNvSpPr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61"/>
          <p:cNvSpPr txBox="1">
            <a:spLocks noGrp="1"/>
          </p:cNvSpPr>
          <p:nvPr>
            <p:ph type="title" idx="2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61"/>
          <p:cNvSpPr txBox="1">
            <a:spLocks noGrp="1"/>
          </p:cNvSpPr>
          <p:nvPr>
            <p:ph type="subTitle" idx="3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61"/>
          <p:cNvSpPr txBox="1">
            <a:spLocks noGrp="1"/>
          </p:cNvSpPr>
          <p:nvPr>
            <p:ph type="title" idx="4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CUSTOM_12_1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2"/>
          <p:cNvSpPr txBox="1">
            <a:spLocks noGrp="1"/>
          </p:cNvSpPr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62"/>
          <p:cNvSpPr txBox="1">
            <a:spLocks noGrp="1"/>
          </p:cNvSpPr>
          <p:nvPr>
            <p:ph type="subTitle" idx="1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5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3"/>
          <p:cNvSpPr txBox="1">
            <a:spLocks noGrp="1"/>
          </p:cNvSpPr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TEXT">
  <p:cSld name="CUSTOM_6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 txBox="1">
            <a:spLocks noGrp="1"/>
          </p:cNvSpPr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64"/>
          <p:cNvSpPr txBox="1">
            <a:spLocks noGrp="1"/>
          </p:cNvSpPr>
          <p:nvPr>
            <p:ph type="subTitle" idx="1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">
  <p:cSld name="CUSTOM_8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5"/>
          <p:cNvSpPr txBox="1"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 1 ">
  <p:cSld name="CUSTOM_8_1_1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6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  ">
  <p:cSld name="CUSTOM_6_1_1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7"/>
          <p:cNvSpPr txBox="1">
            <a:spLocks noGrp="1"/>
          </p:cNvSpPr>
          <p:nvPr>
            <p:ph type="subTitle" idx="1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CUSTOM_5_1_1_1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>
            <a:spLocks noGrp="1"/>
          </p:cNvSpPr>
          <p:nvPr>
            <p:ph type="subTitle" idx="1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8"/>
          <p:cNvSpPr txBox="1">
            <a:spLocks noGrp="1"/>
          </p:cNvSpPr>
          <p:nvPr>
            <p:ph type="subTitle" idx="2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8"/>
          <p:cNvSpPr txBox="1">
            <a:spLocks noGrp="1"/>
          </p:cNvSpPr>
          <p:nvPr>
            <p:ph type="subTitle" idx="3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title" idx="4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68"/>
          <p:cNvSpPr txBox="1">
            <a:spLocks noGrp="1"/>
          </p:cNvSpPr>
          <p:nvPr>
            <p:ph type="title" idx="5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IX COLUMNS">
  <p:cSld name="Two Content_1_1"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9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69"/>
          <p:cNvSpPr txBox="1">
            <a:spLocks noGrp="1"/>
          </p:cNvSpPr>
          <p:nvPr>
            <p:ph type="title" idx="2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69"/>
          <p:cNvSpPr txBox="1">
            <a:spLocks noGrp="1"/>
          </p:cNvSpPr>
          <p:nvPr>
            <p:ph type="subTitle" idx="1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69"/>
          <p:cNvSpPr txBox="1">
            <a:spLocks noGrp="1"/>
          </p:cNvSpPr>
          <p:nvPr>
            <p:ph type="title" idx="3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69"/>
          <p:cNvSpPr txBox="1">
            <a:spLocks noGrp="1"/>
          </p:cNvSpPr>
          <p:nvPr>
            <p:ph type="subTitle" idx="4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69"/>
          <p:cNvSpPr txBox="1">
            <a:spLocks noGrp="1"/>
          </p:cNvSpPr>
          <p:nvPr>
            <p:ph type="title" idx="5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69"/>
          <p:cNvSpPr txBox="1">
            <a:spLocks noGrp="1"/>
          </p:cNvSpPr>
          <p:nvPr>
            <p:ph type="subTitle" idx="6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title" idx="7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69"/>
          <p:cNvSpPr txBox="1">
            <a:spLocks noGrp="1"/>
          </p:cNvSpPr>
          <p:nvPr>
            <p:ph type="subTitle" idx="8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9"/>
          <p:cNvSpPr txBox="1">
            <a:spLocks noGrp="1"/>
          </p:cNvSpPr>
          <p:nvPr>
            <p:ph type="title" idx="9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69"/>
          <p:cNvSpPr txBox="1">
            <a:spLocks noGrp="1"/>
          </p:cNvSpPr>
          <p:nvPr>
            <p:ph type="subTitle" idx="13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9"/>
          <p:cNvSpPr txBox="1">
            <a:spLocks noGrp="1"/>
          </p:cNvSpPr>
          <p:nvPr>
            <p:ph type="title" idx="14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69"/>
          <p:cNvSpPr txBox="1">
            <a:spLocks noGrp="1"/>
          </p:cNvSpPr>
          <p:nvPr>
            <p:ph type="subTitle" idx="15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CUSTOM_12_2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2"/>
          <p:cNvSpPr txBox="1">
            <a:spLocks noGrp="1"/>
          </p:cNvSpPr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" name="Google Shape;14;p52"/>
          <p:cNvSpPr txBox="1">
            <a:spLocks noGrp="1"/>
          </p:cNvSpPr>
          <p:nvPr>
            <p:ph type="subTitle" idx="1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9pPr>
          </a:lstStyle>
          <a:p>
            <a:endParaRPr/>
          </a:p>
        </p:txBody>
      </p:sp>
      <p:sp>
        <p:nvSpPr>
          <p:cNvPr id="15" name="Google Shape;15;p52"/>
          <p:cNvSpPr txBox="1">
            <a:spLocks noGrp="1"/>
          </p:cNvSpPr>
          <p:nvPr>
            <p:ph type="title" idx="2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2">
  <p:cSld name="CUSTOM_10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0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0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3">
  <p:cSld name="CUSTOM_11"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1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71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4">
  <p:cSld name="OBJECT_2">
    <p:bg>
      <p:bgPr>
        <a:solidFill>
          <a:schemeClr val="dk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2"/>
          <p:cNvSpPr txBox="1">
            <a:spLocks noGrp="1"/>
          </p:cNvSpPr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i="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72"/>
          <p:cNvSpPr txBox="1">
            <a:spLocks noGrp="1"/>
          </p:cNvSpPr>
          <p:nvPr>
            <p:ph type="subTitle" idx="1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2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AR" sz="1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s-AR" sz="1000" b="0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lang="es-AR" sz="1000" b="1" i="0" u="none" strike="noStrike" cap="none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AR" sz="1000" b="0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lang="es-AR" sz="1000" b="1" i="0" u="none" strike="noStrike" cap="none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AR" sz="1000" b="0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lang="es-AR" sz="1000" b="1" i="0" u="none" strike="noStrike" cap="none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-AR" sz="1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s-AR" sz="1000" b="0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lang="es-AR" sz="1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s-AR" sz="1000" b="1" i="0" u="none" strike="noStrike" cap="none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 i="0" u="none" strike="noStrike" cap="none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6">
  <p:cSld name="CUSTOM_6_1_2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3"/>
          <p:cNvSpPr txBox="1">
            <a:spLocks noGrp="1"/>
          </p:cNvSpPr>
          <p:nvPr>
            <p:ph type="subTitle" idx="1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73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chemeClr val="lt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8"/>
          <p:cNvSpPr txBox="1">
            <a:spLocks noGrp="1"/>
          </p:cNvSpPr>
          <p:nvPr>
            <p:ph type="title"/>
          </p:nvPr>
        </p:nvSpPr>
        <p:spPr>
          <a:xfrm>
            <a:off x="2647023" y="2091622"/>
            <a:ext cx="384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600" b="0" i="1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8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78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78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3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" name="Google Shape;18;p53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3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" name="Google Shape;20;p53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53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3"/>
          <p:cNvSpPr txBox="1">
            <a:spLocks noGrp="1"/>
          </p:cNvSpPr>
          <p:nvPr>
            <p:ph type="title" idx="6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title" idx="7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title" idx="8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6" name="Google Shape;26;p53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3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3"/>
          <p:cNvSpPr txBox="1">
            <a:spLocks noGrp="1"/>
          </p:cNvSpPr>
          <p:nvPr>
            <p:ph type="title" idx="14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cxnSp>
        <p:nvCxnSpPr>
          <p:cNvPr id="29" name="Google Shape;29;p53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4"/>
          <p:cNvSpPr txBox="1">
            <a:spLocks noGrp="1"/>
          </p:cNvSpPr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subTitle" idx="1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title" idx="2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HREE COLUMNS">
  <p:cSld name="CUSTOM_1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5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subTitle" idx="1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title" idx="2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subTitle" idx="3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title" idx="4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subTitle" idx="5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title" idx="6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LIST">
  <p:cSld name="OBJECT_3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 txBox="1">
            <a:spLocks noGrp="1"/>
          </p:cNvSpPr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47" name="Google Shape;47;p57"/>
          <p:cNvSpPr txBox="1">
            <a:spLocks noGrp="1"/>
          </p:cNvSpPr>
          <p:nvPr>
            <p:ph type="body" idx="1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OBJECT_1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8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50" name="Google Shape;50;p58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9"/>
          <p:cNvSpPr txBox="1">
            <a:spLocks noGrp="1"/>
          </p:cNvSpPr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53" name="Google Shape;53;p59"/>
          <p:cNvSpPr txBox="1">
            <a:spLocks noGrp="1"/>
          </p:cNvSpPr>
          <p:nvPr>
            <p:ph type="subTitle" idx="1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33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177cb6aee_0_93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" name="Google Shape;131;g11177cb6aee_0_93"/>
          <p:cNvCxnSpPr/>
          <p:nvPr/>
        </p:nvCxnSpPr>
        <p:spPr>
          <a:xfrm>
            <a:off x="2947617" y="736923"/>
            <a:ext cx="34581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g11177cb6aee_0_93"/>
          <p:cNvSpPr txBox="1"/>
          <p:nvPr/>
        </p:nvSpPr>
        <p:spPr>
          <a:xfrm>
            <a:off x="1205517" y="111016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 de soluciones digitales</a:t>
            </a:r>
            <a:endParaRPr sz="3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1177cb6aee_0_93"/>
          <p:cNvSpPr txBox="1"/>
          <p:nvPr/>
        </p:nvSpPr>
        <p:spPr>
          <a:xfrm>
            <a:off x="2362951" y="941125"/>
            <a:ext cx="45579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Es momento de crear una solución a medida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1177cb6aee_0_93"/>
          <p:cNvSpPr txBox="1"/>
          <p:nvPr/>
        </p:nvSpPr>
        <p:spPr>
          <a:xfrm>
            <a:off x="1155886" y="1452231"/>
            <a:ext cx="7041600" cy="3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Para eso vamos a elegir una problemática o tema a abordar</a:t>
            </a:r>
            <a:endParaRPr sz="16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¿Qué componentes sabemos conectar y programar?</a:t>
            </a:r>
            <a:endParaRPr sz="16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¿Con qué o con quién va a interactuar nuestro prototipo?</a:t>
            </a:r>
            <a:endParaRPr sz="16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¿Cómo queremos que se vea nuestro prototipo?</a:t>
            </a:r>
            <a:endParaRPr sz="16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AR" sz="19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Estas primeras preguntas nos van a ayudar a definir qué sensores y qué actuadores utilizaremos para llegar a una solución a medida.</a:t>
            </a:r>
            <a:endParaRPr sz="19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1498638" y="848914"/>
            <a:ext cx="1976927" cy="53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10"/>
          <p:cNvCxnSpPr/>
          <p:nvPr/>
        </p:nvCxnSpPr>
        <p:spPr>
          <a:xfrm>
            <a:off x="4676667" y="1385924"/>
            <a:ext cx="16400" cy="3567076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10"/>
          <p:cNvSpPr txBox="1"/>
          <p:nvPr/>
        </p:nvSpPr>
        <p:spPr>
          <a:xfrm>
            <a:off x="5949995" y="670564"/>
            <a:ext cx="19770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Programación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10"/>
          <p:cNvCxnSpPr/>
          <p:nvPr/>
        </p:nvCxnSpPr>
        <p:spPr>
          <a:xfrm>
            <a:off x="398922" y="683735"/>
            <a:ext cx="34581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2" name="Google Shape;252;p10"/>
          <p:cNvSpPr txBox="1"/>
          <p:nvPr/>
        </p:nvSpPr>
        <p:spPr>
          <a:xfrm>
            <a:off x="-1343178" y="64144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Función principal:</a:t>
            </a:r>
            <a:endParaRPr sz="3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4132417" y="-45070"/>
            <a:ext cx="50115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¿Es solo una opción? ¿Tiene más opciones dentro? ¿Usa condicionales? ¿Funciones?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675" y="1102725"/>
            <a:ext cx="3458100" cy="4080196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pic>
      <p:pic>
        <p:nvPicPr>
          <p:cNvPr id="255" name="Google Shape;25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49" y="1671075"/>
            <a:ext cx="4282100" cy="27428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2b63fd1ba_0_15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1" name="Google Shape;261;g132b63fd1ba_0_15"/>
          <p:cNvCxnSpPr/>
          <p:nvPr/>
        </p:nvCxnSpPr>
        <p:spPr>
          <a:xfrm>
            <a:off x="2947617" y="736923"/>
            <a:ext cx="34581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Google Shape;262;g132b63fd1ba_0_15"/>
          <p:cNvSpPr txBox="1"/>
          <p:nvPr/>
        </p:nvSpPr>
        <p:spPr>
          <a:xfrm>
            <a:off x="1205517" y="111016"/>
            <a:ext cx="6942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 3D</a:t>
            </a:r>
            <a:endParaRPr sz="3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32b63fd1ba_0_15"/>
          <p:cNvSpPr txBox="1"/>
          <p:nvPr/>
        </p:nvSpPr>
        <p:spPr>
          <a:xfrm>
            <a:off x="2353126" y="1236150"/>
            <a:ext cx="45579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Una vez realizado nuestro prototipo podemos preguntarnos: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32b63fd1ba_0_15"/>
          <p:cNvSpPr txBox="1"/>
          <p:nvPr/>
        </p:nvSpPr>
        <p:spPr>
          <a:xfrm>
            <a:off x="1155886" y="2320956"/>
            <a:ext cx="7041600" cy="31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¿Cómo nos gustaría que se viera el prototipo por fuera? </a:t>
            </a:r>
            <a:endParaRPr sz="16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¿Qué forma y color queremos que tenga?</a:t>
            </a:r>
            <a:endParaRPr sz="16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¿Podemos crear un diseño que contenga el prototipo en su totalidad?</a:t>
            </a:r>
            <a:endParaRPr sz="16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¿Podemos realizar algún diseño que contenga alguna de las partes en particular?</a:t>
            </a:r>
            <a:endParaRPr sz="16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2b63fd1ba_0_0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0" name="Google Shape;270;g132b63fd1ba_0_0"/>
          <p:cNvCxnSpPr/>
          <p:nvPr/>
        </p:nvCxnSpPr>
        <p:spPr>
          <a:xfrm>
            <a:off x="2947617" y="736923"/>
            <a:ext cx="34581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1" name="Google Shape;271;g132b63fd1ba_0_0"/>
          <p:cNvSpPr txBox="1"/>
          <p:nvPr/>
        </p:nvSpPr>
        <p:spPr>
          <a:xfrm>
            <a:off x="1205517" y="111016"/>
            <a:ext cx="6942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 3D</a:t>
            </a:r>
            <a:endParaRPr sz="3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32b63fd1ba_0_0"/>
          <p:cNvSpPr txBox="1"/>
          <p:nvPr/>
        </p:nvSpPr>
        <p:spPr>
          <a:xfrm>
            <a:off x="2589349" y="825821"/>
            <a:ext cx="41745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El diseño 3D del prototipo será realizado en conjunto por todxs lxs integrantes.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32b63fd1ba_0_0"/>
          <p:cNvSpPr txBox="1"/>
          <p:nvPr/>
        </p:nvSpPr>
        <p:spPr>
          <a:xfrm>
            <a:off x="1205524" y="4232950"/>
            <a:ext cx="72690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El diseño deberá contener el prototipo o sus partes. Es posible realizar un diseño que contenga todas las piezas (carcasa) o diseños separados para las piezas según creamos conveniente.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132b63fd1b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725" y="1543262"/>
            <a:ext cx="3516549" cy="26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2b63fd1ba_0_23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g132b63fd1ba_0_23"/>
          <p:cNvSpPr/>
          <p:nvPr/>
        </p:nvSpPr>
        <p:spPr>
          <a:xfrm>
            <a:off x="483418" y="1356515"/>
            <a:ext cx="3872700" cy="3545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Foto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32b63fd1ba_0_23"/>
          <p:cNvSpPr txBox="1"/>
          <p:nvPr/>
        </p:nvSpPr>
        <p:spPr>
          <a:xfrm>
            <a:off x="1498638" y="848914"/>
            <a:ext cx="19770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g132b63fd1ba_0_23"/>
          <p:cNvCxnSpPr/>
          <p:nvPr/>
        </p:nvCxnSpPr>
        <p:spPr>
          <a:xfrm>
            <a:off x="4676667" y="1385924"/>
            <a:ext cx="16500" cy="3567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3" name="Google Shape;283;g132b63fd1ba_0_23"/>
          <p:cNvSpPr/>
          <p:nvPr/>
        </p:nvSpPr>
        <p:spPr>
          <a:xfrm>
            <a:off x="4982192" y="1385924"/>
            <a:ext cx="3872700" cy="3545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Foto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g132b63fd1ba_0_23"/>
          <p:cNvCxnSpPr/>
          <p:nvPr/>
        </p:nvCxnSpPr>
        <p:spPr>
          <a:xfrm>
            <a:off x="398922" y="683735"/>
            <a:ext cx="34581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5" name="Google Shape;285;g132b63fd1ba_0_23"/>
          <p:cNvSpPr txBox="1"/>
          <p:nvPr/>
        </p:nvSpPr>
        <p:spPr>
          <a:xfrm>
            <a:off x="-1343178" y="64144"/>
            <a:ext cx="6942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 3D:</a:t>
            </a:r>
            <a:endParaRPr sz="3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32b63fd1ba_0_23"/>
          <p:cNvSpPr txBox="1"/>
          <p:nvPr/>
        </p:nvSpPr>
        <p:spPr>
          <a:xfrm>
            <a:off x="4132417" y="70655"/>
            <a:ext cx="50115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¿Realizamos uno o más diseños? ¿Realizamos un diseño general? ¿Realizamos un diseño para alguna/as piezas en particular?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132b63fd1ba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17" y="1335216"/>
            <a:ext cx="3872701" cy="3566999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pic>
      <p:pic>
        <p:nvPicPr>
          <p:cNvPr id="288" name="Google Shape;288;g132b63fd1ba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974" y="1385925"/>
            <a:ext cx="4207931" cy="3567001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524a6fb3_0_8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g132524a6fb3_0_8"/>
          <p:cNvCxnSpPr/>
          <p:nvPr/>
        </p:nvCxnSpPr>
        <p:spPr>
          <a:xfrm>
            <a:off x="3502950" y="607300"/>
            <a:ext cx="21195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g132524a6fb3_0_8"/>
          <p:cNvSpPr txBox="1"/>
          <p:nvPr/>
        </p:nvSpPr>
        <p:spPr>
          <a:xfrm>
            <a:off x="1205517" y="117332"/>
            <a:ext cx="6942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24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¡A completar!</a:t>
            </a:r>
            <a:endParaRPr sz="2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32524a6fb3_0_8"/>
          <p:cNvSpPr/>
          <p:nvPr/>
        </p:nvSpPr>
        <p:spPr>
          <a:xfrm>
            <a:off x="347025" y="1218675"/>
            <a:ext cx="3804900" cy="3315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>
                <a:solidFill>
                  <a:srgbClr val="00FFFF"/>
                </a:solidFill>
              </a:rPr>
              <a:t>Este módulo está pensado para la gente que necesita una silla de ruedas y recién puede pagar una silla de ruedas común. </a:t>
            </a:r>
            <a:endParaRPr sz="1400" b="0" i="0" u="none" strike="noStrike" cap="non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32524a6fb3_0_8"/>
          <p:cNvSpPr/>
          <p:nvPr/>
        </p:nvSpPr>
        <p:spPr>
          <a:xfrm>
            <a:off x="4440775" y="1218681"/>
            <a:ext cx="4523700" cy="18693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2"/>
                </a:solidFill>
              </a:rPr>
              <a:t>Thiago Gabriel Intili</a:t>
            </a:r>
            <a:endParaRPr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2"/>
                </a:solidFill>
              </a:rPr>
              <a:t>Nazareno Montiel</a:t>
            </a:r>
            <a:endParaRPr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2"/>
                </a:solidFill>
              </a:rPr>
              <a:t>Marlon Gandolfi</a:t>
            </a:r>
            <a:endParaRPr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2"/>
                </a:solidFill>
              </a:rPr>
              <a:t>Agustin Salas Lopez</a:t>
            </a:r>
            <a:endParaRPr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2"/>
                </a:solidFill>
              </a:rPr>
              <a:t>Mateo Viotti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g132524a6fb3_0_8"/>
          <p:cNvSpPr txBox="1"/>
          <p:nvPr/>
        </p:nvSpPr>
        <p:spPr>
          <a:xfrm>
            <a:off x="1103976" y="681288"/>
            <a:ext cx="2764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Problemática</a:t>
            </a:r>
            <a:endParaRPr sz="16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2524a6fb3_0_8"/>
          <p:cNvSpPr txBox="1"/>
          <p:nvPr/>
        </p:nvSpPr>
        <p:spPr>
          <a:xfrm>
            <a:off x="5850087" y="798972"/>
            <a:ext cx="19770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Integrantes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32524a6fb3_0_8"/>
          <p:cNvSpPr txBox="1"/>
          <p:nvPr/>
        </p:nvSpPr>
        <p:spPr>
          <a:xfrm>
            <a:off x="916425" y="1524500"/>
            <a:ext cx="266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>
                <a:solidFill>
                  <a:schemeClr val="lt2"/>
                </a:solidFill>
                <a:latin typeface="Nunito Light"/>
                <a:ea typeface="Nunito Light"/>
                <a:cs typeface="Nunito Light"/>
                <a:sym typeface="Nunito Light"/>
              </a:rPr>
              <a:t>Discapacidades (en este caso, inmovilidad de las piernas)</a:t>
            </a:r>
            <a:endParaRPr sz="1400" b="0" i="0" u="none" strike="noStrike" cap="none">
              <a:solidFill>
                <a:schemeClr val="accent5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47" name="Google Shape;147;g132524a6fb3_0_8"/>
          <p:cNvSpPr/>
          <p:nvPr/>
        </p:nvSpPr>
        <p:spPr>
          <a:xfrm>
            <a:off x="4572000" y="3792075"/>
            <a:ext cx="4392600" cy="11355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>
                <a:solidFill>
                  <a:schemeClr val="lt2"/>
                </a:solidFill>
              </a:rPr>
              <a:t>Ayuda a la gente que necesita una silla de ruedas motorizada pero no le alcanza la plata o directamente, para gente en la misma situación pero que no es que la necesite sino le sirve para no tener que esforzarse al moverse. </a:t>
            </a:r>
            <a:endParaRPr sz="1200" b="0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g132524a6fb3_0_8"/>
          <p:cNvSpPr txBox="1"/>
          <p:nvPr/>
        </p:nvSpPr>
        <p:spPr>
          <a:xfrm>
            <a:off x="5605825" y="3256325"/>
            <a:ext cx="219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Solución</a:t>
            </a:r>
            <a:endParaRPr sz="16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0049766aa_0_20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4" name="Google Shape;154;g110049766aa_0_20"/>
          <p:cNvCxnSpPr/>
          <p:nvPr/>
        </p:nvCxnSpPr>
        <p:spPr>
          <a:xfrm>
            <a:off x="2947617" y="736923"/>
            <a:ext cx="34581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g110049766aa_0_20"/>
          <p:cNvSpPr txBox="1"/>
          <p:nvPr/>
        </p:nvSpPr>
        <p:spPr>
          <a:xfrm>
            <a:off x="1205517" y="111016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Funciones a cumplir</a:t>
            </a:r>
            <a:endParaRPr sz="3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10049766aa_0_20"/>
          <p:cNvSpPr txBox="1"/>
          <p:nvPr/>
        </p:nvSpPr>
        <p:spPr>
          <a:xfrm>
            <a:off x="566044" y="825821"/>
            <a:ext cx="83391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Una vez definido el tema a abordar llega el momento de listar componentes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10049766aa_0_20"/>
          <p:cNvSpPr txBox="1"/>
          <p:nvPr/>
        </p:nvSpPr>
        <p:spPr>
          <a:xfrm>
            <a:off x="566044" y="1304935"/>
            <a:ext cx="18480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1" u="sng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Por ejemplo:</a:t>
            </a:r>
            <a:endParaRPr sz="1600" b="1" i="1" u="sng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10049766aa_0_20"/>
          <p:cNvSpPr txBox="1"/>
          <p:nvPr/>
        </p:nvSpPr>
        <p:spPr>
          <a:xfrm>
            <a:off x="1205527" y="3377970"/>
            <a:ext cx="41745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sng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Necesidades básicas:</a:t>
            </a:r>
            <a:endParaRPr sz="1600" b="1" i="0" u="sng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Generar alertas audiovisuales para dar aviso a supervisor de planta</a:t>
            </a:r>
            <a:endParaRPr sz="16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Google Shape;159;g110049766aa_0_20"/>
          <p:cNvSpPr txBox="1"/>
          <p:nvPr/>
        </p:nvSpPr>
        <p:spPr>
          <a:xfrm>
            <a:off x="1163350" y="2074125"/>
            <a:ext cx="57438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sng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Función principal: </a:t>
            </a:r>
            <a:endParaRPr sz="1600" b="1" i="0" u="sng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Para el funcionamiento correcto de las máquinas es necesario que la temperatura del ambiente no sobrepase los 27 grados</a:t>
            </a:r>
            <a:endParaRPr sz="1600" b="1" i="0" u="none" strike="noStrike" cap="non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g110049766aa_0_20"/>
          <p:cNvSpPr txBox="1"/>
          <p:nvPr/>
        </p:nvSpPr>
        <p:spPr>
          <a:xfrm>
            <a:off x="1898752" y="1689525"/>
            <a:ext cx="46977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“Sistema de temperatura en sala de máquinas”</a:t>
            </a:r>
            <a:endParaRPr sz="16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e115c291d_0_0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g10e115c291d_0_0"/>
          <p:cNvCxnSpPr/>
          <p:nvPr/>
        </p:nvCxnSpPr>
        <p:spPr>
          <a:xfrm>
            <a:off x="2947617" y="736923"/>
            <a:ext cx="34581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g10e115c291d_0_0"/>
          <p:cNvSpPr txBox="1"/>
          <p:nvPr/>
        </p:nvSpPr>
        <p:spPr>
          <a:xfrm>
            <a:off x="1205517" y="111016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Importante</a:t>
            </a:r>
            <a:endParaRPr sz="3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0e115c291d_0_0"/>
          <p:cNvSpPr txBox="1"/>
          <p:nvPr/>
        </p:nvSpPr>
        <p:spPr>
          <a:xfrm>
            <a:off x="2589349" y="825821"/>
            <a:ext cx="4174636" cy="53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Todos los grupos se van a dividir en dos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0e115c291d_0_0"/>
          <p:cNvSpPr txBox="1"/>
          <p:nvPr/>
        </p:nvSpPr>
        <p:spPr>
          <a:xfrm>
            <a:off x="1860334" y="1275737"/>
            <a:ext cx="1304166" cy="53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1" u="sng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</a:t>
            </a:r>
            <a:endParaRPr sz="1600" b="1" i="1" u="sng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0e115c291d_0_0"/>
          <p:cNvSpPr txBox="1"/>
          <p:nvPr/>
        </p:nvSpPr>
        <p:spPr>
          <a:xfrm>
            <a:off x="6118143" y="1275737"/>
            <a:ext cx="1862966" cy="53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1" u="sng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Programación</a:t>
            </a:r>
            <a:endParaRPr sz="1600" b="1" i="1" u="sng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g10e115c291d_0_0"/>
          <p:cNvCxnSpPr/>
          <p:nvPr/>
        </p:nvCxnSpPr>
        <p:spPr>
          <a:xfrm>
            <a:off x="4676667" y="1385924"/>
            <a:ext cx="16400" cy="3567076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g10e115c291d_0_0"/>
          <p:cNvSpPr txBox="1"/>
          <p:nvPr/>
        </p:nvSpPr>
        <p:spPr>
          <a:xfrm>
            <a:off x="388064" y="4232957"/>
            <a:ext cx="41745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Quienes se encargarán de desarrollar el esquema de conexiones (tinkercad)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0e115c291d_0_0"/>
          <p:cNvSpPr txBox="1"/>
          <p:nvPr/>
        </p:nvSpPr>
        <p:spPr>
          <a:xfrm>
            <a:off x="4984264" y="4260902"/>
            <a:ext cx="41745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Quienes se encargarán de desarrollar el código para que todo funcione. (IDE Arduino)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10e115c29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875" y="1766125"/>
            <a:ext cx="3409050" cy="23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0e115c291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1200" y="1722152"/>
            <a:ext cx="2087300" cy="247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1106582" y="895786"/>
            <a:ext cx="3676545" cy="53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Integrantes a cargo del diseño: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4"/>
          <p:cNvCxnSpPr/>
          <p:nvPr/>
        </p:nvCxnSpPr>
        <p:spPr>
          <a:xfrm>
            <a:off x="2947617" y="736923"/>
            <a:ext cx="34581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14"/>
          <p:cNvSpPr txBox="1"/>
          <p:nvPr/>
        </p:nvSpPr>
        <p:spPr>
          <a:xfrm>
            <a:off x="1205517" y="111016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¡A ponernos de acuerdo!</a:t>
            </a:r>
            <a:endParaRPr sz="3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665727" y="1436954"/>
            <a:ext cx="3674290" cy="32268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Nombres y apellidos: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>
                <a:solidFill>
                  <a:srgbClr val="00FF00"/>
                </a:solidFill>
              </a:rPr>
              <a:t>Marlon Gandolfi</a:t>
            </a:r>
            <a:endParaRPr>
              <a:solidFill>
                <a:srgbClr val="00FF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00FF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>
                <a:solidFill>
                  <a:srgbClr val="00FF00"/>
                </a:solidFill>
              </a:rPr>
              <a:t>Agustin Salas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4676667" y="895786"/>
            <a:ext cx="4150207" cy="53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Integrantes a cargo de la programación: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4783127" y="1436954"/>
            <a:ext cx="3674290" cy="32268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Nombres y apellidos</a:t>
            </a:r>
            <a:r>
              <a:rPr lang="es-AR">
                <a:solidFill>
                  <a:schemeClr val="lt1"/>
                </a:solidFill>
              </a:rPr>
              <a:t>: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>
                <a:solidFill>
                  <a:srgbClr val="00FFFF"/>
                </a:solidFill>
              </a:rPr>
              <a:t>Thiago Intili</a:t>
            </a:r>
            <a:endParaRPr>
              <a:solidFill>
                <a:srgbClr val="00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00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>
                <a:solidFill>
                  <a:srgbClr val="00FFFF"/>
                </a:solidFill>
              </a:rPr>
              <a:t>Mateo Viotti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e115c291d_0_9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10e115c291d_0_9"/>
          <p:cNvSpPr txBox="1"/>
          <p:nvPr/>
        </p:nvSpPr>
        <p:spPr>
          <a:xfrm>
            <a:off x="3458673" y="831062"/>
            <a:ext cx="3955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0e115c291d_0_9"/>
          <p:cNvSpPr/>
          <p:nvPr/>
        </p:nvSpPr>
        <p:spPr>
          <a:xfrm>
            <a:off x="483425" y="1313025"/>
            <a:ext cx="3768000" cy="501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Nombre: Chipti</a:t>
            </a: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g10e115c291d_0_9"/>
          <p:cNvCxnSpPr/>
          <p:nvPr/>
        </p:nvCxnSpPr>
        <p:spPr>
          <a:xfrm>
            <a:off x="2947617" y="736923"/>
            <a:ext cx="34581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10e115c291d_0_9"/>
          <p:cNvSpPr txBox="1"/>
          <p:nvPr/>
        </p:nvSpPr>
        <p:spPr>
          <a:xfrm>
            <a:off x="1205517" y="117332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¡A completar!</a:t>
            </a:r>
            <a:endParaRPr sz="3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0e115c291d_0_9"/>
          <p:cNvSpPr/>
          <p:nvPr/>
        </p:nvSpPr>
        <p:spPr>
          <a:xfrm>
            <a:off x="483425" y="1931150"/>
            <a:ext cx="3768000" cy="30675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Foto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0e115c291d_0_9"/>
          <p:cNvSpPr/>
          <p:nvPr/>
        </p:nvSpPr>
        <p:spPr>
          <a:xfrm>
            <a:off x="4534725" y="3065850"/>
            <a:ext cx="4279500" cy="1932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Descripción: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-AR">
                <a:solidFill>
                  <a:schemeClr val="lt2"/>
                </a:solidFill>
              </a:rPr>
              <a:t>Arduino UNO</a:t>
            </a:r>
            <a:endParaRPr>
              <a:solidFill>
                <a:schemeClr val="lt2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-AR">
                <a:solidFill>
                  <a:schemeClr val="lt2"/>
                </a:solidFill>
              </a:rPr>
              <a:t>Bateria 9v</a:t>
            </a:r>
            <a:r>
              <a:rPr lang="es-A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-AR">
                <a:solidFill>
                  <a:schemeClr val="lt2"/>
                </a:solidFill>
              </a:rPr>
              <a:t>Protoboard</a:t>
            </a:r>
            <a:endParaRPr>
              <a:solidFill>
                <a:schemeClr val="lt2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-AR">
                <a:solidFill>
                  <a:schemeClr val="lt2"/>
                </a:solidFill>
              </a:rPr>
              <a:t>2 servomotores</a:t>
            </a:r>
            <a:endParaRPr>
              <a:solidFill>
                <a:schemeClr val="lt2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-AR">
                <a:solidFill>
                  <a:schemeClr val="lt2"/>
                </a:solidFill>
              </a:rPr>
              <a:t>2 motores paso a paso</a:t>
            </a:r>
            <a:endParaRPr>
              <a:solidFill>
                <a:schemeClr val="lt2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-AR">
                <a:solidFill>
                  <a:schemeClr val="lt2"/>
                </a:solidFill>
              </a:rPr>
              <a:t>Potenciómetro</a:t>
            </a:r>
            <a:endParaRPr>
              <a:solidFill>
                <a:schemeClr val="lt2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-AR">
                <a:solidFill>
                  <a:schemeClr val="lt2"/>
                </a:solidFill>
              </a:rPr>
              <a:t>2 botones</a:t>
            </a:r>
            <a:endParaRPr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g10e115c291d_0_9"/>
          <p:cNvSpPr/>
          <p:nvPr/>
        </p:nvSpPr>
        <p:spPr>
          <a:xfrm>
            <a:off x="4534725" y="1313037"/>
            <a:ext cx="4348800" cy="1341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Descripción: </a:t>
            </a:r>
            <a:r>
              <a:rPr lang="es-AR">
                <a:solidFill>
                  <a:schemeClr val="lt2"/>
                </a:solidFill>
              </a:rPr>
              <a:t>estará montado en la parte de abajo del asiento y luego los steppers estarán en los ejes de las ruedas, los servos en las ruedas delanteras direccionales y el control (potenciómetro [para los lados] y botones [adelante y atrás]) en los apoyabrazos</a:t>
            </a: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0e115c291d_0_9"/>
          <p:cNvSpPr txBox="1"/>
          <p:nvPr/>
        </p:nvSpPr>
        <p:spPr>
          <a:xfrm>
            <a:off x="4534726" y="689300"/>
            <a:ext cx="24744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¿Dónde estará montado el prototipo?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0e115c291d_0_9"/>
          <p:cNvSpPr txBox="1"/>
          <p:nvPr/>
        </p:nvSpPr>
        <p:spPr>
          <a:xfrm>
            <a:off x="5467011" y="2654936"/>
            <a:ext cx="29718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Necesidades básicas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10e115c291d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25" y="1931150"/>
            <a:ext cx="3768000" cy="3067501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9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49"/>
          <p:cNvSpPr txBox="1"/>
          <p:nvPr/>
        </p:nvSpPr>
        <p:spPr>
          <a:xfrm>
            <a:off x="1498638" y="848914"/>
            <a:ext cx="1976927" cy="53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49"/>
          <p:cNvCxnSpPr/>
          <p:nvPr/>
        </p:nvCxnSpPr>
        <p:spPr>
          <a:xfrm>
            <a:off x="4676667" y="1385924"/>
            <a:ext cx="16400" cy="3567076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p49"/>
          <p:cNvSpPr txBox="1"/>
          <p:nvPr/>
        </p:nvSpPr>
        <p:spPr>
          <a:xfrm>
            <a:off x="5855970" y="455239"/>
            <a:ext cx="19770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Programación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49"/>
          <p:cNvCxnSpPr/>
          <p:nvPr/>
        </p:nvCxnSpPr>
        <p:spPr>
          <a:xfrm>
            <a:off x="398922" y="683735"/>
            <a:ext cx="34581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49"/>
          <p:cNvSpPr txBox="1"/>
          <p:nvPr/>
        </p:nvSpPr>
        <p:spPr>
          <a:xfrm>
            <a:off x="-1343178" y="64144"/>
            <a:ext cx="6942300" cy="78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Pantalla inicial:</a:t>
            </a:r>
            <a:endParaRPr sz="3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9"/>
          <p:cNvSpPr txBox="1"/>
          <p:nvPr/>
        </p:nvSpPr>
        <p:spPr>
          <a:xfrm>
            <a:off x="4132417" y="70655"/>
            <a:ext cx="50115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Incluir funciones básicas.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00" y="1297500"/>
            <a:ext cx="3872675" cy="3567075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pic>
      <p:pic>
        <p:nvPicPr>
          <p:cNvPr id="214" name="Google Shape;21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200" y="960650"/>
            <a:ext cx="4297900" cy="3903925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483418" y="1356515"/>
            <a:ext cx="3872682" cy="354568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Foto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1498638" y="848914"/>
            <a:ext cx="1976927" cy="53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7"/>
          <p:cNvCxnSpPr/>
          <p:nvPr/>
        </p:nvCxnSpPr>
        <p:spPr>
          <a:xfrm>
            <a:off x="4676667" y="1385924"/>
            <a:ext cx="16400" cy="3567076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p7"/>
          <p:cNvSpPr txBox="1"/>
          <p:nvPr/>
        </p:nvSpPr>
        <p:spPr>
          <a:xfrm>
            <a:off x="5942770" y="848914"/>
            <a:ext cx="1976927" cy="53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Programación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7"/>
          <p:cNvCxnSpPr/>
          <p:nvPr/>
        </p:nvCxnSpPr>
        <p:spPr>
          <a:xfrm>
            <a:off x="398922" y="683735"/>
            <a:ext cx="34581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p7"/>
          <p:cNvSpPr txBox="1"/>
          <p:nvPr/>
        </p:nvSpPr>
        <p:spPr>
          <a:xfrm>
            <a:off x="-1343178" y="64144"/>
            <a:ext cx="6942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Potenciómetro</a:t>
            </a:r>
            <a:r>
              <a:rPr lang="es-AR" sz="3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3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4132417" y="70655"/>
            <a:ext cx="5011583" cy="82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¿Es solo una opción? ¿Tiene más opciones dentro? ¿Usa condicionales? ¿Funciones?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25" y="1356525"/>
            <a:ext cx="3872675" cy="35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700" y="1573663"/>
            <a:ext cx="4225075" cy="31114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/>
          <p:nvPr/>
        </p:nvSpPr>
        <p:spPr>
          <a:xfrm rot="10800000">
            <a:off x="-18600" y="0"/>
            <a:ext cx="9162600" cy="5235900"/>
          </a:xfrm>
          <a:prstGeom prst="rect">
            <a:avLst/>
          </a:prstGeom>
          <a:gradFill>
            <a:gsLst>
              <a:gs pos="0">
                <a:srgbClr val="3A1F4F"/>
              </a:gs>
              <a:gs pos="50000">
                <a:srgbClr val="46378D"/>
              </a:gs>
              <a:gs pos="100000">
                <a:srgbClr val="FED700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483418" y="1356515"/>
            <a:ext cx="3872682" cy="354568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Foto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1498638" y="848914"/>
            <a:ext cx="1976927" cy="53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Diseño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8"/>
          <p:cNvCxnSpPr/>
          <p:nvPr/>
        </p:nvCxnSpPr>
        <p:spPr>
          <a:xfrm>
            <a:off x="4676667" y="1385924"/>
            <a:ext cx="16400" cy="3567076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8"/>
          <p:cNvSpPr txBox="1"/>
          <p:nvPr/>
        </p:nvSpPr>
        <p:spPr>
          <a:xfrm>
            <a:off x="5930070" y="664439"/>
            <a:ext cx="19770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Programación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398922" y="683735"/>
            <a:ext cx="34581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8"/>
          <p:cNvSpPr txBox="1"/>
          <p:nvPr/>
        </p:nvSpPr>
        <p:spPr>
          <a:xfrm>
            <a:off x="-1343178" y="64144"/>
            <a:ext cx="6942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AR" sz="30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Servomotores</a:t>
            </a:r>
            <a:r>
              <a:rPr lang="es-AR" sz="30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3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4132417" y="5"/>
            <a:ext cx="50115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¿Es solo una opción? ¿Tiene más opciones dentro? ¿Usa condicionales? ¿Funciones?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25" y="1356525"/>
            <a:ext cx="4209649" cy="3545675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pic>
      <p:pic>
        <p:nvPicPr>
          <p:cNvPr id="242" name="Google Shape;24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242" y="1305725"/>
            <a:ext cx="3315959" cy="359647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Presentación en pantalla (16:9)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Calibri</vt:lpstr>
      <vt:lpstr>Nunito Light</vt:lpstr>
      <vt:lpstr>BenchNine</vt:lpstr>
      <vt:lpstr>Advent Pro</vt:lpstr>
      <vt:lpstr>Arial</vt:lpstr>
      <vt:lpstr>Nunito</vt:lpstr>
      <vt:lpstr>Advent Pro Light</vt:lpstr>
      <vt:lpstr>Oswald</vt:lpstr>
      <vt:lpstr>Times New Roman</vt:lpstr>
      <vt:lpstr>Anaheim</vt:lpstr>
      <vt:lpstr>E-learning presentation by Slidesgo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Molina</dc:creator>
  <cp:lastModifiedBy>thiago intili</cp:lastModifiedBy>
  <cp:revision>1</cp:revision>
  <dcterms:modified xsi:type="dcterms:W3CDTF">2022-07-07T19:33:03Z</dcterms:modified>
</cp:coreProperties>
</file>