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Nunito ExtraBold"/>
      <p:bold r:id="rId19"/>
      <p:boldItalic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ExtraBold-bold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bold.fntdata"/><Relationship Id="rId10" Type="http://schemas.openxmlformats.org/officeDocument/2006/relationships/slide" Target="slides/slide5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ExtraBold-bold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04914ed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04914ed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4f3596f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4f3596f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f6e2528f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f6e2528f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4f3596f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f4f3596f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4f3596f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f4f3596f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983fca4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983fca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d983fca4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d983fca4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d983fca4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d983fca4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f4f3596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f4f3596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21688" y="4802981"/>
            <a:ext cx="265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9.jpg"/><Relationship Id="rId8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7CC9"/>
            </a:gs>
            <a:gs pos="100000">
              <a:srgbClr val="645798"/>
            </a:gs>
          </a:gsLst>
          <a:lin ang="18900044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25" y="3163875"/>
            <a:ext cx="3993948" cy="1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227" y="491050"/>
            <a:ext cx="4135551" cy="241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4"/>
          <p:cNvCxnSpPr/>
          <p:nvPr/>
        </p:nvCxnSpPr>
        <p:spPr>
          <a:xfrm>
            <a:off x="2865350" y="2861550"/>
            <a:ext cx="3162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4"/>
          <p:cNvSpPr/>
          <p:nvPr/>
        </p:nvSpPr>
        <p:spPr>
          <a:xfrm>
            <a:off x="-132612" y="-483500"/>
            <a:ext cx="2016300" cy="19599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353750" y="3671925"/>
            <a:ext cx="1804200" cy="1818300"/>
          </a:xfrm>
          <a:prstGeom prst="donut">
            <a:avLst>
              <a:gd fmla="val 25000" name="adj"/>
            </a:avLst>
          </a:prstGeom>
          <a:solidFill>
            <a:srgbClr val="000000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8192750" y="4217275"/>
            <a:ext cx="651000" cy="651000"/>
          </a:xfrm>
          <a:prstGeom prst="mathMultiply">
            <a:avLst>
              <a:gd fmla="val 23520" name="adj1"/>
            </a:avLst>
          </a:prstGeom>
          <a:solidFill>
            <a:srgbClr val="000000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027950" y="2944575"/>
            <a:ext cx="205200" cy="219300"/>
          </a:xfrm>
          <a:prstGeom prst="diamond">
            <a:avLst/>
          </a:prstGeom>
          <a:solidFill>
            <a:srgbClr val="F1C232">
              <a:alpha val="50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937725" y="152400"/>
            <a:ext cx="123600" cy="151800"/>
          </a:xfrm>
          <a:prstGeom prst="diamond">
            <a:avLst/>
          </a:prstGeom>
          <a:solidFill>
            <a:srgbClr val="F1C232">
              <a:alpha val="50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3007200" cy="51435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575" y="196663"/>
            <a:ext cx="1683250" cy="7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-150550" y="1751900"/>
            <a:ext cx="32331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Nombre del proyecto,</a:t>
            </a:r>
            <a:endParaRPr sz="22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y </a:t>
            </a:r>
            <a:r>
              <a:rPr lang="es" sz="25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tecnología</a:t>
            </a:r>
            <a:r>
              <a:rPr lang="es" sz="25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que cursan.</a:t>
            </a:r>
            <a:endParaRPr sz="25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932088" y="2533575"/>
            <a:ext cx="409500" cy="204900"/>
          </a:xfrm>
          <a:prstGeom prst="homePlate">
            <a:avLst>
              <a:gd fmla="val 50000" name="adj"/>
            </a:avLst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52495">
            <a:off x="2458187" y="78513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26969">
            <a:off x="2434562" y="3863450"/>
            <a:ext cx="1091325" cy="109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59750" y="2163025"/>
            <a:ext cx="2812500" cy="132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>
            <a:off x="263150" y="2568600"/>
            <a:ext cx="2405700" cy="63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917750" y="2891000"/>
            <a:ext cx="1096500" cy="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/>
          <p:nvPr/>
        </p:nvSpPr>
        <p:spPr>
          <a:xfrm>
            <a:off x="3544550" y="897450"/>
            <a:ext cx="5146200" cy="3808200"/>
          </a:xfrm>
          <a:prstGeom prst="rect">
            <a:avLst/>
          </a:prstGeom>
          <a:solidFill>
            <a:srgbClr val="3D7CC9"/>
          </a:solidFill>
          <a:ln cap="flat" cmpd="sng" w="9525">
            <a:solidFill>
              <a:srgbClr val="FFD3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12" y="4543650"/>
            <a:ext cx="830812" cy="4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301" y="340865"/>
            <a:ext cx="1424574" cy="50183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544550" y="897450"/>
            <a:ext cx="294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Dron de vigilancia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tecnología</a:t>
            </a:r>
            <a:r>
              <a:rPr lang="es">
                <a:solidFill>
                  <a:srgbClr val="00FF00"/>
                </a:solidFill>
              </a:rPr>
              <a:t> cursada: python en drones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3007200" cy="51435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575" y="196663"/>
            <a:ext cx="1683250" cy="7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9750" y="1766625"/>
            <a:ext cx="28125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Nombre y apellidos de integrantes del equipo</a:t>
            </a:r>
            <a:b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</a:br>
            <a:r>
              <a:rPr lang="es" sz="25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(Pueden también ponerle nombre al equipo)</a:t>
            </a:r>
            <a:endParaRPr sz="25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932088" y="2533575"/>
            <a:ext cx="409500" cy="204900"/>
          </a:xfrm>
          <a:prstGeom prst="homePlate">
            <a:avLst>
              <a:gd fmla="val 50000" name="adj"/>
            </a:avLst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52495">
            <a:off x="2458187" y="78513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26969">
            <a:off x="2434562" y="3863450"/>
            <a:ext cx="1091325" cy="109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6"/>
          <p:cNvCxnSpPr/>
          <p:nvPr/>
        </p:nvCxnSpPr>
        <p:spPr>
          <a:xfrm>
            <a:off x="59750" y="2163025"/>
            <a:ext cx="2812500" cy="132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739250" y="2524775"/>
            <a:ext cx="1553700" cy="63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>
            <a:off x="300725" y="2894400"/>
            <a:ext cx="2292900" cy="63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/>
          <p:nvPr/>
        </p:nvSpPr>
        <p:spPr>
          <a:xfrm>
            <a:off x="3480798" y="842700"/>
            <a:ext cx="5146200" cy="3808200"/>
          </a:xfrm>
          <a:prstGeom prst="rect">
            <a:avLst/>
          </a:prstGeom>
          <a:solidFill>
            <a:srgbClr val="3D7CC9"/>
          </a:solidFill>
          <a:ln cap="flat" cmpd="sng" w="9525">
            <a:solidFill>
              <a:srgbClr val="FFD3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integrantes: Vicente Rizzi, Aitor Cunill, Fausto Rivero, Leonardo Aguzzi y Thiago Intili</a:t>
            </a:r>
            <a:endParaRPr b="1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Nombre del grupo</a:t>
            </a:r>
            <a:endParaRPr b="1" sz="15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The security eagles</a:t>
            </a:r>
            <a:endParaRPr b="1" sz="15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820700" y="3282825"/>
            <a:ext cx="1284300" cy="3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98" name="Google Shape;9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301" y="340865"/>
            <a:ext cx="1424574" cy="50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12" y="4543650"/>
            <a:ext cx="830812" cy="4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0" y="0"/>
            <a:ext cx="3007200" cy="51435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575" y="196663"/>
            <a:ext cx="1683250" cy="7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2932088" y="2533575"/>
            <a:ext cx="409500" cy="204900"/>
          </a:xfrm>
          <a:prstGeom prst="homePlate">
            <a:avLst>
              <a:gd fmla="val 50000" name="adj"/>
            </a:avLst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555750" y="986900"/>
            <a:ext cx="5146200" cy="3808200"/>
          </a:xfrm>
          <a:prstGeom prst="rect">
            <a:avLst/>
          </a:prstGeom>
          <a:solidFill>
            <a:srgbClr val="3D7CC9"/>
          </a:solidFill>
          <a:ln cap="flat" cmpd="sng" w="9525">
            <a:solidFill>
              <a:srgbClr val="FFD3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La inseguridad y seguridad en las calles. La idea </a:t>
            </a:r>
            <a:r>
              <a:rPr b="1" lang="es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sería</a:t>
            </a:r>
            <a:r>
              <a:rPr b="1" lang="es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 mejorar la seguridad en las calles con la ayuda de drones.</a:t>
            </a:r>
            <a:endParaRPr b="1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52495">
            <a:off x="2458187" y="78513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26969">
            <a:off x="2434562" y="3863450"/>
            <a:ext cx="1091325" cy="109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7"/>
          <p:cNvCxnSpPr/>
          <p:nvPr/>
        </p:nvCxnSpPr>
        <p:spPr>
          <a:xfrm>
            <a:off x="69500" y="2191925"/>
            <a:ext cx="2812500" cy="132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/>
          <p:nvPr/>
        </p:nvCxnSpPr>
        <p:spPr>
          <a:xfrm>
            <a:off x="363375" y="2568625"/>
            <a:ext cx="2073600" cy="63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526250" y="2881875"/>
            <a:ext cx="1879500" cy="63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 txBox="1"/>
          <p:nvPr/>
        </p:nvSpPr>
        <p:spPr>
          <a:xfrm>
            <a:off x="-6075" y="1795375"/>
            <a:ext cx="2888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¿Cual es la </a:t>
            </a: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temática</a:t>
            </a: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y la </a:t>
            </a: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problemática</a:t>
            </a: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abordada?</a:t>
            </a:r>
            <a:endParaRPr b="1" sz="24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12" y="4543650"/>
            <a:ext cx="830812" cy="4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301" y="340865"/>
            <a:ext cx="1424574" cy="501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50400" y="3195113"/>
            <a:ext cx="281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u="sng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causas,</a:t>
            </a:r>
            <a:r>
              <a:rPr lang="es" sz="1000" u="sng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consecuencias</a:t>
            </a:r>
            <a:r>
              <a:rPr lang="es" sz="1000" u="sng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000" u="sng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, en donde se produce, datos </a:t>
            </a:r>
            <a:r>
              <a:rPr lang="es" sz="1000" u="sng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estadísticos</a:t>
            </a:r>
            <a:r>
              <a:rPr lang="es" sz="1000" u="sng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 si tuvieran, a quienes afectan</a:t>
            </a:r>
            <a:endParaRPr sz="100" u="sng"/>
          </a:p>
        </p:txBody>
      </p:sp>
      <p:sp>
        <p:nvSpPr>
          <p:cNvPr id="117" name="Google Shape;117;p17"/>
          <p:cNvSpPr/>
          <p:nvPr/>
        </p:nvSpPr>
        <p:spPr>
          <a:xfrm>
            <a:off x="-302437" y="3338975"/>
            <a:ext cx="409500" cy="204900"/>
          </a:xfrm>
          <a:prstGeom prst="homePlate">
            <a:avLst>
              <a:gd fmla="val 50000" name="adj"/>
            </a:avLst>
          </a:prstGeom>
          <a:solidFill>
            <a:srgbClr val="645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0"/>
            <a:ext cx="3007200" cy="51435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575" y="196663"/>
            <a:ext cx="1683250" cy="7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2932088" y="2533575"/>
            <a:ext cx="409500" cy="204900"/>
          </a:xfrm>
          <a:prstGeom prst="homePlate">
            <a:avLst>
              <a:gd fmla="val 50000" name="adj"/>
            </a:avLst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555750" y="986900"/>
            <a:ext cx="5146200" cy="3808200"/>
          </a:xfrm>
          <a:prstGeom prst="rect">
            <a:avLst/>
          </a:prstGeom>
          <a:solidFill>
            <a:srgbClr val="3D7CC9"/>
          </a:solidFill>
          <a:ln cap="flat" cmpd="sng" w="9525">
            <a:solidFill>
              <a:srgbClr val="FFD3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los que se </a:t>
            </a:r>
            <a:r>
              <a:rPr lang="es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beneficiarán</a:t>
            </a:r>
            <a:r>
              <a:rPr lang="es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serian los ciudadanos los cuales salen a las calles todos los dias y ademas el estado en ahorrarse mucho tiempo en mantener seguro los lugares. </a:t>
            </a:r>
            <a:endParaRPr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52495">
            <a:off x="2458187" y="78513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26969">
            <a:off x="2434562" y="3863450"/>
            <a:ext cx="1091325" cy="109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8"/>
          <p:cNvCxnSpPr/>
          <p:nvPr/>
        </p:nvCxnSpPr>
        <p:spPr>
          <a:xfrm flipH="1" rot="10800000">
            <a:off x="156625" y="2205225"/>
            <a:ext cx="2631300" cy="63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839400" y="2550075"/>
            <a:ext cx="1184100" cy="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30" name="Google Shape;13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301" y="340865"/>
            <a:ext cx="1424574" cy="50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12" y="4543650"/>
            <a:ext cx="830812" cy="4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50400" y="1820463"/>
            <a:ext cx="2762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¿</a:t>
            </a: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Cual es el usuario/a que se beneficiaria?</a:t>
            </a:r>
            <a:endParaRPr b="1" sz="24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50400" y="3195125"/>
            <a:ext cx="276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u="sng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edad,intereses,aspiraciones,miedos,estudios,se dedica a..</a:t>
            </a:r>
            <a:endParaRPr sz="100" u="sng"/>
          </a:p>
        </p:txBody>
      </p:sp>
      <p:sp>
        <p:nvSpPr>
          <p:cNvPr id="134" name="Google Shape;134;p18"/>
          <p:cNvSpPr/>
          <p:nvPr/>
        </p:nvSpPr>
        <p:spPr>
          <a:xfrm>
            <a:off x="-302437" y="3338975"/>
            <a:ext cx="409500" cy="204900"/>
          </a:xfrm>
          <a:prstGeom prst="homePlate">
            <a:avLst>
              <a:gd fmla="val 50000" name="adj"/>
            </a:avLst>
          </a:prstGeom>
          <a:solidFill>
            <a:srgbClr val="645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 flipH="1" rot="10800000">
            <a:off x="545050" y="2869600"/>
            <a:ext cx="1741800" cy="60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575" y="196663"/>
            <a:ext cx="1683250" cy="7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526" y="196675"/>
            <a:ext cx="1522834" cy="5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0" y="0"/>
            <a:ext cx="3007200" cy="51435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2932088" y="2533575"/>
            <a:ext cx="409500" cy="204900"/>
          </a:xfrm>
          <a:prstGeom prst="homePlate">
            <a:avLst>
              <a:gd fmla="val 50000" name="adj"/>
            </a:avLst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052495">
            <a:off x="2458187" y="78513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626969">
            <a:off x="2434562" y="3863450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301" y="340865"/>
            <a:ext cx="1424574" cy="50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12" y="4543650"/>
            <a:ext cx="830812" cy="4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16800" y="2125425"/>
            <a:ext cx="2973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APLICANDO</a:t>
            </a:r>
            <a:endParaRPr sz="2200">
              <a:solidFill>
                <a:srgbClr val="64579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64579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“DESIGN THINKING”</a:t>
            </a:r>
            <a:endParaRPr b="1" sz="24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2175" y="340875"/>
            <a:ext cx="5024976" cy="50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526" y="196675"/>
            <a:ext cx="1522834" cy="5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/>
          <p:nvPr/>
        </p:nvSpPr>
        <p:spPr>
          <a:xfrm>
            <a:off x="0" y="0"/>
            <a:ext cx="3007200" cy="51435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932088" y="2533575"/>
            <a:ext cx="409500" cy="204900"/>
          </a:xfrm>
          <a:prstGeom prst="homePlate">
            <a:avLst>
              <a:gd fmla="val 50000" name="adj"/>
            </a:avLst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3120450" y="109375"/>
            <a:ext cx="5978400" cy="4924800"/>
          </a:xfrm>
          <a:prstGeom prst="rect">
            <a:avLst/>
          </a:prstGeom>
          <a:noFill/>
          <a:ln cap="flat" cmpd="sng" w="9525">
            <a:solidFill>
              <a:srgbClr val="FFD3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Dia a dia esta la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problemática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de salir a la calle y no disponer de la seguridad suficiente lo cual hace que muchos sufran robos y que muchos criminales salgan impunes. La idea de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solución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que le encontramos a esto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sería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crear drones los cuales escaneen y graben a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través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de una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cámara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ciertas secciones de terreno y que si se llega a dar de que hay una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situación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de un asalto u otra similar se mande una alerta a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través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de un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botón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que tiene el individuo o directamente que sea automatica segun la IA desarrollada en el dron la cual va ser almacenada en una base de datos, la cual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tendrá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un registro de todas las cosas que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estén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pasando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así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la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policía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puede ir al lugar y revisar.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Además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se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puede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mejorar a la IA progresivamente a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través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de enseñarle con distintas imagenes de criminales que siguen sueltos y armas u otras situaciones ilegales para que cuando el dron se active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automáticamente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esta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activación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tenga menos chances de que haya sido por un error. </a:t>
            </a:r>
            <a:endParaRPr sz="11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Otra cosa que tenemos en mente es que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haya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distintos grados de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ocupación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del dron dependiendo a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qué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situación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están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controlando (si es un asalto que tenga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más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grado que un simple patrullaje) y esto haga de que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sí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está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ocurriendo una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situación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ilegal en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algún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lado que vaya un dron que aparece como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desocupado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en la base de datos a vigilar y si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están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todos ocupados que vaya el que tiene el menor grado de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ocupación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. Otra estrategia para aplicar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sería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la de que las sedes donde se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hallan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estos drones se ubiquen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estratégicamente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por toda la ciudad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así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hay un uso de estos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más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eficiente. </a:t>
            </a:r>
            <a:endParaRPr sz="11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Estos drones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tendrán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distintas versiones/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categorías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las cuales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serán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una para el estado y otra para los privados, civiles y etc. </a:t>
            </a:r>
            <a:endParaRPr sz="11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los drones que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serán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vendidos al estado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serán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más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grandes y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volarán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por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áreas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las cuales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serán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difíciles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de ver a simple vista pero en las que el dron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podrá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monitorear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sin dificultades en cambio el dron que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será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vendido para los privados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será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mas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chiquito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y volara un poco mas bajo que el del estado pera sera una opcion accesible para que un privado le resulte extremadamente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útil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la ayuda que le brinda el dron en el 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área</a:t>
            </a:r>
            <a:r>
              <a:rPr lang="es" sz="1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de la seguridad.</a:t>
            </a:r>
            <a:endParaRPr sz="11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52495">
            <a:off x="1734987" y="255613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26969">
            <a:off x="1482612" y="3937100"/>
            <a:ext cx="1091325" cy="109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0"/>
          <p:cNvCxnSpPr/>
          <p:nvPr/>
        </p:nvCxnSpPr>
        <p:spPr>
          <a:xfrm flipH="1" rot="10800000">
            <a:off x="302950" y="2201600"/>
            <a:ext cx="2369700" cy="66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/>
          <p:nvPr/>
        </p:nvCxnSpPr>
        <p:spPr>
          <a:xfrm>
            <a:off x="275650" y="2568625"/>
            <a:ext cx="2405700" cy="63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62" name="Google Shape;1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301" y="340865"/>
            <a:ext cx="1424574" cy="50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12" y="4543650"/>
            <a:ext cx="830812" cy="4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113338" y="1754325"/>
            <a:ext cx="2812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¿A qué solución llegaron? describir según lo sugerido en la guia</a:t>
            </a:r>
            <a:endParaRPr b="1" sz="24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302437" y="3338975"/>
            <a:ext cx="409500" cy="204900"/>
          </a:xfrm>
          <a:prstGeom prst="homePlate">
            <a:avLst>
              <a:gd fmla="val 50000" name="adj"/>
            </a:avLst>
          </a:prstGeom>
          <a:solidFill>
            <a:srgbClr val="645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0"/>
          <p:cNvCxnSpPr/>
          <p:nvPr/>
        </p:nvCxnSpPr>
        <p:spPr>
          <a:xfrm>
            <a:off x="300750" y="2936775"/>
            <a:ext cx="2405700" cy="63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0"/>
          <p:cNvCxnSpPr/>
          <p:nvPr/>
        </p:nvCxnSpPr>
        <p:spPr>
          <a:xfrm>
            <a:off x="745450" y="3338975"/>
            <a:ext cx="1548300" cy="135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68" name="Google Shape;16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88" y="3648638"/>
            <a:ext cx="1683250" cy="7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526" y="196675"/>
            <a:ext cx="1522834" cy="5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/>
          <p:nvPr/>
        </p:nvSpPr>
        <p:spPr>
          <a:xfrm>
            <a:off x="0" y="0"/>
            <a:ext cx="3007200" cy="51435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2932088" y="2533575"/>
            <a:ext cx="409500" cy="204900"/>
          </a:xfrm>
          <a:prstGeom prst="homePlate">
            <a:avLst>
              <a:gd fmla="val 50000" name="adj"/>
            </a:avLst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5">
            <a:alphaModFix/>
          </a:blip>
          <a:srcRect b="-2799" l="1900" r="-1899" t="2800"/>
          <a:stretch/>
        </p:blipFill>
        <p:spPr>
          <a:xfrm rot="2052495">
            <a:off x="1989712" y="78488"/>
            <a:ext cx="1091325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26969">
            <a:off x="1807312" y="3863450"/>
            <a:ext cx="1091325" cy="109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1"/>
          <p:cNvCxnSpPr/>
          <p:nvPr/>
        </p:nvCxnSpPr>
        <p:spPr>
          <a:xfrm>
            <a:off x="814600" y="2194750"/>
            <a:ext cx="1373400" cy="135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1"/>
          <p:cNvCxnSpPr/>
          <p:nvPr/>
        </p:nvCxnSpPr>
        <p:spPr>
          <a:xfrm>
            <a:off x="275650" y="2568625"/>
            <a:ext cx="2405700" cy="63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80" name="Google Shape;18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301" y="340865"/>
            <a:ext cx="1424574" cy="50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12" y="4543650"/>
            <a:ext cx="830812" cy="4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74050" y="1774250"/>
            <a:ext cx="2783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Prototipo:</a:t>
            </a:r>
            <a:br>
              <a:rPr b="1" lang="es" sz="2400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s" sz="2400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Incluir(foto,gif,link a </a:t>
            </a:r>
            <a:r>
              <a:rPr b="1" lang="es" sz="2400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vídeo</a:t>
            </a:r>
            <a:r>
              <a:rPr b="1" lang="es" sz="2400">
                <a:solidFill>
                  <a:srgbClr val="645798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b="1" sz="2400">
              <a:solidFill>
                <a:srgbClr val="64579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-302437" y="3338975"/>
            <a:ext cx="409500" cy="204900"/>
          </a:xfrm>
          <a:prstGeom prst="homePlate">
            <a:avLst>
              <a:gd fmla="val 50000" name="adj"/>
            </a:avLst>
          </a:prstGeom>
          <a:solidFill>
            <a:srgbClr val="645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1"/>
          <p:cNvCxnSpPr/>
          <p:nvPr/>
        </p:nvCxnSpPr>
        <p:spPr>
          <a:xfrm>
            <a:off x="848950" y="2938425"/>
            <a:ext cx="1259100" cy="6600"/>
          </a:xfrm>
          <a:prstGeom prst="straightConnector1">
            <a:avLst/>
          </a:prstGeom>
          <a:noFill/>
          <a:ln cap="flat" cmpd="sng" w="9525">
            <a:solidFill>
              <a:srgbClr val="645798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85" name="Google Shape;18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7375" y="66425"/>
            <a:ext cx="3405950" cy="18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87375" y="2804875"/>
            <a:ext cx="3640724" cy="19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7300" y="3308513"/>
            <a:ext cx="1683250" cy="7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6493325" y="66425"/>
            <a:ext cx="2586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FF00"/>
                </a:solidFill>
              </a:rPr>
              <a:t>Modelo del dron el cual usara el estado para el rastrillaje de calles y otras misiones. posee 4 escaners y una cama en la parte de abajo.</a:t>
            </a:r>
            <a:endParaRPr sz="1100">
              <a:solidFill>
                <a:srgbClr val="00FF00"/>
              </a:solidFill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6728100" y="2804875"/>
            <a:ext cx="2351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FF00"/>
                </a:solidFill>
              </a:rPr>
              <a:t>Situación</a:t>
            </a:r>
            <a:r>
              <a:rPr lang="es" sz="1100">
                <a:solidFill>
                  <a:srgbClr val="00FF00"/>
                </a:solidFill>
              </a:rPr>
              <a:t> en la cual el dron se </a:t>
            </a:r>
            <a:r>
              <a:rPr lang="es" sz="1100">
                <a:solidFill>
                  <a:srgbClr val="00FF00"/>
                </a:solidFill>
              </a:rPr>
              <a:t>encuentra </a:t>
            </a:r>
            <a:r>
              <a:rPr lang="es" sz="1100">
                <a:solidFill>
                  <a:srgbClr val="00FF00"/>
                </a:solidFill>
              </a:rPr>
              <a:t>rastrillando las calles en busca de </a:t>
            </a:r>
            <a:r>
              <a:rPr lang="es" sz="1100">
                <a:solidFill>
                  <a:srgbClr val="00FF00"/>
                </a:solidFill>
              </a:rPr>
              <a:t>algún</a:t>
            </a:r>
            <a:r>
              <a:rPr lang="es" sz="1100">
                <a:solidFill>
                  <a:srgbClr val="00FF00"/>
                </a:solidFill>
              </a:rPr>
              <a:t> acto ilegal que se </a:t>
            </a:r>
            <a:r>
              <a:rPr lang="es" sz="1100">
                <a:solidFill>
                  <a:srgbClr val="00FF00"/>
                </a:solidFill>
              </a:rPr>
              <a:t>esté</a:t>
            </a:r>
            <a:r>
              <a:rPr lang="es" sz="1100">
                <a:solidFill>
                  <a:srgbClr val="00FF00"/>
                </a:solidFill>
              </a:rPr>
              <a:t> dando. 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ctrTitle"/>
          </p:nvPr>
        </p:nvSpPr>
        <p:spPr>
          <a:xfrm>
            <a:off x="40350" y="2324500"/>
            <a:ext cx="9103800" cy="6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¡Muchas gracias!</a:t>
            </a:r>
            <a:endParaRPr b="1" sz="3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575" y="196663"/>
            <a:ext cx="1683250" cy="79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2"/>
          <p:cNvCxnSpPr/>
          <p:nvPr/>
        </p:nvCxnSpPr>
        <p:spPr>
          <a:xfrm>
            <a:off x="2457500" y="3226325"/>
            <a:ext cx="4229100" cy="0"/>
          </a:xfrm>
          <a:prstGeom prst="straightConnector1">
            <a:avLst/>
          </a:prstGeom>
          <a:noFill/>
          <a:ln cap="flat" cmpd="sng" w="19050">
            <a:solidFill>
              <a:srgbClr val="FFD3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526" y="196675"/>
            <a:ext cx="1522834" cy="5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