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0" autoAdjust="0"/>
    <p:restoredTop sz="94660"/>
  </p:normalViewPr>
  <p:slideViewPr>
    <p:cSldViewPr snapToGrid="0">
      <p:cViewPr varScale="1">
        <p:scale>
          <a:sx n="88" d="100"/>
          <a:sy n="88" d="100"/>
        </p:scale>
        <p:origin x="51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0DD287C-174B-4CDD-886C-10D9618BFB9F}" type="datetimeFigureOut">
              <a:rPr lang="en-US" smtClean="0"/>
              <a:t>9/25/2021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ED26604-C586-4327-BE5E-FC7F21C77053}"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002060"/>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002060"/>
            </a:solidFill>
            <a:ln w="0">
              <a:noFill/>
              <a:prstDash val="solid"/>
              <a:round/>
              <a:headEnd/>
              <a:tailEnd/>
            </a:ln>
          </p:spPr>
          <p:txBody>
            <a:bodyPr/>
            <a:lstStyle/>
            <a:p>
              <a:endParaRPr lang="en-US" dirty="0"/>
            </a:p>
          </p:txBody>
        </p:sp>
      </p:grpSp>
    </p:spTree>
    <p:extLst>
      <p:ext uri="{BB962C8B-B14F-4D97-AF65-F5344CB8AC3E}">
        <p14:creationId xmlns:p14="http://schemas.microsoft.com/office/powerpoint/2010/main" val="18973278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DD287C-174B-4CDD-886C-10D9618BFB9F}"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26604-C586-4327-BE5E-FC7F21C77053}" type="slidenum">
              <a:rPr lang="en-US" smtClean="0"/>
              <a:t>‹#›</a:t>
            </a:fld>
            <a:endParaRPr lang="en-US"/>
          </a:p>
        </p:txBody>
      </p:sp>
    </p:spTree>
    <p:extLst>
      <p:ext uri="{BB962C8B-B14F-4D97-AF65-F5344CB8AC3E}">
        <p14:creationId xmlns:p14="http://schemas.microsoft.com/office/powerpoint/2010/main" val="261023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DD287C-174B-4CDD-886C-10D9618BFB9F}"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26604-C586-4327-BE5E-FC7F21C77053}" type="slidenum">
              <a:rPr lang="en-US" smtClean="0"/>
              <a:t>‹#›</a:t>
            </a:fld>
            <a:endParaRPr lang="en-US"/>
          </a:p>
        </p:txBody>
      </p:sp>
    </p:spTree>
    <p:extLst>
      <p:ext uri="{BB962C8B-B14F-4D97-AF65-F5344CB8AC3E}">
        <p14:creationId xmlns:p14="http://schemas.microsoft.com/office/powerpoint/2010/main" val="316152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DD287C-174B-4CDD-886C-10D9618BFB9F}" type="datetimeFigureOut">
              <a:rPr lang="en-US" smtClean="0"/>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26604-C586-4327-BE5E-FC7F21C77053}" type="slidenum">
              <a:rPr lang="en-US" smtClean="0"/>
              <a:t>‹#›</a:t>
            </a:fld>
            <a:endParaRPr lang="en-US"/>
          </a:p>
        </p:txBody>
      </p:sp>
    </p:spTree>
    <p:extLst>
      <p:ext uri="{BB962C8B-B14F-4D97-AF65-F5344CB8AC3E}">
        <p14:creationId xmlns:p14="http://schemas.microsoft.com/office/powerpoint/2010/main" val="380052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0DD287C-174B-4CDD-886C-10D9618BFB9F}" type="datetimeFigureOut">
              <a:rPr lang="en-US" smtClean="0"/>
              <a:t>9/25/2021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ED26604-C586-4327-BE5E-FC7F21C77053}"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525647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DD287C-174B-4CDD-886C-10D9618BFB9F}" type="datetimeFigureOut">
              <a:rPr lang="en-US" smtClean="0"/>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26604-C586-4327-BE5E-FC7F21C77053}" type="slidenum">
              <a:rPr lang="en-US" smtClean="0"/>
              <a:t>‹#›</a:t>
            </a:fld>
            <a:endParaRPr lang="en-US"/>
          </a:p>
        </p:txBody>
      </p:sp>
    </p:spTree>
    <p:extLst>
      <p:ext uri="{BB962C8B-B14F-4D97-AF65-F5344CB8AC3E}">
        <p14:creationId xmlns:p14="http://schemas.microsoft.com/office/powerpoint/2010/main" val="666172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DD287C-174B-4CDD-886C-10D9618BFB9F}" type="datetimeFigureOut">
              <a:rPr lang="en-US" smtClean="0"/>
              <a:t>9/25/2021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D26604-C586-4327-BE5E-FC7F21C77053}" type="slidenum">
              <a:rPr lang="en-US" smtClean="0"/>
              <a:t>‹#›</a:t>
            </a:fld>
            <a:endParaRPr lang="en-US"/>
          </a:p>
        </p:txBody>
      </p:sp>
    </p:spTree>
    <p:extLst>
      <p:ext uri="{BB962C8B-B14F-4D97-AF65-F5344CB8AC3E}">
        <p14:creationId xmlns:p14="http://schemas.microsoft.com/office/powerpoint/2010/main" val="2707457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DD287C-174B-4CDD-886C-10D9618BFB9F}" type="datetimeFigureOut">
              <a:rPr lang="en-US" smtClean="0"/>
              <a:t>9/25/2021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D26604-C586-4327-BE5E-FC7F21C77053}" type="slidenum">
              <a:rPr lang="en-US" smtClean="0"/>
              <a:t>‹#›</a:t>
            </a:fld>
            <a:endParaRPr lang="en-US"/>
          </a:p>
        </p:txBody>
      </p:sp>
    </p:spTree>
    <p:extLst>
      <p:ext uri="{BB962C8B-B14F-4D97-AF65-F5344CB8AC3E}">
        <p14:creationId xmlns:p14="http://schemas.microsoft.com/office/powerpoint/2010/main" val="372402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D287C-174B-4CDD-886C-10D9618BFB9F}" type="datetimeFigureOut">
              <a:rPr lang="en-US" smtClean="0"/>
              <a:t>9/25/2021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D26604-C586-4327-BE5E-FC7F21C77053}" type="slidenum">
              <a:rPr lang="en-US" smtClean="0"/>
              <a:t>‹#›</a:t>
            </a:fld>
            <a:endParaRPr lang="en-US"/>
          </a:p>
        </p:txBody>
      </p:sp>
    </p:spTree>
    <p:extLst>
      <p:ext uri="{BB962C8B-B14F-4D97-AF65-F5344CB8AC3E}">
        <p14:creationId xmlns:p14="http://schemas.microsoft.com/office/powerpoint/2010/main" val="1615402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0DD287C-174B-4CDD-886C-10D9618BFB9F}" type="datetimeFigureOut">
              <a:rPr lang="en-US" smtClean="0"/>
              <a:t>9/25/2021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ED26604-C586-4327-BE5E-FC7F21C77053}" type="slidenum">
              <a:rPr lang="en-US" smtClean="0"/>
              <a:t>‹#›</a:t>
            </a:fld>
            <a:endParaRPr lang="en-US"/>
          </a:p>
        </p:txBody>
      </p:sp>
      <p:sp>
        <p:nvSpPr>
          <p:cNvPr id="9" name="Rectangle 8" title="Divider Bar"/>
          <p:cNvSpPr/>
          <p:nvPr/>
        </p:nvSpPr>
        <p:spPr>
          <a:xfrm>
            <a:off x="5303520" y="376"/>
            <a:ext cx="2286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467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0DD287C-174B-4CDD-886C-10D9618BFB9F}" type="datetimeFigureOut">
              <a:rPr lang="en-US" smtClean="0"/>
              <a:t>9/25/2021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ED26604-C586-4327-BE5E-FC7F21C7705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8589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0DD287C-174B-4CDD-886C-10D9618BFB9F}" type="datetimeFigureOut">
              <a:rPr lang="en-US" smtClean="0"/>
              <a:t>9/25/2021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ED26604-C586-4327-BE5E-FC7F21C77053}" type="slidenum">
              <a:rPr lang="en-US" smtClean="0"/>
              <a:t>‹#›</a:t>
            </a:fld>
            <a:endParaRPr lang="en-US"/>
          </a:p>
        </p:txBody>
      </p:sp>
      <p:sp>
        <p:nvSpPr>
          <p:cNvPr id="9" name="Rectangle 8" title="Side bar"/>
          <p:cNvSpPr/>
          <p:nvPr/>
        </p:nvSpPr>
        <p:spPr>
          <a:xfrm>
            <a:off x="478095" y="376"/>
            <a:ext cx="22860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10183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5247B-C483-42AC-AFB4-6B80B0464A00}"/>
              </a:ext>
            </a:extLst>
          </p:cNvPr>
          <p:cNvSpPr>
            <a:spLocks noGrp="1"/>
          </p:cNvSpPr>
          <p:nvPr>
            <p:ph type="ctrTitle"/>
          </p:nvPr>
        </p:nvSpPr>
        <p:spPr>
          <a:xfrm>
            <a:off x="1915385" y="2342589"/>
            <a:ext cx="8361229" cy="963273"/>
          </a:xfrm>
        </p:spPr>
        <p:txBody>
          <a:bodyPr/>
          <a:lstStyle/>
          <a:p>
            <a:r>
              <a:rPr lang="en-US" sz="4400" b="1" dirty="0"/>
              <a:t>BOOTSTRAP 4</a:t>
            </a:r>
          </a:p>
        </p:txBody>
      </p:sp>
      <p:sp>
        <p:nvSpPr>
          <p:cNvPr id="3" name="Subtitle 2">
            <a:extLst>
              <a:ext uri="{FF2B5EF4-FFF2-40B4-BE49-F238E27FC236}">
                <a16:creationId xmlns:a16="http://schemas.microsoft.com/office/drawing/2014/main" id="{F6DC2535-2E74-450E-8059-FDFA27879F3C}"/>
              </a:ext>
            </a:extLst>
          </p:cNvPr>
          <p:cNvSpPr>
            <a:spLocks noGrp="1"/>
          </p:cNvSpPr>
          <p:nvPr>
            <p:ph type="subTitle" idx="1"/>
          </p:nvPr>
        </p:nvSpPr>
        <p:spPr>
          <a:xfrm>
            <a:off x="2679905" y="3430820"/>
            <a:ext cx="6831673" cy="491434"/>
          </a:xfrm>
        </p:spPr>
        <p:txBody>
          <a:bodyPr>
            <a:normAutofit/>
          </a:bodyPr>
          <a:lstStyle/>
          <a:p>
            <a:r>
              <a:rPr lang="en-US" dirty="0"/>
              <a:t>Containers, Grids, Typography, Colors, Tables</a:t>
            </a:r>
          </a:p>
        </p:txBody>
      </p:sp>
    </p:spTree>
    <p:extLst>
      <p:ext uri="{BB962C8B-B14F-4D97-AF65-F5344CB8AC3E}">
        <p14:creationId xmlns:p14="http://schemas.microsoft.com/office/powerpoint/2010/main" val="3754849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DB6A-7292-4503-8948-55B7E409ED72}"/>
              </a:ext>
            </a:extLst>
          </p:cNvPr>
          <p:cNvSpPr>
            <a:spLocks noGrp="1"/>
          </p:cNvSpPr>
          <p:nvPr>
            <p:ph type="title"/>
          </p:nvPr>
        </p:nvSpPr>
        <p:spPr/>
        <p:txBody>
          <a:bodyPr/>
          <a:lstStyle/>
          <a:p>
            <a:r>
              <a:rPr lang="en-US" dirty="0"/>
              <a:t>Grid Classes</a:t>
            </a:r>
          </a:p>
        </p:txBody>
      </p:sp>
      <p:sp>
        <p:nvSpPr>
          <p:cNvPr id="3" name="Content Placeholder 2">
            <a:extLst>
              <a:ext uri="{FF2B5EF4-FFF2-40B4-BE49-F238E27FC236}">
                <a16:creationId xmlns:a16="http://schemas.microsoft.com/office/drawing/2014/main" id="{F1D72583-BF16-42B4-A155-C3F82984CD30}"/>
              </a:ext>
            </a:extLst>
          </p:cNvPr>
          <p:cNvSpPr>
            <a:spLocks noGrp="1"/>
          </p:cNvSpPr>
          <p:nvPr>
            <p:ph idx="1"/>
          </p:nvPr>
        </p:nvSpPr>
        <p:spPr/>
        <p:txBody>
          <a:bodyPr/>
          <a:lstStyle/>
          <a:p>
            <a:pPr marL="0" indent="0">
              <a:buNone/>
            </a:pPr>
            <a:r>
              <a:rPr lang="en-US" dirty="0"/>
              <a:t>The Bootstrap 4 grid system has five classes:</a:t>
            </a:r>
          </a:p>
          <a:p>
            <a:r>
              <a:rPr lang="en-US" dirty="0"/>
              <a:t>.col- (extra small devices – screen width less than 576px)</a:t>
            </a:r>
          </a:p>
          <a:p>
            <a:r>
              <a:rPr lang="en-US" dirty="0"/>
              <a:t>.col-</a:t>
            </a:r>
            <a:r>
              <a:rPr lang="en-US" dirty="0" err="1"/>
              <a:t>sm</a:t>
            </a:r>
            <a:r>
              <a:rPr lang="en-US" dirty="0"/>
              <a:t> (small devices – screen width equal to or greater than 576px)</a:t>
            </a:r>
          </a:p>
          <a:p>
            <a:r>
              <a:rPr lang="en-US" dirty="0"/>
              <a:t>.col-md (medium devices – screen width equal to or greater than 768px)</a:t>
            </a:r>
          </a:p>
          <a:p>
            <a:r>
              <a:rPr lang="en-US" dirty="0"/>
              <a:t>.col-lg (large devices – screen width equal to or greater than 992px)</a:t>
            </a:r>
          </a:p>
          <a:p>
            <a:r>
              <a:rPr lang="en-US" dirty="0"/>
              <a:t>.col-xl (extra large devices – screen width equal to or greater than 1200px)</a:t>
            </a:r>
          </a:p>
        </p:txBody>
      </p:sp>
    </p:spTree>
    <p:extLst>
      <p:ext uri="{BB962C8B-B14F-4D97-AF65-F5344CB8AC3E}">
        <p14:creationId xmlns:p14="http://schemas.microsoft.com/office/powerpoint/2010/main" val="692125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890C7-022F-49DB-B2C5-88EC31D4A63D}"/>
              </a:ext>
            </a:extLst>
          </p:cNvPr>
          <p:cNvSpPr>
            <a:spLocks noGrp="1"/>
          </p:cNvSpPr>
          <p:nvPr>
            <p:ph type="title"/>
          </p:nvPr>
        </p:nvSpPr>
        <p:spPr/>
        <p:txBody>
          <a:bodyPr/>
          <a:lstStyle/>
          <a:p>
            <a:r>
              <a:rPr lang="en-US" dirty="0"/>
              <a:t>Basic Structure of a Bootstrap Grid</a:t>
            </a:r>
          </a:p>
        </p:txBody>
      </p:sp>
      <p:sp>
        <p:nvSpPr>
          <p:cNvPr id="3" name="Content Placeholder 2">
            <a:extLst>
              <a:ext uri="{FF2B5EF4-FFF2-40B4-BE49-F238E27FC236}">
                <a16:creationId xmlns:a16="http://schemas.microsoft.com/office/drawing/2014/main" id="{51299688-743B-41FB-9403-FAAEC60FF127}"/>
              </a:ext>
            </a:extLst>
          </p:cNvPr>
          <p:cNvSpPr>
            <a:spLocks noGrp="1"/>
          </p:cNvSpPr>
          <p:nvPr>
            <p:ph idx="1"/>
          </p:nvPr>
        </p:nvSpPr>
        <p:spPr>
          <a:xfrm>
            <a:off x="1371600" y="1421537"/>
            <a:ext cx="9601200" cy="750163"/>
          </a:xfrm>
        </p:spPr>
        <p:txBody>
          <a:bodyPr/>
          <a:lstStyle/>
          <a:p>
            <a:pPr marL="0" indent="0">
              <a:buNone/>
            </a:pPr>
            <a:r>
              <a:rPr lang="en-US" dirty="0"/>
              <a:t>The following is a basic structure of a Bootstrap grid:</a:t>
            </a:r>
          </a:p>
        </p:txBody>
      </p:sp>
      <p:sp>
        <p:nvSpPr>
          <p:cNvPr id="5" name="TextBox 4">
            <a:extLst>
              <a:ext uri="{FF2B5EF4-FFF2-40B4-BE49-F238E27FC236}">
                <a16:creationId xmlns:a16="http://schemas.microsoft.com/office/drawing/2014/main" id="{DCA555A9-0DE9-4098-BA3E-1E310FD4213B}"/>
              </a:ext>
            </a:extLst>
          </p:cNvPr>
          <p:cNvSpPr txBox="1"/>
          <p:nvPr/>
        </p:nvSpPr>
        <p:spPr>
          <a:xfrm>
            <a:off x="1342008" y="1881027"/>
            <a:ext cx="11172548" cy="4801314"/>
          </a:xfrm>
          <a:prstGeom prst="rect">
            <a:avLst/>
          </a:prstGeom>
          <a:noFill/>
        </p:spPr>
        <p:txBody>
          <a:bodyPr wrap="square">
            <a:spAutoFit/>
          </a:bodyPr>
          <a:lstStyle/>
          <a:p>
            <a:r>
              <a:rPr lang="en-US" b="0" i="0" dirty="0">
                <a:solidFill>
                  <a:srgbClr val="008000"/>
                </a:solidFill>
                <a:effectLst/>
                <a:latin typeface="Consolas" panose="020B0609020204030204" pitchFamily="49" charset="0"/>
              </a:rPr>
              <a:t>&lt;!-- Control the column width, and how they should appear on different devices --&gt;</a:t>
            </a: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="row"&gt;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="row"&gt;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dirty="0"/>
              <a:t/>
            </a:r>
            <a:br>
              <a:rPr lang="en-US" dirty="0"/>
            </a:br>
            <a:r>
              <a:rPr lang="en-US" dirty="0"/>
              <a:t/>
            </a:r>
            <a:br>
              <a:rPr lang="en-US" dirty="0"/>
            </a:br>
            <a:r>
              <a:rPr lang="en-US" b="0" i="0" dirty="0">
                <a:solidFill>
                  <a:srgbClr val="008000"/>
                </a:solidFill>
                <a:effectLst/>
                <a:latin typeface="Consolas" panose="020B0609020204030204" pitchFamily="49" charset="0"/>
              </a:rPr>
              <a:t>&lt;!-- Or let Bootstrap automatically handle the layout --&gt;</a:t>
            </a: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="row"&gt;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4016562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8104-B3C3-4590-A9E4-5AEB6816132C}"/>
              </a:ext>
            </a:extLst>
          </p:cNvPr>
          <p:cNvSpPr>
            <a:spLocks noGrp="1"/>
          </p:cNvSpPr>
          <p:nvPr>
            <p:ph type="title"/>
          </p:nvPr>
        </p:nvSpPr>
        <p:spPr/>
        <p:txBody>
          <a:bodyPr/>
          <a:lstStyle/>
          <a:p>
            <a:r>
              <a:rPr lang="en-US" dirty="0"/>
              <a:t>Three Equal Columns</a:t>
            </a:r>
          </a:p>
        </p:txBody>
      </p:sp>
      <p:sp>
        <p:nvSpPr>
          <p:cNvPr id="3" name="Content Placeholder 2">
            <a:extLst>
              <a:ext uri="{FF2B5EF4-FFF2-40B4-BE49-F238E27FC236}">
                <a16:creationId xmlns:a16="http://schemas.microsoft.com/office/drawing/2014/main" id="{CEF2E9FE-0D2B-4B72-9EFB-16BD6D99FD25}"/>
              </a:ext>
            </a:extLst>
          </p:cNvPr>
          <p:cNvSpPr>
            <a:spLocks noGrp="1"/>
          </p:cNvSpPr>
          <p:nvPr>
            <p:ph idx="1"/>
          </p:nvPr>
        </p:nvSpPr>
        <p:spPr>
          <a:xfrm>
            <a:off x="1371600" y="2286000"/>
            <a:ext cx="9601200" cy="856695"/>
          </a:xfrm>
        </p:spPr>
        <p:txBody>
          <a:bodyPr/>
          <a:lstStyle/>
          <a:p>
            <a:pPr marL="0" indent="0">
              <a:buNone/>
            </a:pPr>
            <a:r>
              <a:rPr lang="en-US" dirty="0"/>
              <a:t>The following example shows how to create three equal-width columns, on all devices and screen widths:</a:t>
            </a:r>
          </a:p>
        </p:txBody>
      </p:sp>
      <p:sp>
        <p:nvSpPr>
          <p:cNvPr id="5" name="TextBox 4">
            <a:extLst>
              <a:ext uri="{FF2B5EF4-FFF2-40B4-BE49-F238E27FC236}">
                <a16:creationId xmlns:a16="http://schemas.microsoft.com/office/drawing/2014/main" id="{1B634403-3C81-4E47-A4ED-7EDC525EB149}"/>
              </a:ext>
            </a:extLst>
          </p:cNvPr>
          <p:cNvSpPr txBox="1"/>
          <p:nvPr/>
        </p:nvSpPr>
        <p:spPr>
          <a:xfrm>
            <a:off x="1371600" y="2976642"/>
            <a:ext cx="6094520" cy="1477328"/>
          </a:xfrm>
          <a:prstGeom prst="rect">
            <a:avLst/>
          </a:prstGeom>
          <a:noFill/>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="row"&gt;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a:t>
            </a:r>
            <a:r>
              <a:rPr lang="en-US" b="0" i="0" dirty="0">
                <a:solidFill>
                  <a:srgbClr val="000000"/>
                </a:solidFill>
                <a:effectLst/>
                <a:latin typeface="Consolas" panose="020B0609020204030204" pitchFamily="49" charset="0"/>
              </a:rPr>
              <a:t>.col</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a:t>
            </a:r>
            <a:r>
              <a:rPr lang="en-US" b="0" i="0" dirty="0">
                <a:solidFill>
                  <a:srgbClr val="000000"/>
                </a:solidFill>
                <a:effectLst/>
                <a:latin typeface="Consolas" panose="020B0609020204030204" pitchFamily="49" charset="0"/>
              </a:rPr>
              <a:t>.col</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="col"&gt;</a:t>
            </a:r>
            <a:r>
              <a:rPr lang="en-US" b="0" i="0" dirty="0">
                <a:solidFill>
                  <a:srgbClr val="000000"/>
                </a:solidFill>
                <a:effectLst/>
                <a:latin typeface="Consolas" panose="020B0609020204030204" pitchFamily="49" charset="0"/>
              </a:rPr>
              <a:t>.col</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p>
        </p:txBody>
      </p:sp>
      <p:pic>
        <p:nvPicPr>
          <p:cNvPr id="7" name="Picture 6">
            <a:extLst>
              <a:ext uri="{FF2B5EF4-FFF2-40B4-BE49-F238E27FC236}">
                <a16:creationId xmlns:a16="http://schemas.microsoft.com/office/drawing/2014/main" id="{DB7DC944-4953-43CF-A694-831DB4E19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985" y="4851216"/>
            <a:ext cx="9777307" cy="586791"/>
          </a:xfrm>
          <a:prstGeom prst="rect">
            <a:avLst/>
          </a:prstGeom>
        </p:spPr>
      </p:pic>
    </p:spTree>
    <p:extLst>
      <p:ext uri="{BB962C8B-B14F-4D97-AF65-F5344CB8AC3E}">
        <p14:creationId xmlns:p14="http://schemas.microsoft.com/office/powerpoint/2010/main" val="1554345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D6B8E-29E4-43EF-9BC3-9848478AA342}"/>
              </a:ext>
            </a:extLst>
          </p:cNvPr>
          <p:cNvSpPr>
            <a:spLocks noGrp="1"/>
          </p:cNvSpPr>
          <p:nvPr>
            <p:ph type="title"/>
          </p:nvPr>
        </p:nvSpPr>
        <p:spPr/>
        <p:txBody>
          <a:bodyPr/>
          <a:lstStyle/>
          <a:p>
            <a:r>
              <a:rPr lang="en-US" dirty="0"/>
              <a:t>Responsive Columns</a:t>
            </a:r>
          </a:p>
        </p:txBody>
      </p:sp>
      <p:sp>
        <p:nvSpPr>
          <p:cNvPr id="3" name="Content Placeholder 2">
            <a:extLst>
              <a:ext uri="{FF2B5EF4-FFF2-40B4-BE49-F238E27FC236}">
                <a16:creationId xmlns:a16="http://schemas.microsoft.com/office/drawing/2014/main" id="{1BCF1A79-EB50-4996-8582-5467A39EA6C5}"/>
              </a:ext>
            </a:extLst>
          </p:cNvPr>
          <p:cNvSpPr>
            <a:spLocks noGrp="1"/>
          </p:cNvSpPr>
          <p:nvPr>
            <p:ph idx="1"/>
          </p:nvPr>
        </p:nvSpPr>
        <p:spPr>
          <a:xfrm>
            <a:off x="1371600" y="2286000"/>
            <a:ext cx="9601200" cy="1558031"/>
          </a:xfrm>
        </p:spPr>
        <p:txBody>
          <a:bodyPr/>
          <a:lstStyle/>
          <a:p>
            <a:pPr marL="0" indent="0">
              <a:buNone/>
            </a:pPr>
            <a:r>
              <a:rPr lang="en-US" dirty="0"/>
              <a:t>The following example shows how to create four equal-width columns starting at tablets and scaling to extra large desktops. </a:t>
            </a:r>
          </a:p>
          <a:p>
            <a:pPr marL="0" indent="0">
              <a:buNone/>
            </a:pPr>
            <a:r>
              <a:rPr lang="en-US" b="1" dirty="0"/>
              <a:t>On mobile phones or screens that are less than 576px wide, the columns will automatically stack on top of each other</a:t>
            </a:r>
            <a:r>
              <a:rPr lang="en-US" dirty="0"/>
              <a:t>.</a:t>
            </a:r>
            <a:endParaRPr lang="en-US" b="1" dirty="0"/>
          </a:p>
        </p:txBody>
      </p:sp>
      <p:sp>
        <p:nvSpPr>
          <p:cNvPr id="5" name="TextBox 4">
            <a:extLst>
              <a:ext uri="{FF2B5EF4-FFF2-40B4-BE49-F238E27FC236}">
                <a16:creationId xmlns:a16="http://schemas.microsoft.com/office/drawing/2014/main" id="{A3FEC6DC-1209-4B71-8F56-1D4482711D6B}"/>
              </a:ext>
            </a:extLst>
          </p:cNvPr>
          <p:cNvSpPr txBox="1"/>
          <p:nvPr/>
        </p:nvSpPr>
        <p:spPr>
          <a:xfrm>
            <a:off x="1371600" y="3690398"/>
            <a:ext cx="7773140" cy="1754326"/>
          </a:xfrm>
          <a:prstGeom prst="rect">
            <a:avLst/>
          </a:prstGeom>
          <a:noFill/>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="row"&gt;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="col-sm-3"&gt;</a:t>
            </a:r>
            <a:r>
              <a:rPr lang="en-US" b="0" i="0" dirty="0">
                <a:solidFill>
                  <a:srgbClr val="000000"/>
                </a:solidFill>
                <a:effectLst/>
                <a:latin typeface="Consolas" panose="020B0609020204030204" pitchFamily="49" charset="0"/>
              </a:rPr>
              <a:t>.col-sm-3</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="col-sm-3"&gt;</a:t>
            </a:r>
            <a:r>
              <a:rPr lang="en-US" b="0" i="0" dirty="0">
                <a:solidFill>
                  <a:srgbClr val="000000"/>
                </a:solidFill>
                <a:effectLst/>
                <a:latin typeface="Consolas" panose="020B0609020204030204" pitchFamily="49" charset="0"/>
              </a:rPr>
              <a:t>.col-sm-3</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="col-sm-3"&gt;</a:t>
            </a:r>
            <a:r>
              <a:rPr lang="en-US" b="0" i="0" dirty="0">
                <a:solidFill>
                  <a:srgbClr val="000000"/>
                </a:solidFill>
                <a:effectLst/>
                <a:latin typeface="Consolas" panose="020B0609020204030204" pitchFamily="49" charset="0"/>
              </a:rPr>
              <a:t>.col-sm-3</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="col-sm-3"&gt;</a:t>
            </a:r>
            <a:r>
              <a:rPr lang="en-US" b="0" i="0" dirty="0">
                <a:solidFill>
                  <a:srgbClr val="000000"/>
                </a:solidFill>
                <a:effectLst/>
                <a:latin typeface="Consolas" panose="020B0609020204030204" pitchFamily="49" charset="0"/>
              </a:rPr>
              <a:t>.col-sm-3</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p>
        </p:txBody>
      </p:sp>
      <p:pic>
        <p:nvPicPr>
          <p:cNvPr id="7" name="Picture 6">
            <a:extLst>
              <a:ext uri="{FF2B5EF4-FFF2-40B4-BE49-F238E27FC236}">
                <a16:creationId xmlns:a16="http://schemas.microsoft.com/office/drawing/2014/main" id="{AC9FD661-C84A-45A8-A7D2-E649F34F6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5655566"/>
            <a:ext cx="9838273" cy="624894"/>
          </a:xfrm>
          <a:prstGeom prst="rect">
            <a:avLst/>
          </a:prstGeom>
        </p:spPr>
      </p:pic>
    </p:spTree>
    <p:extLst>
      <p:ext uri="{BB962C8B-B14F-4D97-AF65-F5344CB8AC3E}">
        <p14:creationId xmlns:p14="http://schemas.microsoft.com/office/powerpoint/2010/main" val="3172442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51372-30BB-4FA1-B3B5-4213B5CFAE92}"/>
              </a:ext>
            </a:extLst>
          </p:cNvPr>
          <p:cNvSpPr>
            <a:spLocks noGrp="1"/>
          </p:cNvSpPr>
          <p:nvPr>
            <p:ph type="title"/>
          </p:nvPr>
        </p:nvSpPr>
        <p:spPr/>
        <p:txBody>
          <a:bodyPr/>
          <a:lstStyle/>
          <a:p>
            <a:r>
              <a:rPr lang="en-US" dirty="0"/>
              <a:t>Two Unequal Responsive Columns</a:t>
            </a:r>
          </a:p>
        </p:txBody>
      </p:sp>
      <p:sp>
        <p:nvSpPr>
          <p:cNvPr id="3" name="Content Placeholder 2">
            <a:extLst>
              <a:ext uri="{FF2B5EF4-FFF2-40B4-BE49-F238E27FC236}">
                <a16:creationId xmlns:a16="http://schemas.microsoft.com/office/drawing/2014/main" id="{74D062C0-E8E2-4193-9937-68F4B2A0AE12}"/>
              </a:ext>
            </a:extLst>
          </p:cNvPr>
          <p:cNvSpPr>
            <a:spLocks noGrp="1"/>
          </p:cNvSpPr>
          <p:nvPr>
            <p:ph idx="1"/>
          </p:nvPr>
        </p:nvSpPr>
        <p:spPr>
          <a:xfrm>
            <a:off x="1371600" y="2286000"/>
            <a:ext cx="9601200" cy="874450"/>
          </a:xfrm>
        </p:spPr>
        <p:txBody>
          <a:bodyPr/>
          <a:lstStyle/>
          <a:p>
            <a:pPr marL="0" indent="0">
              <a:buNone/>
            </a:pPr>
            <a:r>
              <a:rPr lang="en-US" dirty="0"/>
              <a:t>The following example shows how to get two various-width columns starting at tablets and scaling to extra large desktops:</a:t>
            </a:r>
          </a:p>
        </p:txBody>
      </p:sp>
      <p:sp>
        <p:nvSpPr>
          <p:cNvPr id="5" name="TextBox 4">
            <a:extLst>
              <a:ext uri="{FF2B5EF4-FFF2-40B4-BE49-F238E27FC236}">
                <a16:creationId xmlns:a16="http://schemas.microsoft.com/office/drawing/2014/main" id="{1FAD9D89-CDEC-4408-B18E-F83D54EF3BB4}"/>
              </a:ext>
            </a:extLst>
          </p:cNvPr>
          <p:cNvSpPr txBox="1"/>
          <p:nvPr/>
        </p:nvSpPr>
        <p:spPr>
          <a:xfrm>
            <a:off x="1371600" y="3160450"/>
            <a:ext cx="6094520" cy="1200329"/>
          </a:xfrm>
          <a:prstGeom prst="rect">
            <a:avLst/>
          </a:prstGeom>
          <a:noFill/>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="row"&gt;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="col-sm-4"&gt;</a:t>
            </a:r>
            <a:r>
              <a:rPr lang="en-US" b="0" i="0" dirty="0">
                <a:solidFill>
                  <a:srgbClr val="000000"/>
                </a:solidFill>
                <a:effectLst/>
                <a:latin typeface="Consolas" panose="020B0609020204030204" pitchFamily="49" charset="0"/>
              </a:rPr>
              <a:t>.col-sm-4</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="col-sm-8"&gt;</a:t>
            </a:r>
            <a:r>
              <a:rPr lang="en-US" b="0" i="0" dirty="0">
                <a:solidFill>
                  <a:srgbClr val="000000"/>
                </a:solidFill>
                <a:effectLst/>
                <a:latin typeface="Consolas" panose="020B0609020204030204" pitchFamily="49" charset="0"/>
              </a:rPr>
              <a:t>.col-sm-8</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p>
        </p:txBody>
      </p:sp>
      <p:pic>
        <p:nvPicPr>
          <p:cNvPr id="7" name="Picture 6">
            <a:extLst>
              <a:ext uri="{FF2B5EF4-FFF2-40B4-BE49-F238E27FC236}">
                <a16:creationId xmlns:a16="http://schemas.microsoft.com/office/drawing/2014/main" id="{9F352F16-7BD3-4A05-A8D4-4AE712E60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676" y="4706276"/>
            <a:ext cx="9777307" cy="624894"/>
          </a:xfrm>
          <a:prstGeom prst="rect">
            <a:avLst/>
          </a:prstGeom>
        </p:spPr>
      </p:pic>
    </p:spTree>
    <p:extLst>
      <p:ext uri="{BB962C8B-B14F-4D97-AF65-F5344CB8AC3E}">
        <p14:creationId xmlns:p14="http://schemas.microsoft.com/office/powerpoint/2010/main" val="3766899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2327D-AEFA-456B-865F-41C8746A97F3}"/>
              </a:ext>
            </a:extLst>
          </p:cNvPr>
          <p:cNvSpPr>
            <a:spLocks noGrp="1"/>
          </p:cNvSpPr>
          <p:nvPr>
            <p:ph type="title"/>
          </p:nvPr>
        </p:nvSpPr>
        <p:spPr>
          <a:xfrm>
            <a:off x="765025" y="2002631"/>
            <a:ext cx="9612971" cy="2852737"/>
          </a:xfrm>
        </p:spPr>
        <p:txBody>
          <a:bodyPr>
            <a:normAutofit/>
          </a:bodyPr>
          <a:lstStyle/>
          <a:p>
            <a:r>
              <a:rPr lang="en-US" b="1" dirty="0"/>
              <a:t>BOOTSTRAP </a:t>
            </a:r>
            <a:br>
              <a:rPr lang="en-US" b="1" dirty="0"/>
            </a:br>
            <a:r>
              <a:rPr lang="en-US" sz="4000" b="1" dirty="0"/>
              <a:t>TYPOGRAPHY CLASSES</a:t>
            </a:r>
            <a:endParaRPr lang="en-US" b="1" dirty="0"/>
          </a:p>
        </p:txBody>
      </p:sp>
    </p:spTree>
    <p:extLst>
      <p:ext uri="{BB962C8B-B14F-4D97-AF65-F5344CB8AC3E}">
        <p14:creationId xmlns:p14="http://schemas.microsoft.com/office/powerpoint/2010/main" val="1334073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51372-30BB-4FA1-B3B5-4213B5CFAE92}"/>
              </a:ext>
            </a:extLst>
          </p:cNvPr>
          <p:cNvSpPr>
            <a:spLocks noGrp="1"/>
          </p:cNvSpPr>
          <p:nvPr>
            <p:ph type="title"/>
          </p:nvPr>
        </p:nvSpPr>
        <p:spPr/>
        <p:txBody>
          <a:bodyPr/>
          <a:lstStyle/>
          <a:p>
            <a:r>
              <a:rPr lang="en-US" dirty="0"/>
              <a:t>Typography Classes</a:t>
            </a:r>
          </a:p>
        </p:txBody>
      </p:sp>
      <p:sp>
        <p:nvSpPr>
          <p:cNvPr id="3" name="Content Placeholder 2">
            <a:extLst>
              <a:ext uri="{FF2B5EF4-FFF2-40B4-BE49-F238E27FC236}">
                <a16:creationId xmlns:a16="http://schemas.microsoft.com/office/drawing/2014/main" id="{74D062C0-E8E2-4193-9937-68F4B2A0AE12}"/>
              </a:ext>
            </a:extLst>
          </p:cNvPr>
          <p:cNvSpPr>
            <a:spLocks noGrp="1"/>
          </p:cNvSpPr>
          <p:nvPr>
            <p:ph idx="1"/>
          </p:nvPr>
        </p:nvSpPr>
        <p:spPr>
          <a:xfrm>
            <a:off x="1371600" y="1297250"/>
            <a:ext cx="9601200" cy="874450"/>
          </a:xfrm>
        </p:spPr>
        <p:txBody>
          <a:bodyPr/>
          <a:lstStyle/>
          <a:p>
            <a:pPr marL="0" indent="0">
              <a:buNone/>
            </a:pPr>
            <a:r>
              <a:rPr lang="en-US" dirty="0"/>
              <a:t>The Bootstrap 4 classes below can be added to style HTML elements further:</a:t>
            </a:r>
          </a:p>
        </p:txBody>
      </p:sp>
      <p:graphicFrame>
        <p:nvGraphicFramePr>
          <p:cNvPr id="4" name="Table 5">
            <a:extLst>
              <a:ext uri="{FF2B5EF4-FFF2-40B4-BE49-F238E27FC236}">
                <a16:creationId xmlns:a16="http://schemas.microsoft.com/office/drawing/2014/main" id="{B747A972-D999-4CD9-8F22-0474F399A6BE}"/>
              </a:ext>
            </a:extLst>
          </p:cNvPr>
          <p:cNvGraphicFramePr>
            <a:graphicFrameLocks noGrp="1"/>
          </p:cNvGraphicFramePr>
          <p:nvPr>
            <p:extLst>
              <p:ext uri="{D42A27DB-BD31-4B8C-83A1-F6EECF244321}">
                <p14:modId xmlns:p14="http://schemas.microsoft.com/office/powerpoint/2010/main" val="1175984863"/>
              </p:ext>
            </p:extLst>
          </p:nvPr>
        </p:nvGraphicFramePr>
        <p:xfrm>
          <a:off x="1463828" y="1734475"/>
          <a:ext cx="10210308" cy="4871720"/>
        </p:xfrm>
        <a:graphic>
          <a:graphicData uri="http://schemas.openxmlformats.org/drawingml/2006/table">
            <a:tbl>
              <a:tblPr firstRow="1" bandRow="1">
                <a:tableStyleId>{5940675A-B579-460E-94D1-54222C63F5DA}</a:tableStyleId>
              </a:tblPr>
              <a:tblGrid>
                <a:gridCol w="2753065">
                  <a:extLst>
                    <a:ext uri="{9D8B030D-6E8A-4147-A177-3AD203B41FA5}">
                      <a16:colId xmlns:a16="http://schemas.microsoft.com/office/drawing/2014/main" val="3925103493"/>
                    </a:ext>
                  </a:extLst>
                </a:gridCol>
                <a:gridCol w="7457243">
                  <a:extLst>
                    <a:ext uri="{9D8B030D-6E8A-4147-A177-3AD203B41FA5}">
                      <a16:colId xmlns:a16="http://schemas.microsoft.com/office/drawing/2014/main" val="1415887748"/>
                    </a:ext>
                  </a:extLst>
                </a:gridCol>
              </a:tblGrid>
              <a:tr h="370840">
                <a:tc>
                  <a:txBody>
                    <a:bodyPr/>
                    <a:lstStyle/>
                    <a:p>
                      <a:r>
                        <a:rPr lang="en-US" dirty="0"/>
                        <a:t>Class</a:t>
                      </a:r>
                    </a:p>
                  </a:txBody>
                  <a:tcPr/>
                </a:tc>
                <a:tc>
                  <a:txBody>
                    <a:bodyPr/>
                    <a:lstStyle/>
                    <a:p>
                      <a:r>
                        <a:rPr lang="en-US" dirty="0"/>
                        <a:t>Description</a:t>
                      </a:r>
                    </a:p>
                  </a:txBody>
                  <a:tcPr/>
                </a:tc>
                <a:extLst>
                  <a:ext uri="{0D108BD9-81ED-4DB2-BD59-A6C34878D82A}">
                    <a16:rowId xmlns:a16="http://schemas.microsoft.com/office/drawing/2014/main" val="1633106583"/>
                  </a:ext>
                </a:extLst>
              </a:tr>
              <a:tr h="370840">
                <a:tc>
                  <a:txBody>
                    <a:bodyPr/>
                    <a:lstStyle/>
                    <a:p>
                      <a:r>
                        <a:rPr lang="en-US" sz="1800" b="0" i="0" kern="1200" dirty="0">
                          <a:solidFill>
                            <a:schemeClr val="tx1"/>
                          </a:solidFill>
                          <a:effectLst/>
                          <a:latin typeface="+mn-lt"/>
                          <a:ea typeface="+mn-ea"/>
                          <a:cs typeface="+mn-cs"/>
                        </a:rPr>
                        <a:t>.</a:t>
                      </a:r>
                      <a:r>
                        <a:rPr lang="en-US" sz="1800" b="0" i="0" kern="1200" dirty="0" err="1" smtClean="0">
                          <a:solidFill>
                            <a:schemeClr val="tx1"/>
                          </a:solidFill>
                          <a:effectLst/>
                          <a:latin typeface="+mn-lt"/>
                          <a:ea typeface="+mn-ea"/>
                          <a:cs typeface="+mn-cs"/>
                        </a:rPr>
                        <a:t>fw</a:t>
                      </a:r>
                      <a:r>
                        <a:rPr lang="en-US" sz="1800" b="0" i="0" kern="1200" dirty="0" smtClean="0">
                          <a:solidFill>
                            <a:schemeClr val="tx1"/>
                          </a:solidFill>
                          <a:effectLst/>
                          <a:latin typeface="+mn-lt"/>
                          <a:ea typeface="+mn-ea"/>
                          <a:cs typeface="+mn-cs"/>
                        </a:rPr>
                        <a:t>-bold</a:t>
                      </a:r>
                      <a:endParaRPr lang="en-US" dirty="0"/>
                    </a:p>
                  </a:txBody>
                  <a:tcPr/>
                </a:tc>
                <a:tc>
                  <a:txBody>
                    <a:bodyPr/>
                    <a:lstStyle/>
                    <a:p>
                      <a:r>
                        <a:rPr lang="en-US" sz="1800" b="0" i="0" kern="1200" dirty="0">
                          <a:solidFill>
                            <a:schemeClr val="tx1"/>
                          </a:solidFill>
                          <a:effectLst/>
                          <a:latin typeface="+mn-lt"/>
                          <a:ea typeface="+mn-ea"/>
                          <a:cs typeface="+mn-cs"/>
                        </a:rPr>
                        <a:t>Bold text</a:t>
                      </a:r>
                      <a:endParaRPr lang="en-US" dirty="0"/>
                    </a:p>
                  </a:txBody>
                  <a:tcPr/>
                </a:tc>
                <a:extLst>
                  <a:ext uri="{0D108BD9-81ED-4DB2-BD59-A6C34878D82A}">
                    <a16:rowId xmlns:a16="http://schemas.microsoft.com/office/drawing/2014/main" val="2759951599"/>
                  </a:ext>
                </a:extLst>
              </a:tr>
              <a:tr h="370840">
                <a:tc>
                  <a:txBody>
                    <a:bodyPr/>
                    <a:lstStyle/>
                    <a:p>
                      <a:r>
                        <a:rPr lang="en-US" sz="1800" b="0" i="0" kern="1200" dirty="0">
                          <a:solidFill>
                            <a:schemeClr val="tx1"/>
                          </a:solidFill>
                          <a:effectLst/>
                          <a:latin typeface="+mn-lt"/>
                          <a:ea typeface="+mn-ea"/>
                          <a:cs typeface="+mn-cs"/>
                        </a:rPr>
                        <a:t>.</a:t>
                      </a:r>
                      <a:r>
                        <a:rPr lang="en-US" sz="1800" b="0" i="0" kern="1200" dirty="0" err="1" smtClean="0">
                          <a:solidFill>
                            <a:schemeClr val="tx1"/>
                          </a:solidFill>
                          <a:effectLst/>
                          <a:latin typeface="+mn-lt"/>
                          <a:ea typeface="+mn-ea"/>
                          <a:cs typeface="+mn-cs"/>
                        </a:rPr>
                        <a:t>fw</a:t>
                      </a:r>
                      <a:r>
                        <a:rPr lang="en-US" sz="1800" b="0" i="0" kern="1200" dirty="0" smtClean="0">
                          <a:solidFill>
                            <a:schemeClr val="tx1"/>
                          </a:solidFill>
                          <a:effectLst/>
                          <a:latin typeface="+mn-lt"/>
                          <a:ea typeface="+mn-ea"/>
                          <a:cs typeface="+mn-cs"/>
                        </a:rPr>
                        <a:t>-bolder</a:t>
                      </a:r>
                      <a:endParaRPr lang="en-US" dirty="0"/>
                    </a:p>
                  </a:txBody>
                  <a:tcPr/>
                </a:tc>
                <a:tc>
                  <a:txBody>
                    <a:bodyPr/>
                    <a:lstStyle/>
                    <a:p>
                      <a:pPr algn="l" fontAlgn="t"/>
                      <a:r>
                        <a:rPr lang="en-US" dirty="0">
                          <a:effectLst/>
                        </a:rPr>
                        <a:t>Bolder text</a:t>
                      </a:r>
                    </a:p>
                  </a:txBody>
                  <a:tcPr marL="60960" marR="60960" marT="60960" marB="60960"/>
                </a:tc>
                <a:extLst>
                  <a:ext uri="{0D108BD9-81ED-4DB2-BD59-A6C34878D82A}">
                    <a16:rowId xmlns:a16="http://schemas.microsoft.com/office/drawing/2014/main" val="4270731353"/>
                  </a:ext>
                </a:extLst>
              </a:tr>
              <a:tr h="370840">
                <a:tc>
                  <a:txBody>
                    <a:bodyPr/>
                    <a:lstStyle/>
                    <a:p>
                      <a:r>
                        <a:rPr lang="en-US" sz="1800" b="0" i="0" kern="1200" dirty="0">
                          <a:solidFill>
                            <a:schemeClr val="tx1"/>
                          </a:solidFill>
                          <a:effectLst/>
                          <a:latin typeface="+mn-lt"/>
                          <a:ea typeface="+mn-ea"/>
                          <a:cs typeface="+mn-cs"/>
                        </a:rPr>
                        <a:t>.</a:t>
                      </a:r>
                      <a:r>
                        <a:rPr lang="en-US" sz="1800" b="0" i="0" kern="1200" dirty="0" err="1" smtClean="0">
                          <a:solidFill>
                            <a:schemeClr val="tx1"/>
                          </a:solidFill>
                          <a:effectLst/>
                          <a:latin typeface="+mn-lt"/>
                          <a:ea typeface="+mn-ea"/>
                          <a:cs typeface="+mn-cs"/>
                        </a:rPr>
                        <a:t>fst</a:t>
                      </a:r>
                      <a:r>
                        <a:rPr lang="en-US" sz="1800" b="0" i="0" kern="1200" dirty="0" smtClean="0">
                          <a:solidFill>
                            <a:schemeClr val="tx1"/>
                          </a:solidFill>
                          <a:effectLst/>
                          <a:latin typeface="+mn-lt"/>
                          <a:ea typeface="+mn-ea"/>
                          <a:cs typeface="+mn-cs"/>
                        </a:rPr>
                        <a:t>-italic</a:t>
                      </a:r>
                      <a:endParaRPr lang="en-US" dirty="0"/>
                    </a:p>
                  </a:txBody>
                  <a:tcPr/>
                </a:tc>
                <a:tc>
                  <a:txBody>
                    <a:bodyPr/>
                    <a:lstStyle/>
                    <a:p>
                      <a:r>
                        <a:rPr lang="en-US" sz="1800" b="0" i="0" kern="1200" dirty="0">
                          <a:solidFill>
                            <a:schemeClr val="tx1"/>
                          </a:solidFill>
                          <a:effectLst/>
                          <a:latin typeface="+mn-lt"/>
                          <a:ea typeface="+mn-ea"/>
                          <a:cs typeface="+mn-cs"/>
                        </a:rPr>
                        <a:t>Italic text</a:t>
                      </a:r>
                      <a:endParaRPr lang="en-US" dirty="0"/>
                    </a:p>
                  </a:txBody>
                  <a:tcPr/>
                </a:tc>
                <a:extLst>
                  <a:ext uri="{0D108BD9-81ED-4DB2-BD59-A6C34878D82A}">
                    <a16:rowId xmlns:a16="http://schemas.microsoft.com/office/drawing/2014/main" val="3984823600"/>
                  </a:ext>
                </a:extLst>
              </a:tr>
              <a:tr h="370840">
                <a:tc>
                  <a:txBody>
                    <a:bodyPr/>
                    <a:lstStyle/>
                    <a:p>
                      <a:r>
                        <a:rPr lang="en-US" sz="1800" b="0" i="0" kern="1200" dirty="0">
                          <a:solidFill>
                            <a:schemeClr val="tx1"/>
                          </a:solidFill>
                          <a:effectLst/>
                          <a:latin typeface="+mn-lt"/>
                          <a:ea typeface="+mn-ea"/>
                          <a:cs typeface="+mn-cs"/>
                        </a:rPr>
                        <a:t>.</a:t>
                      </a:r>
                      <a:r>
                        <a:rPr lang="en-US" sz="1800" b="0" i="0" kern="1200" dirty="0" err="1" smtClean="0">
                          <a:solidFill>
                            <a:schemeClr val="tx1"/>
                          </a:solidFill>
                          <a:effectLst/>
                          <a:latin typeface="+mn-lt"/>
                          <a:ea typeface="+mn-ea"/>
                          <a:cs typeface="+mn-cs"/>
                        </a:rPr>
                        <a:t>fw</a:t>
                      </a:r>
                      <a:r>
                        <a:rPr lang="en-US" sz="1800" b="0" i="0" kern="1200" dirty="0" smtClean="0">
                          <a:solidFill>
                            <a:schemeClr val="tx1"/>
                          </a:solidFill>
                          <a:effectLst/>
                          <a:latin typeface="+mn-lt"/>
                          <a:ea typeface="+mn-ea"/>
                          <a:cs typeface="+mn-cs"/>
                        </a:rPr>
                        <a:t>-light</a:t>
                      </a:r>
                      <a:endParaRPr lang="en-US" dirty="0"/>
                    </a:p>
                  </a:txBody>
                  <a:tcPr/>
                </a:tc>
                <a:tc>
                  <a:txBody>
                    <a:bodyPr/>
                    <a:lstStyle/>
                    <a:p>
                      <a:r>
                        <a:rPr lang="en-US" sz="1800" b="0" i="0" kern="1200" dirty="0">
                          <a:solidFill>
                            <a:schemeClr val="tx1"/>
                          </a:solidFill>
                          <a:effectLst/>
                          <a:latin typeface="+mn-lt"/>
                          <a:ea typeface="+mn-ea"/>
                          <a:cs typeface="+mn-cs"/>
                        </a:rPr>
                        <a:t>Light weight text</a:t>
                      </a:r>
                      <a:endParaRPr lang="en-US" dirty="0"/>
                    </a:p>
                  </a:txBody>
                  <a:tcPr/>
                </a:tc>
                <a:extLst>
                  <a:ext uri="{0D108BD9-81ED-4DB2-BD59-A6C34878D82A}">
                    <a16:rowId xmlns:a16="http://schemas.microsoft.com/office/drawing/2014/main" val="3839195581"/>
                  </a:ext>
                </a:extLst>
              </a:tr>
              <a:tr h="370840">
                <a:tc>
                  <a:txBody>
                    <a:bodyPr/>
                    <a:lstStyle/>
                    <a:p>
                      <a:r>
                        <a:rPr lang="en-US" sz="1800" b="0" i="0" kern="1200" dirty="0">
                          <a:solidFill>
                            <a:schemeClr val="tx1"/>
                          </a:solidFill>
                          <a:effectLst/>
                          <a:latin typeface="+mn-lt"/>
                          <a:ea typeface="+mn-ea"/>
                          <a:cs typeface="+mn-cs"/>
                        </a:rPr>
                        <a:t>.</a:t>
                      </a:r>
                      <a:r>
                        <a:rPr lang="en-US" sz="1800" b="0" i="0" kern="1200" dirty="0" err="1" smtClean="0">
                          <a:solidFill>
                            <a:schemeClr val="tx1"/>
                          </a:solidFill>
                          <a:effectLst/>
                          <a:latin typeface="+mn-lt"/>
                          <a:ea typeface="+mn-ea"/>
                          <a:cs typeface="+mn-cs"/>
                        </a:rPr>
                        <a:t>fw</a:t>
                      </a:r>
                      <a:r>
                        <a:rPr lang="en-US" sz="1800" b="0" i="0" kern="1200" dirty="0" smtClean="0">
                          <a:solidFill>
                            <a:schemeClr val="tx1"/>
                          </a:solidFill>
                          <a:effectLst/>
                          <a:latin typeface="+mn-lt"/>
                          <a:ea typeface="+mn-ea"/>
                          <a:cs typeface="+mn-cs"/>
                        </a:rPr>
                        <a:t>-lighter</a:t>
                      </a:r>
                      <a:endParaRPr lang="en-US" dirty="0"/>
                    </a:p>
                  </a:txBody>
                  <a:tcPr/>
                </a:tc>
                <a:tc>
                  <a:txBody>
                    <a:bodyPr/>
                    <a:lstStyle/>
                    <a:p>
                      <a:r>
                        <a:rPr lang="en-US" sz="1800" b="0" i="0" kern="1200" dirty="0">
                          <a:solidFill>
                            <a:schemeClr val="tx1"/>
                          </a:solidFill>
                          <a:effectLst/>
                          <a:latin typeface="+mn-lt"/>
                          <a:ea typeface="+mn-ea"/>
                          <a:cs typeface="+mn-cs"/>
                        </a:rPr>
                        <a:t>Lighter weight text</a:t>
                      </a:r>
                      <a:endParaRPr lang="en-US" dirty="0"/>
                    </a:p>
                  </a:txBody>
                  <a:tcPr/>
                </a:tc>
                <a:extLst>
                  <a:ext uri="{0D108BD9-81ED-4DB2-BD59-A6C34878D82A}">
                    <a16:rowId xmlns:a16="http://schemas.microsoft.com/office/drawing/2014/main" val="2098416865"/>
                  </a:ext>
                </a:extLst>
              </a:tr>
              <a:tr h="370840">
                <a:tc>
                  <a:txBody>
                    <a:bodyPr/>
                    <a:lstStyle/>
                    <a:p>
                      <a:r>
                        <a:rPr lang="en-US" sz="1800" b="0" i="0" kern="1200" dirty="0">
                          <a:solidFill>
                            <a:schemeClr val="tx1"/>
                          </a:solidFill>
                          <a:effectLst/>
                          <a:latin typeface="+mn-lt"/>
                          <a:ea typeface="+mn-ea"/>
                          <a:cs typeface="+mn-cs"/>
                        </a:rPr>
                        <a:t>.</a:t>
                      </a:r>
                      <a:r>
                        <a:rPr lang="en-US" sz="1800" b="0" i="0" kern="1200" dirty="0" err="1" smtClean="0">
                          <a:solidFill>
                            <a:schemeClr val="tx1"/>
                          </a:solidFill>
                          <a:effectLst/>
                          <a:latin typeface="+mn-lt"/>
                          <a:ea typeface="+mn-ea"/>
                          <a:cs typeface="+mn-cs"/>
                        </a:rPr>
                        <a:t>fw</a:t>
                      </a:r>
                      <a:r>
                        <a:rPr lang="en-US" sz="1800" b="0" i="0" kern="1200" dirty="0" smtClean="0">
                          <a:solidFill>
                            <a:schemeClr val="tx1"/>
                          </a:solidFill>
                          <a:effectLst/>
                          <a:latin typeface="+mn-lt"/>
                          <a:ea typeface="+mn-ea"/>
                          <a:cs typeface="+mn-cs"/>
                        </a:rPr>
                        <a:t>-normal</a:t>
                      </a:r>
                      <a:endParaRPr lang="en-US" dirty="0"/>
                    </a:p>
                  </a:txBody>
                  <a:tcPr/>
                </a:tc>
                <a:tc>
                  <a:txBody>
                    <a:bodyPr/>
                    <a:lstStyle/>
                    <a:p>
                      <a:r>
                        <a:rPr lang="en-US" sz="1800" b="0" i="0" kern="1200" dirty="0">
                          <a:solidFill>
                            <a:schemeClr val="tx1"/>
                          </a:solidFill>
                          <a:effectLst/>
                          <a:latin typeface="+mn-lt"/>
                          <a:ea typeface="+mn-ea"/>
                          <a:cs typeface="+mn-cs"/>
                        </a:rPr>
                        <a:t>Normal text</a:t>
                      </a:r>
                      <a:endParaRPr lang="en-US" dirty="0"/>
                    </a:p>
                  </a:txBody>
                  <a:tcPr/>
                </a:tc>
                <a:extLst>
                  <a:ext uri="{0D108BD9-81ED-4DB2-BD59-A6C34878D82A}">
                    <a16:rowId xmlns:a16="http://schemas.microsoft.com/office/drawing/2014/main" val="2657119999"/>
                  </a:ext>
                </a:extLst>
              </a:tr>
              <a:tr h="370840">
                <a:tc>
                  <a:txBody>
                    <a:bodyPr/>
                    <a:lstStyle/>
                    <a:p>
                      <a:r>
                        <a:rPr lang="en-US" sz="1800" b="0" i="0" kern="1200" dirty="0">
                          <a:solidFill>
                            <a:schemeClr val="tx1"/>
                          </a:solidFill>
                          <a:effectLst/>
                          <a:latin typeface="+mn-lt"/>
                          <a:ea typeface="+mn-ea"/>
                          <a:cs typeface="+mn-cs"/>
                        </a:rPr>
                        <a:t>.lead</a:t>
                      </a:r>
                      <a:endParaRPr lang="en-US" dirty="0"/>
                    </a:p>
                  </a:txBody>
                  <a:tcPr/>
                </a:tc>
                <a:tc>
                  <a:txBody>
                    <a:bodyPr/>
                    <a:lstStyle/>
                    <a:p>
                      <a:r>
                        <a:rPr lang="en-US" sz="1800" b="0" i="0" kern="1200" dirty="0">
                          <a:solidFill>
                            <a:schemeClr val="tx1"/>
                          </a:solidFill>
                          <a:effectLst/>
                          <a:latin typeface="+mn-lt"/>
                          <a:ea typeface="+mn-ea"/>
                          <a:cs typeface="+mn-cs"/>
                        </a:rPr>
                        <a:t>Makes a paragraph stand out</a:t>
                      </a:r>
                      <a:endParaRPr lang="en-US" dirty="0"/>
                    </a:p>
                  </a:txBody>
                  <a:tcPr/>
                </a:tc>
                <a:extLst>
                  <a:ext uri="{0D108BD9-81ED-4DB2-BD59-A6C34878D82A}">
                    <a16:rowId xmlns:a16="http://schemas.microsoft.com/office/drawing/2014/main" val="1602484148"/>
                  </a:ext>
                </a:extLst>
              </a:tr>
              <a:tr h="370840">
                <a:tc>
                  <a:txBody>
                    <a:bodyPr/>
                    <a:lstStyle/>
                    <a:p>
                      <a:r>
                        <a:rPr lang="en-US" sz="1800" b="0" i="0" kern="1200" dirty="0">
                          <a:solidFill>
                            <a:schemeClr val="tx1"/>
                          </a:solidFill>
                          <a:effectLst/>
                          <a:latin typeface="+mn-lt"/>
                          <a:ea typeface="+mn-ea"/>
                          <a:cs typeface="+mn-cs"/>
                        </a:rPr>
                        <a:t>.small</a:t>
                      </a:r>
                      <a:endParaRPr lang="en-US" dirty="0"/>
                    </a:p>
                  </a:txBody>
                  <a:tcPr/>
                </a:tc>
                <a:tc>
                  <a:txBody>
                    <a:bodyPr/>
                    <a:lstStyle/>
                    <a:p>
                      <a:r>
                        <a:rPr lang="en-US" sz="1800" b="0" i="0" kern="1200" dirty="0">
                          <a:solidFill>
                            <a:schemeClr val="tx1"/>
                          </a:solidFill>
                          <a:effectLst/>
                          <a:latin typeface="+mn-lt"/>
                          <a:ea typeface="+mn-ea"/>
                          <a:cs typeface="+mn-cs"/>
                        </a:rPr>
                        <a:t>Indicates smaller text (set to 80% of the size of the parent)</a:t>
                      </a:r>
                      <a:endParaRPr lang="en-US" dirty="0"/>
                    </a:p>
                  </a:txBody>
                  <a:tcPr/>
                </a:tc>
                <a:extLst>
                  <a:ext uri="{0D108BD9-81ED-4DB2-BD59-A6C34878D82A}">
                    <a16:rowId xmlns:a16="http://schemas.microsoft.com/office/drawing/2014/main" val="2217964908"/>
                  </a:ext>
                </a:extLst>
              </a:tr>
              <a:tr h="370840">
                <a:tc>
                  <a:txBody>
                    <a:bodyPr/>
                    <a:lstStyle/>
                    <a:p>
                      <a:r>
                        <a:rPr lang="en-US" sz="1800" b="0" i="0" kern="1200" dirty="0">
                          <a:solidFill>
                            <a:schemeClr val="tx1"/>
                          </a:solidFill>
                          <a:effectLst/>
                          <a:latin typeface="+mn-lt"/>
                          <a:ea typeface="+mn-ea"/>
                          <a:cs typeface="+mn-cs"/>
                        </a:rPr>
                        <a:t>.</a:t>
                      </a:r>
                      <a:r>
                        <a:rPr lang="en-US" sz="1800" b="0" i="0" kern="1200" dirty="0" smtClean="0">
                          <a:solidFill>
                            <a:schemeClr val="tx1"/>
                          </a:solidFill>
                          <a:effectLst/>
                          <a:latin typeface="+mn-lt"/>
                          <a:ea typeface="+mn-ea"/>
                          <a:cs typeface="+mn-cs"/>
                        </a:rPr>
                        <a:t>text-start</a:t>
                      </a:r>
                      <a:endParaRPr lang="en-US" dirty="0"/>
                    </a:p>
                  </a:txBody>
                  <a:tcPr/>
                </a:tc>
                <a:tc>
                  <a:txBody>
                    <a:bodyPr/>
                    <a:lstStyle/>
                    <a:p>
                      <a:r>
                        <a:rPr lang="en-US" sz="1800" b="0" i="0" kern="1200" dirty="0">
                          <a:solidFill>
                            <a:schemeClr val="tx1"/>
                          </a:solidFill>
                          <a:effectLst/>
                          <a:latin typeface="+mn-lt"/>
                          <a:ea typeface="+mn-ea"/>
                          <a:cs typeface="+mn-cs"/>
                        </a:rPr>
                        <a:t>Indicates left-aligned text</a:t>
                      </a:r>
                      <a:endParaRPr lang="en-US" dirty="0"/>
                    </a:p>
                  </a:txBody>
                  <a:tcPr/>
                </a:tc>
                <a:extLst>
                  <a:ext uri="{0D108BD9-81ED-4DB2-BD59-A6C34878D82A}">
                    <a16:rowId xmlns:a16="http://schemas.microsoft.com/office/drawing/2014/main" val="3419866778"/>
                  </a:ext>
                </a:extLst>
              </a:tr>
              <a:tr h="370840">
                <a:tc>
                  <a:txBody>
                    <a:bodyPr/>
                    <a:lstStyle/>
                    <a:p>
                      <a:r>
                        <a:rPr lang="en-US" sz="1800" b="0" i="0" kern="1200" dirty="0">
                          <a:solidFill>
                            <a:schemeClr val="tx1"/>
                          </a:solidFill>
                          <a:effectLst/>
                          <a:latin typeface="+mn-lt"/>
                          <a:ea typeface="+mn-ea"/>
                          <a:cs typeface="+mn-cs"/>
                        </a:rPr>
                        <a:t>.text-center</a:t>
                      </a:r>
                      <a:endParaRPr lang="en-US" dirty="0"/>
                    </a:p>
                  </a:txBody>
                  <a:tcPr/>
                </a:tc>
                <a:tc>
                  <a:txBody>
                    <a:bodyPr/>
                    <a:lstStyle/>
                    <a:p>
                      <a:r>
                        <a:rPr lang="en-US" sz="1800" b="0" i="0" kern="1200" dirty="0">
                          <a:solidFill>
                            <a:schemeClr val="tx1"/>
                          </a:solidFill>
                          <a:effectLst/>
                          <a:latin typeface="+mn-lt"/>
                          <a:ea typeface="+mn-ea"/>
                          <a:cs typeface="+mn-cs"/>
                        </a:rPr>
                        <a:t>Indicates center-aligned text</a:t>
                      </a:r>
                      <a:endParaRPr lang="en-US" dirty="0"/>
                    </a:p>
                  </a:txBody>
                  <a:tcPr/>
                </a:tc>
                <a:extLst>
                  <a:ext uri="{0D108BD9-81ED-4DB2-BD59-A6C34878D82A}">
                    <a16:rowId xmlns:a16="http://schemas.microsoft.com/office/drawing/2014/main" val="457033379"/>
                  </a:ext>
                </a:extLst>
              </a:tr>
              <a:tr h="370840">
                <a:tc>
                  <a:txBody>
                    <a:bodyPr/>
                    <a:lstStyle/>
                    <a:p>
                      <a:r>
                        <a:rPr lang="en-US" sz="1800" b="0" i="0" kern="1200" dirty="0">
                          <a:solidFill>
                            <a:schemeClr val="tx1"/>
                          </a:solidFill>
                          <a:effectLst/>
                          <a:latin typeface="+mn-lt"/>
                          <a:ea typeface="+mn-ea"/>
                          <a:cs typeface="+mn-cs"/>
                        </a:rPr>
                        <a:t>.text-decoration-none</a:t>
                      </a:r>
                      <a:endParaRPr lang="en-US" dirty="0"/>
                    </a:p>
                  </a:txBody>
                  <a:tcPr/>
                </a:tc>
                <a:tc>
                  <a:txBody>
                    <a:bodyPr/>
                    <a:lstStyle/>
                    <a:p>
                      <a:r>
                        <a:rPr lang="en-US" sz="1800" b="0" i="0" kern="1200" dirty="0">
                          <a:solidFill>
                            <a:schemeClr val="tx1"/>
                          </a:solidFill>
                          <a:effectLst/>
                          <a:latin typeface="+mn-lt"/>
                          <a:ea typeface="+mn-ea"/>
                          <a:cs typeface="+mn-cs"/>
                        </a:rPr>
                        <a:t>Removes the underline from a link</a:t>
                      </a:r>
                      <a:endParaRPr lang="en-US" dirty="0"/>
                    </a:p>
                  </a:txBody>
                  <a:tcPr/>
                </a:tc>
                <a:extLst>
                  <a:ext uri="{0D108BD9-81ED-4DB2-BD59-A6C34878D82A}">
                    <a16:rowId xmlns:a16="http://schemas.microsoft.com/office/drawing/2014/main" val="2024962748"/>
                  </a:ext>
                </a:extLst>
              </a:tr>
              <a:tr h="0">
                <a:tc>
                  <a:txBody>
                    <a:bodyPr/>
                    <a:lstStyle/>
                    <a:p>
                      <a:r>
                        <a:rPr lang="en-US" sz="1800" b="0" i="0" kern="1200" dirty="0">
                          <a:solidFill>
                            <a:schemeClr val="tx1"/>
                          </a:solidFill>
                          <a:effectLst/>
                          <a:latin typeface="+mn-lt"/>
                          <a:ea typeface="+mn-ea"/>
                          <a:cs typeface="+mn-cs"/>
                        </a:rPr>
                        <a:t>.</a:t>
                      </a:r>
                      <a:r>
                        <a:rPr lang="en-US" sz="1800" b="0" i="0" kern="1200" dirty="0" smtClean="0">
                          <a:solidFill>
                            <a:schemeClr val="tx1"/>
                          </a:solidFill>
                          <a:effectLst/>
                          <a:latin typeface="+mn-lt"/>
                          <a:ea typeface="+mn-ea"/>
                          <a:cs typeface="+mn-cs"/>
                        </a:rPr>
                        <a:t>text-end</a:t>
                      </a:r>
                      <a:endParaRPr lang="en-US" dirty="0"/>
                    </a:p>
                  </a:txBody>
                  <a:tcPr/>
                </a:tc>
                <a:tc>
                  <a:txBody>
                    <a:bodyPr/>
                    <a:lstStyle/>
                    <a:p>
                      <a:pPr algn="l" fontAlgn="t"/>
                      <a:r>
                        <a:rPr lang="en-US" dirty="0">
                          <a:effectLst/>
                        </a:rPr>
                        <a:t>Indicates right-aligned text</a:t>
                      </a:r>
                    </a:p>
                  </a:txBody>
                  <a:tcPr marL="60960" marR="60960" marT="60960" marB="60960"/>
                </a:tc>
                <a:extLst>
                  <a:ext uri="{0D108BD9-81ED-4DB2-BD59-A6C34878D82A}">
                    <a16:rowId xmlns:a16="http://schemas.microsoft.com/office/drawing/2014/main" val="2556621287"/>
                  </a:ext>
                </a:extLst>
              </a:tr>
            </a:tbl>
          </a:graphicData>
        </a:graphic>
      </p:graphicFrame>
    </p:spTree>
    <p:extLst>
      <p:ext uri="{BB962C8B-B14F-4D97-AF65-F5344CB8AC3E}">
        <p14:creationId xmlns:p14="http://schemas.microsoft.com/office/powerpoint/2010/main" val="408790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2327D-AEFA-456B-865F-41C8746A97F3}"/>
              </a:ext>
            </a:extLst>
          </p:cNvPr>
          <p:cNvSpPr>
            <a:spLocks noGrp="1"/>
          </p:cNvSpPr>
          <p:nvPr>
            <p:ph type="title"/>
          </p:nvPr>
        </p:nvSpPr>
        <p:spPr>
          <a:xfrm>
            <a:off x="765025" y="2002631"/>
            <a:ext cx="9612971" cy="2852737"/>
          </a:xfrm>
        </p:spPr>
        <p:txBody>
          <a:bodyPr>
            <a:normAutofit/>
          </a:bodyPr>
          <a:lstStyle/>
          <a:p>
            <a:r>
              <a:rPr lang="en-US" b="1" dirty="0"/>
              <a:t>BOOTSTRAP </a:t>
            </a:r>
            <a:br>
              <a:rPr lang="en-US" b="1" dirty="0"/>
            </a:br>
            <a:r>
              <a:rPr lang="en-US" sz="4000" b="1" dirty="0"/>
              <a:t>COLORS</a:t>
            </a:r>
            <a:endParaRPr lang="en-US" b="1" dirty="0"/>
          </a:p>
        </p:txBody>
      </p:sp>
    </p:spTree>
    <p:extLst>
      <p:ext uri="{BB962C8B-B14F-4D97-AF65-F5344CB8AC3E}">
        <p14:creationId xmlns:p14="http://schemas.microsoft.com/office/powerpoint/2010/main" val="616804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51372-30BB-4FA1-B3B5-4213B5CFAE92}"/>
              </a:ext>
            </a:extLst>
          </p:cNvPr>
          <p:cNvSpPr>
            <a:spLocks noGrp="1"/>
          </p:cNvSpPr>
          <p:nvPr>
            <p:ph type="title"/>
          </p:nvPr>
        </p:nvSpPr>
        <p:spPr/>
        <p:txBody>
          <a:bodyPr/>
          <a:lstStyle/>
          <a:p>
            <a:r>
              <a:rPr lang="en-US" dirty="0"/>
              <a:t>Bootstrap Colors</a:t>
            </a:r>
          </a:p>
        </p:txBody>
      </p:sp>
      <p:sp>
        <p:nvSpPr>
          <p:cNvPr id="3" name="Content Placeholder 2">
            <a:extLst>
              <a:ext uri="{FF2B5EF4-FFF2-40B4-BE49-F238E27FC236}">
                <a16:creationId xmlns:a16="http://schemas.microsoft.com/office/drawing/2014/main" id="{74D062C0-E8E2-4193-9937-68F4B2A0AE12}"/>
              </a:ext>
            </a:extLst>
          </p:cNvPr>
          <p:cNvSpPr>
            <a:spLocks noGrp="1"/>
          </p:cNvSpPr>
          <p:nvPr>
            <p:ph idx="1"/>
          </p:nvPr>
        </p:nvSpPr>
        <p:spPr>
          <a:xfrm>
            <a:off x="1371600" y="1833239"/>
            <a:ext cx="9601200" cy="1143000"/>
          </a:xfrm>
        </p:spPr>
        <p:txBody>
          <a:bodyPr>
            <a:normAutofit fontScale="92500" lnSpcReduction="20000"/>
          </a:bodyPr>
          <a:lstStyle/>
          <a:p>
            <a:pPr marL="0" indent="0">
              <a:buNone/>
            </a:pPr>
            <a:r>
              <a:rPr lang="en-US" dirty="0"/>
              <a:t>Bootstrap has some contextual classes that can be used to provide “meaning through colors”.</a:t>
            </a:r>
          </a:p>
          <a:p>
            <a:pPr marL="0" indent="0">
              <a:buNone/>
            </a:pPr>
            <a:r>
              <a:rPr lang="en-US" dirty="0"/>
              <a:t>The classes for text colors are: .text-muted, .text-primary, .text-success, .text-info, </a:t>
            </a:r>
            <a:br>
              <a:rPr lang="en-US" dirty="0"/>
            </a:br>
            <a:r>
              <a:rPr lang="en-US" dirty="0"/>
              <a:t>.text-warning, .text-danger, .text-secondary, .text-white, .text-dark, .text-light</a:t>
            </a:r>
          </a:p>
        </p:txBody>
      </p:sp>
      <p:sp>
        <p:nvSpPr>
          <p:cNvPr id="8" name="TextBox 7">
            <a:extLst>
              <a:ext uri="{FF2B5EF4-FFF2-40B4-BE49-F238E27FC236}">
                <a16:creationId xmlns:a16="http://schemas.microsoft.com/office/drawing/2014/main" id="{9AD71A29-D0EA-4E09-9DD8-D9A96F5BF583}"/>
              </a:ext>
            </a:extLst>
          </p:cNvPr>
          <p:cNvSpPr txBox="1"/>
          <p:nvPr/>
        </p:nvSpPr>
        <p:spPr>
          <a:xfrm>
            <a:off x="1371600" y="3098605"/>
            <a:ext cx="6094520" cy="2585323"/>
          </a:xfrm>
          <a:prstGeom prst="rect">
            <a:avLst/>
          </a:prstGeom>
          <a:noFill/>
        </p:spPr>
        <p:txBody>
          <a:bodyPr wrap="square">
            <a:spAutoFit/>
          </a:bodyPr>
          <a:lstStyle/>
          <a:p>
            <a:pPr algn="l"/>
            <a:r>
              <a:rPr lang="en-US" b="0" i="0" dirty="0">
                <a:solidFill>
                  <a:srgbClr val="6C757D"/>
                </a:solidFill>
                <a:effectLst/>
                <a:latin typeface="-apple-system"/>
              </a:rPr>
              <a:t>This text is muted.</a:t>
            </a:r>
          </a:p>
          <a:p>
            <a:pPr algn="l"/>
            <a:r>
              <a:rPr lang="en-US" b="0" i="0" dirty="0">
                <a:solidFill>
                  <a:srgbClr val="007BFF"/>
                </a:solidFill>
                <a:effectLst/>
                <a:latin typeface="-apple-system"/>
              </a:rPr>
              <a:t>This text is important.</a:t>
            </a:r>
          </a:p>
          <a:p>
            <a:pPr algn="l"/>
            <a:r>
              <a:rPr lang="en-US" b="0" i="0" dirty="0">
                <a:solidFill>
                  <a:srgbClr val="28A745"/>
                </a:solidFill>
                <a:effectLst/>
                <a:latin typeface="-apple-system"/>
              </a:rPr>
              <a:t>This text indicates success.</a:t>
            </a:r>
          </a:p>
          <a:p>
            <a:pPr algn="l"/>
            <a:r>
              <a:rPr lang="en-US" b="0" i="0" dirty="0">
                <a:solidFill>
                  <a:srgbClr val="17A2B8"/>
                </a:solidFill>
                <a:effectLst/>
                <a:latin typeface="-apple-system"/>
              </a:rPr>
              <a:t>This text represents some information.</a:t>
            </a:r>
          </a:p>
          <a:p>
            <a:pPr algn="l"/>
            <a:r>
              <a:rPr lang="en-US" b="0" i="0" dirty="0">
                <a:solidFill>
                  <a:srgbClr val="FFC107"/>
                </a:solidFill>
                <a:effectLst/>
                <a:latin typeface="-apple-system"/>
              </a:rPr>
              <a:t>This text represents a warning.</a:t>
            </a:r>
          </a:p>
          <a:p>
            <a:pPr algn="l"/>
            <a:r>
              <a:rPr lang="en-US" b="0" i="0" dirty="0">
                <a:solidFill>
                  <a:srgbClr val="DC3545"/>
                </a:solidFill>
                <a:effectLst/>
                <a:latin typeface="-apple-system"/>
              </a:rPr>
              <a:t>This text represents danger.</a:t>
            </a:r>
          </a:p>
          <a:p>
            <a:pPr algn="l"/>
            <a:r>
              <a:rPr lang="en-US" b="0" i="0" dirty="0">
                <a:solidFill>
                  <a:srgbClr val="6C757D"/>
                </a:solidFill>
                <a:effectLst/>
                <a:latin typeface="-apple-system"/>
              </a:rPr>
              <a:t>Secondary text.</a:t>
            </a:r>
          </a:p>
          <a:p>
            <a:pPr algn="l"/>
            <a:r>
              <a:rPr lang="en-US" b="0" i="0" dirty="0">
                <a:solidFill>
                  <a:srgbClr val="343A40"/>
                </a:solidFill>
                <a:effectLst/>
                <a:latin typeface="-apple-system"/>
              </a:rPr>
              <a:t>Dark grey text.</a:t>
            </a:r>
          </a:p>
          <a:p>
            <a:pPr algn="l"/>
            <a:r>
              <a:rPr lang="en-US" b="0" i="0" dirty="0">
                <a:solidFill>
                  <a:srgbClr val="212529"/>
                </a:solidFill>
                <a:effectLst/>
                <a:latin typeface="-apple-system"/>
              </a:rPr>
              <a:t>Body text.</a:t>
            </a:r>
          </a:p>
        </p:txBody>
      </p:sp>
      <p:sp>
        <p:nvSpPr>
          <p:cNvPr id="9" name="Content Placeholder 2">
            <a:extLst>
              <a:ext uri="{FF2B5EF4-FFF2-40B4-BE49-F238E27FC236}">
                <a16:creationId xmlns:a16="http://schemas.microsoft.com/office/drawing/2014/main" id="{68C3E13D-D8A2-4175-BCE3-E724310DDC17}"/>
              </a:ext>
            </a:extLst>
          </p:cNvPr>
          <p:cNvSpPr txBox="1">
            <a:spLocks/>
          </p:cNvSpPr>
          <p:nvPr/>
        </p:nvSpPr>
        <p:spPr>
          <a:xfrm>
            <a:off x="1371600" y="5886450"/>
            <a:ext cx="9601200" cy="5715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dirty="0"/>
              <a:t>Contextual text classes can also be used on links, which will add a darker hover color.</a:t>
            </a:r>
          </a:p>
        </p:txBody>
      </p:sp>
    </p:spTree>
    <p:extLst>
      <p:ext uri="{BB962C8B-B14F-4D97-AF65-F5344CB8AC3E}">
        <p14:creationId xmlns:p14="http://schemas.microsoft.com/office/powerpoint/2010/main" val="2049162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43822-BE8B-4655-A098-F24602BF2FA0}"/>
              </a:ext>
            </a:extLst>
          </p:cNvPr>
          <p:cNvSpPr>
            <a:spLocks noGrp="1"/>
          </p:cNvSpPr>
          <p:nvPr>
            <p:ph type="title"/>
          </p:nvPr>
        </p:nvSpPr>
        <p:spPr/>
        <p:txBody>
          <a:bodyPr/>
          <a:lstStyle/>
          <a:p>
            <a:r>
              <a:rPr lang="en-US" dirty="0"/>
              <a:t>Background Colors</a:t>
            </a:r>
          </a:p>
        </p:txBody>
      </p:sp>
      <p:sp>
        <p:nvSpPr>
          <p:cNvPr id="3" name="Content Placeholder 2">
            <a:extLst>
              <a:ext uri="{FF2B5EF4-FFF2-40B4-BE49-F238E27FC236}">
                <a16:creationId xmlns:a16="http://schemas.microsoft.com/office/drawing/2014/main" id="{4C19BA9E-B426-45DD-BCBB-0190CAD2C6CF}"/>
              </a:ext>
            </a:extLst>
          </p:cNvPr>
          <p:cNvSpPr>
            <a:spLocks noGrp="1"/>
          </p:cNvSpPr>
          <p:nvPr>
            <p:ph idx="1"/>
          </p:nvPr>
        </p:nvSpPr>
        <p:spPr>
          <a:xfrm>
            <a:off x="1371600" y="2286000"/>
            <a:ext cx="9601200" cy="1485900"/>
          </a:xfrm>
        </p:spPr>
        <p:txBody>
          <a:bodyPr/>
          <a:lstStyle/>
          <a:p>
            <a:pPr marL="0" indent="0">
              <a:buNone/>
            </a:pPr>
            <a:r>
              <a:rPr lang="en-US" dirty="0"/>
              <a:t>The classes for background colors are: .</a:t>
            </a:r>
            <a:r>
              <a:rPr lang="en-US" dirty="0" err="1"/>
              <a:t>bg</a:t>
            </a:r>
            <a:r>
              <a:rPr lang="en-US" dirty="0"/>
              <a:t>-primary, .</a:t>
            </a:r>
            <a:r>
              <a:rPr lang="en-US" dirty="0" err="1"/>
              <a:t>bg</a:t>
            </a:r>
            <a:r>
              <a:rPr lang="en-US" dirty="0"/>
              <a:t>-success, .</a:t>
            </a:r>
            <a:r>
              <a:rPr lang="en-US" dirty="0" err="1"/>
              <a:t>bg</a:t>
            </a:r>
            <a:r>
              <a:rPr lang="en-US" dirty="0"/>
              <a:t>-info, .</a:t>
            </a:r>
            <a:r>
              <a:rPr lang="en-US" dirty="0" err="1"/>
              <a:t>bg</a:t>
            </a:r>
            <a:r>
              <a:rPr lang="en-US" dirty="0"/>
              <a:t>-warning, </a:t>
            </a:r>
            <a:br>
              <a:rPr lang="en-US" dirty="0"/>
            </a:br>
            <a:r>
              <a:rPr lang="en-US" dirty="0"/>
              <a:t>.</a:t>
            </a:r>
            <a:r>
              <a:rPr lang="en-US" dirty="0" err="1"/>
              <a:t>bg</a:t>
            </a:r>
            <a:r>
              <a:rPr lang="en-US" dirty="0"/>
              <a:t>-danger, .</a:t>
            </a:r>
            <a:r>
              <a:rPr lang="en-US" dirty="0" err="1"/>
              <a:t>bg</a:t>
            </a:r>
            <a:r>
              <a:rPr lang="en-US" dirty="0"/>
              <a:t>-secondary, .</a:t>
            </a:r>
            <a:r>
              <a:rPr lang="en-US" dirty="0" err="1"/>
              <a:t>bg</a:t>
            </a:r>
            <a:r>
              <a:rPr lang="en-US" dirty="0"/>
              <a:t>-dark and .</a:t>
            </a:r>
            <a:r>
              <a:rPr lang="en-US" dirty="0" err="1"/>
              <a:t>bg</a:t>
            </a:r>
            <a:r>
              <a:rPr lang="en-US" dirty="0"/>
              <a:t>-light</a:t>
            </a:r>
          </a:p>
          <a:p>
            <a:pPr marL="0" indent="0">
              <a:buNone/>
            </a:pPr>
            <a:r>
              <a:rPr lang="en-US" dirty="0"/>
              <a:t>Note that background colors do not set text color, so in some cases you will want to use them together with a .text-* class.</a:t>
            </a:r>
          </a:p>
        </p:txBody>
      </p:sp>
      <p:pic>
        <p:nvPicPr>
          <p:cNvPr id="5" name="Picture 4">
            <a:extLst>
              <a:ext uri="{FF2B5EF4-FFF2-40B4-BE49-F238E27FC236}">
                <a16:creationId xmlns:a16="http://schemas.microsoft.com/office/drawing/2014/main" id="{78072089-41DA-4392-9F7F-E40DDF18F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339" y="3886200"/>
            <a:ext cx="9487722" cy="2850127"/>
          </a:xfrm>
          <a:prstGeom prst="rect">
            <a:avLst/>
          </a:prstGeom>
        </p:spPr>
      </p:pic>
    </p:spTree>
    <p:extLst>
      <p:ext uri="{BB962C8B-B14F-4D97-AF65-F5344CB8AC3E}">
        <p14:creationId xmlns:p14="http://schemas.microsoft.com/office/powerpoint/2010/main" val="145841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2327D-AEFA-456B-865F-41C8746A97F3}"/>
              </a:ext>
            </a:extLst>
          </p:cNvPr>
          <p:cNvSpPr>
            <a:spLocks noGrp="1"/>
          </p:cNvSpPr>
          <p:nvPr>
            <p:ph type="title"/>
          </p:nvPr>
        </p:nvSpPr>
        <p:spPr>
          <a:xfrm>
            <a:off x="765025" y="2002631"/>
            <a:ext cx="9612971" cy="2852737"/>
          </a:xfrm>
        </p:spPr>
        <p:txBody>
          <a:bodyPr>
            <a:normAutofit/>
          </a:bodyPr>
          <a:lstStyle/>
          <a:p>
            <a:r>
              <a:rPr lang="en-US" b="1" dirty="0"/>
              <a:t>BOOTSTRAP </a:t>
            </a:r>
            <a:br>
              <a:rPr lang="en-US" b="1" dirty="0"/>
            </a:br>
            <a:r>
              <a:rPr lang="en-US" sz="4000" b="1" dirty="0"/>
              <a:t>CONTAINERS</a:t>
            </a:r>
            <a:endParaRPr lang="en-US" b="1" dirty="0"/>
          </a:p>
        </p:txBody>
      </p:sp>
    </p:spTree>
    <p:extLst>
      <p:ext uri="{BB962C8B-B14F-4D97-AF65-F5344CB8AC3E}">
        <p14:creationId xmlns:p14="http://schemas.microsoft.com/office/powerpoint/2010/main" val="2376687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2327D-AEFA-456B-865F-41C8746A97F3}"/>
              </a:ext>
            </a:extLst>
          </p:cNvPr>
          <p:cNvSpPr>
            <a:spLocks noGrp="1"/>
          </p:cNvSpPr>
          <p:nvPr>
            <p:ph type="title"/>
          </p:nvPr>
        </p:nvSpPr>
        <p:spPr>
          <a:xfrm>
            <a:off x="765025" y="2002631"/>
            <a:ext cx="9612971" cy="2852737"/>
          </a:xfrm>
        </p:spPr>
        <p:txBody>
          <a:bodyPr>
            <a:normAutofit/>
          </a:bodyPr>
          <a:lstStyle/>
          <a:p>
            <a:r>
              <a:rPr lang="en-US" b="1" dirty="0"/>
              <a:t>BOOTSTRAP </a:t>
            </a:r>
            <a:br>
              <a:rPr lang="en-US" b="1" dirty="0"/>
            </a:br>
            <a:r>
              <a:rPr lang="en-US" sz="4000" b="1" dirty="0"/>
              <a:t>TABLES</a:t>
            </a:r>
            <a:endParaRPr lang="en-US" b="1" dirty="0"/>
          </a:p>
        </p:txBody>
      </p:sp>
    </p:spTree>
    <p:extLst>
      <p:ext uri="{BB962C8B-B14F-4D97-AF65-F5344CB8AC3E}">
        <p14:creationId xmlns:p14="http://schemas.microsoft.com/office/powerpoint/2010/main" val="3426315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43822-BE8B-4655-A098-F24602BF2FA0}"/>
              </a:ext>
            </a:extLst>
          </p:cNvPr>
          <p:cNvSpPr>
            <a:spLocks noGrp="1"/>
          </p:cNvSpPr>
          <p:nvPr>
            <p:ph type="title"/>
          </p:nvPr>
        </p:nvSpPr>
        <p:spPr>
          <a:xfrm>
            <a:off x="1371600" y="126506"/>
            <a:ext cx="9601200" cy="1485900"/>
          </a:xfrm>
        </p:spPr>
        <p:txBody>
          <a:bodyPr/>
          <a:lstStyle/>
          <a:p>
            <a:r>
              <a:rPr lang="en-US" dirty="0"/>
              <a:t>Bootstrap Tables</a:t>
            </a:r>
          </a:p>
        </p:txBody>
      </p:sp>
      <p:sp>
        <p:nvSpPr>
          <p:cNvPr id="3" name="Content Placeholder 2">
            <a:extLst>
              <a:ext uri="{FF2B5EF4-FFF2-40B4-BE49-F238E27FC236}">
                <a16:creationId xmlns:a16="http://schemas.microsoft.com/office/drawing/2014/main" id="{4C19BA9E-B426-45DD-BCBB-0190CAD2C6CF}"/>
              </a:ext>
            </a:extLst>
          </p:cNvPr>
          <p:cNvSpPr>
            <a:spLocks noGrp="1"/>
          </p:cNvSpPr>
          <p:nvPr>
            <p:ph idx="1"/>
          </p:nvPr>
        </p:nvSpPr>
        <p:spPr>
          <a:xfrm>
            <a:off x="1371600" y="741285"/>
            <a:ext cx="9601200" cy="1485900"/>
          </a:xfrm>
        </p:spPr>
        <p:txBody>
          <a:bodyPr/>
          <a:lstStyle/>
          <a:p>
            <a:pPr marL="0" indent="0">
              <a:buNone/>
            </a:pPr>
            <a:r>
              <a:rPr lang="en-US" dirty="0"/>
              <a:t>A basic Bootstrap table has a light padding and horizontal dividers.	</a:t>
            </a:r>
          </a:p>
          <a:p>
            <a:pPr marL="0" indent="0">
              <a:buNone/>
            </a:pPr>
            <a:r>
              <a:rPr lang="en-US" dirty="0"/>
              <a:t>The .table class adds basic styling to a table.</a:t>
            </a:r>
          </a:p>
        </p:txBody>
      </p:sp>
      <p:sp>
        <p:nvSpPr>
          <p:cNvPr id="6" name="TextBox 5">
            <a:extLst>
              <a:ext uri="{FF2B5EF4-FFF2-40B4-BE49-F238E27FC236}">
                <a16:creationId xmlns:a16="http://schemas.microsoft.com/office/drawing/2014/main" id="{504A3692-D197-4F39-816C-9604C2F6B905}"/>
              </a:ext>
            </a:extLst>
          </p:cNvPr>
          <p:cNvSpPr txBox="1"/>
          <p:nvPr/>
        </p:nvSpPr>
        <p:spPr>
          <a:xfrm>
            <a:off x="1371600" y="1697938"/>
            <a:ext cx="6094520" cy="4893647"/>
          </a:xfrm>
          <a:prstGeom prst="rect">
            <a:avLst/>
          </a:prstGeom>
          <a:noFill/>
        </p:spPr>
        <p:txBody>
          <a:bodyPr wrap="square">
            <a:spAutoFit/>
          </a:bodyPr>
          <a:lstStyle/>
          <a:p>
            <a:r>
              <a:rPr lang="en-US" sz="1200" dirty="0"/>
              <a:t>&lt;table class="table"&gt;</a:t>
            </a:r>
          </a:p>
          <a:p>
            <a:r>
              <a:rPr lang="en-US" sz="1200" dirty="0"/>
              <a:t>    &lt;</a:t>
            </a:r>
            <a:r>
              <a:rPr lang="en-US" sz="1200" dirty="0" err="1"/>
              <a:t>thead</a:t>
            </a:r>
            <a:r>
              <a:rPr lang="en-US" sz="1200" dirty="0"/>
              <a:t>&gt;</a:t>
            </a:r>
          </a:p>
          <a:p>
            <a:r>
              <a:rPr lang="en-US" sz="1200" dirty="0"/>
              <a:t>      &lt;tr&gt;</a:t>
            </a:r>
          </a:p>
          <a:p>
            <a:r>
              <a:rPr lang="en-US" sz="1200" dirty="0"/>
              <a:t>        &lt;</a:t>
            </a:r>
            <a:r>
              <a:rPr lang="en-US" sz="1200" dirty="0" err="1"/>
              <a:t>th</a:t>
            </a:r>
            <a:r>
              <a:rPr lang="en-US" sz="1200" dirty="0"/>
              <a:t>&gt;</a:t>
            </a:r>
            <a:r>
              <a:rPr lang="en-US" sz="1200" dirty="0" err="1"/>
              <a:t>Firstname</a:t>
            </a:r>
            <a:r>
              <a:rPr lang="en-US" sz="1200" dirty="0"/>
              <a:t>&lt;/</a:t>
            </a:r>
            <a:r>
              <a:rPr lang="en-US" sz="1200" dirty="0" err="1"/>
              <a:t>th</a:t>
            </a:r>
            <a:r>
              <a:rPr lang="en-US" sz="1200" dirty="0"/>
              <a:t>&gt;</a:t>
            </a:r>
          </a:p>
          <a:p>
            <a:r>
              <a:rPr lang="en-US" sz="1200" dirty="0"/>
              <a:t>        &lt;</a:t>
            </a:r>
            <a:r>
              <a:rPr lang="en-US" sz="1200" dirty="0" err="1"/>
              <a:t>th</a:t>
            </a:r>
            <a:r>
              <a:rPr lang="en-US" sz="1200" dirty="0"/>
              <a:t>&gt;</a:t>
            </a:r>
            <a:r>
              <a:rPr lang="en-US" sz="1200" dirty="0" err="1"/>
              <a:t>Lastname</a:t>
            </a:r>
            <a:r>
              <a:rPr lang="en-US" sz="1200" dirty="0"/>
              <a:t>&lt;/</a:t>
            </a:r>
            <a:r>
              <a:rPr lang="en-US" sz="1200" dirty="0" err="1"/>
              <a:t>th</a:t>
            </a:r>
            <a:r>
              <a:rPr lang="en-US" sz="1200" dirty="0"/>
              <a:t>&gt;</a:t>
            </a:r>
          </a:p>
          <a:p>
            <a:r>
              <a:rPr lang="en-US" sz="1200" dirty="0"/>
              <a:t>        &lt;</a:t>
            </a:r>
            <a:r>
              <a:rPr lang="en-US" sz="1200" dirty="0" err="1"/>
              <a:t>th</a:t>
            </a:r>
            <a:r>
              <a:rPr lang="en-US" sz="1200" dirty="0"/>
              <a:t>&gt;Email&lt;/</a:t>
            </a:r>
            <a:r>
              <a:rPr lang="en-US" sz="1200" dirty="0" err="1"/>
              <a:t>th</a:t>
            </a:r>
            <a:r>
              <a:rPr lang="en-US" sz="1200" dirty="0"/>
              <a:t>&gt;</a:t>
            </a:r>
          </a:p>
          <a:p>
            <a:r>
              <a:rPr lang="en-US" sz="1200" dirty="0"/>
              <a:t>      &lt;/tr&gt;</a:t>
            </a:r>
          </a:p>
          <a:p>
            <a:r>
              <a:rPr lang="en-US" sz="1200" dirty="0"/>
              <a:t>    &lt;/</a:t>
            </a:r>
            <a:r>
              <a:rPr lang="en-US" sz="1200" dirty="0" err="1"/>
              <a:t>thead</a:t>
            </a:r>
            <a:r>
              <a:rPr lang="en-US" sz="1200" dirty="0"/>
              <a:t>&gt;</a:t>
            </a:r>
          </a:p>
          <a:p>
            <a:r>
              <a:rPr lang="en-US" sz="1200" dirty="0"/>
              <a:t>    &lt;</a:t>
            </a:r>
            <a:r>
              <a:rPr lang="en-US" sz="1200" dirty="0" err="1"/>
              <a:t>tbody</a:t>
            </a:r>
            <a:r>
              <a:rPr lang="en-US" sz="1200" dirty="0"/>
              <a:t>&gt;</a:t>
            </a:r>
          </a:p>
          <a:p>
            <a:r>
              <a:rPr lang="en-US" sz="1200" dirty="0"/>
              <a:t>      &lt;tr&gt;</a:t>
            </a:r>
          </a:p>
          <a:p>
            <a:r>
              <a:rPr lang="en-US" sz="1200" dirty="0"/>
              <a:t>        &lt;td&gt;John&lt;/td&gt;</a:t>
            </a:r>
          </a:p>
          <a:p>
            <a:r>
              <a:rPr lang="en-US" sz="1200" dirty="0"/>
              <a:t>        &lt;td&gt;Doe&lt;/td&gt;</a:t>
            </a:r>
          </a:p>
          <a:p>
            <a:r>
              <a:rPr lang="en-US" sz="1200" dirty="0"/>
              <a:t>        &lt;td&gt;john@example.com&lt;/td&gt;</a:t>
            </a:r>
          </a:p>
          <a:p>
            <a:r>
              <a:rPr lang="en-US" sz="1200" dirty="0"/>
              <a:t>      &lt;/tr&gt;</a:t>
            </a:r>
          </a:p>
          <a:p>
            <a:r>
              <a:rPr lang="en-US" sz="1200" dirty="0"/>
              <a:t>      &lt;tr&gt;</a:t>
            </a:r>
          </a:p>
          <a:p>
            <a:r>
              <a:rPr lang="en-US" sz="1200" dirty="0"/>
              <a:t>        &lt;td&gt;Mary&lt;/td&gt;</a:t>
            </a:r>
          </a:p>
          <a:p>
            <a:r>
              <a:rPr lang="en-US" sz="1200" dirty="0"/>
              <a:t>        &lt;td&gt;Moe&lt;/td&gt;</a:t>
            </a:r>
          </a:p>
          <a:p>
            <a:r>
              <a:rPr lang="en-US" sz="1200" dirty="0"/>
              <a:t>        &lt;td&gt;mary@example.com&lt;/td&gt;</a:t>
            </a:r>
          </a:p>
          <a:p>
            <a:r>
              <a:rPr lang="en-US" sz="1200" dirty="0"/>
              <a:t>      &lt;/tr&gt;</a:t>
            </a:r>
          </a:p>
          <a:p>
            <a:r>
              <a:rPr lang="en-US" sz="1200" dirty="0"/>
              <a:t>      &lt;tr&gt;</a:t>
            </a:r>
          </a:p>
          <a:p>
            <a:r>
              <a:rPr lang="en-US" sz="1200" dirty="0"/>
              <a:t>        &lt;td&gt;July&lt;/td&gt;</a:t>
            </a:r>
          </a:p>
          <a:p>
            <a:r>
              <a:rPr lang="en-US" sz="1200" dirty="0"/>
              <a:t>        &lt;td&gt;Dooley&lt;/td&gt;</a:t>
            </a:r>
          </a:p>
          <a:p>
            <a:r>
              <a:rPr lang="en-US" sz="1200" dirty="0"/>
              <a:t>        &lt;td&gt;july@example.com&lt;/td&gt;</a:t>
            </a:r>
          </a:p>
          <a:p>
            <a:r>
              <a:rPr lang="en-US" sz="1200" dirty="0"/>
              <a:t>      &lt;/tr&gt;</a:t>
            </a:r>
          </a:p>
          <a:p>
            <a:r>
              <a:rPr lang="en-US" sz="1200" dirty="0"/>
              <a:t>    &lt;/</a:t>
            </a:r>
            <a:r>
              <a:rPr lang="en-US" sz="1200" dirty="0" err="1"/>
              <a:t>tbody</a:t>
            </a:r>
            <a:r>
              <a:rPr lang="en-US" sz="1200" dirty="0"/>
              <a:t>&gt;</a:t>
            </a:r>
          </a:p>
          <a:p>
            <a:r>
              <a:rPr lang="en-US" sz="1200" dirty="0"/>
              <a:t>  &lt;/table&gt;</a:t>
            </a:r>
          </a:p>
        </p:txBody>
      </p:sp>
      <p:pic>
        <p:nvPicPr>
          <p:cNvPr id="8" name="Picture 7">
            <a:extLst>
              <a:ext uri="{FF2B5EF4-FFF2-40B4-BE49-F238E27FC236}">
                <a16:creationId xmlns:a16="http://schemas.microsoft.com/office/drawing/2014/main" id="{9A967BE8-E084-43B1-A057-1841F13E5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778" y="4745589"/>
            <a:ext cx="7350901" cy="1371126"/>
          </a:xfrm>
          <a:prstGeom prst="rect">
            <a:avLst/>
          </a:prstGeom>
        </p:spPr>
      </p:pic>
    </p:spTree>
    <p:extLst>
      <p:ext uri="{BB962C8B-B14F-4D97-AF65-F5344CB8AC3E}">
        <p14:creationId xmlns:p14="http://schemas.microsoft.com/office/powerpoint/2010/main" val="1771960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0746-2481-40E7-BD5D-1733A7F054F7}"/>
              </a:ext>
            </a:extLst>
          </p:cNvPr>
          <p:cNvSpPr>
            <a:spLocks noGrp="1"/>
          </p:cNvSpPr>
          <p:nvPr>
            <p:ph type="title"/>
          </p:nvPr>
        </p:nvSpPr>
        <p:spPr/>
        <p:txBody>
          <a:bodyPr/>
          <a:lstStyle/>
          <a:p>
            <a:r>
              <a:rPr lang="en-US" dirty="0"/>
              <a:t>Striped Rows</a:t>
            </a:r>
          </a:p>
        </p:txBody>
      </p:sp>
      <p:sp>
        <p:nvSpPr>
          <p:cNvPr id="3" name="Content Placeholder 2">
            <a:extLst>
              <a:ext uri="{FF2B5EF4-FFF2-40B4-BE49-F238E27FC236}">
                <a16:creationId xmlns:a16="http://schemas.microsoft.com/office/drawing/2014/main" id="{BC6FDA20-5949-4917-B1E2-4277925A5955}"/>
              </a:ext>
            </a:extLst>
          </p:cNvPr>
          <p:cNvSpPr>
            <a:spLocks noGrp="1"/>
          </p:cNvSpPr>
          <p:nvPr>
            <p:ph idx="1"/>
          </p:nvPr>
        </p:nvSpPr>
        <p:spPr>
          <a:xfrm>
            <a:off x="1371600" y="2286000"/>
            <a:ext cx="9601200" cy="838940"/>
          </a:xfrm>
        </p:spPr>
        <p:txBody>
          <a:bodyPr/>
          <a:lstStyle/>
          <a:p>
            <a:pPr marL="0" indent="0">
              <a:buNone/>
            </a:pPr>
            <a:r>
              <a:rPr lang="en-US" dirty="0"/>
              <a:t>The .table-striped class add zebra-stripes to a table.</a:t>
            </a:r>
          </a:p>
        </p:txBody>
      </p:sp>
      <p:sp>
        <p:nvSpPr>
          <p:cNvPr id="5" name="TextBox 4">
            <a:extLst>
              <a:ext uri="{FF2B5EF4-FFF2-40B4-BE49-F238E27FC236}">
                <a16:creationId xmlns:a16="http://schemas.microsoft.com/office/drawing/2014/main" id="{E6B2FFE3-42FF-423C-87E2-A9D38DA6AAF6}"/>
              </a:ext>
            </a:extLst>
          </p:cNvPr>
          <p:cNvSpPr txBox="1"/>
          <p:nvPr/>
        </p:nvSpPr>
        <p:spPr>
          <a:xfrm>
            <a:off x="1371600" y="2755608"/>
            <a:ext cx="6094520" cy="369332"/>
          </a:xfrm>
          <a:prstGeom prst="rect">
            <a:avLst/>
          </a:prstGeom>
          <a:noFill/>
        </p:spPr>
        <p:txBody>
          <a:bodyPr wrap="square">
            <a:spAutoFit/>
          </a:bodyPr>
          <a:lstStyle/>
          <a:p>
            <a:r>
              <a:rPr lang="en-US" dirty="0"/>
              <a:t>&lt;table class="table table-striped"&gt; … &lt;/table&gt;</a:t>
            </a:r>
          </a:p>
        </p:txBody>
      </p:sp>
      <p:pic>
        <p:nvPicPr>
          <p:cNvPr id="7" name="Picture 6">
            <a:extLst>
              <a:ext uri="{FF2B5EF4-FFF2-40B4-BE49-F238E27FC236}">
                <a16:creationId xmlns:a16="http://schemas.microsoft.com/office/drawing/2014/main" id="{7A345576-F07E-41B4-8038-E5945578D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429000"/>
            <a:ext cx="9411516" cy="1813717"/>
          </a:xfrm>
          <a:prstGeom prst="rect">
            <a:avLst/>
          </a:prstGeom>
        </p:spPr>
      </p:pic>
    </p:spTree>
    <p:extLst>
      <p:ext uri="{BB962C8B-B14F-4D97-AF65-F5344CB8AC3E}">
        <p14:creationId xmlns:p14="http://schemas.microsoft.com/office/powerpoint/2010/main" val="2143790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9D872-875C-4648-96A0-A245F40A5A14}"/>
              </a:ext>
            </a:extLst>
          </p:cNvPr>
          <p:cNvSpPr>
            <a:spLocks noGrp="1"/>
          </p:cNvSpPr>
          <p:nvPr>
            <p:ph type="title"/>
          </p:nvPr>
        </p:nvSpPr>
        <p:spPr/>
        <p:txBody>
          <a:bodyPr/>
          <a:lstStyle/>
          <a:p>
            <a:r>
              <a:rPr lang="en-US" dirty="0"/>
              <a:t>Bordered Table</a:t>
            </a:r>
          </a:p>
        </p:txBody>
      </p:sp>
      <p:sp>
        <p:nvSpPr>
          <p:cNvPr id="3" name="Content Placeholder 2">
            <a:extLst>
              <a:ext uri="{FF2B5EF4-FFF2-40B4-BE49-F238E27FC236}">
                <a16:creationId xmlns:a16="http://schemas.microsoft.com/office/drawing/2014/main" id="{39EC6B16-4C28-4956-A8E0-8D5B61B496A6}"/>
              </a:ext>
            </a:extLst>
          </p:cNvPr>
          <p:cNvSpPr>
            <a:spLocks noGrp="1"/>
          </p:cNvSpPr>
          <p:nvPr>
            <p:ph idx="1"/>
          </p:nvPr>
        </p:nvSpPr>
        <p:spPr>
          <a:xfrm>
            <a:off x="1371600" y="2286000"/>
            <a:ext cx="9601200" cy="696897"/>
          </a:xfrm>
        </p:spPr>
        <p:txBody>
          <a:bodyPr/>
          <a:lstStyle/>
          <a:p>
            <a:pPr marL="0" indent="0">
              <a:buNone/>
            </a:pPr>
            <a:r>
              <a:rPr lang="en-US" dirty="0"/>
              <a:t>The .table-bordered class adds borders on all slides of the table and cells.</a:t>
            </a:r>
          </a:p>
        </p:txBody>
      </p:sp>
      <p:sp>
        <p:nvSpPr>
          <p:cNvPr id="4" name="TextBox 3">
            <a:extLst>
              <a:ext uri="{FF2B5EF4-FFF2-40B4-BE49-F238E27FC236}">
                <a16:creationId xmlns:a16="http://schemas.microsoft.com/office/drawing/2014/main" id="{0527B827-2F7F-4DBF-84FE-613BD485E4DA}"/>
              </a:ext>
            </a:extLst>
          </p:cNvPr>
          <p:cNvSpPr txBox="1"/>
          <p:nvPr/>
        </p:nvSpPr>
        <p:spPr>
          <a:xfrm>
            <a:off x="1371600" y="2755608"/>
            <a:ext cx="6094520" cy="369332"/>
          </a:xfrm>
          <a:prstGeom prst="rect">
            <a:avLst/>
          </a:prstGeom>
          <a:noFill/>
        </p:spPr>
        <p:txBody>
          <a:bodyPr wrap="square">
            <a:spAutoFit/>
          </a:bodyPr>
          <a:lstStyle/>
          <a:p>
            <a:r>
              <a:rPr lang="en-US" dirty="0"/>
              <a:t>&lt;table class="table table-bordered"&gt; … &lt;/table&gt;</a:t>
            </a:r>
          </a:p>
        </p:txBody>
      </p:sp>
      <p:pic>
        <p:nvPicPr>
          <p:cNvPr id="6" name="Picture 5">
            <a:extLst>
              <a:ext uri="{FF2B5EF4-FFF2-40B4-BE49-F238E27FC236}">
                <a16:creationId xmlns:a16="http://schemas.microsoft.com/office/drawing/2014/main" id="{1B75ECE8-4334-46D2-862F-946BC82A3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919" y="3521468"/>
            <a:ext cx="9472481" cy="1874682"/>
          </a:xfrm>
          <a:prstGeom prst="rect">
            <a:avLst/>
          </a:prstGeom>
        </p:spPr>
      </p:pic>
    </p:spTree>
    <p:extLst>
      <p:ext uri="{BB962C8B-B14F-4D97-AF65-F5344CB8AC3E}">
        <p14:creationId xmlns:p14="http://schemas.microsoft.com/office/powerpoint/2010/main" val="1239974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B6D5-66A9-4209-A99E-40EF458E5C06}"/>
              </a:ext>
            </a:extLst>
          </p:cNvPr>
          <p:cNvSpPr>
            <a:spLocks noGrp="1"/>
          </p:cNvSpPr>
          <p:nvPr>
            <p:ph type="title"/>
          </p:nvPr>
        </p:nvSpPr>
        <p:spPr/>
        <p:txBody>
          <a:bodyPr/>
          <a:lstStyle/>
          <a:p>
            <a:r>
              <a:rPr lang="en-US" dirty="0"/>
              <a:t>Hover Rows	</a:t>
            </a:r>
          </a:p>
        </p:txBody>
      </p:sp>
      <p:sp>
        <p:nvSpPr>
          <p:cNvPr id="3" name="Content Placeholder 2">
            <a:extLst>
              <a:ext uri="{FF2B5EF4-FFF2-40B4-BE49-F238E27FC236}">
                <a16:creationId xmlns:a16="http://schemas.microsoft.com/office/drawing/2014/main" id="{2CE5E939-70A5-4AAC-B9CD-5D08695D0F62}"/>
              </a:ext>
            </a:extLst>
          </p:cNvPr>
          <p:cNvSpPr>
            <a:spLocks noGrp="1"/>
          </p:cNvSpPr>
          <p:nvPr>
            <p:ph idx="1"/>
          </p:nvPr>
        </p:nvSpPr>
        <p:spPr>
          <a:xfrm>
            <a:off x="1371600" y="2286000"/>
            <a:ext cx="9601200" cy="643631"/>
          </a:xfrm>
        </p:spPr>
        <p:txBody>
          <a:bodyPr/>
          <a:lstStyle/>
          <a:p>
            <a:pPr marL="0" indent="0">
              <a:buNone/>
            </a:pPr>
            <a:r>
              <a:rPr lang="en-US" dirty="0"/>
              <a:t>The .table-hover class adds a hover effect (grey background color) on table rows.</a:t>
            </a:r>
          </a:p>
        </p:txBody>
      </p:sp>
      <p:pic>
        <p:nvPicPr>
          <p:cNvPr id="5" name="Picture 4">
            <a:extLst>
              <a:ext uri="{FF2B5EF4-FFF2-40B4-BE49-F238E27FC236}">
                <a16:creationId xmlns:a16="http://schemas.microsoft.com/office/drawing/2014/main" id="{260C398C-E57B-4E24-9EC8-C375EF0C8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919" y="2929631"/>
            <a:ext cx="9472481" cy="1867062"/>
          </a:xfrm>
          <a:prstGeom prst="rect">
            <a:avLst/>
          </a:prstGeom>
        </p:spPr>
      </p:pic>
    </p:spTree>
    <p:extLst>
      <p:ext uri="{BB962C8B-B14F-4D97-AF65-F5344CB8AC3E}">
        <p14:creationId xmlns:p14="http://schemas.microsoft.com/office/powerpoint/2010/main" val="2790910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22A41-5523-4A83-976A-5711F6BB45B6}"/>
              </a:ext>
            </a:extLst>
          </p:cNvPr>
          <p:cNvSpPr>
            <a:spLocks noGrp="1"/>
          </p:cNvSpPr>
          <p:nvPr>
            <p:ph type="title"/>
          </p:nvPr>
        </p:nvSpPr>
        <p:spPr/>
        <p:txBody>
          <a:bodyPr/>
          <a:lstStyle/>
          <a:p>
            <a:r>
              <a:rPr lang="en-US" dirty="0"/>
              <a:t>Black/Dark Table</a:t>
            </a:r>
          </a:p>
        </p:txBody>
      </p:sp>
      <p:sp>
        <p:nvSpPr>
          <p:cNvPr id="3" name="Content Placeholder 2">
            <a:extLst>
              <a:ext uri="{FF2B5EF4-FFF2-40B4-BE49-F238E27FC236}">
                <a16:creationId xmlns:a16="http://schemas.microsoft.com/office/drawing/2014/main" id="{D9569340-71A4-4A0C-BB01-56B4B100B2DF}"/>
              </a:ext>
            </a:extLst>
          </p:cNvPr>
          <p:cNvSpPr>
            <a:spLocks noGrp="1"/>
          </p:cNvSpPr>
          <p:nvPr>
            <p:ph idx="1"/>
          </p:nvPr>
        </p:nvSpPr>
        <p:spPr>
          <a:xfrm>
            <a:off x="1371600" y="2286000"/>
            <a:ext cx="9601200" cy="608120"/>
          </a:xfrm>
        </p:spPr>
        <p:txBody>
          <a:bodyPr/>
          <a:lstStyle/>
          <a:p>
            <a:pPr marL="0" indent="0">
              <a:buNone/>
            </a:pPr>
            <a:r>
              <a:rPr lang="en-US" dirty="0"/>
              <a:t>The .table-dark class adds a black background to the table.</a:t>
            </a:r>
          </a:p>
        </p:txBody>
      </p:sp>
      <p:pic>
        <p:nvPicPr>
          <p:cNvPr id="5" name="Picture 4">
            <a:extLst>
              <a:ext uri="{FF2B5EF4-FFF2-40B4-BE49-F238E27FC236}">
                <a16:creationId xmlns:a16="http://schemas.microsoft.com/office/drawing/2014/main" id="{6644D313-ADA0-44A1-9F8F-42804D58A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008420"/>
            <a:ext cx="9434378" cy="1813717"/>
          </a:xfrm>
          <a:prstGeom prst="rect">
            <a:avLst/>
          </a:prstGeom>
        </p:spPr>
      </p:pic>
    </p:spTree>
    <p:extLst>
      <p:ext uri="{BB962C8B-B14F-4D97-AF65-F5344CB8AC3E}">
        <p14:creationId xmlns:p14="http://schemas.microsoft.com/office/powerpoint/2010/main" val="2761519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1599-2F7D-4A48-AD93-5FC0248FE800}"/>
              </a:ext>
            </a:extLst>
          </p:cNvPr>
          <p:cNvSpPr>
            <a:spLocks noGrp="1"/>
          </p:cNvSpPr>
          <p:nvPr>
            <p:ph type="title"/>
          </p:nvPr>
        </p:nvSpPr>
        <p:spPr/>
        <p:txBody>
          <a:bodyPr/>
          <a:lstStyle/>
          <a:p>
            <a:r>
              <a:rPr lang="en-US" dirty="0"/>
              <a:t>Borderless Table</a:t>
            </a:r>
          </a:p>
        </p:txBody>
      </p:sp>
      <p:sp>
        <p:nvSpPr>
          <p:cNvPr id="3" name="Content Placeholder 2">
            <a:extLst>
              <a:ext uri="{FF2B5EF4-FFF2-40B4-BE49-F238E27FC236}">
                <a16:creationId xmlns:a16="http://schemas.microsoft.com/office/drawing/2014/main" id="{33D88776-16AA-4C44-B108-5714536DF3A5}"/>
              </a:ext>
            </a:extLst>
          </p:cNvPr>
          <p:cNvSpPr>
            <a:spLocks noGrp="1"/>
          </p:cNvSpPr>
          <p:nvPr>
            <p:ph idx="1"/>
          </p:nvPr>
        </p:nvSpPr>
        <p:spPr>
          <a:xfrm>
            <a:off x="1371600" y="2286000"/>
            <a:ext cx="9601200" cy="581487"/>
          </a:xfrm>
        </p:spPr>
        <p:txBody>
          <a:bodyPr/>
          <a:lstStyle/>
          <a:p>
            <a:pPr marL="0" indent="0">
              <a:buNone/>
            </a:pPr>
            <a:r>
              <a:rPr lang="en-US" dirty="0"/>
              <a:t>The .table-borderless class removes borders from the table.</a:t>
            </a:r>
          </a:p>
        </p:txBody>
      </p:sp>
      <p:pic>
        <p:nvPicPr>
          <p:cNvPr id="5" name="Picture 4">
            <a:extLst>
              <a:ext uri="{FF2B5EF4-FFF2-40B4-BE49-F238E27FC236}">
                <a16:creationId xmlns:a16="http://schemas.microsoft.com/office/drawing/2014/main" id="{8ACF72EC-7A9F-49A3-B4A7-C824C978E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67487"/>
            <a:ext cx="9746825" cy="2034716"/>
          </a:xfrm>
          <a:prstGeom prst="rect">
            <a:avLst/>
          </a:prstGeom>
        </p:spPr>
      </p:pic>
    </p:spTree>
    <p:extLst>
      <p:ext uri="{BB962C8B-B14F-4D97-AF65-F5344CB8AC3E}">
        <p14:creationId xmlns:p14="http://schemas.microsoft.com/office/powerpoint/2010/main" val="2118324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AA577-FACF-4FB7-B64A-A28BDEFCF772}"/>
              </a:ext>
            </a:extLst>
          </p:cNvPr>
          <p:cNvSpPr>
            <a:spLocks noGrp="1"/>
          </p:cNvSpPr>
          <p:nvPr>
            <p:ph type="title"/>
          </p:nvPr>
        </p:nvSpPr>
        <p:spPr>
          <a:xfrm>
            <a:off x="1371600" y="203076"/>
            <a:ext cx="9601200" cy="1485900"/>
          </a:xfrm>
        </p:spPr>
        <p:txBody>
          <a:bodyPr/>
          <a:lstStyle/>
          <a:p>
            <a:r>
              <a:rPr lang="en-US" dirty="0"/>
              <a:t>Contextual Classes</a:t>
            </a:r>
          </a:p>
        </p:txBody>
      </p:sp>
      <p:sp>
        <p:nvSpPr>
          <p:cNvPr id="3" name="Content Placeholder 2">
            <a:extLst>
              <a:ext uri="{FF2B5EF4-FFF2-40B4-BE49-F238E27FC236}">
                <a16:creationId xmlns:a16="http://schemas.microsoft.com/office/drawing/2014/main" id="{9E041D88-38A7-45B7-B9DB-B10169F52CDC}"/>
              </a:ext>
            </a:extLst>
          </p:cNvPr>
          <p:cNvSpPr>
            <a:spLocks noGrp="1"/>
          </p:cNvSpPr>
          <p:nvPr>
            <p:ph idx="1"/>
          </p:nvPr>
        </p:nvSpPr>
        <p:spPr>
          <a:xfrm>
            <a:off x="1371600" y="794552"/>
            <a:ext cx="9601200" cy="812307"/>
          </a:xfrm>
        </p:spPr>
        <p:txBody>
          <a:bodyPr/>
          <a:lstStyle/>
          <a:p>
            <a:pPr marL="0" indent="0">
              <a:buNone/>
            </a:pPr>
            <a:r>
              <a:rPr lang="en-US" dirty="0"/>
              <a:t>Contextual classes can be used to color the whole table (&lt;table&gt;), the table rows (&lt;tr&gt;), or table cells (&lt;td&gt;).</a:t>
            </a:r>
          </a:p>
        </p:txBody>
      </p:sp>
      <p:pic>
        <p:nvPicPr>
          <p:cNvPr id="5" name="Picture 4">
            <a:extLst>
              <a:ext uri="{FF2B5EF4-FFF2-40B4-BE49-F238E27FC236}">
                <a16:creationId xmlns:a16="http://schemas.microsoft.com/office/drawing/2014/main" id="{3AC8F9C2-794D-4B76-A20A-98E66761B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985" y="1518599"/>
            <a:ext cx="9754445" cy="5136325"/>
          </a:xfrm>
          <a:prstGeom prst="rect">
            <a:avLst/>
          </a:prstGeom>
        </p:spPr>
      </p:pic>
    </p:spTree>
    <p:extLst>
      <p:ext uri="{BB962C8B-B14F-4D97-AF65-F5344CB8AC3E}">
        <p14:creationId xmlns:p14="http://schemas.microsoft.com/office/powerpoint/2010/main" val="4232526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28C91-3D7D-4D85-B060-837E8D5BCBDC}"/>
              </a:ext>
            </a:extLst>
          </p:cNvPr>
          <p:cNvSpPr>
            <a:spLocks noGrp="1"/>
          </p:cNvSpPr>
          <p:nvPr>
            <p:ph idx="1"/>
          </p:nvPr>
        </p:nvSpPr>
        <p:spPr>
          <a:xfrm>
            <a:off x="1295400" y="545977"/>
            <a:ext cx="9601200" cy="616998"/>
          </a:xfrm>
        </p:spPr>
        <p:txBody>
          <a:bodyPr/>
          <a:lstStyle/>
          <a:p>
            <a:pPr marL="0" indent="0">
              <a:buNone/>
            </a:pPr>
            <a:r>
              <a:rPr lang="en-US" dirty="0"/>
              <a:t>The contextual classes that can be used are:</a:t>
            </a:r>
          </a:p>
        </p:txBody>
      </p:sp>
      <p:graphicFrame>
        <p:nvGraphicFramePr>
          <p:cNvPr id="4" name="Table 4">
            <a:extLst>
              <a:ext uri="{FF2B5EF4-FFF2-40B4-BE49-F238E27FC236}">
                <a16:creationId xmlns:a16="http://schemas.microsoft.com/office/drawing/2014/main" id="{CD64159A-CFB9-454D-A826-52AAEFAE60FE}"/>
              </a:ext>
            </a:extLst>
          </p:cNvPr>
          <p:cNvGraphicFramePr>
            <a:graphicFrameLocks noGrp="1"/>
          </p:cNvGraphicFramePr>
          <p:nvPr>
            <p:extLst>
              <p:ext uri="{D42A27DB-BD31-4B8C-83A1-F6EECF244321}">
                <p14:modId xmlns:p14="http://schemas.microsoft.com/office/powerpoint/2010/main" val="1866861016"/>
              </p:ext>
            </p:extLst>
          </p:nvPr>
        </p:nvGraphicFramePr>
        <p:xfrm>
          <a:off x="1295400" y="1162975"/>
          <a:ext cx="10458635" cy="3708400"/>
        </p:xfrm>
        <a:graphic>
          <a:graphicData uri="http://schemas.openxmlformats.org/drawingml/2006/table">
            <a:tbl>
              <a:tblPr firstRow="1" bandRow="1">
                <a:tableStyleId>{5940675A-B579-460E-94D1-54222C63F5DA}</a:tableStyleId>
              </a:tblPr>
              <a:tblGrid>
                <a:gridCol w="1977345">
                  <a:extLst>
                    <a:ext uri="{9D8B030D-6E8A-4147-A177-3AD203B41FA5}">
                      <a16:colId xmlns:a16="http://schemas.microsoft.com/office/drawing/2014/main" val="1716417396"/>
                    </a:ext>
                  </a:extLst>
                </a:gridCol>
                <a:gridCol w="8481290">
                  <a:extLst>
                    <a:ext uri="{9D8B030D-6E8A-4147-A177-3AD203B41FA5}">
                      <a16:colId xmlns:a16="http://schemas.microsoft.com/office/drawing/2014/main" val="2360428680"/>
                    </a:ext>
                  </a:extLst>
                </a:gridCol>
              </a:tblGrid>
              <a:tr h="370840">
                <a:tc>
                  <a:txBody>
                    <a:bodyPr/>
                    <a:lstStyle/>
                    <a:p>
                      <a:r>
                        <a:rPr lang="en-US" dirty="0"/>
                        <a:t>Class</a:t>
                      </a:r>
                    </a:p>
                  </a:txBody>
                  <a:tcPr/>
                </a:tc>
                <a:tc>
                  <a:txBody>
                    <a:bodyPr/>
                    <a:lstStyle/>
                    <a:p>
                      <a:r>
                        <a:rPr lang="en-US" dirty="0"/>
                        <a:t>Description</a:t>
                      </a:r>
                    </a:p>
                  </a:txBody>
                  <a:tcPr/>
                </a:tc>
                <a:extLst>
                  <a:ext uri="{0D108BD9-81ED-4DB2-BD59-A6C34878D82A}">
                    <a16:rowId xmlns:a16="http://schemas.microsoft.com/office/drawing/2014/main" val="1280988607"/>
                  </a:ext>
                </a:extLst>
              </a:tr>
              <a:tr h="370840">
                <a:tc>
                  <a:txBody>
                    <a:bodyPr/>
                    <a:lstStyle/>
                    <a:p>
                      <a:r>
                        <a:rPr lang="en-US" sz="1800" b="0" i="0" kern="1200" dirty="0">
                          <a:solidFill>
                            <a:schemeClr val="tx1"/>
                          </a:solidFill>
                          <a:effectLst/>
                          <a:latin typeface="+mn-lt"/>
                          <a:ea typeface="+mn-ea"/>
                          <a:cs typeface="+mn-cs"/>
                        </a:rPr>
                        <a:t>.table-primary</a:t>
                      </a:r>
                      <a:endParaRPr lang="en-US" dirty="0"/>
                    </a:p>
                  </a:txBody>
                  <a:tcPr/>
                </a:tc>
                <a:tc>
                  <a:txBody>
                    <a:bodyPr/>
                    <a:lstStyle/>
                    <a:p>
                      <a:r>
                        <a:rPr lang="en-US" sz="1800" b="0" i="0" kern="1200" dirty="0">
                          <a:solidFill>
                            <a:schemeClr val="tx1"/>
                          </a:solidFill>
                          <a:effectLst/>
                          <a:latin typeface="+mn-lt"/>
                          <a:ea typeface="+mn-ea"/>
                          <a:cs typeface="+mn-cs"/>
                        </a:rPr>
                        <a:t>Blue: Indicates an important action</a:t>
                      </a:r>
                      <a:endParaRPr lang="en-US" dirty="0"/>
                    </a:p>
                  </a:txBody>
                  <a:tcPr/>
                </a:tc>
                <a:extLst>
                  <a:ext uri="{0D108BD9-81ED-4DB2-BD59-A6C34878D82A}">
                    <a16:rowId xmlns:a16="http://schemas.microsoft.com/office/drawing/2014/main" val="2342254421"/>
                  </a:ext>
                </a:extLst>
              </a:tr>
              <a:tr h="370840">
                <a:tc>
                  <a:txBody>
                    <a:bodyPr/>
                    <a:lstStyle/>
                    <a:p>
                      <a:r>
                        <a:rPr lang="en-US" sz="1800" b="0" i="0" kern="1200" dirty="0">
                          <a:solidFill>
                            <a:schemeClr val="tx1"/>
                          </a:solidFill>
                          <a:effectLst/>
                          <a:latin typeface="+mn-lt"/>
                          <a:ea typeface="+mn-ea"/>
                          <a:cs typeface="+mn-cs"/>
                        </a:rPr>
                        <a:t>.table-success</a:t>
                      </a:r>
                      <a:endParaRPr lang="en-US" dirty="0"/>
                    </a:p>
                  </a:txBody>
                  <a:tcPr/>
                </a:tc>
                <a:tc>
                  <a:txBody>
                    <a:bodyPr/>
                    <a:lstStyle/>
                    <a:p>
                      <a:r>
                        <a:rPr lang="en-US" sz="1800" b="0" i="0" kern="1200" dirty="0">
                          <a:solidFill>
                            <a:schemeClr val="tx1"/>
                          </a:solidFill>
                          <a:effectLst/>
                          <a:latin typeface="+mn-lt"/>
                          <a:ea typeface="+mn-ea"/>
                          <a:cs typeface="+mn-cs"/>
                        </a:rPr>
                        <a:t>Green: Indicates a successful or positive action</a:t>
                      </a:r>
                      <a:endParaRPr lang="en-US" dirty="0"/>
                    </a:p>
                  </a:txBody>
                  <a:tcPr/>
                </a:tc>
                <a:extLst>
                  <a:ext uri="{0D108BD9-81ED-4DB2-BD59-A6C34878D82A}">
                    <a16:rowId xmlns:a16="http://schemas.microsoft.com/office/drawing/2014/main" val="609612287"/>
                  </a:ext>
                </a:extLst>
              </a:tr>
              <a:tr h="370840">
                <a:tc>
                  <a:txBody>
                    <a:bodyPr/>
                    <a:lstStyle/>
                    <a:p>
                      <a:r>
                        <a:rPr lang="en-US" sz="1800" b="0" i="0" kern="1200" dirty="0">
                          <a:solidFill>
                            <a:schemeClr val="tx1"/>
                          </a:solidFill>
                          <a:effectLst/>
                          <a:latin typeface="+mn-lt"/>
                          <a:ea typeface="+mn-ea"/>
                          <a:cs typeface="+mn-cs"/>
                        </a:rPr>
                        <a:t>.table-danger</a:t>
                      </a:r>
                      <a:endParaRPr lang="en-US" dirty="0"/>
                    </a:p>
                  </a:txBody>
                  <a:tcPr/>
                </a:tc>
                <a:tc>
                  <a:txBody>
                    <a:bodyPr/>
                    <a:lstStyle/>
                    <a:p>
                      <a:r>
                        <a:rPr lang="en-US" sz="1800" b="0" i="0" kern="1200" dirty="0">
                          <a:solidFill>
                            <a:schemeClr val="tx1"/>
                          </a:solidFill>
                          <a:effectLst/>
                          <a:latin typeface="+mn-lt"/>
                          <a:ea typeface="+mn-ea"/>
                          <a:cs typeface="+mn-cs"/>
                        </a:rPr>
                        <a:t>Red: Indicates a dangerous or potentially negative action</a:t>
                      </a:r>
                      <a:endParaRPr lang="en-US" dirty="0"/>
                    </a:p>
                  </a:txBody>
                  <a:tcPr/>
                </a:tc>
                <a:extLst>
                  <a:ext uri="{0D108BD9-81ED-4DB2-BD59-A6C34878D82A}">
                    <a16:rowId xmlns:a16="http://schemas.microsoft.com/office/drawing/2014/main" val="2129224617"/>
                  </a:ext>
                </a:extLst>
              </a:tr>
              <a:tr h="370840">
                <a:tc>
                  <a:txBody>
                    <a:bodyPr/>
                    <a:lstStyle/>
                    <a:p>
                      <a:r>
                        <a:rPr lang="en-US" sz="1800" b="0" i="0" kern="1200" dirty="0">
                          <a:solidFill>
                            <a:schemeClr val="tx1"/>
                          </a:solidFill>
                          <a:effectLst/>
                          <a:latin typeface="+mn-lt"/>
                          <a:ea typeface="+mn-ea"/>
                          <a:cs typeface="+mn-cs"/>
                        </a:rPr>
                        <a:t>.table-info</a:t>
                      </a:r>
                      <a:endParaRPr lang="en-US" dirty="0"/>
                    </a:p>
                  </a:txBody>
                  <a:tcPr/>
                </a:tc>
                <a:tc>
                  <a:txBody>
                    <a:bodyPr/>
                    <a:lstStyle/>
                    <a:p>
                      <a:r>
                        <a:rPr lang="en-US" sz="1800" b="0" i="0" kern="1200" dirty="0">
                          <a:solidFill>
                            <a:schemeClr val="tx1"/>
                          </a:solidFill>
                          <a:effectLst/>
                          <a:latin typeface="+mn-lt"/>
                          <a:ea typeface="+mn-ea"/>
                          <a:cs typeface="+mn-cs"/>
                        </a:rPr>
                        <a:t>Light blue: Indicates a neutral informative change or action</a:t>
                      </a:r>
                      <a:endParaRPr lang="en-US" dirty="0"/>
                    </a:p>
                  </a:txBody>
                  <a:tcPr/>
                </a:tc>
                <a:extLst>
                  <a:ext uri="{0D108BD9-81ED-4DB2-BD59-A6C34878D82A}">
                    <a16:rowId xmlns:a16="http://schemas.microsoft.com/office/drawing/2014/main" val="2328849449"/>
                  </a:ext>
                </a:extLst>
              </a:tr>
              <a:tr h="370840">
                <a:tc>
                  <a:txBody>
                    <a:bodyPr/>
                    <a:lstStyle/>
                    <a:p>
                      <a:r>
                        <a:rPr lang="en-US" sz="1800" b="0" i="0" kern="1200" dirty="0">
                          <a:solidFill>
                            <a:schemeClr val="tx1"/>
                          </a:solidFill>
                          <a:effectLst/>
                          <a:latin typeface="+mn-lt"/>
                          <a:ea typeface="+mn-ea"/>
                          <a:cs typeface="+mn-cs"/>
                        </a:rPr>
                        <a:t>.table-warning</a:t>
                      </a:r>
                      <a:endParaRPr lang="en-US" dirty="0"/>
                    </a:p>
                  </a:txBody>
                  <a:tcPr/>
                </a:tc>
                <a:tc>
                  <a:txBody>
                    <a:bodyPr/>
                    <a:lstStyle/>
                    <a:p>
                      <a:r>
                        <a:rPr lang="en-US" sz="1800" b="0" i="0" kern="1200" dirty="0">
                          <a:solidFill>
                            <a:schemeClr val="tx1"/>
                          </a:solidFill>
                          <a:effectLst/>
                          <a:latin typeface="+mn-lt"/>
                          <a:ea typeface="+mn-ea"/>
                          <a:cs typeface="+mn-cs"/>
                        </a:rPr>
                        <a:t>Orange: Indicates a warning that might need attention</a:t>
                      </a:r>
                      <a:endParaRPr lang="en-US" dirty="0"/>
                    </a:p>
                  </a:txBody>
                  <a:tcPr/>
                </a:tc>
                <a:extLst>
                  <a:ext uri="{0D108BD9-81ED-4DB2-BD59-A6C34878D82A}">
                    <a16:rowId xmlns:a16="http://schemas.microsoft.com/office/drawing/2014/main" val="4079797643"/>
                  </a:ext>
                </a:extLst>
              </a:tr>
              <a:tr h="370840">
                <a:tc>
                  <a:txBody>
                    <a:bodyPr/>
                    <a:lstStyle/>
                    <a:p>
                      <a:r>
                        <a:rPr lang="en-US" sz="1800" b="0" i="0" kern="1200" dirty="0">
                          <a:solidFill>
                            <a:schemeClr val="tx1"/>
                          </a:solidFill>
                          <a:effectLst/>
                          <a:latin typeface="+mn-lt"/>
                          <a:ea typeface="+mn-ea"/>
                          <a:cs typeface="+mn-cs"/>
                        </a:rPr>
                        <a:t>.table-active</a:t>
                      </a:r>
                      <a:endParaRPr lang="en-US" dirty="0"/>
                    </a:p>
                  </a:txBody>
                  <a:tcPr/>
                </a:tc>
                <a:tc>
                  <a:txBody>
                    <a:bodyPr/>
                    <a:lstStyle/>
                    <a:p>
                      <a:r>
                        <a:rPr lang="en-US" sz="1800" b="0" i="0" kern="1200" dirty="0">
                          <a:solidFill>
                            <a:schemeClr val="tx1"/>
                          </a:solidFill>
                          <a:effectLst/>
                          <a:latin typeface="+mn-lt"/>
                          <a:ea typeface="+mn-ea"/>
                          <a:cs typeface="+mn-cs"/>
                        </a:rPr>
                        <a:t>Grey: Applies the hover color to the table row or table cell</a:t>
                      </a:r>
                      <a:endParaRPr lang="en-US" dirty="0"/>
                    </a:p>
                  </a:txBody>
                  <a:tcPr/>
                </a:tc>
                <a:extLst>
                  <a:ext uri="{0D108BD9-81ED-4DB2-BD59-A6C34878D82A}">
                    <a16:rowId xmlns:a16="http://schemas.microsoft.com/office/drawing/2014/main" val="1018737233"/>
                  </a:ext>
                </a:extLst>
              </a:tr>
              <a:tr h="370840">
                <a:tc>
                  <a:txBody>
                    <a:bodyPr/>
                    <a:lstStyle/>
                    <a:p>
                      <a:r>
                        <a:rPr lang="en-US" sz="1800" b="0" i="0" kern="1200" dirty="0">
                          <a:solidFill>
                            <a:schemeClr val="tx1"/>
                          </a:solidFill>
                          <a:effectLst/>
                          <a:latin typeface="+mn-lt"/>
                          <a:ea typeface="+mn-ea"/>
                          <a:cs typeface="+mn-cs"/>
                        </a:rPr>
                        <a:t>.table-secondary</a:t>
                      </a:r>
                      <a:endParaRPr lang="en-US" dirty="0"/>
                    </a:p>
                  </a:txBody>
                  <a:tcPr/>
                </a:tc>
                <a:tc>
                  <a:txBody>
                    <a:bodyPr/>
                    <a:lstStyle/>
                    <a:p>
                      <a:r>
                        <a:rPr lang="en-US" sz="1800" b="0" i="0" kern="1200" dirty="0">
                          <a:solidFill>
                            <a:schemeClr val="tx1"/>
                          </a:solidFill>
                          <a:effectLst/>
                          <a:latin typeface="+mn-lt"/>
                          <a:ea typeface="+mn-ea"/>
                          <a:cs typeface="+mn-cs"/>
                        </a:rPr>
                        <a:t>Grey: Indicates a slightly less important action</a:t>
                      </a:r>
                      <a:endParaRPr lang="en-US" dirty="0"/>
                    </a:p>
                  </a:txBody>
                  <a:tcPr/>
                </a:tc>
                <a:extLst>
                  <a:ext uri="{0D108BD9-81ED-4DB2-BD59-A6C34878D82A}">
                    <a16:rowId xmlns:a16="http://schemas.microsoft.com/office/drawing/2014/main" val="1504265232"/>
                  </a:ext>
                </a:extLst>
              </a:tr>
              <a:tr h="370840">
                <a:tc>
                  <a:txBody>
                    <a:bodyPr/>
                    <a:lstStyle/>
                    <a:p>
                      <a:r>
                        <a:rPr lang="en-US" sz="1800" b="0" i="0" kern="1200" dirty="0">
                          <a:solidFill>
                            <a:schemeClr val="tx1"/>
                          </a:solidFill>
                          <a:effectLst/>
                          <a:latin typeface="+mn-lt"/>
                          <a:ea typeface="+mn-ea"/>
                          <a:cs typeface="+mn-cs"/>
                        </a:rPr>
                        <a:t>.table-light</a:t>
                      </a:r>
                      <a:endParaRPr lang="en-US" dirty="0"/>
                    </a:p>
                  </a:txBody>
                  <a:tcPr/>
                </a:tc>
                <a:tc>
                  <a:txBody>
                    <a:bodyPr/>
                    <a:lstStyle/>
                    <a:p>
                      <a:r>
                        <a:rPr lang="en-US" sz="1800" b="0" i="0" kern="1200" dirty="0">
                          <a:solidFill>
                            <a:schemeClr val="tx1"/>
                          </a:solidFill>
                          <a:effectLst/>
                          <a:latin typeface="+mn-lt"/>
                          <a:ea typeface="+mn-ea"/>
                          <a:cs typeface="+mn-cs"/>
                        </a:rPr>
                        <a:t>Light grey table or table row background</a:t>
                      </a:r>
                      <a:endParaRPr lang="en-US" dirty="0"/>
                    </a:p>
                  </a:txBody>
                  <a:tcPr/>
                </a:tc>
                <a:extLst>
                  <a:ext uri="{0D108BD9-81ED-4DB2-BD59-A6C34878D82A}">
                    <a16:rowId xmlns:a16="http://schemas.microsoft.com/office/drawing/2014/main" val="404452839"/>
                  </a:ext>
                </a:extLst>
              </a:tr>
              <a:tr h="370840">
                <a:tc>
                  <a:txBody>
                    <a:bodyPr/>
                    <a:lstStyle/>
                    <a:p>
                      <a:r>
                        <a:rPr lang="en-US" sz="1800" b="0" i="0" kern="1200" dirty="0">
                          <a:solidFill>
                            <a:schemeClr val="tx1"/>
                          </a:solidFill>
                          <a:effectLst/>
                          <a:latin typeface="+mn-lt"/>
                          <a:ea typeface="+mn-ea"/>
                          <a:cs typeface="+mn-cs"/>
                        </a:rPr>
                        <a:t>.table-dark</a:t>
                      </a:r>
                      <a:endParaRPr lang="en-US" dirty="0"/>
                    </a:p>
                  </a:txBody>
                  <a:tcPr/>
                </a:tc>
                <a:tc>
                  <a:txBody>
                    <a:bodyPr/>
                    <a:lstStyle/>
                    <a:p>
                      <a:r>
                        <a:rPr lang="en-US" sz="1800" b="0" i="0" kern="1200" dirty="0">
                          <a:solidFill>
                            <a:schemeClr val="tx1"/>
                          </a:solidFill>
                          <a:effectLst/>
                          <a:latin typeface="+mn-lt"/>
                          <a:ea typeface="+mn-ea"/>
                          <a:cs typeface="+mn-cs"/>
                        </a:rPr>
                        <a:t>Dark grey table or table row background</a:t>
                      </a:r>
                      <a:endParaRPr lang="en-US" dirty="0"/>
                    </a:p>
                  </a:txBody>
                  <a:tcPr/>
                </a:tc>
                <a:extLst>
                  <a:ext uri="{0D108BD9-81ED-4DB2-BD59-A6C34878D82A}">
                    <a16:rowId xmlns:a16="http://schemas.microsoft.com/office/drawing/2014/main" val="1652229449"/>
                  </a:ext>
                </a:extLst>
              </a:tr>
            </a:tbl>
          </a:graphicData>
        </a:graphic>
      </p:graphicFrame>
    </p:spTree>
    <p:extLst>
      <p:ext uri="{BB962C8B-B14F-4D97-AF65-F5344CB8AC3E}">
        <p14:creationId xmlns:p14="http://schemas.microsoft.com/office/powerpoint/2010/main" val="2192656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3C2D5-0665-456F-B9A3-F594249128A2}"/>
              </a:ext>
            </a:extLst>
          </p:cNvPr>
          <p:cNvSpPr>
            <a:spLocks noGrp="1"/>
          </p:cNvSpPr>
          <p:nvPr>
            <p:ph type="title"/>
          </p:nvPr>
        </p:nvSpPr>
        <p:spPr/>
        <p:txBody>
          <a:bodyPr/>
          <a:lstStyle/>
          <a:p>
            <a:r>
              <a:rPr lang="en-US" dirty="0"/>
              <a:t>Table Head Colors</a:t>
            </a:r>
          </a:p>
        </p:txBody>
      </p:sp>
      <p:sp>
        <p:nvSpPr>
          <p:cNvPr id="3" name="Content Placeholder 2">
            <a:extLst>
              <a:ext uri="{FF2B5EF4-FFF2-40B4-BE49-F238E27FC236}">
                <a16:creationId xmlns:a16="http://schemas.microsoft.com/office/drawing/2014/main" id="{27BFDFA7-86DC-4F18-B2BF-579FFCB1DD8F}"/>
              </a:ext>
            </a:extLst>
          </p:cNvPr>
          <p:cNvSpPr>
            <a:spLocks noGrp="1"/>
          </p:cNvSpPr>
          <p:nvPr>
            <p:ph idx="1"/>
          </p:nvPr>
        </p:nvSpPr>
        <p:spPr>
          <a:xfrm>
            <a:off x="1371600" y="1460376"/>
            <a:ext cx="9601200" cy="874450"/>
          </a:xfrm>
        </p:spPr>
        <p:txBody>
          <a:bodyPr/>
          <a:lstStyle/>
          <a:p>
            <a:pPr marL="0" indent="0">
              <a:buNone/>
            </a:pPr>
            <a:r>
              <a:rPr lang="en-US" dirty="0"/>
              <a:t>The .</a:t>
            </a:r>
            <a:r>
              <a:rPr lang="en-US" dirty="0" err="1"/>
              <a:t>thead</a:t>
            </a:r>
            <a:r>
              <a:rPr lang="en-US" dirty="0"/>
              <a:t>-dark class adds a black background to </a:t>
            </a:r>
            <a:r>
              <a:rPr lang="en-US" dirty="0" err="1"/>
              <a:t>tabe</a:t>
            </a:r>
            <a:r>
              <a:rPr lang="en-US" dirty="0"/>
              <a:t> headers, and the .</a:t>
            </a:r>
            <a:r>
              <a:rPr lang="en-US" dirty="0" err="1"/>
              <a:t>thead</a:t>
            </a:r>
            <a:r>
              <a:rPr lang="en-US" dirty="0"/>
              <a:t>-light class adds a grey background to table headers.	</a:t>
            </a:r>
          </a:p>
        </p:txBody>
      </p:sp>
      <p:sp>
        <p:nvSpPr>
          <p:cNvPr id="5" name="TextBox 4">
            <a:extLst>
              <a:ext uri="{FF2B5EF4-FFF2-40B4-BE49-F238E27FC236}">
                <a16:creationId xmlns:a16="http://schemas.microsoft.com/office/drawing/2014/main" id="{B6D74DCB-7E74-476C-9823-86FC923F29C7}"/>
              </a:ext>
            </a:extLst>
          </p:cNvPr>
          <p:cNvSpPr txBox="1"/>
          <p:nvPr/>
        </p:nvSpPr>
        <p:spPr>
          <a:xfrm>
            <a:off x="1371600" y="2290437"/>
            <a:ext cx="3262544" cy="1200329"/>
          </a:xfrm>
          <a:prstGeom prst="rect">
            <a:avLst/>
          </a:prstGeom>
          <a:noFill/>
        </p:spPr>
        <p:txBody>
          <a:bodyPr wrap="square">
            <a:spAutoFit/>
          </a:bodyPr>
          <a:lstStyle/>
          <a:p>
            <a:r>
              <a:rPr lang="en-US" dirty="0"/>
              <a:t>&lt;table class="table"&gt;</a:t>
            </a:r>
          </a:p>
          <a:p>
            <a:r>
              <a:rPr lang="en-US" dirty="0"/>
              <a:t>    &lt;</a:t>
            </a:r>
            <a:r>
              <a:rPr lang="en-US" dirty="0" err="1"/>
              <a:t>thead</a:t>
            </a:r>
            <a:r>
              <a:rPr lang="en-US" dirty="0"/>
              <a:t> class="</a:t>
            </a:r>
            <a:r>
              <a:rPr lang="en-US" dirty="0" smtClean="0"/>
              <a:t>table-dark</a:t>
            </a:r>
            <a:r>
              <a:rPr lang="en-US" dirty="0"/>
              <a:t>"&gt;</a:t>
            </a:r>
            <a:br>
              <a:rPr lang="en-US" dirty="0"/>
            </a:br>
            <a:r>
              <a:rPr lang="en-US" dirty="0"/>
              <a:t>    &lt;/</a:t>
            </a:r>
            <a:r>
              <a:rPr lang="en-US" dirty="0" err="1"/>
              <a:t>thead</a:t>
            </a:r>
            <a:r>
              <a:rPr lang="en-US" dirty="0"/>
              <a:t>&gt;</a:t>
            </a:r>
          </a:p>
          <a:p>
            <a:r>
              <a:rPr lang="en-US" dirty="0"/>
              <a:t>&lt;/table&gt;</a:t>
            </a:r>
          </a:p>
        </p:txBody>
      </p:sp>
      <p:sp>
        <p:nvSpPr>
          <p:cNvPr id="6" name="TextBox 5">
            <a:extLst>
              <a:ext uri="{FF2B5EF4-FFF2-40B4-BE49-F238E27FC236}">
                <a16:creationId xmlns:a16="http://schemas.microsoft.com/office/drawing/2014/main" id="{2BBCDF8C-13A3-46DD-8D66-DBF87FEFE5C9}"/>
              </a:ext>
            </a:extLst>
          </p:cNvPr>
          <p:cNvSpPr txBox="1"/>
          <p:nvPr/>
        </p:nvSpPr>
        <p:spPr>
          <a:xfrm>
            <a:off x="5563340" y="2290437"/>
            <a:ext cx="3262544" cy="1200329"/>
          </a:xfrm>
          <a:prstGeom prst="rect">
            <a:avLst/>
          </a:prstGeom>
          <a:noFill/>
        </p:spPr>
        <p:txBody>
          <a:bodyPr wrap="square">
            <a:spAutoFit/>
          </a:bodyPr>
          <a:lstStyle/>
          <a:p>
            <a:r>
              <a:rPr lang="en-US" dirty="0"/>
              <a:t>&lt;table class="table"&gt;</a:t>
            </a:r>
          </a:p>
          <a:p>
            <a:r>
              <a:rPr lang="en-US" dirty="0"/>
              <a:t>    &lt;</a:t>
            </a:r>
            <a:r>
              <a:rPr lang="en-US" dirty="0" err="1"/>
              <a:t>thead</a:t>
            </a:r>
            <a:r>
              <a:rPr lang="en-US" dirty="0"/>
              <a:t> class</a:t>
            </a:r>
            <a:r>
              <a:rPr lang="en-US"/>
              <a:t>="</a:t>
            </a:r>
            <a:r>
              <a:rPr lang="en-US" smtClean="0"/>
              <a:t>table-light</a:t>
            </a:r>
            <a:r>
              <a:rPr lang="en-US" dirty="0"/>
              <a:t>"&gt;</a:t>
            </a:r>
            <a:br>
              <a:rPr lang="en-US" dirty="0"/>
            </a:br>
            <a:r>
              <a:rPr lang="en-US" dirty="0"/>
              <a:t>    &lt;/</a:t>
            </a:r>
            <a:r>
              <a:rPr lang="en-US" dirty="0" err="1"/>
              <a:t>thead</a:t>
            </a:r>
            <a:r>
              <a:rPr lang="en-US" dirty="0"/>
              <a:t>&gt;</a:t>
            </a:r>
          </a:p>
          <a:p>
            <a:r>
              <a:rPr lang="en-US" dirty="0"/>
              <a:t>&lt;/table&gt;</a:t>
            </a:r>
          </a:p>
        </p:txBody>
      </p:sp>
      <p:pic>
        <p:nvPicPr>
          <p:cNvPr id="8" name="Picture 7">
            <a:extLst>
              <a:ext uri="{FF2B5EF4-FFF2-40B4-BE49-F238E27FC236}">
                <a16:creationId xmlns:a16="http://schemas.microsoft.com/office/drawing/2014/main" id="{C05A62EA-45DA-4F6A-8EEA-B80FAC4CB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5807" y="3769491"/>
            <a:ext cx="6452786" cy="2620498"/>
          </a:xfrm>
          <a:prstGeom prst="rect">
            <a:avLst/>
          </a:prstGeom>
        </p:spPr>
      </p:pic>
    </p:spTree>
    <p:extLst>
      <p:ext uri="{BB962C8B-B14F-4D97-AF65-F5344CB8AC3E}">
        <p14:creationId xmlns:p14="http://schemas.microsoft.com/office/powerpoint/2010/main" val="3691004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0A55-EA0A-4710-B677-629135A105D5}"/>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D8D78D62-D4B6-4A09-B2A0-72A6162B3145}"/>
              </a:ext>
            </a:extLst>
          </p:cNvPr>
          <p:cNvSpPr>
            <a:spLocks noGrp="1"/>
          </p:cNvSpPr>
          <p:nvPr>
            <p:ph idx="1"/>
          </p:nvPr>
        </p:nvSpPr>
        <p:spPr>
          <a:xfrm>
            <a:off x="1295400" y="1649896"/>
            <a:ext cx="9601200" cy="2282912"/>
          </a:xfrm>
        </p:spPr>
        <p:txBody>
          <a:bodyPr>
            <a:normAutofit/>
          </a:bodyPr>
          <a:lstStyle/>
          <a:p>
            <a:pPr marL="0" indent="0">
              <a:buNone/>
            </a:pPr>
            <a:r>
              <a:rPr lang="en-US" dirty="0">
                <a:solidFill>
                  <a:schemeClr val="tx1"/>
                </a:solidFill>
                <a:latin typeface="+mj-lt"/>
              </a:rPr>
              <a:t>Containers are used to pad the content inside of them, and there are two container classes available:</a:t>
            </a:r>
          </a:p>
          <a:p>
            <a:r>
              <a:rPr lang="en-US" dirty="0">
                <a:solidFill>
                  <a:schemeClr val="tx1"/>
                </a:solidFill>
                <a:latin typeface="+mj-lt"/>
              </a:rPr>
              <a:t>The .container class provides a responsive fixed width container</a:t>
            </a:r>
          </a:p>
          <a:p>
            <a:r>
              <a:rPr lang="en-US" dirty="0">
                <a:solidFill>
                  <a:schemeClr val="tx1"/>
                </a:solidFill>
                <a:latin typeface="+mj-lt"/>
              </a:rPr>
              <a:t>The .container-fluid class provides a full width container, spanning the entire width of the viewport</a:t>
            </a:r>
          </a:p>
        </p:txBody>
      </p:sp>
      <p:pic>
        <p:nvPicPr>
          <p:cNvPr id="6" name="Picture 5">
            <a:extLst>
              <a:ext uri="{FF2B5EF4-FFF2-40B4-BE49-F238E27FC236}">
                <a16:creationId xmlns:a16="http://schemas.microsoft.com/office/drawing/2014/main" id="{8B51B87B-BB26-454E-BE96-F3D06A693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9983" y="4255594"/>
            <a:ext cx="4831499" cy="1417443"/>
          </a:xfrm>
          <a:prstGeom prst="rect">
            <a:avLst/>
          </a:prstGeom>
        </p:spPr>
      </p:pic>
      <p:pic>
        <p:nvPicPr>
          <p:cNvPr id="8" name="Picture 7">
            <a:extLst>
              <a:ext uri="{FF2B5EF4-FFF2-40B4-BE49-F238E27FC236}">
                <a16:creationId xmlns:a16="http://schemas.microsoft.com/office/drawing/2014/main" id="{877DEAC6-91B2-4209-B84C-F7A338CA8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178" y="4286077"/>
            <a:ext cx="4854361" cy="1386960"/>
          </a:xfrm>
          <a:prstGeom prst="rect">
            <a:avLst/>
          </a:prstGeom>
        </p:spPr>
      </p:pic>
    </p:spTree>
    <p:extLst>
      <p:ext uri="{BB962C8B-B14F-4D97-AF65-F5344CB8AC3E}">
        <p14:creationId xmlns:p14="http://schemas.microsoft.com/office/powerpoint/2010/main" val="1297928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C506-7429-493D-ACD8-A7172855EF84}"/>
              </a:ext>
            </a:extLst>
          </p:cNvPr>
          <p:cNvSpPr>
            <a:spLocks noGrp="1"/>
          </p:cNvSpPr>
          <p:nvPr>
            <p:ph type="title"/>
          </p:nvPr>
        </p:nvSpPr>
        <p:spPr/>
        <p:txBody>
          <a:bodyPr/>
          <a:lstStyle/>
          <a:p>
            <a:r>
              <a:rPr lang="en-US" dirty="0"/>
              <a:t>Responsive Tables	</a:t>
            </a:r>
          </a:p>
        </p:txBody>
      </p:sp>
      <p:sp>
        <p:nvSpPr>
          <p:cNvPr id="3" name="Content Placeholder 2">
            <a:extLst>
              <a:ext uri="{FF2B5EF4-FFF2-40B4-BE49-F238E27FC236}">
                <a16:creationId xmlns:a16="http://schemas.microsoft.com/office/drawing/2014/main" id="{780DAD8A-8A86-42F5-BE4B-03AD80F6C6C0}"/>
              </a:ext>
            </a:extLst>
          </p:cNvPr>
          <p:cNvSpPr>
            <a:spLocks noGrp="1"/>
          </p:cNvSpPr>
          <p:nvPr>
            <p:ph idx="1"/>
          </p:nvPr>
        </p:nvSpPr>
        <p:spPr>
          <a:xfrm>
            <a:off x="1371600" y="2286000"/>
            <a:ext cx="9601200" cy="963227"/>
          </a:xfrm>
        </p:spPr>
        <p:txBody>
          <a:bodyPr/>
          <a:lstStyle/>
          <a:p>
            <a:pPr marL="0" indent="0">
              <a:buNone/>
            </a:pPr>
            <a:r>
              <a:rPr lang="en-US" dirty="0"/>
              <a:t>The .table-responsive class adds a scrollbar to the table when needed (when it is too big horizontally)</a:t>
            </a:r>
          </a:p>
        </p:txBody>
      </p:sp>
      <p:sp>
        <p:nvSpPr>
          <p:cNvPr id="5" name="TextBox 4">
            <a:extLst>
              <a:ext uri="{FF2B5EF4-FFF2-40B4-BE49-F238E27FC236}">
                <a16:creationId xmlns:a16="http://schemas.microsoft.com/office/drawing/2014/main" id="{9E54E08B-A88A-45C6-9679-F1C014E96AD0}"/>
              </a:ext>
            </a:extLst>
          </p:cNvPr>
          <p:cNvSpPr txBox="1"/>
          <p:nvPr/>
        </p:nvSpPr>
        <p:spPr>
          <a:xfrm>
            <a:off x="1371600" y="3109806"/>
            <a:ext cx="6094520" cy="1477328"/>
          </a:xfrm>
          <a:prstGeom prst="rect">
            <a:avLst/>
          </a:prstGeom>
          <a:noFill/>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="table-responsive"&gt;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table</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="table"&gt;</a:t>
            </a:r>
            <a:r>
              <a:rPr lang="en-US" dirty="0"/>
              <a:t/>
            </a:r>
            <a:br>
              <a:rPr lang="en-US" dirty="0"/>
            </a:br>
            <a:r>
              <a:rPr lang="en-US" b="0" i="0" dirty="0">
                <a:solidFill>
                  <a:srgbClr val="000000"/>
                </a:solidFill>
                <a:effectLst/>
                <a:latin typeface="Consolas" panose="020B0609020204030204" pitchFamily="49" charset="0"/>
              </a:rPr>
              <a:t>    ...</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/table</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p>
        </p:txBody>
      </p:sp>
      <p:pic>
        <p:nvPicPr>
          <p:cNvPr id="7" name="Picture 6">
            <a:extLst>
              <a:ext uri="{FF2B5EF4-FFF2-40B4-BE49-F238E27FC236}">
                <a16:creationId xmlns:a16="http://schemas.microsoft.com/office/drawing/2014/main" id="{7E7003F9-8195-4A66-952E-3D0ADCBC4D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4774555"/>
            <a:ext cx="9731583" cy="1783235"/>
          </a:xfrm>
          <a:prstGeom prst="rect">
            <a:avLst/>
          </a:prstGeom>
        </p:spPr>
      </p:pic>
    </p:spTree>
    <p:extLst>
      <p:ext uri="{BB962C8B-B14F-4D97-AF65-F5344CB8AC3E}">
        <p14:creationId xmlns:p14="http://schemas.microsoft.com/office/powerpoint/2010/main" val="1892940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A986-0BCE-48CD-88A9-0533755FDAC5}"/>
              </a:ext>
            </a:extLst>
          </p:cNvPr>
          <p:cNvSpPr>
            <a:spLocks noGrp="1"/>
          </p:cNvSpPr>
          <p:nvPr>
            <p:ph type="title"/>
          </p:nvPr>
        </p:nvSpPr>
        <p:spPr/>
        <p:txBody>
          <a:bodyPr/>
          <a:lstStyle/>
          <a:p>
            <a:r>
              <a:rPr lang="en-US" dirty="0"/>
              <a:t>Fixed Container</a:t>
            </a:r>
          </a:p>
        </p:txBody>
      </p:sp>
      <p:sp>
        <p:nvSpPr>
          <p:cNvPr id="3" name="Content Placeholder 2">
            <a:extLst>
              <a:ext uri="{FF2B5EF4-FFF2-40B4-BE49-F238E27FC236}">
                <a16:creationId xmlns:a16="http://schemas.microsoft.com/office/drawing/2014/main" id="{6FA8B09E-6D0E-4FDF-B4AD-889091654A7F}"/>
              </a:ext>
            </a:extLst>
          </p:cNvPr>
          <p:cNvSpPr>
            <a:spLocks noGrp="1"/>
          </p:cNvSpPr>
          <p:nvPr>
            <p:ph idx="1"/>
          </p:nvPr>
        </p:nvSpPr>
        <p:spPr>
          <a:xfrm>
            <a:off x="1371600" y="2286000"/>
            <a:ext cx="9601200" cy="608120"/>
          </a:xfrm>
        </p:spPr>
        <p:txBody>
          <a:bodyPr/>
          <a:lstStyle/>
          <a:p>
            <a:pPr marL="0" indent="0">
              <a:buNone/>
            </a:pPr>
            <a:r>
              <a:rPr lang="en-US" dirty="0"/>
              <a:t>Use the .container class to create a responsive, fixed-width container.</a:t>
            </a:r>
          </a:p>
          <a:p>
            <a:pPr marL="0" indent="0">
              <a:buNone/>
            </a:pPr>
            <a:endParaRPr lang="en-US" dirty="0"/>
          </a:p>
        </p:txBody>
      </p:sp>
      <p:pic>
        <p:nvPicPr>
          <p:cNvPr id="5" name="Picture 4">
            <a:extLst>
              <a:ext uri="{FF2B5EF4-FFF2-40B4-BE49-F238E27FC236}">
                <a16:creationId xmlns:a16="http://schemas.microsoft.com/office/drawing/2014/main" id="{F73ABADD-EC4E-4921-91ED-C1D6DBBA0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536" y="3161884"/>
            <a:ext cx="9784928" cy="1066892"/>
          </a:xfrm>
          <a:prstGeom prst="rect">
            <a:avLst/>
          </a:prstGeom>
        </p:spPr>
      </p:pic>
      <p:sp>
        <p:nvSpPr>
          <p:cNvPr id="7" name="TextBox 6">
            <a:extLst>
              <a:ext uri="{FF2B5EF4-FFF2-40B4-BE49-F238E27FC236}">
                <a16:creationId xmlns:a16="http://schemas.microsoft.com/office/drawing/2014/main" id="{BBE15EB7-DE77-4702-BAE5-E84AC46D809D}"/>
              </a:ext>
            </a:extLst>
          </p:cNvPr>
          <p:cNvSpPr txBox="1"/>
          <p:nvPr/>
        </p:nvSpPr>
        <p:spPr>
          <a:xfrm>
            <a:off x="1371600" y="4618795"/>
            <a:ext cx="6094520" cy="1200329"/>
          </a:xfrm>
          <a:prstGeom prst="rect">
            <a:avLst/>
          </a:prstGeom>
          <a:noFill/>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="container"&gt;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Bootstrap Page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some text.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3526623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F8E3F-DB2C-4BEB-A6D5-EFEC00586317}"/>
              </a:ext>
            </a:extLst>
          </p:cNvPr>
          <p:cNvSpPr>
            <a:spLocks noGrp="1"/>
          </p:cNvSpPr>
          <p:nvPr>
            <p:ph type="title"/>
          </p:nvPr>
        </p:nvSpPr>
        <p:spPr/>
        <p:txBody>
          <a:bodyPr/>
          <a:lstStyle/>
          <a:p>
            <a:r>
              <a:rPr lang="en-US" dirty="0"/>
              <a:t>Fluid Container</a:t>
            </a:r>
          </a:p>
        </p:txBody>
      </p:sp>
      <p:sp>
        <p:nvSpPr>
          <p:cNvPr id="3" name="Content Placeholder 2">
            <a:extLst>
              <a:ext uri="{FF2B5EF4-FFF2-40B4-BE49-F238E27FC236}">
                <a16:creationId xmlns:a16="http://schemas.microsoft.com/office/drawing/2014/main" id="{5A9FC2F0-09E3-4F28-92DB-F6F0BFAEFB76}"/>
              </a:ext>
            </a:extLst>
          </p:cNvPr>
          <p:cNvSpPr>
            <a:spLocks noGrp="1"/>
          </p:cNvSpPr>
          <p:nvPr>
            <p:ph idx="1"/>
          </p:nvPr>
        </p:nvSpPr>
        <p:spPr>
          <a:xfrm>
            <a:off x="1371600" y="2286000"/>
            <a:ext cx="9601200" cy="883328"/>
          </a:xfrm>
        </p:spPr>
        <p:txBody>
          <a:bodyPr/>
          <a:lstStyle/>
          <a:p>
            <a:pPr marL="0" indent="0">
              <a:buNone/>
            </a:pPr>
            <a:r>
              <a:rPr lang="en-US" dirty="0"/>
              <a:t>Use the .container-fluid class to create a full width container, that will always span the entire width of the screen (width is always 100%).</a:t>
            </a:r>
          </a:p>
        </p:txBody>
      </p:sp>
      <p:sp>
        <p:nvSpPr>
          <p:cNvPr id="5" name="TextBox 4">
            <a:extLst>
              <a:ext uri="{FF2B5EF4-FFF2-40B4-BE49-F238E27FC236}">
                <a16:creationId xmlns:a16="http://schemas.microsoft.com/office/drawing/2014/main" id="{02CFF1F5-B37C-425C-8871-9571060B34AC}"/>
              </a:ext>
            </a:extLst>
          </p:cNvPr>
          <p:cNvSpPr txBox="1"/>
          <p:nvPr/>
        </p:nvSpPr>
        <p:spPr>
          <a:xfrm>
            <a:off x="1511423" y="3688673"/>
            <a:ext cx="6094520" cy="1200329"/>
          </a:xfrm>
          <a:prstGeom prst="rect">
            <a:avLst/>
          </a:prstGeom>
          <a:noFill/>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="container-fluid"&gt;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Bootstrap Page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some text.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995484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4AB91-A58C-4A02-86CF-F7E685E4FB74}"/>
              </a:ext>
            </a:extLst>
          </p:cNvPr>
          <p:cNvSpPr>
            <a:spLocks noGrp="1"/>
          </p:cNvSpPr>
          <p:nvPr>
            <p:ph type="title"/>
          </p:nvPr>
        </p:nvSpPr>
        <p:spPr/>
        <p:txBody>
          <a:bodyPr/>
          <a:lstStyle/>
          <a:p>
            <a:r>
              <a:rPr lang="en-US" dirty="0"/>
              <a:t>Container Padding</a:t>
            </a:r>
          </a:p>
        </p:txBody>
      </p:sp>
      <p:sp>
        <p:nvSpPr>
          <p:cNvPr id="3" name="Content Placeholder 2">
            <a:extLst>
              <a:ext uri="{FF2B5EF4-FFF2-40B4-BE49-F238E27FC236}">
                <a16:creationId xmlns:a16="http://schemas.microsoft.com/office/drawing/2014/main" id="{1CF4E9D5-9BF0-4CC1-9F90-A7E1BE531E06}"/>
              </a:ext>
            </a:extLst>
          </p:cNvPr>
          <p:cNvSpPr>
            <a:spLocks noGrp="1"/>
          </p:cNvSpPr>
          <p:nvPr>
            <p:ph idx="1"/>
          </p:nvPr>
        </p:nvSpPr>
        <p:spPr>
          <a:xfrm>
            <a:off x="1371600" y="2286000"/>
            <a:ext cx="9601200" cy="1485900"/>
          </a:xfrm>
        </p:spPr>
        <p:txBody>
          <a:bodyPr/>
          <a:lstStyle/>
          <a:p>
            <a:pPr marL="0" indent="0">
              <a:buNone/>
            </a:pPr>
            <a:r>
              <a:rPr lang="en-US" dirty="0"/>
              <a:t>By default, containers have 15px left and right padding, with no top or bottom padding. Therefore, we often use space utilities, such as extra padding and margins to make them look even better.</a:t>
            </a:r>
          </a:p>
          <a:p>
            <a:pPr marL="0" indent="0">
              <a:buNone/>
            </a:pPr>
            <a:r>
              <a:rPr lang="en-US" dirty="0"/>
              <a:t>For example, .pt-3 means “add a top padding of 16px”.</a:t>
            </a:r>
          </a:p>
        </p:txBody>
      </p:sp>
      <p:sp>
        <p:nvSpPr>
          <p:cNvPr id="5" name="TextBox 4">
            <a:extLst>
              <a:ext uri="{FF2B5EF4-FFF2-40B4-BE49-F238E27FC236}">
                <a16:creationId xmlns:a16="http://schemas.microsoft.com/office/drawing/2014/main" id="{AEFE9DDD-1E8C-4C81-9A74-D3932A8D0B9D}"/>
              </a:ext>
            </a:extLst>
          </p:cNvPr>
          <p:cNvSpPr txBox="1"/>
          <p:nvPr/>
        </p:nvSpPr>
        <p:spPr>
          <a:xfrm>
            <a:off x="1371600" y="4098809"/>
            <a:ext cx="6094520" cy="369332"/>
          </a:xfrm>
          <a:prstGeom prst="rect">
            <a:avLst/>
          </a:prstGeom>
          <a:noFill/>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a:t>
            </a:r>
            <a:r>
              <a:rPr lang="en-US" b="0" i="0">
                <a:solidFill>
                  <a:srgbClr val="0000CD"/>
                </a:solidFill>
                <a:effectLst/>
                <a:latin typeface="Consolas" panose="020B0609020204030204" pitchFamily="49" charset="0"/>
              </a:rPr>
              <a:t>container pt-3"&gt;&lt;</a:t>
            </a:r>
            <a:r>
              <a:rPr lang="en-US" b="0" i="0">
                <a:solidFill>
                  <a:srgbClr val="A52A2A"/>
                </a:solidFill>
                <a:effectLst/>
                <a:latin typeface="Consolas" panose="020B0609020204030204" pitchFamily="49" charset="0"/>
              </a:rPr>
              <a: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1076858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126D-E552-4956-B5BC-D17F43C6D127}"/>
              </a:ext>
            </a:extLst>
          </p:cNvPr>
          <p:cNvSpPr>
            <a:spLocks noGrp="1"/>
          </p:cNvSpPr>
          <p:nvPr>
            <p:ph type="title"/>
          </p:nvPr>
        </p:nvSpPr>
        <p:spPr/>
        <p:txBody>
          <a:bodyPr/>
          <a:lstStyle/>
          <a:p>
            <a:r>
              <a:rPr lang="en-US" dirty="0"/>
              <a:t>Container Border and Color</a:t>
            </a:r>
          </a:p>
        </p:txBody>
      </p:sp>
      <p:sp>
        <p:nvSpPr>
          <p:cNvPr id="3" name="Content Placeholder 2">
            <a:extLst>
              <a:ext uri="{FF2B5EF4-FFF2-40B4-BE49-F238E27FC236}">
                <a16:creationId xmlns:a16="http://schemas.microsoft.com/office/drawing/2014/main" id="{C2D43F62-65D8-4F53-8057-D7A4750D2D7B}"/>
              </a:ext>
            </a:extLst>
          </p:cNvPr>
          <p:cNvSpPr>
            <a:spLocks noGrp="1"/>
          </p:cNvSpPr>
          <p:nvPr>
            <p:ph idx="1"/>
          </p:nvPr>
        </p:nvSpPr>
        <p:spPr>
          <a:xfrm>
            <a:off x="1371600" y="1566908"/>
            <a:ext cx="9601200" cy="466078"/>
          </a:xfrm>
        </p:spPr>
        <p:txBody>
          <a:bodyPr/>
          <a:lstStyle/>
          <a:p>
            <a:pPr marL="0" indent="0">
              <a:buNone/>
            </a:pPr>
            <a:r>
              <a:rPr lang="en-US" dirty="0"/>
              <a:t>Other utilities, such as borders and colors, are also often used together with containers:</a:t>
            </a:r>
          </a:p>
        </p:txBody>
      </p:sp>
      <p:sp>
        <p:nvSpPr>
          <p:cNvPr id="5" name="TextBox 4">
            <a:extLst>
              <a:ext uri="{FF2B5EF4-FFF2-40B4-BE49-F238E27FC236}">
                <a16:creationId xmlns:a16="http://schemas.microsoft.com/office/drawing/2014/main" id="{F405196E-B4B4-4997-9880-704F40EFF477}"/>
              </a:ext>
            </a:extLst>
          </p:cNvPr>
          <p:cNvSpPr txBox="1"/>
          <p:nvPr/>
        </p:nvSpPr>
        <p:spPr>
          <a:xfrm>
            <a:off x="1467033" y="2120652"/>
            <a:ext cx="8981983" cy="1477328"/>
          </a:xfrm>
          <a:prstGeom prst="rect">
            <a:avLst/>
          </a:prstGeom>
          <a:noFill/>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="container p-3 my-3 border"&gt;&lt;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dirty="0"/>
              <a:t/>
            </a:r>
            <a:br>
              <a:rPr lang="en-US" dirty="0"/>
            </a:b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="container p-3 my-3 </a:t>
            </a:r>
            <a:r>
              <a:rPr lang="en-US" b="0" i="0" dirty="0" err="1">
                <a:solidFill>
                  <a:srgbClr val="0000CD"/>
                </a:solidFill>
                <a:effectLst/>
                <a:latin typeface="Consolas" panose="020B0609020204030204" pitchFamily="49" charset="0"/>
              </a:rPr>
              <a:t>bg</a:t>
            </a:r>
            <a:r>
              <a:rPr lang="en-US" b="0" i="0" dirty="0">
                <a:solidFill>
                  <a:srgbClr val="0000CD"/>
                </a:solidFill>
                <a:effectLst/>
                <a:latin typeface="Consolas" panose="020B0609020204030204" pitchFamily="49" charset="0"/>
              </a:rPr>
              <a:t>-dark text-white"&gt;&lt;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dirty="0"/>
              <a:t/>
            </a:r>
            <a:br>
              <a:rPr lang="en-US" dirty="0"/>
            </a:br>
            <a:r>
              <a:rPr lang="en-US" dirty="0"/>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="container p-3 my-3 </a:t>
            </a:r>
            <a:r>
              <a:rPr lang="en-US" b="0" i="0" dirty="0" err="1">
                <a:solidFill>
                  <a:srgbClr val="0000CD"/>
                </a:solidFill>
                <a:effectLst/>
                <a:latin typeface="Consolas" panose="020B0609020204030204" pitchFamily="49" charset="0"/>
              </a:rPr>
              <a:t>bg</a:t>
            </a:r>
            <a:r>
              <a:rPr lang="en-US" b="0" i="0" dirty="0">
                <a:solidFill>
                  <a:srgbClr val="0000CD"/>
                </a:solidFill>
                <a:effectLst/>
                <a:latin typeface="Consolas" panose="020B0609020204030204" pitchFamily="49" charset="0"/>
              </a:rPr>
              <a:t>-primary text-white"&gt;&lt;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p>
        </p:txBody>
      </p:sp>
      <p:pic>
        <p:nvPicPr>
          <p:cNvPr id="7" name="Picture 6">
            <a:extLst>
              <a:ext uri="{FF2B5EF4-FFF2-40B4-BE49-F238E27FC236}">
                <a16:creationId xmlns:a16="http://schemas.microsoft.com/office/drawing/2014/main" id="{6C1BA18A-7320-4664-AEFD-DD46FC095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0844" y="3685646"/>
            <a:ext cx="5853976" cy="2974122"/>
          </a:xfrm>
          <a:prstGeom prst="rect">
            <a:avLst/>
          </a:prstGeom>
        </p:spPr>
      </p:pic>
    </p:spTree>
    <p:extLst>
      <p:ext uri="{BB962C8B-B14F-4D97-AF65-F5344CB8AC3E}">
        <p14:creationId xmlns:p14="http://schemas.microsoft.com/office/powerpoint/2010/main" val="164494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2327D-AEFA-456B-865F-41C8746A97F3}"/>
              </a:ext>
            </a:extLst>
          </p:cNvPr>
          <p:cNvSpPr>
            <a:spLocks noGrp="1"/>
          </p:cNvSpPr>
          <p:nvPr>
            <p:ph type="title"/>
          </p:nvPr>
        </p:nvSpPr>
        <p:spPr>
          <a:xfrm>
            <a:off x="765025" y="2002631"/>
            <a:ext cx="9612971" cy="2852737"/>
          </a:xfrm>
        </p:spPr>
        <p:txBody>
          <a:bodyPr>
            <a:normAutofit/>
          </a:bodyPr>
          <a:lstStyle/>
          <a:p>
            <a:r>
              <a:rPr lang="en-US" b="1" dirty="0"/>
              <a:t>BOOTSTRAP </a:t>
            </a:r>
            <a:br>
              <a:rPr lang="en-US" b="1" dirty="0"/>
            </a:br>
            <a:r>
              <a:rPr lang="en-US" sz="4000" b="1" dirty="0"/>
              <a:t>GRIDS BASICS</a:t>
            </a:r>
            <a:endParaRPr lang="en-US" b="1" dirty="0"/>
          </a:p>
        </p:txBody>
      </p:sp>
    </p:spTree>
    <p:extLst>
      <p:ext uri="{BB962C8B-B14F-4D97-AF65-F5344CB8AC3E}">
        <p14:creationId xmlns:p14="http://schemas.microsoft.com/office/powerpoint/2010/main" val="3394405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0A55-EA0A-4710-B677-629135A105D5}"/>
              </a:ext>
            </a:extLst>
          </p:cNvPr>
          <p:cNvSpPr>
            <a:spLocks noGrp="1"/>
          </p:cNvSpPr>
          <p:nvPr>
            <p:ph type="title"/>
          </p:nvPr>
        </p:nvSpPr>
        <p:spPr/>
        <p:txBody>
          <a:bodyPr/>
          <a:lstStyle/>
          <a:p>
            <a:r>
              <a:rPr lang="en-US" dirty="0"/>
              <a:t>Grids</a:t>
            </a:r>
          </a:p>
        </p:txBody>
      </p:sp>
      <p:sp>
        <p:nvSpPr>
          <p:cNvPr id="3" name="Content Placeholder 2">
            <a:extLst>
              <a:ext uri="{FF2B5EF4-FFF2-40B4-BE49-F238E27FC236}">
                <a16:creationId xmlns:a16="http://schemas.microsoft.com/office/drawing/2014/main" id="{D8D78D62-D4B6-4A09-B2A0-72A6162B3145}"/>
              </a:ext>
            </a:extLst>
          </p:cNvPr>
          <p:cNvSpPr>
            <a:spLocks noGrp="1"/>
          </p:cNvSpPr>
          <p:nvPr>
            <p:ph idx="1"/>
          </p:nvPr>
        </p:nvSpPr>
        <p:spPr>
          <a:xfrm>
            <a:off x="1295400" y="1649896"/>
            <a:ext cx="9601200" cy="1485900"/>
          </a:xfrm>
        </p:spPr>
        <p:txBody>
          <a:bodyPr>
            <a:normAutofit/>
          </a:bodyPr>
          <a:lstStyle/>
          <a:p>
            <a:pPr marL="0" indent="0">
              <a:buNone/>
            </a:pPr>
            <a:r>
              <a:rPr lang="en-US" dirty="0">
                <a:solidFill>
                  <a:schemeClr val="tx1"/>
                </a:solidFill>
                <a:latin typeface="+mj-lt"/>
              </a:rPr>
              <a:t>Bootstrap’s grid system is built with flexbox and allows up to 12 columns across the page.</a:t>
            </a:r>
          </a:p>
          <a:p>
            <a:pPr marL="0" indent="0">
              <a:buNone/>
            </a:pPr>
            <a:r>
              <a:rPr lang="en-US" dirty="0">
                <a:solidFill>
                  <a:schemeClr val="tx1"/>
                </a:solidFill>
                <a:latin typeface="+mj-lt"/>
              </a:rPr>
              <a:t>If you do not want to use all 12 columns individually, you can group the columns together to create wider columns:</a:t>
            </a:r>
          </a:p>
        </p:txBody>
      </p:sp>
      <p:pic>
        <p:nvPicPr>
          <p:cNvPr id="5" name="Picture 4">
            <a:extLst>
              <a:ext uri="{FF2B5EF4-FFF2-40B4-BE49-F238E27FC236}">
                <a16:creationId xmlns:a16="http://schemas.microsoft.com/office/drawing/2014/main" id="{1F837498-83DF-4073-8F30-E9700A933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722205"/>
            <a:ext cx="9723963" cy="2027096"/>
          </a:xfrm>
          <a:prstGeom prst="rect">
            <a:avLst/>
          </a:prstGeom>
        </p:spPr>
      </p:pic>
    </p:spTree>
    <p:extLst>
      <p:ext uri="{BB962C8B-B14F-4D97-AF65-F5344CB8AC3E}">
        <p14:creationId xmlns:p14="http://schemas.microsoft.com/office/powerpoint/2010/main" val="396188531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628</TotalTime>
  <Words>1106</Words>
  <Application>Microsoft Office PowerPoint</Application>
  <PresentationFormat>Widescreen</PresentationFormat>
  <Paragraphs>166</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-apple-system</vt:lpstr>
      <vt:lpstr>Consolas</vt:lpstr>
      <vt:lpstr>Franklin Gothic Book</vt:lpstr>
      <vt:lpstr>Crop</vt:lpstr>
      <vt:lpstr>BOOTSTRAP 4</vt:lpstr>
      <vt:lpstr>BOOTSTRAP  CONTAINERS</vt:lpstr>
      <vt:lpstr>Containers</vt:lpstr>
      <vt:lpstr>Fixed Container</vt:lpstr>
      <vt:lpstr>Fluid Container</vt:lpstr>
      <vt:lpstr>Container Padding</vt:lpstr>
      <vt:lpstr>Container Border and Color</vt:lpstr>
      <vt:lpstr>BOOTSTRAP  GRIDS BASICS</vt:lpstr>
      <vt:lpstr>Grids</vt:lpstr>
      <vt:lpstr>Grid Classes</vt:lpstr>
      <vt:lpstr>Basic Structure of a Bootstrap Grid</vt:lpstr>
      <vt:lpstr>Three Equal Columns</vt:lpstr>
      <vt:lpstr>Responsive Columns</vt:lpstr>
      <vt:lpstr>Two Unequal Responsive Columns</vt:lpstr>
      <vt:lpstr>BOOTSTRAP  TYPOGRAPHY CLASSES</vt:lpstr>
      <vt:lpstr>Typography Classes</vt:lpstr>
      <vt:lpstr>BOOTSTRAP  COLORS</vt:lpstr>
      <vt:lpstr>Bootstrap Colors</vt:lpstr>
      <vt:lpstr>Background Colors</vt:lpstr>
      <vt:lpstr>BOOTSTRAP  TABLES</vt:lpstr>
      <vt:lpstr>Bootstrap Tables</vt:lpstr>
      <vt:lpstr>Striped Rows</vt:lpstr>
      <vt:lpstr>Bordered Table</vt:lpstr>
      <vt:lpstr>Hover Rows </vt:lpstr>
      <vt:lpstr>Black/Dark Table</vt:lpstr>
      <vt:lpstr>Borderless Table</vt:lpstr>
      <vt:lpstr>Contextual Classes</vt:lpstr>
      <vt:lpstr>PowerPoint Presentation</vt:lpstr>
      <vt:lpstr>Table Head Colors</vt:lpstr>
      <vt:lpstr>Responsive Tables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HELLO-1</dc:creator>
  <cp:lastModifiedBy>abdili2</cp:lastModifiedBy>
  <cp:revision>65</cp:revision>
  <dcterms:created xsi:type="dcterms:W3CDTF">2020-10-13T11:51:34Z</dcterms:created>
  <dcterms:modified xsi:type="dcterms:W3CDTF">2021-09-25T16:11:18Z</dcterms:modified>
</cp:coreProperties>
</file>