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71" r:id="rId3"/>
    <p:sldId id="285" r:id="rId4"/>
    <p:sldId id="272" r:id="rId5"/>
    <p:sldId id="273" r:id="rId6"/>
    <p:sldId id="275" r:id="rId7"/>
    <p:sldId id="274" r:id="rId8"/>
    <p:sldId id="276" r:id="rId9"/>
    <p:sldId id="277" r:id="rId10"/>
    <p:sldId id="278" r:id="rId11"/>
    <p:sldId id="284" r:id="rId12"/>
    <p:sldId id="279" r:id="rId13"/>
    <p:sldId id="286" r:id="rId14"/>
    <p:sldId id="287" r:id="rId15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CF4F0-6A7C-4495-9E35-F511825C274F}" type="datetimeFigureOut">
              <a:rPr lang="hr-BA" smtClean="0"/>
              <a:t>20.04.2017.</a:t>
            </a:fld>
            <a:endParaRPr lang="hr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B8CAA-5EBE-4385-96EB-193D357B71D5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96573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00FE9-F815-47F0-9AE3-BA0E054192B0}" type="slidenum">
              <a:rPr lang="hr-BA" smtClean="0"/>
              <a:t>1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95574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00FE9-F815-47F0-9AE3-BA0E054192B0}" type="slidenum">
              <a:rPr lang="hr-BA" smtClean="0"/>
              <a:t>10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95574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00FE9-F815-47F0-9AE3-BA0E054192B0}" type="slidenum">
              <a:rPr lang="hr-BA" smtClean="0"/>
              <a:t>11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95574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00FE9-F815-47F0-9AE3-BA0E054192B0}" type="slidenum">
              <a:rPr lang="hr-BA" smtClean="0"/>
              <a:t>12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95574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00FE9-F815-47F0-9AE3-BA0E054192B0}" type="slidenum">
              <a:rPr lang="hr-BA" smtClean="0"/>
              <a:t>13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95574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00FE9-F815-47F0-9AE3-BA0E054192B0}" type="slidenum">
              <a:rPr lang="hr-BA" smtClean="0"/>
              <a:t>14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9557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00FE9-F815-47F0-9AE3-BA0E054192B0}" type="slidenum">
              <a:rPr lang="hr-BA" smtClean="0"/>
              <a:t>2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9557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00FE9-F815-47F0-9AE3-BA0E054192B0}" type="slidenum">
              <a:rPr lang="hr-BA" smtClean="0"/>
              <a:t>3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9557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00FE9-F815-47F0-9AE3-BA0E054192B0}" type="slidenum">
              <a:rPr lang="hr-BA" smtClean="0"/>
              <a:t>4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9557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00FE9-F815-47F0-9AE3-BA0E054192B0}" type="slidenum">
              <a:rPr lang="hr-BA" smtClean="0"/>
              <a:t>5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95574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00FE9-F815-47F0-9AE3-BA0E054192B0}" type="slidenum">
              <a:rPr lang="hr-BA" smtClean="0"/>
              <a:t>6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95574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00FE9-F815-47F0-9AE3-BA0E054192B0}" type="slidenum">
              <a:rPr lang="hr-BA" smtClean="0"/>
              <a:t>7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95574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00FE9-F815-47F0-9AE3-BA0E054192B0}" type="slidenum">
              <a:rPr lang="hr-BA" smtClean="0"/>
              <a:t>8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95574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00FE9-F815-47F0-9AE3-BA0E054192B0}" type="slidenum">
              <a:rPr lang="hr-BA" smtClean="0"/>
              <a:t>9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9557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A04-1953-4C64-9475-EE09B7526BD7}" type="datetimeFigureOut">
              <a:rPr lang="hr-BA" smtClean="0"/>
              <a:t>20.04.2017.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950-FC39-4526-948D-70B3DA07D04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73060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A04-1953-4C64-9475-EE09B7526BD7}" type="datetimeFigureOut">
              <a:rPr lang="hr-BA" smtClean="0"/>
              <a:t>20.04.2017.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950-FC39-4526-948D-70B3DA07D04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02826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A04-1953-4C64-9475-EE09B7526BD7}" type="datetimeFigureOut">
              <a:rPr lang="hr-BA" smtClean="0"/>
              <a:t>20.04.2017.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950-FC39-4526-948D-70B3DA07D04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76485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A04-1953-4C64-9475-EE09B7526BD7}" type="datetimeFigureOut">
              <a:rPr lang="hr-BA" smtClean="0"/>
              <a:t>20.04.2017.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950-FC39-4526-948D-70B3DA07D04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99231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A04-1953-4C64-9475-EE09B7526BD7}" type="datetimeFigureOut">
              <a:rPr lang="hr-BA" smtClean="0"/>
              <a:t>20.04.2017.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950-FC39-4526-948D-70B3DA07D04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08212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A04-1953-4C64-9475-EE09B7526BD7}" type="datetimeFigureOut">
              <a:rPr lang="hr-BA" smtClean="0"/>
              <a:t>20.04.2017.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950-FC39-4526-948D-70B3DA07D04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11856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A04-1953-4C64-9475-EE09B7526BD7}" type="datetimeFigureOut">
              <a:rPr lang="hr-BA" smtClean="0"/>
              <a:t>20.04.2017.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950-FC39-4526-948D-70B3DA07D04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13166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A04-1953-4C64-9475-EE09B7526BD7}" type="datetimeFigureOut">
              <a:rPr lang="hr-BA" smtClean="0"/>
              <a:t>20.04.2017.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950-FC39-4526-948D-70B3DA07D04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12227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A04-1953-4C64-9475-EE09B7526BD7}" type="datetimeFigureOut">
              <a:rPr lang="hr-BA" smtClean="0"/>
              <a:t>20.04.2017.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950-FC39-4526-948D-70B3DA07D04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04495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A04-1953-4C64-9475-EE09B7526BD7}" type="datetimeFigureOut">
              <a:rPr lang="hr-BA" smtClean="0"/>
              <a:t>20.04.2017.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950-FC39-4526-948D-70B3DA07D04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94918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9A04-1953-4C64-9475-EE09B7526BD7}" type="datetimeFigureOut">
              <a:rPr lang="hr-BA" smtClean="0"/>
              <a:t>20.04.2017.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1950-FC39-4526-948D-70B3DA07D04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55373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9A04-1953-4C64-9475-EE09B7526BD7}" type="datetimeFigureOut">
              <a:rPr lang="hr-BA" smtClean="0"/>
              <a:t>20.04.2017.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1950-FC39-4526-948D-70B3DA07D04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74442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116632"/>
            <a:ext cx="5256584" cy="1008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Time series data</a:t>
            </a:r>
            <a:b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River Bosna stages</a:t>
            </a:r>
            <a:endParaRPr lang="hr-BA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53F1-9EE9-4B98-93D8-7EF99639FAE0}" type="slidenum">
              <a:rPr lang="hr-BA" smtClean="0"/>
              <a:t>1</a:t>
            </a:fld>
            <a:r>
              <a:rPr lang="en-US" dirty="0" smtClean="0"/>
              <a:t>/33</a:t>
            </a:r>
            <a:endParaRPr lang="hr-B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824" y="1196752"/>
            <a:ext cx="5698976" cy="492941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Problem?</a:t>
            </a:r>
          </a:p>
          <a:p>
            <a:r>
              <a:rPr lang="en-US" dirty="0" smtClean="0"/>
              <a:t>River stages from 2001 – 2011</a:t>
            </a:r>
          </a:p>
          <a:p>
            <a:r>
              <a:rPr lang="en-US" dirty="0" smtClean="0"/>
              <a:t>Gauging station “</a:t>
            </a:r>
            <a:r>
              <a:rPr lang="en-US" dirty="0" err="1" smtClean="0"/>
              <a:t>Maglaj</a:t>
            </a:r>
            <a:r>
              <a:rPr lang="en-US" dirty="0" smtClean="0"/>
              <a:t>- </a:t>
            </a:r>
            <a:r>
              <a:rPr lang="en-US" dirty="0" err="1" smtClean="0"/>
              <a:t>Poljice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4015 days</a:t>
            </a:r>
          </a:p>
          <a:p>
            <a:r>
              <a:rPr lang="en-US" dirty="0" smtClean="0"/>
              <a:t>Supervised (Regression)</a:t>
            </a:r>
            <a:endParaRPr lang="en-US" dirty="0"/>
          </a:p>
          <a:p>
            <a:r>
              <a:rPr lang="en-US" dirty="0" smtClean="0"/>
              <a:t>Forecast/predict t+1 river stage</a:t>
            </a:r>
            <a:endParaRPr lang="hr-BA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79512" y="188640"/>
            <a:ext cx="2160240" cy="6261328"/>
          </a:xfrm>
          <a:prstGeom prst="rect">
            <a:avLst/>
          </a:prstGeom>
          <a:effectLst>
            <a:outerShdw blurRad="63500" dist="38100" dir="8100000" rotWithShape="0">
              <a:srgbClr val="000000">
                <a:alpha val="45000"/>
              </a:srgbClr>
            </a:outerShdw>
            <a:softEdge rad="635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smtClean="0">
                <a:solidFill>
                  <a:schemeClr val="tx1"/>
                </a:solidFill>
              </a:rPr>
              <a:t>Introduction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smtClean="0">
                <a:solidFill>
                  <a:schemeClr val="tx1"/>
                </a:solidFill>
              </a:rPr>
              <a:t>Problem 1</a:t>
            </a:r>
          </a:p>
          <a:p>
            <a:pPr>
              <a:lnSpc>
                <a:spcPct val="150000"/>
              </a:lnSpc>
            </a:pPr>
            <a:r>
              <a:rPr lang="en-US" sz="2000" b="1" smtClean="0">
                <a:solidFill>
                  <a:schemeClr val="tx1"/>
                </a:solidFill>
              </a:rPr>
              <a:t>MNIST data</a:t>
            </a:r>
          </a:p>
          <a:p>
            <a:pPr>
              <a:lnSpc>
                <a:spcPct val="150000"/>
              </a:lnSpc>
            </a:pPr>
            <a:r>
              <a:rPr lang="en-US" sz="2000" b="1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smtClean="0">
                <a:solidFill>
                  <a:schemeClr val="tx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smtClean="0">
                <a:solidFill>
                  <a:schemeClr val="bg1"/>
                </a:solidFill>
              </a:rPr>
              <a:t>Problem 2</a:t>
            </a:r>
          </a:p>
          <a:p>
            <a:pPr>
              <a:lnSpc>
                <a:spcPct val="150000"/>
              </a:lnSpc>
            </a:pPr>
            <a:r>
              <a:rPr lang="en-US" sz="2000" b="1" smtClean="0">
                <a:solidFill>
                  <a:schemeClr val="tx1"/>
                </a:solidFill>
              </a:rPr>
              <a:t>River data</a:t>
            </a:r>
          </a:p>
          <a:p>
            <a:pPr>
              <a:lnSpc>
                <a:spcPct val="150000"/>
              </a:lnSpc>
            </a:pPr>
            <a:r>
              <a:rPr lang="en-US" sz="2000" b="1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smtClean="0">
                <a:solidFill>
                  <a:schemeClr val="tx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smtClean="0">
                <a:solidFill>
                  <a:schemeClr val="bg2">
                    <a:lumMod val="10000"/>
                  </a:schemeClr>
                </a:solidFill>
              </a:rPr>
              <a:t>What have I learned?</a:t>
            </a:r>
          </a:p>
          <a:p>
            <a:pPr>
              <a:lnSpc>
                <a:spcPct val="150000"/>
              </a:lnSpc>
            </a:pPr>
            <a:endParaRPr lang="hr-BA" sz="2000" b="1" dirty="0"/>
          </a:p>
        </p:txBody>
      </p:sp>
    </p:spTree>
    <p:extLst>
      <p:ext uri="{BB962C8B-B14F-4D97-AF65-F5344CB8AC3E}">
        <p14:creationId xmlns:p14="http://schemas.microsoft.com/office/powerpoint/2010/main" val="32434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404664"/>
            <a:ext cx="5256584" cy="1008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Results</a:t>
            </a:r>
            <a:b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SGD optimizer</a:t>
            </a:r>
            <a:endParaRPr lang="hr-BA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53F1-9EE9-4B98-93D8-7EF99639FAE0}" type="slidenum">
              <a:rPr lang="hr-BA" smtClean="0"/>
              <a:t>10</a:t>
            </a:fld>
            <a:r>
              <a:rPr lang="en-US" dirty="0" smtClean="0"/>
              <a:t>/33</a:t>
            </a:r>
            <a:endParaRPr lang="hr-B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132856"/>
            <a:ext cx="6216908" cy="3600400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79512" y="188640"/>
            <a:ext cx="2160240" cy="6261328"/>
          </a:xfrm>
          <a:prstGeom prst="rect">
            <a:avLst/>
          </a:prstGeom>
          <a:effectLst>
            <a:outerShdw blurRad="63500" dist="38100" dir="8100000" rotWithShape="0">
              <a:srgbClr val="000000">
                <a:alpha val="45000"/>
              </a:srgbClr>
            </a:outerShdw>
            <a:softEdge rad="635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Introduction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1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MNIST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2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River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Results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What have I learned?</a:t>
            </a:r>
          </a:p>
          <a:p>
            <a:pPr>
              <a:lnSpc>
                <a:spcPct val="150000"/>
              </a:lnSpc>
            </a:pPr>
            <a:endParaRPr lang="hr-BA" sz="2000" b="1" dirty="0"/>
          </a:p>
        </p:txBody>
      </p:sp>
    </p:spTree>
    <p:extLst>
      <p:ext uri="{BB962C8B-B14F-4D97-AF65-F5344CB8AC3E}">
        <p14:creationId xmlns:p14="http://schemas.microsoft.com/office/powerpoint/2010/main" val="130014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404664"/>
            <a:ext cx="5256584" cy="1008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First try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</a:t>
            </a:r>
            <a:endParaRPr lang="hr-BA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53F1-9EE9-4B98-93D8-7EF99639FAE0}" type="slidenum">
              <a:rPr lang="hr-BA" smtClean="0"/>
              <a:t>11</a:t>
            </a:fld>
            <a:r>
              <a:rPr lang="en-US" dirty="0" smtClean="0"/>
              <a:t>/33</a:t>
            </a:r>
            <a:endParaRPr lang="hr-B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hr-BA"/>
          </a:p>
        </p:txBody>
      </p:sp>
      <p:pic>
        <p:nvPicPr>
          <p:cNvPr id="5122" name="Picture 2" descr="C:\Users\jusuf\Dropbox\Atlantbh\Untitled Folder\Month 2\RNN\sequential\figure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40768"/>
            <a:ext cx="624069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79512" y="188640"/>
            <a:ext cx="2160240" cy="6261328"/>
          </a:xfrm>
          <a:prstGeom prst="rect">
            <a:avLst/>
          </a:prstGeom>
          <a:effectLst>
            <a:outerShdw blurRad="63500" dist="38100" dir="8100000" rotWithShape="0">
              <a:srgbClr val="000000">
                <a:alpha val="45000"/>
              </a:srgbClr>
            </a:outerShdw>
            <a:softEdge rad="635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Introduction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1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MNIST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2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River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Results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What have I learned?</a:t>
            </a:r>
          </a:p>
          <a:p>
            <a:pPr>
              <a:lnSpc>
                <a:spcPct val="150000"/>
              </a:lnSpc>
            </a:pPr>
            <a:endParaRPr lang="hr-BA" sz="2000" b="1" dirty="0"/>
          </a:p>
        </p:txBody>
      </p:sp>
    </p:spTree>
    <p:extLst>
      <p:ext uri="{BB962C8B-B14F-4D97-AF65-F5344CB8AC3E}">
        <p14:creationId xmlns:p14="http://schemas.microsoft.com/office/powerpoint/2010/main" val="31482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404664"/>
            <a:ext cx="5256584" cy="1008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How?</a:t>
            </a:r>
            <a:endParaRPr lang="hr-BA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88640"/>
            <a:ext cx="2160240" cy="6261328"/>
          </a:xfrm>
          <a:effectLst>
            <a:outerShdw blurRad="63500" dist="38100" dir="8100000" rotWithShape="0">
              <a:srgbClr val="000000">
                <a:alpha val="45000"/>
              </a:srgbClr>
            </a:outerShdw>
            <a:softEdge rad="635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1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MNIST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2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River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What have I learned?</a:t>
            </a:r>
          </a:p>
          <a:p>
            <a:pPr>
              <a:lnSpc>
                <a:spcPct val="150000"/>
              </a:lnSpc>
            </a:pPr>
            <a:endParaRPr lang="hr-BA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53F1-9EE9-4B98-93D8-7EF99639FAE0}" type="slidenum">
              <a:rPr lang="hr-BA" smtClean="0"/>
              <a:t>12</a:t>
            </a:fld>
            <a:r>
              <a:rPr lang="en-US" dirty="0" smtClean="0"/>
              <a:t>/33</a:t>
            </a:r>
            <a:endParaRPr lang="hr-B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3808" y="1628800"/>
            <a:ext cx="518457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Recurrent Neural Network</a:t>
            </a:r>
          </a:p>
          <a:p>
            <a:r>
              <a:rPr lang="en-US" dirty="0" smtClean="0"/>
              <a:t>LSTM -&gt; Long Short Term Memory</a:t>
            </a:r>
          </a:p>
          <a:p>
            <a:r>
              <a:rPr lang="en-US" dirty="0" smtClean="0"/>
              <a:t>Good with time series data</a:t>
            </a:r>
          </a:p>
          <a:p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err="1" smtClean="0"/>
              <a:t>Keras</a:t>
            </a:r>
            <a:r>
              <a:rPr lang="en-US" dirty="0" smtClean="0"/>
              <a:t> library</a:t>
            </a:r>
          </a:p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36101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404664"/>
            <a:ext cx="5256584" cy="1008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How?</a:t>
            </a:r>
            <a:endParaRPr lang="hr-BA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88640"/>
            <a:ext cx="2160240" cy="6261328"/>
          </a:xfrm>
          <a:effectLst>
            <a:outerShdw blurRad="63500" dist="38100" dir="8100000" rotWithShape="0">
              <a:srgbClr val="000000">
                <a:alpha val="45000"/>
              </a:srgbClr>
            </a:outerShdw>
            <a:softEdge rad="635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1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MNIST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2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River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What have I learned?</a:t>
            </a:r>
          </a:p>
          <a:p>
            <a:pPr>
              <a:lnSpc>
                <a:spcPct val="150000"/>
              </a:lnSpc>
            </a:pPr>
            <a:endParaRPr lang="hr-BA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53F1-9EE9-4B98-93D8-7EF99639FAE0}" type="slidenum">
              <a:rPr lang="hr-BA" smtClean="0"/>
              <a:t>13</a:t>
            </a:fld>
            <a:r>
              <a:rPr lang="en-US" dirty="0" smtClean="0"/>
              <a:t>/33</a:t>
            </a:r>
            <a:endParaRPr lang="hr-B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628800"/>
            <a:ext cx="5184775" cy="1362101"/>
          </a:xfrm>
        </p:spPr>
      </p:pic>
      <p:sp>
        <p:nvSpPr>
          <p:cNvPr id="7" name="Rectangle 6"/>
          <p:cNvSpPr/>
          <p:nvPr/>
        </p:nvSpPr>
        <p:spPr>
          <a:xfrm>
            <a:off x="3031738" y="3244334"/>
            <a:ext cx="3080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“The clouds are in the …    </a:t>
            </a:r>
            <a:r>
              <a:rPr lang="en-US" b="1" i="1" dirty="0" smtClean="0"/>
              <a:t>sky</a:t>
            </a:r>
            <a:r>
              <a:rPr lang="en-US" dirty="0" smtClean="0"/>
              <a:t>”</a:t>
            </a:r>
            <a:endParaRPr lang="hr-BA" dirty="0"/>
          </a:p>
        </p:txBody>
      </p:sp>
      <p:sp>
        <p:nvSpPr>
          <p:cNvPr id="9" name="TextBox 8"/>
          <p:cNvSpPr txBox="1"/>
          <p:nvPr/>
        </p:nvSpPr>
        <p:spPr>
          <a:xfrm>
            <a:off x="3131840" y="4077072"/>
            <a:ext cx="4959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“I </a:t>
            </a:r>
            <a:r>
              <a:rPr lang="en-US" sz="2000" dirty="0"/>
              <a:t>grew up in </a:t>
            </a:r>
            <a:r>
              <a:rPr lang="en-US" sz="2000" dirty="0" smtClean="0"/>
              <a:t>England… </a:t>
            </a:r>
            <a:r>
              <a:rPr lang="en-US" sz="2000" dirty="0"/>
              <a:t>I speak fluent </a:t>
            </a:r>
            <a:r>
              <a:rPr lang="en-US" sz="2000" b="1" i="1" dirty="0" smtClean="0"/>
              <a:t>English”</a:t>
            </a:r>
            <a:endParaRPr lang="hr-BA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5157192"/>
            <a:ext cx="4908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	4	8	16	32	?</a:t>
            </a:r>
          </a:p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13848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404664"/>
            <a:ext cx="5256584" cy="1008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What have I learned?</a:t>
            </a:r>
            <a:endParaRPr lang="hr-BA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88640"/>
            <a:ext cx="2160240" cy="6261328"/>
          </a:xfrm>
          <a:effectLst>
            <a:outerShdw blurRad="63500" dist="38100" dir="8100000" rotWithShape="0">
              <a:srgbClr val="000000">
                <a:alpha val="45000"/>
              </a:srgbClr>
            </a:outerShdw>
            <a:softEdge rad="635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1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MNIST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2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River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What have I learned?</a:t>
            </a:r>
          </a:p>
          <a:p>
            <a:pPr>
              <a:lnSpc>
                <a:spcPct val="150000"/>
              </a:lnSpc>
            </a:pPr>
            <a:endParaRPr lang="hr-BA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53F1-9EE9-4B98-93D8-7EF99639FAE0}" type="slidenum">
              <a:rPr lang="hr-BA" smtClean="0"/>
              <a:t>14</a:t>
            </a:fld>
            <a:r>
              <a:rPr lang="en-US" dirty="0" smtClean="0"/>
              <a:t>/33</a:t>
            </a:r>
            <a:endParaRPr lang="hr-B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5776" y="1556792"/>
            <a:ext cx="532859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Convolutional Neural Network</a:t>
            </a:r>
          </a:p>
          <a:p>
            <a:r>
              <a:rPr lang="en-US" sz="2400" dirty="0" smtClean="0"/>
              <a:t>Recurrent Neural Network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36911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116632"/>
            <a:ext cx="5256584" cy="1008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River Bosna stages</a:t>
            </a:r>
            <a:b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Visualization</a:t>
            </a:r>
            <a:endParaRPr lang="hr-BA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53F1-9EE9-4B98-93D8-7EF99639FAE0}" type="slidenum">
              <a:rPr lang="hr-BA" smtClean="0"/>
              <a:t>2</a:t>
            </a:fld>
            <a:r>
              <a:rPr lang="en-US" dirty="0" smtClean="0"/>
              <a:t>/33</a:t>
            </a:r>
            <a:endParaRPr lang="hr-B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676" y="1772816"/>
            <a:ext cx="6589921" cy="3816423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79512" y="188640"/>
            <a:ext cx="2160240" cy="6261328"/>
          </a:xfrm>
          <a:prstGeom prst="rect">
            <a:avLst/>
          </a:prstGeom>
          <a:effectLst>
            <a:outerShdw blurRad="63500" dist="38100" dir="8100000" rotWithShape="0">
              <a:srgbClr val="000000">
                <a:alpha val="45000"/>
              </a:srgbClr>
            </a:outerShdw>
            <a:softEdge rad="635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Introduction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1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MNIST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2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River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What have I learned?</a:t>
            </a:r>
          </a:p>
          <a:p>
            <a:pPr>
              <a:lnSpc>
                <a:spcPct val="150000"/>
              </a:lnSpc>
            </a:pPr>
            <a:endParaRPr lang="hr-BA" sz="2000" b="1" dirty="0"/>
          </a:p>
        </p:txBody>
      </p:sp>
    </p:spTree>
    <p:extLst>
      <p:ext uri="{BB962C8B-B14F-4D97-AF65-F5344CB8AC3E}">
        <p14:creationId xmlns:p14="http://schemas.microsoft.com/office/powerpoint/2010/main" val="329494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116632"/>
            <a:ext cx="5256584" cy="1008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River Bosna stages</a:t>
            </a:r>
            <a:b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Data</a:t>
            </a:r>
            <a:endParaRPr lang="hr-BA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53F1-9EE9-4B98-93D8-7EF99639FAE0}" type="slidenum">
              <a:rPr lang="hr-BA" smtClean="0"/>
              <a:t>3</a:t>
            </a:fld>
            <a:r>
              <a:rPr lang="en-US" dirty="0" smtClean="0"/>
              <a:t>/33</a:t>
            </a:r>
            <a:endParaRPr lang="hr-B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268760"/>
            <a:ext cx="4220062" cy="5003788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79512" y="188640"/>
            <a:ext cx="2160240" cy="6261328"/>
          </a:xfrm>
          <a:prstGeom prst="rect">
            <a:avLst/>
          </a:prstGeom>
          <a:effectLst>
            <a:outerShdw blurRad="63500" dist="38100" dir="8100000" rotWithShape="0">
              <a:srgbClr val="000000">
                <a:alpha val="45000"/>
              </a:srgbClr>
            </a:outerShdw>
            <a:softEdge rad="635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Introduction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1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MNIST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2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River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What have I learned?</a:t>
            </a:r>
          </a:p>
          <a:p>
            <a:pPr>
              <a:lnSpc>
                <a:spcPct val="150000"/>
              </a:lnSpc>
            </a:pPr>
            <a:endParaRPr lang="hr-BA" sz="2000" b="1" dirty="0"/>
          </a:p>
        </p:txBody>
      </p:sp>
    </p:spTree>
    <p:extLst>
      <p:ext uri="{BB962C8B-B14F-4D97-AF65-F5344CB8AC3E}">
        <p14:creationId xmlns:p14="http://schemas.microsoft.com/office/powerpoint/2010/main" val="16836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116632"/>
            <a:ext cx="5256584" cy="1008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Model</a:t>
            </a:r>
            <a:endParaRPr lang="hr-BA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53F1-9EE9-4B98-93D8-7EF99639FAE0}" type="slidenum">
              <a:rPr lang="hr-BA" smtClean="0"/>
              <a:t>4</a:t>
            </a:fld>
            <a:r>
              <a:rPr lang="en-US" dirty="0" smtClean="0"/>
              <a:t>/33</a:t>
            </a:r>
            <a:endParaRPr lang="hr-B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800" y="1600200"/>
            <a:ext cx="5915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80 % training data</a:t>
            </a:r>
          </a:p>
          <a:p>
            <a:r>
              <a:rPr lang="en-US" dirty="0" smtClean="0"/>
              <a:t>20 % testing data</a:t>
            </a:r>
          </a:p>
          <a:p>
            <a:r>
              <a:rPr lang="en-US" dirty="0" smtClean="0"/>
              <a:t>Different sequences:</a:t>
            </a:r>
          </a:p>
          <a:p>
            <a:pPr lvl="1"/>
            <a:r>
              <a:rPr lang="en-US" dirty="0" smtClean="0"/>
              <a:t>3 days</a:t>
            </a:r>
          </a:p>
          <a:p>
            <a:pPr lvl="1"/>
            <a:r>
              <a:rPr lang="en-US" dirty="0" smtClean="0"/>
              <a:t>5 days</a:t>
            </a:r>
          </a:p>
          <a:p>
            <a:pPr lvl="1"/>
            <a:r>
              <a:rPr lang="en-US" dirty="0" smtClean="0"/>
              <a:t>8 days</a:t>
            </a:r>
          </a:p>
          <a:p>
            <a:pPr lvl="1"/>
            <a:r>
              <a:rPr lang="en-US" dirty="0" smtClean="0"/>
              <a:t>30 days</a:t>
            </a:r>
            <a:endParaRPr lang="hr-BA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512" y="188640"/>
            <a:ext cx="2160240" cy="6261328"/>
          </a:xfrm>
          <a:prstGeom prst="rect">
            <a:avLst/>
          </a:prstGeom>
          <a:effectLst>
            <a:outerShdw blurRad="63500" dist="38100" dir="8100000" rotWithShape="0">
              <a:srgbClr val="000000">
                <a:alpha val="45000"/>
              </a:srgbClr>
            </a:outerShdw>
            <a:softEdge rad="635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Introduction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1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MNIST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2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River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What have I learned?</a:t>
            </a:r>
          </a:p>
          <a:p>
            <a:pPr>
              <a:lnSpc>
                <a:spcPct val="150000"/>
              </a:lnSpc>
            </a:pPr>
            <a:endParaRPr lang="hr-BA" sz="2000" b="1" dirty="0"/>
          </a:p>
        </p:txBody>
      </p:sp>
    </p:spTree>
    <p:extLst>
      <p:ext uri="{BB962C8B-B14F-4D97-AF65-F5344CB8AC3E}">
        <p14:creationId xmlns:p14="http://schemas.microsoft.com/office/powerpoint/2010/main" val="2473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116632"/>
            <a:ext cx="5256584" cy="1008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River Bosna stages</a:t>
            </a:r>
            <a:b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Visualization</a:t>
            </a:r>
            <a:endParaRPr lang="hr-BA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53F1-9EE9-4B98-93D8-7EF99639FAE0}" type="slidenum">
              <a:rPr lang="hr-BA" smtClean="0"/>
              <a:t>5</a:t>
            </a:fld>
            <a:r>
              <a:rPr lang="en-US" dirty="0" smtClean="0"/>
              <a:t>/33</a:t>
            </a:r>
            <a:endParaRPr lang="hr-B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1988841"/>
            <a:ext cx="6205246" cy="358119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79512" y="188640"/>
            <a:ext cx="2160240" cy="6261328"/>
          </a:xfrm>
          <a:prstGeom prst="rect">
            <a:avLst/>
          </a:prstGeom>
          <a:effectLst>
            <a:outerShdw blurRad="63500" dist="38100" dir="8100000" rotWithShape="0">
              <a:srgbClr val="000000">
                <a:alpha val="45000"/>
              </a:srgbClr>
            </a:outerShdw>
            <a:softEdge rad="635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Introduction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1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MNIST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2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River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What have I learned?</a:t>
            </a:r>
          </a:p>
          <a:p>
            <a:pPr>
              <a:lnSpc>
                <a:spcPct val="150000"/>
              </a:lnSpc>
            </a:pPr>
            <a:endParaRPr lang="hr-BA" sz="2000" b="1" dirty="0"/>
          </a:p>
        </p:txBody>
      </p:sp>
    </p:spTree>
    <p:extLst>
      <p:ext uri="{BB962C8B-B14F-4D97-AF65-F5344CB8AC3E}">
        <p14:creationId xmlns:p14="http://schemas.microsoft.com/office/powerpoint/2010/main" val="42482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404664"/>
            <a:ext cx="5256584" cy="1008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Results</a:t>
            </a:r>
            <a:b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8 days</a:t>
            </a:r>
            <a:endParaRPr lang="hr-BA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53F1-9EE9-4B98-93D8-7EF99639FAE0}" type="slidenum">
              <a:rPr lang="hr-BA" smtClean="0"/>
              <a:t>6</a:t>
            </a:fld>
            <a:r>
              <a:rPr lang="en-US" dirty="0" smtClean="0"/>
              <a:t>/33</a:t>
            </a:r>
            <a:endParaRPr lang="hr-BA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916832"/>
            <a:ext cx="6059016" cy="3508960"/>
          </a:xfr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179512" y="188640"/>
            <a:ext cx="2160240" cy="6261328"/>
          </a:xfrm>
          <a:prstGeom prst="rect">
            <a:avLst/>
          </a:prstGeom>
          <a:effectLst>
            <a:outerShdw blurRad="63500" dist="38100" dir="8100000" rotWithShape="0">
              <a:srgbClr val="000000">
                <a:alpha val="45000"/>
              </a:srgbClr>
            </a:outerShdw>
            <a:softEdge rad="635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Introduction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1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MNIST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2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River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What have I learned?</a:t>
            </a:r>
          </a:p>
          <a:p>
            <a:pPr>
              <a:lnSpc>
                <a:spcPct val="150000"/>
              </a:lnSpc>
            </a:pPr>
            <a:endParaRPr lang="hr-BA" sz="2000" b="1" dirty="0"/>
          </a:p>
        </p:txBody>
      </p:sp>
    </p:spTree>
    <p:extLst>
      <p:ext uri="{BB962C8B-B14F-4D97-AF65-F5344CB8AC3E}">
        <p14:creationId xmlns:p14="http://schemas.microsoft.com/office/powerpoint/2010/main" val="9860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404664"/>
            <a:ext cx="5256584" cy="1008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Results</a:t>
            </a:r>
            <a:b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30 days</a:t>
            </a:r>
            <a:endParaRPr lang="hr-BA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53F1-9EE9-4B98-93D8-7EF99639FAE0}" type="slidenum">
              <a:rPr lang="hr-BA" smtClean="0"/>
              <a:t>7</a:t>
            </a:fld>
            <a:r>
              <a:rPr lang="en-US" dirty="0" smtClean="0"/>
              <a:t>/33</a:t>
            </a:r>
            <a:endParaRPr lang="hr-B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844824"/>
            <a:ext cx="6423334" cy="3719947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79512" y="188640"/>
            <a:ext cx="2160240" cy="6261328"/>
          </a:xfrm>
          <a:prstGeom prst="rect">
            <a:avLst/>
          </a:prstGeom>
          <a:effectLst>
            <a:outerShdw blurRad="63500" dist="38100" dir="8100000" rotWithShape="0">
              <a:srgbClr val="000000">
                <a:alpha val="45000"/>
              </a:srgbClr>
            </a:outerShdw>
            <a:softEdge rad="635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Introduction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1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MNIST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2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River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Results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What have I learned?</a:t>
            </a:r>
          </a:p>
          <a:p>
            <a:pPr>
              <a:lnSpc>
                <a:spcPct val="150000"/>
              </a:lnSpc>
            </a:pPr>
            <a:endParaRPr lang="hr-BA" sz="2000" b="1" dirty="0"/>
          </a:p>
        </p:txBody>
      </p:sp>
    </p:spTree>
    <p:extLst>
      <p:ext uri="{BB962C8B-B14F-4D97-AF65-F5344CB8AC3E}">
        <p14:creationId xmlns:p14="http://schemas.microsoft.com/office/powerpoint/2010/main" val="14414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404664"/>
            <a:ext cx="5256584" cy="1008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Results</a:t>
            </a:r>
            <a:b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days</a:t>
            </a:r>
            <a:endParaRPr lang="hr-BA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53F1-9EE9-4B98-93D8-7EF99639FAE0}" type="slidenum">
              <a:rPr lang="hr-BA" smtClean="0"/>
              <a:t>8</a:t>
            </a:fld>
            <a:r>
              <a:rPr lang="en-US" dirty="0" smtClean="0"/>
              <a:t>/33</a:t>
            </a:r>
            <a:endParaRPr lang="hr-B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204864"/>
            <a:ext cx="6341245" cy="3672408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79512" y="188640"/>
            <a:ext cx="2160240" cy="6261328"/>
          </a:xfrm>
          <a:prstGeom prst="rect">
            <a:avLst/>
          </a:prstGeom>
          <a:effectLst>
            <a:outerShdw blurRad="63500" dist="38100" dir="8100000" rotWithShape="0">
              <a:srgbClr val="000000">
                <a:alpha val="45000"/>
              </a:srgbClr>
            </a:outerShdw>
            <a:softEdge rad="635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Introduction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1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MNIST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2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River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Results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What have I learned?</a:t>
            </a:r>
          </a:p>
          <a:p>
            <a:pPr>
              <a:lnSpc>
                <a:spcPct val="150000"/>
              </a:lnSpc>
            </a:pPr>
            <a:endParaRPr lang="hr-BA" sz="2000" b="1" dirty="0"/>
          </a:p>
        </p:txBody>
      </p:sp>
    </p:spTree>
    <p:extLst>
      <p:ext uri="{BB962C8B-B14F-4D97-AF65-F5344CB8AC3E}">
        <p14:creationId xmlns:p14="http://schemas.microsoft.com/office/powerpoint/2010/main" val="1560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404664"/>
            <a:ext cx="5256584" cy="1008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Results</a:t>
            </a:r>
            <a:b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3 days</a:t>
            </a:r>
            <a:endParaRPr lang="hr-BA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53F1-9EE9-4B98-93D8-7EF99639FAE0}" type="slidenum">
              <a:rPr lang="hr-BA" smtClean="0"/>
              <a:t>9</a:t>
            </a:fld>
            <a:r>
              <a:rPr lang="en-US" dirty="0" smtClean="0"/>
              <a:t>/33</a:t>
            </a:r>
            <a:endParaRPr lang="hr-B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132856"/>
            <a:ext cx="6465584" cy="3744416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79512" y="188640"/>
            <a:ext cx="2160240" cy="6261328"/>
          </a:xfrm>
          <a:prstGeom prst="rect">
            <a:avLst/>
          </a:prstGeom>
          <a:effectLst>
            <a:outerShdw blurRad="63500" dist="38100" dir="8100000" rotWithShape="0">
              <a:srgbClr val="000000">
                <a:alpha val="45000"/>
              </a:srgbClr>
            </a:outerShdw>
            <a:softEdge rad="635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Introduction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1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MNIST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Problem 2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River data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Results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What have I learned?</a:t>
            </a:r>
          </a:p>
          <a:p>
            <a:pPr>
              <a:lnSpc>
                <a:spcPct val="150000"/>
              </a:lnSpc>
            </a:pPr>
            <a:endParaRPr lang="hr-BA" sz="2000" b="1" dirty="0"/>
          </a:p>
        </p:txBody>
      </p:sp>
    </p:spTree>
    <p:extLst>
      <p:ext uri="{BB962C8B-B14F-4D97-AF65-F5344CB8AC3E}">
        <p14:creationId xmlns:p14="http://schemas.microsoft.com/office/powerpoint/2010/main" val="202544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407</Words>
  <Application>Microsoft Office PowerPoint</Application>
  <PresentationFormat>On-screen Show (4:3)</PresentationFormat>
  <Paragraphs>248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Time series data River Bosna stages</vt:lpstr>
      <vt:lpstr>River Bosna stages Visualization</vt:lpstr>
      <vt:lpstr>River Bosna stages Data</vt:lpstr>
      <vt:lpstr>Model</vt:lpstr>
      <vt:lpstr>River Bosna stages Visualization</vt:lpstr>
      <vt:lpstr>Results 8 days</vt:lpstr>
      <vt:lpstr>Results 30 days</vt:lpstr>
      <vt:lpstr>Results 5 days</vt:lpstr>
      <vt:lpstr>Results 3 days</vt:lpstr>
      <vt:lpstr>Results SGD optimizer</vt:lpstr>
      <vt:lpstr>First try </vt:lpstr>
      <vt:lpstr>How?</vt:lpstr>
      <vt:lpstr>How?</vt:lpstr>
      <vt:lpstr>What have I learned?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2   Mentors: Faruk Pasalic, Samra Tanovic     Atlantbh February, 24., 2017</dc:title>
  <dc:creator>Jusuf Koric</dc:creator>
  <cp:lastModifiedBy>Jusuf Koric</cp:lastModifiedBy>
  <cp:revision>20</cp:revision>
  <dcterms:created xsi:type="dcterms:W3CDTF">2017-03-06T20:27:59Z</dcterms:created>
  <dcterms:modified xsi:type="dcterms:W3CDTF">2017-04-20T19:45:08Z</dcterms:modified>
</cp:coreProperties>
</file>