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4" r:id="rId19"/>
  </p:sldIdLst>
  <p:sldSz cx="10080625" cy="7559675"/>
  <p:notesSz cx="7559675" cy="10691813"/>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16" y="-84"/>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C5AA7221-D935-4795-9AD8-285BB7BF6F42}" type="slidenum">
              <a:t>‹#›</a:t>
            </a:fld>
            <a:endParaRPr lang="en-US"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3393052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A1E90CB4-F4B7-4865-976F-582683C77B97}" type="slidenum">
              <a:t>‹#›</a:t>
            </a:fld>
            <a:endParaRPr lang="en-US"/>
          </a:p>
        </p:txBody>
      </p:sp>
    </p:spTree>
    <p:extLst>
      <p:ext uri="{BB962C8B-B14F-4D97-AF65-F5344CB8AC3E}">
        <p14:creationId xmlns:p14="http://schemas.microsoft.com/office/powerpoint/2010/main" val="1095855847"/>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hr-BA"/>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BA"/>
          </a:p>
        </p:txBody>
      </p:sp>
      <p:sp>
        <p:nvSpPr>
          <p:cNvPr id="4" name="Date Placeholder 3"/>
          <p:cNvSpPr>
            <a:spLocks noGrp="1"/>
          </p:cNvSpPr>
          <p:nvPr>
            <p:ph type="dt" sz="half" idx="10"/>
          </p:nvPr>
        </p:nvSpPr>
        <p:spPr/>
        <p:txBody>
          <a:bodyPr/>
          <a:lstStyle/>
          <a:p>
            <a:pPr lvl="0"/>
            <a:r>
              <a:rPr lang="sr-Latn-RS" smtClean="0"/>
              <a:t>12.04.2017.</a:t>
            </a:r>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FCE27B5-C345-429A-965E-AA73C585AE35}" type="slidenum">
              <a:t>‹#›</a:t>
            </a:fld>
            <a:endParaRPr lang="en-US"/>
          </a:p>
        </p:txBody>
      </p:sp>
    </p:spTree>
    <p:extLst>
      <p:ext uri="{BB962C8B-B14F-4D97-AF65-F5344CB8AC3E}">
        <p14:creationId xmlns:p14="http://schemas.microsoft.com/office/powerpoint/2010/main" val="1624425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B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4" name="Date Placeholder 3"/>
          <p:cNvSpPr>
            <a:spLocks noGrp="1"/>
          </p:cNvSpPr>
          <p:nvPr>
            <p:ph type="dt" sz="half" idx="10"/>
          </p:nvPr>
        </p:nvSpPr>
        <p:spPr/>
        <p:txBody>
          <a:bodyPr/>
          <a:lstStyle/>
          <a:p>
            <a:pPr lvl="0"/>
            <a:r>
              <a:rPr lang="sr-Latn-RS" smtClean="0"/>
              <a:t>12.04.2017.</a:t>
            </a:r>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AABF88C-874D-4928-8719-5D0EB3034B43}" type="slidenum">
              <a:t>‹#›</a:t>
            </a:fld>
            <a:endParaRPr lang="en-US"/>
          </a:p>
        </p:txBody>
      </p:sp>
    </p:spTree>
    <p:extLst>
      <p:ext uri="{BB962C8B-B14F-4D97-AF65-F5344CB8AC3E}">
        <p14:creationId xmlns:p14="http://schemas.microsoft.com/office/powerpoint/2010/main" val="3471583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hr-BA"/>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4" name="Date Placeholder 3"/>
          <p:cNvSpPr>
            <a:spLocks noGrp="1"/>
          </p:cNvSpPr>
          <p:nvPr>
            <p:ph type="dt" sz="half" idx="10"/>
          </p:nvPr>
        </p:nvSpPr>
        <p:spPr/>
        <p:txBody>
          <a:bodyPr/>
          <a:lstStyle/>
          <a:p>
            <a:pPr lvl="0"/>
            <a:r>
              <a:rPr lang="sr-Latn-RS" smtClean="0"/>
              <a:t>12.04.2017.</a:t>
            </a:r>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003318F-4EBE-48F7-B512-893318FB923E}" type="slidenum">
              <a:t>‹#›</a:t>
            </a:fld>
            <a:endParaRPr lang="en-US"/>
          </a:p>
        </p:txBody>
      </p:sp>
    </p:spTree>
    <p:extLst>
      <p:ext uri="{BB962C8B-B14F-4D97-AF65-F5344CB8AC3E}">
        <p14:creationId xmlns:p14="http://schemas.microsoft.com/office/powerpoint/2010/main" val="1298578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B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4" name="Date Placeholder 3"/>
          <p:cNvSpPr>
            <a:spLocks noGrp="1"/>
          </p:cNvSpPr>
          <p:nvPr>
            <p:ph type="dt" sz="half" idx="10"/>
          </p:nvPr>
        </p:nvSpPr>
        <p:spPr/>
        <p:txBody>
          <a:bodyPr/>
          <a:lstStyle/>
          <a:p>
            <a:pPr lvl="0"/>
            <a:r>
              <a:rPr lang="sr-Latn-RS" smtClean="0"/>
              <a:t>12.04.2017.</a:t>
            </a:r>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17C823E-D992-46CF-AF21-82E381CCD80B}" type="slidenum">
              <a:t>‹#›</a:t>
            </a:fld>
            <a:endParaRPr lang="en-US"/>
          </a:p>
        </p:txBody>
      </p:sp>
    </p:spTree>
    <p:extLst>
      <p:ext uri="{BB962C8B-B14F-4D97-AF65-F5344CB8AC3E}">
        <p14:creationId xmlns:p14="http://schemas.microsoft.com/office/powerpoint/2010/main" val="136494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hr-BA"/>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r>
              <a:rPr lang="sr-Latn-RS" smtClean="0"/>
              <a:t>12.04.2017.</a:t>
            </a:r>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07A93-BD32-423F-A889-230C759A3794}" type="slidenum">
              <a:t>‹#›</a:t>
            </a:fld>
            <a:endParaRPr lang="en-US"/>
          </a:p>
        </p:txBody>
      </p:sp>
    </p:spTree>
    <p:extLst>
      <p:ext uri="{BB962C8B-B14F-4D97-AF65-F5344CB8AC3E}">
        <p14:creationId xmlns:p14="http://schemas.microsoft.com/office/powerpoint/2010/main" val="402728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BA"/>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5" name="Date Placeholder 4"/>
          <p:cNvSpPr>
            <a:spLocks noGrp="1"/>
          </p:cNvSpPr>
          <p:nvPr>
            <p:ph type="dt" sz="half" idx="10"/>
          </p:nvPr>
        </p:nvSpPr>
        <p:spPr/>
        <p:txBody>
          <a:bodyPr/>
          <a:lstStyle/>
          <a:p>
            <a:pPr lvl="0"/>
            <a:r>
              <a:rPr lang="sr-Latn-RS" smtClean="0"/>
              <a:t>12.04.2017.</a:t>
            </a:r>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AED6351-6A9C-4341-9AB2-4A5EC51A6F76}" type="slidenum">
              <a:t>‹#›</a:t>
            </a:fld>
            <a:endParaRPr lang="en-US"/>
          </a:p>
        </p:txBody>
      </p:sp>
    </p:spTree>
    <p:extLst>
      <p:ext uri="{BB962C8B-B14F-4D97-AF65-F5344CB8AC3E}">
        <p14:creationId xmlns:p14="http://schemas.microsoft.com/office/powerpoint/2010/main" val="1122836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hr-BA"/>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7" name="Date Placeholder 6"/>
          <p:cNvSpPr>
            <a:spLocks noGrp="1"/>
          </p:cNvSpPr>
          <p:nvPr>
            <p:ph type="dt" sz="half" idx="10"/>
          </p:nvPr>
        </p:nvSpPr>
        <p:spPr/>
        <p:txBody>
          <a:bodyPr/>
          <a:lstStyle/>
          <a:p>
            <a:pPr lvl="0"/>
            <a:r>
              <a:rPr lang="sr-Latn-RS" smtClean="0"/>
              <a:t>12.04.2017.</a:t>
            </a:r>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BDE237-314A-4C29-A75D-7D95BFBB8D7F}" type="slidenum">
              <a:t>‹#›</a:t>
            </a:fld>
            <a:endParaRPr lang="en-US"/>
          </a:p>
        </p:txBody>
      </p:sp>
    </p:spTree>
    <p:extLst>
      <p:ext uri="{BB962C8B-B14F-4D97-AF65-F5344CB8AC3E}">
        <p14:creationId xmlns:p14="http://schemas.microsoft.com/office/powerpoint/2010/main" val="4041427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BA"/>
          </a:p>
        </p:txBody>
      </p:sp>
      <p:sp>
        <p:nvSpPr>
          <p:cNvPr id="3" name="Date Placeholder 2"/>
          <p:cNvSpPr>
            <a:spLocks noGrp="1"/>
          </p:cNvSpPr>
          <p:nvPr>
            <p:ph type="dt" sz="half" idx="10"/>
          </p:nvPr>
        </p:nvSpPr>
        <p:spPr/>
        <p:txBody>
          <a:bodyPr/>
          <a:lstStyle/>
          <a:p>
            <a:pPr lvl="0"/>
            <a:r>
              <a:rPr lang="sr-Latn-RS" smtClean="0"/>
              <a:t>12.04.2017.</a:t>
            </a:r>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E2C31D8-5720-460F-9EFA-CECEDD88DEEB}" type="slidenum">
              <a:t>‹#›</a:t>
            </a:fld>
            <a:endParaRPr lang="en-US"/>
          </a:p>
        </p:txBody>
      </p:sp>
    </p:spTree>
    <p:extLst>
      <p:ext uri="{BB962C8B-B14F-4D97-AF65-F5344CB8AC3E}">
        <p14:creationId xmlns:p14="http://schemas.microsoft.com/office/powerpoint/2010/main" val="3358123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r>
              <a:rPr lang="sr-Latn-RS" smtClean="0"/>
              <a:t>12.04.2017.</a:t>
            </a:r>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18AFBA2-92B6-44DF-B607-01D28F54A428}" type="slidenum">
              <a:t>‹#›</a:t>
            </a:fld>
            <a:endParaRPr lang="en-US"/>
          </a:p>
        </p:txBody>
      </p:sp>
    </p:spTree>
    <p:extLst>
      <p:ext uri="{BB962C8B-B14F-4D97-AF65-F5344CB8AC3E}">
        <p14:creationId xmlns:p14="http://schemas.microsoft.com/office/powerpoint/2010/main" val="256410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hr-BA"/>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r>
              <a:rPr lang="sr-Latn-RS" smtClean="0"/>
              <a:t>12.04.2017.</a:t>
            </a:r>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C87ADF-FF1C-4C76-980D-E6EFB806C935}" type="slidenum">
              <a:t>‹#›</a:t>
            </a:fld>
            <a:endParaRPr lang="en-US"/>
          </a:p>
        </p:txBody>
      </p:sp>
    </p:spTree>
    <p:extLst>
      <p:ext uri="{BB962C8B-B14F-4D97-AF65-F5344CB8AC3E}">
        <p14:creationId xmlns:p14="http://schemas.microsoft.com/office/powerpoint/2010/main" val="283643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hr-BA"/>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BA"/>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r>
              <a:rPr lang="sr-Latn-RS" smtClean="0"/>
              <a:t>12.04.2017.</a:t>
            </a:r>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A858FCD-581E-4388-AD4B-405B5703C78B}" type="slidenum">
              <a:t>‹#›</a:t>
            </a:fld>
            <a:endParaRPr lang="en-US"/>
          </a:p>
        </p:txBody>
      </p:sp>
    </p:spTree>
    <p:extLst>
      <p:ext uri="{BB962C8B-B14F-4D97-AF65-F5344CB8AC3E}">
        <p14:creationId xmlns:p14="http://schemas.microsoft.com/office/powerpoint/2010/main" val="158237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r>
              <a:rPr lang="sr-Latn-RS" smtClean="0"/>
              <a:t>12.04.2017.</a:t>
            </a:r>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DD595FDF-4F31-4672-8008-3655515C851A}"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n-US"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dirty="0">
                <a:latin typeface="Times New Roman" panose="02020603050405020304" pitchFamily="18" charset="0"/>
                <a:cs typeface="Times New Roman" panose="02020603050405020304" pitchFamily="18" charset="0"/>
              </a:rPr>
              <a:t>Introduction</a:t>
            </a:r>
          </a:p>
          <a:p>
            <a:pPr lvl="0"/>
            <a:r>
              <a:rPr lang="en-US" dirty="0">
                <a:latin typeface="Times New Roman" panose="02020603050405020304" pitchFamily="18" charset="0"/>
                <a:cs typeface="Times New Roman" panose="02020603050405020304" pitchFamily="18" charset="0"/>
              </a:rPr>
              <a:t>NLP</a:t>
            </a:r>
          </a:p>
          <a:p>
            <a:pPr lvl="0"/>
            <a:r>
              <a:rPr lang="en-US" dirty="0">
                <a:latin typeface="Times New Roman" panose="02020603050405020304" pitchFamily="18" charset="0"/>
                <a:cs typeface="Times New Roman" panose="02020603050405020304" pitchFamily="18" charset="0"/>
              </a:rPr>
              <a:t>Word2Vec</a:t>
            </a:r>
          </a:p>
          <a:p>
            <a:pPr lvl="0"/>
            <a:r>
              <a:rPr lang="en-US" dirty="0">
                <a:latin typeface="Times New Roman" panose="02020603050405020304" pitchFamily="18" charset="0"/>
                <a:cs typeface="Times New Roman" panose="02020603050405020304" pitchFamily="18" charset="0"/>
              </a:rPr>
              <a:t>Task 1</a:t>
            </a:r>
          </a:p>
          <a:p>
            <a:pPr lvl="0"/>
            <a:r>
              <a:rPr lang="en-US" dirty="0">
                <a:latin typeface="Times New Roman" panose="02020603050405020304" pitchFamily="18" charset="0"/>
                <a:cs typeface="Times New Roman" panose="02020603050405020304" pitchFamily="18" charset="0"/>
              </a:rPr>
              <a:t>Task 2</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Dataset / movie reviews</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dirty="0">
                <a:latin typeface="Times New Roman" panose="02020603050405020304" pitchFamily="18" charset="0"/>
                <a:cs typeface="Times New Roman" panose="02020603050405020304" pitchFamily="18" charset="0"/>
              </a:rPr>
              <a:t>8000 positive</a:t>
            </a:r>
          </a:p>
          <a:p>
            <a:pPr lvl="0"/>
            <a:r>
              <a:rPr lang="en-US" dirty="0">
                <a:latin typeface="Times New Roman" panose="02020603050405020304" pitchFamily="18" charset="0"/>
                <a:cs typeface="Times New Roman" panose="02020603050405020304" pitchFamily="18" charset="0"/>
              </a:rPr>
              <a:t>8000 negative</a:t>
            </a:r>
          </a:p>
          <a:p>
            <a:pPr lvl="0"/>
            <a:r>
              <a:rPr lang="en-US" dirty="0">
                <a:latin typeface="Times New Roman" panose="02020603050405020304" pitchFamily="18" charset="0"/>
                <a:cs typeface="Times New Roman" panose="02020603050405020304" pitchFamily="18" charset="0"/>
              </a:rPr>
              <a:t>60682 words</a:t>
            </a:r>
          </a:p>
          <a:p>
            <a:pPr lvl="0"/>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Positive example</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sz="2800" dirty="0">
                <a:latin typeface="Times New Roman" panose="02020603050405020304" pitchFamily="18" charset="0"/>
                <a:cs typeface="Times New Roman" panose="02020603050405020304" pitchFamily="18" charset="0"/>
              </a:rPr>
              <a:t>this spectacular film is one of the most amazing movies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have ever seen it shows a china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had never seen or imagined and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believe it shows s china in the most real light ever seen in a movie it is absolutely heart breaking in so many situations seeing how hard life was for the characters and yet the story and the ending are incredibly joyful you truly see the depths and </a:t>
            </a:r>
            <a:r>
              <a:rPr lang="en-US" sz="2800" dirty="0" err="1">
                <a:latin typeface="Times New Roman" panose="02020603050405020304" pitchFamily="18" charset="0"/>
                <a:cs typeface="Times New Roman" panose="02020603050405020304" pitchFamily="18" charset="0"/>
              </a:rPr>
              <a:t>heigths</a:t>
            </a:r>
            <a:r>
              <a:rPr lang="en-US" sz="2800" dirty="0">
                <a:latin typeface="Times New Roman" panose="02020603050405020304" pitchFamily="18" charset="0"/>
                <a:cs typeface="Times New Roman" panose="02020603050405020304" pitchFamily="18" charset="0"/>
              </a:rPr>
              <a:t> of human existence in this film the actors are all perfect such that you feel like you have really entered a different world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simply can not recommend this movie highly enough it may just change you forever once you have seen it</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Negative </a:t>
            </a:r>
            <a:r>
              <a:rPr lang="en-US" dirty="0" err="1">
                <a:latin typeface="Times New Roman" panose="02020603050405020304" pitchFamily="18" charset="0"/>
                <a:cs typeface="Times New Roman" panose="02020603050405020304" pitchFamily="18" charset="0"/>
              </a:rPr>
              <a:t>eaxmle</a:t>
            </a:r>
            <a:endParaRPr lang="en-US" dirty="0">
              <a:latin typeface="Times New Roman" panose="02020603050405020304" pitchFamily="18" charset="0"/>
              <a:cs typeface="Times New Roman" panose="02020603050405020304" pitchFamily="18" charset="0"/>
            </a:endParaRP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sz="2800" dirty="0">
                <a:latin typeface="Times New Roman" panose="02020603050405020304" pitchFamily="18" charset="0"/>
                <a:cs typeface="Times New Roman" panose="02020603050405020304" pitchFamily="18" charset="0"/>
              </a:rPr>
              <a:t>plot is not worth discussion even if it hints at corruption murder power and the rest of thriller related topics characters are interesting though sometimes not realistic but interesting nevertheless development is slow like tea drinking ceremony visuals not stunning but good enough to ease the eye strain good movie to watch after dinner before going to bed nothing shocking too much nothing overexciting movie sitcom style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liked woody excellent performance had to fight the plot inadequacy and did the job pretty good the rest are bearable though very predictable the whole is watchable and better than most </a:t>
            </a:r>
            <a:r>
              <a:rPr lang="en-US" sz="2800" dirty="0" err="1">
                <a:latin typeface="Times New Roman" panose="02020603050405020304" pitchFamily="18" charset="0"/>
                <a:cs typeface="Times New Roman" panose="02020603050405020304" pitchFamily="18" charset="0"/>
              </a:rPr>
              <a:t>tv</a:t>
            </a:r>
            <a:r>
              <a:rPr lang="en-US" sz="2800" dirty="0">
                <a:latin typeface="Times New Roman" panose="02020603050405020304" pitchFamily="18" charset="0"/>
                <a:cs typeface="Times New Roman" panose="02020603050405020304" pitchFamily="18" charset="0"/>
              </a:rPr>
              <a:t> shows</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How?</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dirty="0">
                <a:latin typeface="Times New Roman" panose="02020603050405020304" pitchFamily="18" charset="0"/>
                <a:cs typeface="Times New Roman" panose="02020603050405020304" pitchFamily="18" charset="0"/>
              </a:rPr>
              <a:t>Using word2vec vectors with CNN</a:t>
            </a:r>
          </a:p>
          <a:p>
            <a:pPr lvl="0"/>
            <a:r>
              <a:rPr lang="en-US" dirty="0">
                <a:latin typeface="Times New Roman" panose="02020603050405020304" pitchFamily="18" charset="0"/>
                <a:cs typeface="Times New Roman" panose="02020603050405020304" pitchFamily="18" charset="0"/>
              </a:rPr>
              <a:t>Training accuracy: 98.3 %</a:t>
            </a:r>
          </a:p>
          <a:p>
            <a:pPr lvl="0"/>
            <a:r>
              <a:rPr lang="en-US" dirty="0">
                <a:latin typeface="Times New Roman" panose="02020603050405020304" pitchFamily="18" charset="0"/>
                <a:cs typeface="Times New Roman" panose="02020603050405020304" pitchFamily="18" charset="0"/>
              </a:rPr>
              <a:t>Testing accuracy: </a:t>
            </a:r>
            <a:r>
              <a:rPr lang="en-US" dirty="0" smtClean="0">
                <a:latin typeface="Times New Roman" panose="02020603050405020304" pitchFamily="18" charset="0"/>
                <a:cs typeface="Times New Roman" panose="02020603050405020304" pitchFamily="18" charset="0"/>
              </a:rPr>
              <a:t>94.2 </a:t>
            </a:r>
            <a:r>
              <a:rPr lang="en-US" dirty="0">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503640" y="1792080"/>
            <a:ext cx="9071640" cy="4337640"/>
          </a:xfrm>
        </p:spPr>
      </p:pic>
      <p:sp>
        <p:nvSpPr>
          <p:cNvPr id="6" name="Slide Number Placeholder 5"/>
          <p:cNvSpPr>
            <a:spLocks noGrp="1"/>
          </p:cNvSpPr>
          <p:nvPr>
            <p:ph type="sldNum" sz="quarter" idx="12"/>
          </p:nvPr>
        </p:nvSpPr>
        <p:spPr/>
        <p:txBody>
          <a:bodyPr/>
          <a:lstStyle/>
          <a:p>
            <a:pPr lvl="0"/>
            <a:fld id="{718AFBA2-92B6-44DF-B607-01D28F54A428}" type="slidenum">
              <a:rPr lang="en-US" smtClean="0"/>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503640" y="1824119"/>
            <a:ext cx="9071640" cy="4273920"/>
          </a:xfrm>
        </p:spPr>
      </p:pic>
      <p:sp>
        <p:nvSpPr>
          <p:cNvPr id="6" name="Slide Number Placeholder 5"/>
          <p:cNvSpPr>
            <a:spLocks noGrp="1"/>
          </p:cNvSpPr>
          <p:nvPr>
            <p:ph type="sldNum" sz="quarter" idx="12"/>
          </p:nvPr>
        </p:nvSpPr>
        <p:spPr/>
        <p:txBody>
          <a:bodyPr/>
          <a:lstStyle/>
          <a:p>
            <a:pPr lvl="0"/>
            <a:fld id="{718AFBA2-92B6-44DF-B607-01D28F54A428}"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1188719" y="357120"/>
            <a:ext cx="7680960" cy="6541200"/>
          </a:xfrm>
        </p:spPr>
      </p:pic>
      <p:sp>
        <p:nvSpPr>
          <p:cNvPr id="6" name="Slide Number Placeholder 5"/>
          <p:cNvSpPr>
            <a:spLocks noGrp="1"/>
          </p:cNvSpPr>
          <p:nvPr>
            <p:ph type="sldNum" sz="quarter" idx="12"/>
          </p:nvPr>
        </p:nvSpPr>
        <p:spPr/>
        <p:txBody>
          <a:bodyPr/>
          <a:lstStyle/>
          <a:p>
            <a:pPr lvl="0"/>
            <a:fld id="{718AFBA2-92B6-44DF-B607-01D28F54A428}" type="slidenum">
              <a:rPr lang="en-US" smtClean="0"/>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Another method</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dirty="0">
                <a:latin typeface="Times New Roman" panose="02020603050405020304" pitchFamily="18" charset="0"/>
                <a:cs typeface="Times New Roman" panose="02020603050405020304" pitchFamily="18" charset="0"/>
              </a:rPr>
              <a:t>Averaging vectors</a:t>
            </a:r>
          </a:p>
          <a:p>
            <a:pPr lvl="0"/>
            <a:r>
              <a:rPr lang="en-US" dirty="0">
                <a:latin typeface="Times New Roman" panose="02020603050405020304" pitchFamily="18" charset="0"/>
                <a:cs typeface="Times New Roman" panose="02020603050405020304" pitchFamily="18" charset="0"/>
              </a:rPr>
              <a:t>Logistic regression</a:t>
            </a:r>
          </a:p>
          <a:p>
            <a:pPr marL="10800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8000 positive reviews</a:t>
            </a:r>
          </a:p>
          <a:p>
            <a:pPr lvl="0"/>
            <a:r>
              <a:rPr lang="en-US" dirty="0">
                <a:latin typeface="Times New Roman" panose="02020603050405020304" pitchFamily="18" charset="0"/>
                <a:cs typeface="Times New Roman" panose="02020603050405020304" pitchFamily="18" charset="0"/>
              </a:rPr>
              <a:t>8000 negative reviews</a:t>
            </a:r>
          </a:p>
          <a:p>
            <a:pPr lvl="0"/>
            <a:r>
              <a:rPr lang="en-US" dirty="0">
                <a:latin typeface="Times New Roman" panose="02020603050405020304" pitchFamily="18" charset="0"/>
                <a:cs typeface="Times New Roman" panose="02020603050405020304" pitchFamily="18" charset="0"/>
              </a:rPr>
              <a:t>Training accuracy: 83.7 %</a:t>
            </a:r>
          </a:p>
          <a:p>
            <a:pPr lvl="0"/>
            <a:r>
              <a:rPr lang="en-US" dirty="0">
                <a:latin typeface="Times New Roman" panose="02020603050405020304" pitchFamily="18" charset="0"/>
                <a:cs typeface="Times New Roman" panose="02020603050405020304" pitchFamily="18" charset="0"/>
              </a:rPr>
              <a:t>Testing accuracy: 83.1 %</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endParaRPr lang="en-US"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marL="108000" lvl="0" indent="0">
              <a:buNone/>
            </a:pPr>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Introduction</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dirty="0">
                <a:latin typeface="Times New Roman" panose="02020603050405020304" pitchFamily="18" charset="0"/>
                <a:cs typeface="Times New Roman" panose="02020603050405020304" pitchFamily="18" charset="0"/>
              </a:rPr>
              <a:t>NLP – Natural language processing</a:t>
            </a:r>
          </a:p>
          <a:p>
            <a:pPr lvl="1" rtl="0" hangingPunct="0"/>
            <a:r>
              <a:rPr lang="en-US" dirty="0">
                <a:latin typeface="Times New Roman" panose="02020603050405020304" pitchFamily="18" charset="0"/>
                <a:cs typeface="Times New Roman" panose="02020603050405020304" pitchFamily="18" charset="0"/>
              </a:rPr>
              <a:t>Spam detection</a:t>
            </a:r>
          </a:p>
          <a:p>
            <a:pPr lvl="1" rtl="0" hangingPunct="0"/>
            <a:r>
              <a:rPr lang="en-US" dirty="0">
                <a:latin typeface="Times New Roman" panose="02020603050405020304" pitchFamily="18" charset="0"/>
                <a:cs typeface="Times New Roman" panose="02020603050405020304" pitchFamily="18" charset="0"/>
              </a:rPr>
              <a:t>Information extraction</a:t>
            </a:r>
          </a:p>
          <a:p>
            <a:pPr lvl="1" rtl="0" hangingPunct="0"/>
            <a:r>
              <a:rPr lang="en-US" dirty="0">
                <a:latin typeface="Times New Roman" panose="02020603050405020304" pitchFamily="18" charset="0"/>
                <a:cs typeface="Times New Roman" panose="02020603050405020304" pitchFamily="18" charset="0"/>
              </a:rPr>
              <a:t>Machine translation</a:t>
            </a:r>
          </a:p>
          <a:p>
            <a:pPr lvl="1" rtl="0" hangingPunct="0"/>
            <a:r>
              <a:rPr lang="en-US" dirty="0">
                <a:latin typeface="Times New Roman" panose="02020603050405020304" pitchFamily="18" charset="0"/>
                <a:cs typeface="Times New Roman" panose="02020603050405020304" pitchFamily="18" charset="0"/>
              </a:rPr>
              <a:t>Summarization</a:t>
            </a:r>
          </a:p>
          <a:p>
            <a:pPr lvl="1" rtl="0" hangingPunct="0"/>
            <a:r>
              <a:rPr lang="en-US" dirty="0">
                <a:latin typeface="Times New Roman" panose="02020603050405020304" pitchFamily="18" charset="0"/>
                <a:cs typeface="Times New Roman" panose="02020603050405020304" pitchFamily="18" charset="0"/>
              </a:rPr>
              <a:t>Sentiment analysis</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Sentiment analysis</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dirty="0">
                <a:latin typeface="Times New Roman" panose="02020603050405020304" pitchFamily="18" charset="0"/>
                <a:cs typeface="Times New Roman" panose="02020603050405020304" pitchFamily="18" charset="0"/>
              </a:rPr>
              <a:t>79 % typically human rate agrees</a:t>
            </a:r>
          </a:p>
          <a:p>
            <a:pPr lvl="0"/>
            <a:r>
              <a:rPr lang="en-US" dirty="0">
                <a:latin typeface="Times New Roman" panose="02020603050405020304" pitchFamily="18" charset="0"/>
                <a:cs typeface="Times New Roman" panose="02020603050405020304" pitchFamily="18" charset="0"/>
              </a:rPr>
              <a:t>Prediction of 70 % accuracy is considered good</a:t>
            </a:r>
          </a:p>
          <a:p>
            <a:pPr lvl="0"/>
            <a:r>
              <a:rPr lang="en-US" dirty="0">
                <a:latin typeface="Times New Roman" panose="02020603050405020304" pitchFamily="18" charset="0"/>
                <a:cs typeface="Times New Roman" panose="02020603050405020304" pitchFamily="18" charset="0"/>
              </a:rPr>
              <a:t>“Bag of words”</a:t>
            </a:r>
          </a:p>
          <a:p>
            <a:pPr lvl="0"/>
            <a:r>
              <a:rPr lang="en-US" dirty="0" err="1">
                <a:latin typeface="Times New Roman" panose="02020603050405020304" pitchFamily="18" charset="0"/>
                <a:cs typeface="Times New Roman" panose="02020603050405020304" pitchFamily="18" charset="0"/>
              </a:rPr>
              <a:t>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idf</a:t>
            </a:r>
            <a:r>
              <a:rPr lang="en-US" dirty="0">
                <a:latin typeface="Times New Roman" panose="02020603050405020304" pitchFamily="18" charset="0"/>
                <a:cs typeface="Times New Roman" panose="02020603050405020304" pitchFamily="18" charset="0"/>
              </a:rPr>
              <a:t> → term frequency–inverse document frequency</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“Bag of words”</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sz="2800" dirty="0">
                <a:latin typeface="Times New Roman" panose="02020603050405020304" pitchFamily="18" charset="0"/>
                <a:cs typeface="Times New Roman" panose="02020603050405020304" pitchFamily="18" charset="0"/>
              </a:rPr>
              <a:t>Frequency of words is used as </a:t>
            </a:r>
            <a:r>
              <a:rPr lang="en-US" sz="2800" dirty="0" smtClean="0">
                <a:latin typeface="Times New Roman" panose="02020603050405020304" pitchFamily="18" charset="0"/>
                <a:cs typeface="Times New Roman" panose="02020603050405020304" pitchFamily="18" charset="0"/>
              </a:rPr>
              <a:t>feature</a:t>
            </a:r>
            <a:endParaRPr lang="en-US"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“John likes to  watch movies. Marry likes movies too”</a:t>
            </a:r>
          </a:p>
          <a:p>
            <a:pPr lvl="0"/>
            <a:r>
              <a:rPr lang="en-US" sz="2800" dirty="0">
                <a:latin typeface="Times New Roman" panose="02020603050405020304" pitchFamily="18" charset="0"/>
                <a:cs typeface="Times New Roman" panose="02020603050405020304" pitchFamily="18" charset="0"/>
              </a:rPr>
              <a:t>“John also likes to watch football games”</a:t>
            </a:r>
          </a:p>
          <a:p>
            <a:pPr lvl="0"/>
            <a:r>
              <a:rPr lang="en-US" sz="2800" dirty="0">
                <a:latin typeface="Times New Roman" panose="02020603050405020304" pitchFamily="18" charset="0"/>
                <a:cs typeface="Times New Roman" panose="02020603050405020304" pitchFamily="18" charset="0"/>
              </a:rPr>
              <a:t>[“John”, “likes”, “to”, “watch”, “movies”, “also”, “football”, “games”, “Marry”, “too”]</a:t>
            </a:r>
          </a:p>
          <a:p>
            <a:pPr lvl="0"/>
            <a:r>
              <a:rPr lang="en-US" sz="2800" dirty="0">
                <a:latin typeface="Times New Roman" panose="02020603050405020304" pitchFamily="18" charset="0"/>
                <a:cs typeface="Times New Roman" panose="02020603050405020304" pitchFamily="18" charset="0"/>
              </a:rPr>
              <a:t>(1)[1, 2, 1, 1, 2, 0, 0, 0, 1, 1]</a:t>
            </a:r>
          </a:p>
          <a:p>
            <a:pPr lvl="0"/>
            <a:r>
              <a:rPr lang="en-US" sz="2800" dirty="0">
                <a:latin typeface="Times New Roman" panose="02020603050405020304" pitchFamily="18" charset="0"/>
                <a:cs typeface="Times New Roman" panose="02020603050405020304" pitchFamily="18" charset="0"/>
              </a:rPr>
              <a:t>(2)[1, 1, 1, 1, 0, 1, 1, 1, 0, 0]</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Word2Vec</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r>
              <a:rPr lang="en-US" dirty="0">
                <a:latin typeface="Times New Roman" panose="02020603050405020304" pitchFamily="18" charset="0"/>
                <a:cs typeface="Times New Roman" panose="02020603050405020304" pitchFamily="18" charset="0"/>
              </a:rPr>
              <a:t>Produces word </a:t>
            </a:r>
            <a:r>
              <a:rPr lang="en-US" dirty="0" err="1">
                <a:latin typeface="Times New Roman" panose="02020603050405020304" pitchFamily="18" charset="0"/>
                <a:cs typeface="Times New Roman" panose="02020603050405020304" pitchFamily="18" charset="0"/>
              </a:rPr>
              <a:t>embeddings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Google news word2vec model</a:t>
            </a:r>
          </a:p>
          <a:p>
            <a:pPr lvl="0"/>
            <a:r>
              <a:rPr lang="en-US" dirty="0">
                <a:latin typeface="Times New Roman" panose="02020603050405020304" pitchFamily="18" charset="0"/>
                <a:cs typeface="Times New Roman" panose="02020603050405020304" pitchFamily="18" charset="0"/>
              </a:rPr>
              <a:t>Trained on 100 billion words</a:t>
            </a:r>
          </a:p>
          <a:p>
            <a:pPr lvl="0"/>
            <a:r>
              <a:rPr lang="en-US" dirty="0">
                <a:latin typeface="Times New Roman" panose="02020603050405020304" pitchFamily="18" charset="0"/>
                <a:cs typeface="Times New Roman" panose="02020603050405020304" pitchFamily="18" charset="0"/>
              </a:rPr>
              <a:t>Contains 3 million words (1.5 GB)</a:t>
            </a:r>
          </a:p>
          <a:p>
            <a:pPr lvl="0"/>
            <a:r>
              <a:rPr lang="en-US" dirty="0">
                <a:latin typeface="Times New Roman" panose="02020603050405020304" pitchFamily="18" charset="0"/>
                <a:cs typeface="Times New Roman" panose="02020603050405020304" pitchFamily="18" charset="0"/>
              </a:rPr>
              <a:t>Vector length: 300</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buNone/>
            </a:pPr>
            <a:r>
              <a:rPr lang="en-US" dirty="0">
                <a:latin typeface="Times New Roman" panose="02020603050405020304" pitchFamily="18" charset="0"/>
                <a:cs typeface="Times New Roman" panose="02020603050405020304" pitchFamily="18" charset="0"/>
              </a:rPr>
              <a:t>King – man + women = ?</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Regular" pitchFamily="2"/>
                <a:cs typeface="FreeSans"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Regular" pitchFamily="2"/>
                <a:cs typeface="FreeSans"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Regular" pitchFamily="2"/>
                <a:cs typeface="FreeSans"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Regular" pitchFamily="2"/>
                <a:cs typeface="FreeSans" pitchFamily="2"/>
              </a:defRPr>
            </a:lvl9pPr>
          </a:lstStyle>
          <a:p>
            <a:pPr lvl="0">
              <a:buNone/>
            </a:pPr>
            <a:r>
              <a:rPr lang="en-US" dirty="0">
                <a:latin typeface="Times New Roman" panose="02020603050405020304" pitchFamily="18" charset="0"/>
                <a:cs typeface="Times New Roman" panose="02020603050405020304" pitchFamily="18" charset="0"/>
              </a:rPr>
              <a:t>King – man + women = ?</a:t>
            </a:r>
          </a:p>
          <a:p>
            <a:pPr lvl="0">
              <a:buNone/>
            </a:pPr>
            <a:r>
              <a:rPr lang="en-US" dirty="0">
                <a:latin typeface="Times New Roman" panose="02020603050405020304" pitchFamily="18" charset="0"/>
                <a:cs typeface="Times New Roman" panose="02020603050405020304" pitchFamily="18" charset="0"/>
              </a:rPr>
              <a:t>King – man + women = </a:t>
            </a:r>
            <a:r>
              <a:rPr lang="en-US" dirty="0" smtClean="0">
                <a:latin typeface="Times New Roman" panose="02020603050405020304" pitchFamily="18" charset="0"/>
                <a:cs typeface="Times New Roman" panose="02020603050405020304" pitchFamily="18" charset="0"/>
              </a:rPr>
              <a:t>queen</a:t>
            </a:r>
          </a:p>
          <a:p>
            <a:pPr lvl="0">
              <a:buNone/>
            </a:pPr>
            <a:endParaRPr lang="en-US" dirty="0">
              <a:latin typeface="Times New Roman" panose="02020603050405020304" pitchFamily="18" charset="0"/>
              <a:cs typeface="Times New Roman" panose="02020603050405020304" pitchFamily="18" charset="0"/>
            </a:endParaRPr>
          </a:p>
          <a:p>
            <a:pPr lvl="0">
              <a:buNone/>
            </a:pPr>
            <a:r>
              <a:rPr lang="en-US" dirty="0" smtClean="0">
                <a:latin typeface="Times New Roman" panose="02020603050405020304" pitchFamily="18" charset="0"/>
                <a:cs typeface="Times New Roman" panose="02020603050405020304" pitchFamily="18" charset="0"/>
              </a:rPr>
              <a:t>Gender is biggest difference</a:t>
            </a:r>
          </a:p>
        </p:txBody>
      </p:sp>
      <p:sp>
        <p:nvSpPr>
          <p:cNvPr id="6" name="Slide Number Placeholder 5"/>
          <p:cNvSpPr>
            <a:spLocks noGrp="1"/>
          </p:cNvSpPr>
          <p:nvPr>
            <p:ph type="sldNum" sz="quarter" idx="12"/>
          </p:nvPr>
        </p:nvSpPr>
        <p:spPr/>
        <p:txBody>
          <a:bodyPr/>
          <a:lstStyle/>
          <a:p>
            <a:pPr lvl="0"/>
            <a:fld id="{718AFBA2-92B6-44DF-B607-01D28F54A428}"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a:latin typeface="Times New Roman" panose="02020603050405020304" pitchFamily="18" charset="0"/>
                <a:cs typeface="Times New Roman" panose="02020603050405020304" pitchFamily="18" charset="0"/>
              </a:rPr>
              <a:t>“Item_3469” with “pregnant”</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2651760" y="2194560"/>
            <a:ext cx="4400639" cy="4384440"/>
          </a:xfrm>
        </p:spPr>
      </p:pic>
      <p:sp>
        <p:nvSpPr>
          <p:cNvPr id="6" name="Slide Number Placeholder 5"/>
          <p:cNvSpPr>
            <a:spLocks noGrp="1"/>
          </p:cNvSpPr>
          <p:nvPr>
            <p:ph type="sldNum" sz="quarter" idx="12"/>
          </p:nvPr>
        </p:nvSpPr>
        <p:spPr/>
        <p:txBody>
          <a:bodyPr/>
          <a:lstStyle/>
          <a:p>
            <a:pPr lvl="0"/>
            <a:fld id="{718AFBA2-92B6-44DF-B607-01D28F54A428}"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19"/>
            <a:ext cx="9071640" cy="27927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Times New Roman" panose="02020603050405020304" pitchFamily="18" charset="0"/>
                <a:cs typeface="Times New Roman" panose="02020603050405020304" pitchFamily="18" charset="0"/>
              </a:rPr>
              <a:t>“item_1379</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“item_11275</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“item_11868”</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544512" y="3779837"/>
            <a:ext cx="9071640" cy="3001679"/>
          </a:xfrm>
        </p:spPr>
      </p:pic>
      <p:sp>
        <p:nvSpPr>
          <p:cNvPr id="6" name="Slide Number Placeholder 5"/>
          <p:cNvSpPr>
            <a:spLocks noGrp="1"/>
          </p:cNvSpPr>
          <p:nvPr>
            <p:ph type="sldNum" sz="quarter" idx="12"/>
          </p:nvPr>
        </p:nvSpPr>
        <p:spPr/>
        <p:txBody>
          <a:bodyPr/>
          <a:lstStyle/>
          <a:p>
            <a:pPr lvl="0"/>
            <a:fld id="{718AFBA2-92B6-44DF-B607-01D28F54A428}"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511</Words>
  <Application>Microsoft Office PowerPoint</Application>
  <PresentationFormat>Custom</PresentationFormat>
  <Paragraphs>76</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vt:lpstr>
      <vt:lpstr>PowerPoint Presentation</vt:lpstr>
      <vt:lpstr>Introduction</vt:lpstr>
      <vt:lpstr>Sentiment analysis</vt:lpstr>
      <vt:lpstr>“Bag of words”</vt:lpstr>
      <vt:lpstr>Word2Vec</vt:lpstr>
      <vt:lpstr>PowerPoint Presentation</vt:lpstr>
      <vt:lpstr>PowerPoint Presentation</vt:lpstr>
      <vt:lpstr>“Item_3469” with “pregnant”</vt:lpstr>
      <vt:lpstr>“item_1379”  “item_11275”  “item_11868”</vt:lpstr>
      <vt:lpstr>Dataset / movie reviews</vt:lpstr>
      <vt:lpstr>Positive example</vt:lpstr>
      <vt:lpstr>Negative eaxmle</vt:lpstr>
      <vt:lpstr>How?</vt:lpstr>
      <vt:lpstr>PowerPoint Presentation</vt:lpstr>
      <vt:lpstr>PowerPoint Presentation</vt:lpstr>
      <vt:lpstr>PowerPoint Presentation</vt:lpstr>
      <vt:lpstr>Another method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3   Mentors: Faruk Pasalic, Samra Tanovic     Atlantbh April, 12., 2017</dc:title>
  <dc:creator>Jusuf Koric</dc:creator>
  <cp:lastModifiedBy>Jusuf Koric</cp:lastModifiedBy>
  <cp:revision>11</cp:revision>
  <dcterms:created xsi:type="dcterms:W3CDTF">2017-04-12T09:09:45Z</dcterms:created>
  <dcterms:modified xsi:type="dcterms:W3CDTF">2017-04-20T19:31:01Z</dcterms:modified>
</cp:coreProperties>
</file>