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429_5BC54422.xml" ContentType="application/vnd.ms-powerpoint.comments+xml"/>
  <Override PartName="/ppt/notesSlides/notesSlide7.xml" ContentType="application/vnd.openxmlformats-officedocument.presentationml.notesSlide+xml"/>
  <Override PartName="/ppt/comments/modernComment_425_B8F4C434.xml" ContentType="application/vnd.ms-powerpoint.comments+xml"/>
  <Override PartName="/ppt/notesSlides/notesSlide8.xml" ContentType="application/vnd.openxmlformats-officedocument.presentationml.notesSlide+xml"/>
  <Override PartName="/ppt/comments/modernComment_426_BA300C7F.xml" ContentType="application/vnd.ms-powerpoint.comments+xml"/>
  <Override PartName="/ppt/notesSlides/notesSlide9.xml" ContentType="application/vnd.openxmlformats-officedocument.presentationml.notesSlide+xml"/>
  <Override PartName="/ppt/comments/modernComment_427_9500BC3F.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42C_BC33A881.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42D_152DEA1D.xml" ContentType="application/vnd.ms-powerpoint.comments+xml"/>
  <Override PartName="/ppt/notesSlides/notesSlide17.xml" ContentType="application/vnd.openxmlformats-officedocument.presentationml.notesSlide+xml"/>
  <Override PartName="/ppt/comments/modernComment_430_984538CA.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45" r:id="rId4"/>
  </p:sldMasterIdLst>
  <p:notesMasterIdLst>
    <p:notesMasterId r:id="rId26"/>
  </p:notesMasterIdLst>
  <p:handoutMasterIdLst>
    <p:handoutMasterId r:id="rId27"/>
  </p:handoutMasterIdLst>
  <p:sldIdLst>
    <p:sldId id="436" r:id="rId5"/>
    <p:sldId id="262" r:id="rId6"/>
    <p:sldId id="1021" r:id="rId7"/>
    <p:sldId id="562" r:id="rId8"/>
    <p:sldId id="477" r:id="rId9"/>
    <p:sldId id="1060" r:id="rId10"/>
    <p:sldId id="1065" r:id="rId11"/>
    <p:sldId id="1061" r:id="rId12"/>
    <p:sldId id="1062" r:id="rId13"/>
    <p:sldId id="1063" r:id="rId14"/>
    <p:sldId id="1075" r:id="rId15"/>
    <p:sldId id="1068" r:id="rId16"/>
    <p:sldId id="1077" r:id="rId17"/>
    <p:sldId id="1070" r:id="rId18"/>
    <p:sldId id="1071" r:id="rId19"/>
    <p:sldId id="1073" r:id="rId20"/>
    <p:sldId id="1069" r:id="rId21"/>
    <p:sldId id="1072" r:id="rId22"/>
    <p:sldId id="1076" r:id="rId23"/>
    <p:sldId id="1079" r:id="rId24"/>
    <p:sldId id="1080" r:id="rId25"/>
  </p:sldIdLst>
  <p:sldSz cx="12192000" cy="6858000"/>
  <p:notesSz cx="7315200" cy="96012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A0F4AD-7C32-461B-A0E5-4C652931DCC5}">
          <p14:sldIdLst>
            <p14:sldId id="436"/>
            <p14:sldId id="262"/>
            <p14:sldId id="1021"/>
            <p14:sldId id="562"/>
            <p14:sldId id="477"/>
            <p14:sldId id="1060"/>
            <p14:sldId id="1065"/>
            <p14:sldId id="1061"/>
            <p14:sldId id="1062"/>
            <p14:sldId id="1063"/>
            <p14:sldId id="1075"/>
            <p14:sldId id="1068"/>
            <p14:sldId id="1077"/>
            <p14:sldId id="1070"/>
            <p14:sldId id="1071"/>
            <p14:sldId id="1073"/>
            <p14:sldId id="1069"/>
            <p14:sldId id="1072"/>
            <p14:sldId id="1076"/>
            <p14:sldId id="1079"/>
            <p14:sldId id="10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5"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02A"/>
    <a:srgbClr val="007680"/>
    <a:srgbClr val="C4D600"/>
    <a:srgbClr val="00A3E0"/>
    <a:srgbClr val="009A44"/>
    <a:srgbClr val="005587"/>
    <a:srgbClr val="046A38"/>
    <a:srgbClr val="26890D"/>
    <a:srgbClr val="84BB20"/>
    <a:srgbClr val="0076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E66E2-0198-472C-DB6D-1612905B5AB1}" v="71" dt="2023-09-05T12:58:15.434"/>
    <p1510:client id="{3C05F0B3-4C68-13C3-3B14-81DDB492344D}" v="1" dt="2023-08-19T07:41:43.420"/>
    <p1510:client id="{5A0D0CDA-75AA-4B88-9135-44F209EDCD2B}" v="7" dt="2023-08-19T03:09:04.382"/>
    <p1510:client id="{792F2DD8-AE96-8213-576E-7651099AB193}" v="27" dt="2023-09-05T12:43:06.219"/>
    <p1510:client id="{7F24BA6C-E3B9-E3D1-5A96-76F4111072C1}" v="143" dt="2023-08-19T07:33:25.281"/>
    <p1510:client id="{95EDB674-5432-4712-84C2-9248E69B76B7}" v="951" dt="2023-08-19T09:50:36.830"/>
    <p1510:client id="{C3A34F53-E6CC-49AD-9F80-44FEC87CD847}" v="1700" dt="2023-08-19T10:56:03.439"/>
    <p1510:client id="{D11E78A7-8BF1-1F68-4553-1591B2FF0A98}" v="2" dt="2023-08-19T09:53:15.990"/>
    <p1510:client id="{DB88F14C-5BD0-72E8-40CB-51E363275B0E}" v="2" dt="2023-08-19T11:06:41.638"/>
    <p1510:client id="{F7857078-650E-F101-A259-28DD7D57B511}" v="19" dt="2023-08-19T10:58:07.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0" autoAdjust="0"/>
    <p:restoredTop sz="96327" autoAdjust="0"/>
  </p:normalViewPr>
  <p:slideViewPr>
    <p:cSldViewPr snapToGrid="0" showGuides="1">
      <p:cViewPr varScale="1">
        <p:scale>
          <a:sx n="58" d="100"/>
          <a:sy n="58" d="100"/>
        </p:scale>
        <p:origin x="1036" y="52"/>
      </p:cViewPr>
      <p:guideLst/>
    </p:cSldViewPr>
  </p:slideViewPr>
  <p:outlineViewPr>
    <p:cViewPr>
      <p:scale>
        <a:sx n="33" d="100"/>
        <a:sy n="33" d="100"/>
      </p:scale>
      <p:origin x="0" y="-2214"/>
    </p:cViewPr>
  </p:outlineViewPr>
  <p:notesTextViewPr>
    <p:cViewPr>
      <p:scale>
        <a:sx n="3" d="2"/>
        <a:sy n="3" d="2"/>
      </p:scale>
      <p:origin x="0" y="0"/>
    </p:cViewPr>
  </p:notesTextViewPr>
  <p:sorterViewPr>
    <p:cViewPr varScale="1">
      <p:scale>
        <a:sx n="80" d="100"/>
        <a:sy n="80" d="100"/>
      </p:scale>
      <p:origin x="0" y="0"/>
    </p:cViewPr>
  </p:sorterViewPr>
  <p:notesViewPr>
    <p:cSldViewPr snapToGrid="0" showGuides="1">
      <p:cViewPr varScale="1">
        <p:scale>
          <a:sx n="77" d="100"/>
          <a:sy n="77" d="100"/>
        </p:scale>
        <p:origin x="387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comments/modernComment_425_B8F4C434.xml><?xml version="1.0" encoding="utf-8"?>
<p188:cmLst xmlns:a="http://schemas.openxmlformats.org/drawingml/2006/main" xmlns:r="http://schemas.openxmlformats.org/officeDocument/2006/relationships" xmlns:p188="http://schemas.microsoft.com/office/powerpoint/2018/8/main">
  <p188:cm id="{5AB68826-A41F-4269-8670-2892650DB676}" authorId="{00000000-0000-0000-0000-000000000000}" created="2023-08-07T11:59:09.564">
    <pc:sldMkLst xmlns:pc="http://schemas.microsoft.com/office/powerpoint/2013/main/command">
      <pc:docMk/>
      <pc:sldMk cId="3103048756" sldId="1061"/>
    </pc:sldMkLst>
    <p188:txBody>
      <a:bodyPr/>
      <a:lstStyle/>
      <a:p>
        <a:r>
          <a:rPr lang="en-US"/>
          <a:t>Rate of response, cosmetic changes, and numbers</a:t>
        </a:r>
      </a:p>
    </p188:txBody>
  </p188:cm>
</p188:cmLst>
</file>

<file path=ppt/comments/modernComment_426_BA300C7F.xml><?xml version="1.0" encoding="utf-8"?>
<p188:cmLst xmlns:a="http://schemas.openxmlformats.org/drawingml/2006/main" xmlns:r="http://schemas.openxmlformats.org/officeDocument/2006/relationships" xmlns:p188="http://schemas.microsoft.com/office/powerpoint/2018/8/main">
  <p188:cm id="{BA290FC0-6542-4FD6-BE28-926258A3B078}" authorId="{00000000-0000-0000-0000-000000000000}" created="2023-08-07T12:03:15.611">
    <pc:sldMkLst xmlns:pc="http://schemas.microsoft.com/office/powerpoint/2013/main/command">
      <pc:docMk/>
      <pc:sldMk cId="3123711103" sldId="1062"/>
    </pc:sldMkLst>
    <p188:txBody>
      <a:bodyPr/>
      <a:lstStyle/>
      <a:p>
        <a:r>
          <a:rPr lang="en-US"/>
          <a:t>Rate of response</a:t>
        </a:r>
      </a:p>
    </p188:txBody>
  </p188:cm>
</p188:cmLst>
</file>

<file path=ppt/comments/modernComment_427_9500BC3F.xml><?xml version="1.0" encoding="utf-8"?>
<p188:cmLst xmlns:a="http://schemas.openxmlformats.org/drawingml/2006/main" xmlns:r="http://schemas.openxmlformats.org/officeDocument/2006/relationships" xmlns:p188="http://schemas.microsoft.com/office/powerpoint/2018/8/main">
  <p188:cm id="{9B0B2E15-0602-4393-89EA-8E49FAC7C1D7}" authorId="{00000000-0000-0000-0000-000000000000}" created="2023-08-07T12:03:45.611">
    <pc:sldMkLst xmlns:pc="http://schemas.microsoft.com/office/powerpoint/2013/main/command">
      <pc:docMk/>
      <pc:sldMk cId="2499853375" sldId="1063"/>
    </pc:sldMkLst>
    <p188:txBody>
      <a:bodyPr/>
      <a:lstStyle/>
      <a:p>
        <a:r>
          <a:rPr lang="en-US"/>
          <a:t>Include rate</a:t>
        </a:r>
      </a:p>
    </p188:txBody>
  </p188:cm>
</p188:cmLst>
</file>

<file path=ppt/comments/modernComment_429_5BC54422.xml><?xml version="1.0" encoding="utf-8"?>
<p188:cmLst xmlns:a="http://schemas.openxmlformats.org/drawingml/2006/main" xmlns:r="http://schemas.openxmlformats.org/officeDocument/2006/relationships" xmlns:p188="http://schemas.microsoft.com/office/powerpoint/2018/8/main">
  <p188:cm id="{E56EA152-7E8F-44AC-97C1-D7CC441779E4}" authorId="{00000000-0000-0000-0000-000000000000}" created="2023-08-07T11:58:24.929">
    <pc:sldMkLst xmlns:pc="http://schemas.microsoft.com/office/powerpoint/2013/main/command">
      <pc:docMk/>
      <pc:sldMk cId="1539654690" sldId="1065"/>
    </pc:sldMkLst>
    <p188:txBody>
      <a:bodyPr/>
      <a:lstStyle/>
      <a:p>
        <a:r>
          <a:rPr lang="en-US"/>
          <a:t>Edit the title, cosmetic changes, rate of response and slide of rate of response for each state
</a:t>
        </a:r>
      </a:p>
    </p188:txBody>
  </p188:cm>
</p188:cmLst>
</file>

<file path=ppt/comments/modernComment_42C_BC33A881.xml><?xml version="1.0" encoding="utf-8"?>
<p188:cmLst xmlns:a="http://schemas.openxmlformats.org/drawingml/2006/main" xmlns:r="http://schemas.openxmlformats.org/officeDocument/2006/relationships" xmlns:p188="http://schemas.microsoft.com/office/powerpoint/2018/8/main">
  <p188:cm id="{4A48E8DB-5035-4D92-83C2-87EECE1A9338}" authorId="{00000000-0000-0000-0000-000000000000}" created="2023-08-07T12:10:29.934">
    <pc:sldMkLst xmlns:pc="http://schemas.microsoft.com/office/powerpoint/2013/main/command">
      <pc:docMk/>
      <pc:sldMk cId="3157502081" sldId="1068"/>
    </pc:sldMkLst>
    <p188:txBody>
      <a:bodyPr/>
      <a:lstStyle/>
      <a:p>
        <a:r>
          <a:rPr lang="en-US"/>
          <a:t>Include response rate</a:t>
        </a:r>
      </a:p>
    </p188:txBody>
  </p188:cm>
</p188:cmLst>
</file>

<file path=ppt/comments/modernComment_42D_152DEA1D.xml><?xml version="1.0" encoding="utf-8"?>
<p188:cmLst xmlns:a="http://schemas.openxmlformats.org/drawingml/2006/main" xmlns:r="http://schemas.openxmlformats.org/officeDocument/2006/relationships" xmlns:p188="http://schemas.microsoft.com/office/powerpoint/2018/8/main">
  <p188:cm id="{5DBACC6E-BDF4-483F-A7E4-2606ECCA23DA}" authorId="{00000000-0000-0000-0000-000000000000}" status="resolved" created="2023-08-02T12:30:12.890" complete="100000">
    <pc:sldMkLst xmlns:pc="http://schemas.microsoft.com/office/powerpoint/2013/main/command">
      <pc:docMk/>
      <pc:sldMk cId="355330589" sldId="1069"/>
    </pc:sldMkLst>
    <p188:txBody>
      <a:bodyPr/>
      <a:lstStyle/>
      <a:p>
        <a:r>
          <a:rPr lang="en-US"/>
          <a:t>include success rate</a:t>
        </a:r>
      </a:p>
    </p188:txBody>
  </p188:cm>
</p188:cmLst>
</file>

<file path=ppt/comments/modernComment_430_984538CA.xml><?xml version="1.0" encoding="utf-8"?>
<p188:cmLst xmlns:a="http://schemas.openxmlformats.org/drawingml/2006/main" xmlns:r="http://schemas.openxmlformats.org/officeDocument/2006/relationships" xmlns:p188="http://schemas.microsoft.com/office/powerpoint/2018/8/main">
  <p188:cm id="{D578422F-4714-4ED5-B123-C099E4DFA6CF}" authorId="{00000000-0000-0000-0000-000000000000}" status="resolved" created="2023-08-02T12:30:21.703" complete="100000">
    <pc:sldMkLst xmlns:pc="http://schemas.microsoft.com/office/powerpoint/2013/main/command">
      <pc:docMk/>
      <pc:sldMk cId="2554673354" sldId="1072"/>
    </pc:sldMkLst>
    <p188:txBody>
      <a:bodyPr/>
      <a:lstStyle/>
      <a:p>
        <a:r>
          <a:rPr lang="en-US"/>
          <a:t>include success rate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9/5/2023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9/5/2023</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255756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12166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78592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1930382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379564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3032570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206404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133745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5019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28790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100852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444461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273820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35</a:t>
            </a:r>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97513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altLang="zh-CN" dirty="0"/>
              <a:t>Van 1</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77044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17111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2577609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41236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41238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Sophia 14</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58866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51251"/>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56171112"/>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7688863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 2021. For information, contact Deloitte Global</a:t>
            </a:r>
          </a:p>
        </p:txBody>
      </p:sp>
      <p:sp>
        <p:nvSpPr>
          <p:cNvPr id="3" name="TextBox 2">
            <a:extLst>
              <a:ext uri="{FF2B5EF4-FFF2-40B4-BE49-F238E27FC236}">
                <a16:creationId xmlns:a16="http://schemas.microsoft.com/office/drawing/2014/main" id="{FD4A853B-3DF7-9E41-97FD-305CBF0C7280}"/>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Advanced graphics timesaver</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5" name="Freeform 6"/>
          <p:cNvSpPr>
            <a:spLocks noEditPoints="1"/>
          </p:cNvSpPr>
          <p:nvPr userDrawn="1"/>
        </p:nvSpPr>
        <p:spPr bwMode="auto">
          <a:xfrm>
            <a:off x="1672440" y="696562"/>
            <a:ext cx="8893960" cy="3722142"/>
          </a:xfrm>
          <a:custGeom>
            <a:avLst/>
            <a:gdLst>
              <a:gd name="T0" fmla="*/ 9032 w 9534"/>
              <a:gd name="T1" fmla="*/ 2729 h 3990"/>
              <a:gd name="T2" fmla="*/ 8371 w 9534"/>
              <a:gd name="T3" fmla="*/ 2925 h 3990"/>
              <a:gd name="T4" fmla="*/ 7037 w 9534"/>
              <a:gd name="T5" fmla="*/ 1028 h 3990"/>
              <a:gd name="T6" fmla="*/ 6658 w 9534"/>
              <a:gd name="T7" fmla="*/ 1334 h 3990"/>
              <a:gd name="T8" fmla="*/ 5850 w 9534"/>
              <a:gd name="T9" fmla="*/ 2815 h 3990"/>
              <a:gd name="T10" fmla="*/ 5275 w 9534"/>
              <a:gd name="T11" fmla="*/ 2081 h 3990"/>
              <a:gd name="T12" fmla="*/ 4455 w 9534"/>
              <a:gd name="T13" fmla="*/ 2240 h 3990"/>
              <a:gd name="T14" fmla="*/ 4467 w 9534"/>
              <a:gd name="T15" fmla="*/ 3549 h 3990"/>
              <a:gd name="T16" fmla="*/ 4369 w 9534"/>
              <a:gd name="T17" fmla="*/ 1677 h 3990"/>
              <a:gd name="T18" fmla="*/ 3892 w 9534"/>
              <a:gd name="T19" fmla="*/ 1677 h 3990"/>
              <a:gd name="T20" fmla="*/ 3610 w 9534"/>
              <a:gd name="T21" fmla="*/ 2656 h 3990"/>
              <a:gd name="T22" fmla="*/ 2068 w 9534"/>
              <a:gd name="T23" fmla="*/ 3402 h 3990"/>
              <a:gd name="T24" fmla="*/ 1579 w 9534"/>
              <a:gd name="T25" fmla="*/ 2619 h 3990"/>
              <a:gd name="T26" fmla="*/ 1775 w 9534"/>
              <a:gd name="T27" fmla="*/ 844 h 3990"/>
              <a:gd name="T28" fmla="*/ 5813 w 9534"/>
              <a:gd name="T29" fmla="*/ 808 h 3990"/>
              <a:gd name="T30" fmla="*/ 6303 w 9534"/>
              <a:gd name="T31" fmla="*/ 857 h 3990"/>
              <a:gd name="T32" fmla="*/ 6695 w 9534"/>
              <a:gd name="T33" fmla="*/ 893 h 3990"/>
              <a:gd name="T34" fmla="*/ 6254 w 9534"/>
              <a:gd name="T35" fmla="*/ 759 h 3990"/>
              <a:gd name="T36" fmla="*/ 3390 w 9534"/>
              <a:gd name="T37" fmla="*/ 2509 h 3990"/>
              <a:gd name="T38" fmla="*/ 3329 w 9534"/>
              <a:gd name="T39" fmla="*/ 3280 h 3990"/>
              <a:gd name="T40" fmla="*/ 2717 w 9534"/>
              <a:gd name="T41" fmla="*/ 3158 h 3990"/>
              <a:gd name="T42" fmla="*/ 2264 w 9534"/>
              <a:gd name="T43" fmla="*/ 3402 h 3990"/>
              <a:gd name="T44" fmla="*/ 1628 w 9534"/>
              <a:gd name="T45" fmla="*/ 783 h 3990"/>
              <a:gd name="T46" fmla="*/ 2117 w 9534"/>
              <a:gd name="T47" fmla="*/ 808 h 3990"/>
              <a:gd name="T48" fmla="*/ 2338 w 9534"/>
              <a:gd name="T49" fmla="*/ 673 h 3990"/>
              <a:gd name="T50" fmla="*/ 9412 w 9534"/>
              <a:gd name="T51" fmla="*/ 3011 h 3990"/>
              <a:gd name="T52" fmla="*/ 9179 w 9534"/>
              <a:gd name="T53" fmla="*/ 3415 h 3990"/>
              <a:gd name="T54" fmla="*/ 8898 w 9534"/>
              <a:gd name="T55" fmla="*/ 3182 h 3990"/>
              <a:gd name="T56" fmla="*/ 8861 w 9534"/>
              <a:gd name="T57" fmla="*/ 3451 h 3990"/>
              <a:gd name="T58" fmla="*/ 8506 w 9534"/>
              <a:gd name="T59" fmla="*/ 1970 h 3990"/>
              <a:gd name="T60" fmla="*/ 7784 w 9534"/>
              <a:gd name="T61" fmla="*/ 3158 h 3990"/>
              <a:gd name="T62" fmla="*/ 7588 w 9534"/>
              <a:gd name="T63" fmla="*/ 1872 h 3990"/>
              <a:gd name="T64" fmla="*/ 7368 w 9534"/>
              <a:gd name="T65" fmla="*/ 893 h 3990"/>
              <a:gd name="T66" fmla="*/ 7258 w 9534"/>
              <a:gd name="T67" fmla="*/ 343 h 3990"/>
              <a:gd name="T68" fmla="*/ 7172 w 9534"/>
              <a:gd name="T69" fmla="*/ 2093 h 3990"/>
              <a:gd name="T70" fmla="*/ 7172 w 9534"/>
              <a:gd name="T71" fmla="*/ 1187 h 3990"/>
              <a:gd name="T72" fmla="*/ 7074 w 9534"/>
              <a:gd name="T73" fmla="*/ 538 h 3990"/>
              <a:gd name="T74" fmla="*/ 7147 w 9534"/>
              <a:gd name="T75" fmla="*/ 3353 h 3990"/>
              <a:gd name="T76" fmla="*/ 7233 w 9534"/>
              <a:gd name="T77" fmla="*/ 3806 h 3990"/>
              <a:gd name="T78" fmla="*/ 6621 w 9534"/>
              <a:gd name="T79" fmla="*/ 2815 h 3990"/>
              <a:gd name="T80" fmla="*/ 5985 w 9534"/>
              <a:gd name="T81" fmla="*/ 2705 h 3990"/>
              <a:gd name="T82" fmla="*/ 5275 w 9534"/>
              <a:gd name="T83" fmla="*/ 3525 h 3990"/>
              <a:gd name="T84" fmla="*/ 5201 w 9534"/>
              <a:gd name="T85" fmla="*/ 3659 h 3990"/>
              <a:gd name="T86" fmla="*/ 5067 w 9534"/>
              <a:gd name="T87" fmla="*/ 3500 h 3990"/>
              <a:gd name="T88" fmla="*/ 4957 w 9534"/>
              <a:gd name="T89" fmla="*/ 2081 h 3990"/>
              <a:gd name="T90" fmla="*/ 4847 w 9534"/>
              <a:gd name="T91" fmla="*/ 2350 h 3990"/>
              <a:gd name="T92" fmla="*/ 4932 w 9534"/>
              <a:gd name="T93" fmla="*/ 3549 h 3990"/>
              <a:gd name="T94" fmla="*/ 4638 w 9534"/>
              <a:gd name="T95" fmla="*/ 1909 h 3990"/>
              <a:gd name="T96" fmla="*/ 4626 w 9534"/>
              <a:gd name="T97" fmla="*/ 3207 h 3990"/>
              <a:gd name="T98" fmla="*/ 4565 w 9534"/>
              <a:gd name="T99" fmla="*/ 3708 h 3990"/>
              <a:gd name="T100" fmla="*/ 4590 w 9534"/>
              <a:gd name="T101" fmla="*/ 3378 h 3990"/>
              <a:gd name="T102" fmla="*/ 4137 w 9534"/>
              <a:gd name="T103" fmla="*/ 3219 h 3990"/>
              <a:gd name="T104" fmla="*/ 4137 w 9534"/>
              <a:gd name="T105" fmla="*/ 1579 h 3990"/>
              <a:gd name="T106" fmla="*/ 3904 w 9534"/>
              <a:gd name="T107" fmla="*/ 1554 h 3990"/>
              <a:gd name="T108" fmla="*/ 1970 w 9534"/>
              <a:gd name="T109" fmla="*/ 3280 h 3990"/>
              <a:gd name="T110" fmla="*/ 1542 w 9534"/>
              <a:gd name="T111" fmla="*/ 2815 h 3990"/>
              <a:gd name="T112" fmla="*/ 869 w 9534"/>
              <a:gd name="T113" fmla="*/ 3047 h 3990"/>
              <a:gd name="T114" fmla="*/ 869 w 9534"/>
              <a:gd name="T115" fmla="*/ 2203 h 3990"/>
              <a:gd name="T116" fmla="*/ 881 w 9534"/>
              <a:gd name="T117" fmla="*/ 967 h 3990"/>
              <a:gd name="T118" fmla="*/ 918 w 9534"/>
              <a:gd name="T119" fmla="*/ 465 h 3990"/>
              <a:gd name="T120" fmla="*/ 844 w 9534"/>
              <a:gd name="T121" fmla="*/ 2815 h 3990"/>
              <a:gd name="T122" fmla="*/ 538 w 9534"/>
              <a:gd name="T123" fmla="*/ 673 h 3990"/>
              <a:gd name="T124" fmla="*/ 844 w 9534"/>
              <a:gd name="T125" fmla="*/ 3794 h 3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34" h="3990">
                <a:moveTo>
                  <a:pt x="9436" y="3818"/>
                </a:moveTo>
                <a:lnTo>
                  <a:pt x="9436" y="3733"/>
                </a:lnTo>
                <a:lnTo>
                  <a:pt x="9485" y="3733"/>
                </a:lnTo>
                <a:lnTo>
                  <a:pt x="9485" y="3696"/>
                </a:lnTo>
                <a:lnTo>
                  <a:pt x="9436" y="3696"/>
                </a:lnTo>
                <a:lnTo>
                  <a:pt x="9436" y="3586"/>
                </a:lnTo>
                <a:lnTo>
                  <a:pt x="9485" y="3586"/>
                </a:lnTo>
                <a:lnTo>
                  <a:pt x="9485" y="3561"/>
                </a:lnTo>
                <a:lnTo>
                  <a:pt x="9436" y="3561"/>
                </a:lnTo>
                <a:lnTo>
                  <a:pt x="9436" y="3451"/>
                </a:lnTo>
                <a:lnTo>
                  <a:pt x="9485" y="3451"/>
                </a:lnTo>
                <a:lnTo>
                  <a:pt x="9485" y="3415"/>
                </a:lnTo>
                <a:lnTo>
                  <a:pt x="9436" y="3415"/>
                </a:lnTo>
                <a:lnTo>
                  <a:pt x="9436" y="3304"/>
                </a:lnTo>
                <a:lnTo>
                  <a:pt x="9485" y="3304"/>
                </a:lnTo>
                <a:lnTo>
                  <a:pt x="9485" y="3268"/>
                </a:lnTo>
                <a:lnTo>
                  <a:pt x="9436" y="3268"/>
                </a:lnTo>
                <a:lnTo>
                  <a:pt x="9436" y="3182"/>
                </a:lnTo>
                <a:lnTo>
                  <a:pt x="9485" y="3182"/>
                </a:lnTo>
                <a:lnTo>
                  <a:pt x="9485" y="3158"/>
                </a:lnTo>
                <a:lnTo>
                  <a:pt x="9436" y="3158"/>
                </a:lnTo>
                <a:lnTo>
                  <a:pt x="9436" y="3047"/>
                </a:lnTo>
                <a:lnTo>
                  <a:pt x="9485" y="3047"/>
                </a:lnTo>
                <a:lnTo>
                  <a:pt x="9485" y="3011"/>
                </a:lnTo>
                <a:lnTo>
                  <a:pt x="9436" y="3011"/>
                </a:lnTo>
                <a:lnTo>
                  <a:pt x="9436" y="2901"/>
                </a:lnTo>
                <a:lnTo>
                  <a:pt x="9485" y="2901"/>
                </a:lnTo>
                <a:lnTo>
                  <a:pt x="9485" y="2864"/>
                </a:lnTo>
                <a:lnTo>
                  <a:pt x="9436" y="2864"/>
                </a:lnTo>
                <a:lnTo>
                  <a:pt x="9436" y="2766"/>
                </a:lnTo>
                <a:lnTo>
                  <a:pt x="9485" y="2766"/>
                </a:lnTo>
                <a:lnTo>
                  <a:pt x="9485" y="2729"/>
                </a:lnTo>
                <a:lnTo>
                  <a:pt x="9436" y="2729"/>
                </a:lnTo>
                <a:lnTo>
                  <a:pt x="9436" y="2509"/>
                </a:lnTo>
                <a:lnTo>
                  <a:pt x="9412" y="2509"/>
                </a:lnTo>
                <a:lnTo>
                  <a:pt x="9412" y="2729"/>
                </a:lnTo>
                <a:lnTo>
                  <a:pt x="9338" y="2729"/>
                </a:lnTo>
                <a:lnTo>
                  <a:pt x="9338" y="2582"/>
                </a:lnTo>
                <a:lnTo>
                  <a:pt x="9314" y="2582"/>
                </a:lnTo>
                <a:lnTo>
                  <a:pt x="9314" y="2729"/>
                </a:lnTo>
                <a:lnTo>
                  <a:pt x="9167" y="2729"/>
                </a:lnTo>
                <a:lnTo>
                  <a:pt x="9167" y="2509"/>
                </a:lnTo>
                <a:lnTo>
                  <a:pt x="9130" y="2509"/>
                </a:lnTo>
                <a:lnTo>
                  <a:pt x="9130" y="2729"/>
                </a:lnTo>
                <a:lnTo>
                  <a:pt x="9069" y="2729"/>
                </a:lnTo>
                <a:lnTo>
                  <a:pt x="9069" y="2582"/>
                </a:lnTo>
                <a:lnTo>
                  <a:pt x="9032" y="2582"/>
                </a:lnTo>
                <a:lnTo>
                  <a:pt x="9032" y="2729"/>
                </a:lnTo>
                <a:lnTo>
                  <a:pt x="8898" y="2729"/>
                </a:lnTo>
                <a:lnTo>
                  <a:pt x="8898" y="2509"/>
                </a:lnTo>
                <a:lnTo>
                  <a:pt x="8861" y="2509"/>
                </a:lnTo>
                <a:lnTo>
                  <a:pt x="8861" y="2729"/>
                </a:lnTo>
                <a:lnTo>
                  <a:pt x="8800" y="2729"/>
                </a:lnTo>
                <a:lnTo>
                  <a:pt x="8800" y="2717"/>
                </a:lnTo>
                <a:lnTo>
                  <a:pt x="8763" y="2717"/>
                </a:lnTo>
                <a:lnTo>
                  <a:pt x="8763" y="2729"/>
                </a:lnTo>
                <a:lnTo>
                  <a:pt x="8726" y="2729"/>
                </a:lnTo>
                <a:lnTo>
                  <a:pt x="8726" y="2766"/>
                </a:lnTo>
                <a:lnTo>
                  <a:pt x="8763" y="2766"/>
                </a:lnTo>
                <a:lnTo>
                  <a:pt x="8763" y="2864"/>
                </a:lnTo>
                <a:lnTo>
                  <a:pt x="8726" y="2864"/>
                </a:lnTo>
                <a:lnTo>
                  <a:pt x="8726" y="2901"/>
                </a:lnTo>
                <a:lnTo>
                  <a:pt x="8763" y="2901"/>
                </a:lnTo>
                <a:lnTo>
                  <a:pt x="8763" y="3011"/>
                </a:lnTo>
                <a:lnTo>
                  <a:pt x="8726" y="3011"/>
                </a:lnTo>
                <a:lnTo>
                  <a:pt x="8726" y="3047"/>
                </a:lnTo>
                <a:lnTo>
                  <a:pt x="8763" y="3047"/>
                </a:lnTo>
                <a:lnTo>
                  <a:pt x="8763" y="3158"/>
                </a:lnTo>
                <a:lnTo>
                  <a:pt x="8726" y="3158"/>
                </a:lnTo>
                <a:lnTo>
                  <a:pt x="8726" y="3182"/>
                </a:lnTo>
                <a:lnTo>
                  <a:pt x="8763" y="3182"/>
                </a:lnTo>
                <a:lnTo>
                  <a:pt x="8763" y="3268"/>
                </a:lnTo>
                <a:lnTo>
                  <a:pt x="8726" y="3268"/>
                </a:lnTo>
                <a:lnTo>
                  <a:pt x="8726" y="3304"/>
                </a:lnTo>
                <a:lnTo>
                  <a:pt x="8763" y="3304"/>
                </a:lnTo>
                <a:lnTo>
                  <a:pt x="8763" y="3415"/>
                </a:lnTo>
                <a:lnTo>
                  <a:pt x="8726" y="3415"/>
                </a:lnTo>
                <a:lnTo>
                  <a:pt x="8726" y="3451"/>
                </a:lnTo>
                <a:lnTo>
                  <a:pt x="8763" y="3451"/>
                </a:lnTo>
                <a:lnTo>
                  <a:pt x="8763" y="3561"/>
                </a:lnTo>
                <a:lnTo>
                  <a:pt x="8726" y="3561"/>
                </a:lnTo>
                <a:lnTo>
                  <a:pt x="8726" y="3586"/>
                </a:lnTo>
                <a:lnTo>
                  <a:pt x="8763" y="3586"/>
                </a:lnTo>
                <a:lnTo>
                  <a:pt x="8763" y="3696"/>
                </a:lnTo>
                <a:lnTo>
                  <a:pt x="8726" y="3696"/>
                </a:lnTo>
                <a:lnTo>
                  <a:pt x="8726" y="3733"/>
                </a:lnTo>
                <a:lnTo>
                  <a:pt x="8763" y="3733"/>
                </a:lnTo>
                <a:lnTo>
                  <a:pt x="8763" y="3818"/>
                </a:lnTo>
                <a:lnTo>
                  <a:pt x="8604" y="3818"/>
                </a:lnTo>
                <a:lnTo>
                  <a:pt x="8604" y="3451"/>
                </a:lnTo>
                <a:lnTo>
                  <a:pt x="8604" y="3366"/>
                </a:lnTo>
                <a:lnTo>
                  <a:pt x="8604" y="3268"/>
                </a:lnTo>
                <a:lnTo>
                  <a:pt x="8420" y="3268"/>
                </a:lnTo>
                <a:lnTo>
                  <a:pt x="8420" y="3158"/>
                </a:lnTo>
                <a:lnTo>
                  <a:pt x="8371" y="3158"/>
                </a:lnTo>
                <a:lnTo>
                  <a:pt x="8371" y="2925"/>
                </a:lnTo>
                <a:lnTo>
                  <a:pt x="8420" y="2925"/>
                </a:lnTo>
                <a:lnTo>
                  <a:pt x="8420" y="2790"/>
                </a:lnTo>
                <a:lnTo>
                  <a:pt x="8616" y="2790"/>
                </a:lnTo>
                <a:lnTo>
                  <a:pt x="8616" y="2607"/>
                </a:lnTo>
                <a:lnTo>
                  <a:pt x="8543" y="2607"/>
                </a:lnTo>
                <a:lnTo>
                  <a:pt x="8543" y="2582"/>
                </a:lnTo>
                <a:lnTo>
                  <a:pt x="8543" y="2533"/>
                </a:lnTo>
                <a:lnTo>
                  <a:pt x="8543" y="2374"/>
                </a:lnTo>
                <a:lnTo>
                  <a:pt x="8543" y="2325"/>
                </a:lnTo>
                <a:lnTo>
                  <a:pt x="8543" y="2166"/>
                </a:lnTo>
                <a:lnTo>
                  <a:pt x="8543" y="2117"/>
                </a:lnTo>
                <a:lnTo>
                  <a:pt x="8543" y="1958"/>
                </a:lnTo>
                <a:lnTo>
                  <a:pt x="8543" y="1909"/>
                </a:lnTo>
                <a:lnTo>
                  <a:pt x="8543" y="1872"/>
                </a:lnTo>
                <a:lnTo>
                  <a:pt x="8616" y="1872"/>
                </a:lnTo>
                <a:lnTo>
                  <a:pt x="8616" y="1689"/>
                </a:lnTo>
                <a:lnTo>
                  <a:pt x="8286" y="1689"/>
                </a:lnTo>
                <a:lnTo>
                  <a:pt x="8286" y="1493"/>
                </a:lnTo>
                <a:lnTo>
                  <a:pt x="7625" y="1493"/>
                </a:lnTo>
                <a:lnTo>
                  <a:pt x="7625" y="1689"/>
                </a:lnTo>
                <a:lnTo>
                  <a:pt x="7294" y="1689"/>
                </a:lnTo>
                <a:lnTo>
                  <a:pt x="7294" y="1701"/>
                </a:lnTo>
                <a:lnTo>
                  <a:pt x="7258" y="1701"/>
                </a:lnTo>
                <a:lnTo>
                  <a:pt x="7258" y="1481"/>
                </a:lnTo>
                <a:lnTo>
                  <a:pt x="7258" y="1444"/>
                </a:lnTo>
                <a:lnTo>
                  <a:pt x="7258" y="1297"/>
                </a:lnTo>
                <a:lnTo>
                  <a:pt x="7258" y="1261"/>
                </a:lnTo>
                <a:lnTo>
                  <a:pt x="7258" y="1114"/>
                </a:lnTo>
                <a:lnTo>
                  <a:pt x="7258" y="1077"/>
                </a:lnTo>
                <a:lnTo>
                  <a:pt x="7258" y="1028"/>
                </a:lnTo>
                <a:lnTo>
                  <a:pt x="7294" y="1028"/>
                </a:lnTo>
                <a:lnTo>
                  <a:pt x="7294" y="955"/>
                </a:lnTo>
                <a:lnTo>
                  <a:pt x="7735" y="955"/>
                </a:lnTo>
                <a:lnTo>
                  <a:pt x="7735" y="1004"/>
                </a:lnTo>
                <a:lnTo>
                  <a:pt x="7980" y="1004"/>
                </a:lnTo>
                <a:lnTo>
                  <a:pt x="7980" y="710"/>
                </a:lnTo>
                <a:lnTo>
                  <a:pt x="7735" y="710"/>
                </a:lnTo>
                <a:lnTo>
                  <a:pt x="7735" y="722"/>
                </a:lnTo>
                <a:lnTo>
                  <a:pt x="7160" y="147"/>
                </a:lnTo>
                <a:lnTo>
                  <a:pt x="5458" y="881"/>
                </a:lnTo>
                <a:lnTo>
                  <a:pt x="5458" y="881"/>
                </a:lnTo>
                <a:lnTo>
                  <a:pt x="5361" y="918"/>
                </a:lnTo>
                <a:lnTo>
                  <a:pt x="5361" y="955"/>
                </a:lnTo>
                <a:lnTo>
                  <a:pt x="6376" y="955"/>
                </a:lnTo>
                <a:lnTo>
                  <a:pt x="6425" y="955"/>
                </a:lnTo>
                <a:lnTo>
                  <a:pt x="7001" y="955"/>
                </a:lnTo>
                <a:lnTo>
                  <a:pt x="7001" y="1028"/>
                </a:lnTo>
                <a:lnTo>
                  <a:pt x="7037" y="1028"/>
                </a:lnTo>
                <a:lnTo>
                  <a:pt x="7037" y="1701"/>
                </a:lnTo>
                <a:lnTo>
                  <a:pt x="6976" y="1701"/>
                </a:lnTo>
                <a:lnTo>
                  <a:pt x="6976" y="2692"/>
                </a:lnTo>
                <a:lnTo>
                  <a:pt x="6976" y="2766"/>
                </a:lnTo>
                <a:lnTo>
                  <a:pt x="6976" y="3317"/>
                </a:lnTo>
                <a:lnTo>
                  <a:pt x="6866" y="3317"/>
                </a:lnTo>
                <a:lnTo>
                  <a:pt x="6866" y="2974"/>
                </a:lnTo>
                <a:lnTo>
                  <a:pt x="6658" y="2974"/>
                </a:lnTo>
                <a:lnTo>
                  <a:pt x="6658" y="2876"/>
                </a:lnTo>
                <a:lnTo>
                  <a:pt x="6780" y="2876"/>
                </a:lnTo>
                <a:lnTo>
                  <a:pt x="6780" y="2815"/>
                </a:lnTo>
                <a:lnTo>
                  <a:pt x="6658" y="2815"/>
                </a:lnTo>
                <a:lnTo>
                  <a:pt x="6658" y="2705"/>
                </a:lnTo>
                <a:lnTo>
                  <a:pt x="6780" y="2705"/>
                </a:lnTo>
                <a:lnTo>
                  <a:pt x="6780" y="2656"/>
                </a:lnTo>
                <a:lnTo>
                  <a:pt x="6658" y="2656"/>
                </a:lnTo>
                <a:lnTo>
                  <a:pt x="6658" y="2546"/>
                </a:lnTo>
                <a:lnTo>
                  <a:pt x="6780" y="2546"/>
                </a:lnTo>
                <a:lnTo>
                  <a:pt x="6780" y="2484"/>
                </a:lnTo>
                <a:lnTo>
                  <a:pt x="6658" y="2484"/>
                </a:lnTo>
                <a:lnTo>
                  <a:pt x="6658" y="2374"/>
                </a:lnTo>
                <a:lnTo>
                  <a:pt x="6780" y="2374"/>
                </a:lnTo>
                <a:lnTo>
                  <a:pt x="6780" y="2325"/>
                </a:lnTo>
                <a:lnTo>
                  <a:pt x="6658" y="2325"/>
                </a:lnTo>
                <a:lnTo>
                  <a:pt x="6658" y="2215"/>
                </a:lnTo>
                <a:lnTo>
                  <a:pt x="6780" y="2215"/>
                </a:lnTo>
                <a:lnTo>
                  <a:pt x="6780" y="2154"/>
                </a:lnTo>
                <a:lnTo>
                  <a:pt x="6658" y="2154"/>
                </a:lnTo>
                <a:lnTo>
                  <a:pt x="6658" y="2044"/>
                </a:lnTo>
                <a:lnTo>
                  <a:pt x="6780" y="2044"/>
                </a:lnTo>
                <a:lnTo>
                  <a:pt x="6780" y="1995"/>
                </a:lnTo>
                <a:lnTo>
                  <a:pt x="6658" y="1995"/>
                </a:lnTo>
                <a:lnTo>
                  <a:pt x="6658" y="1885"/>
                </a:lnTo>
                <a:lnTo>
                  <a:pt x="6780" y="1885"/>
                </a:lnTo>
                <a:lnTo>
                  <a:pt x="6780" y="1824"/>
                </a:lnTo>
                <a:lnTo>
                  <a:pt x="6658" y="1824"/>
                </a:lnTo>
                <a:lnTo>
                  <a:pt x="6658" y="1713"/>
                </a:lnTo>
                <a:lnTo>
                  <a:pt x="6780" y="1713"/>
                </a:lnTo>
                <a:lnTo>
                  <a:pt x="6780" y="1664"/>
                </a:lnTo>
                <a:lnTo>
                  <a:pt x="6658" y="1664"/>
                </a:lnTo>
                <a:lnTo>
                  <a:pt x="6658" y="1554"/>
                </a:lnTo>
                <a:lnTo>
                  <a:pt x="6780" y="1554"/>
                </a:lnTo>
                <a:lnTo>
                  <a:pt x="6780" y="1493"/>
                </a:lnTo>
                <a:lnTo>
                  <a:pt x="6658" y="1493"/>
                </a:lnTo>
                <a:lnTo>
                  <a:pt x="6658" y="1383"/>
                </a:lnTo>
                <a:lnTo>
                  <a:pt x="6780" y="1383"/>
                </a:lnTo>
                <a:lnTo>
                  <a:pt x="6780" y="1334"/>
                </a:lnTo>
                <a:lnTo>
                  <a:pt x="6658" y="1334"/>
                </a:lnTo>
                <a:lnTo>
                  <a:pt x="6658" y="1163"/>
                </a:lnTo>
                <a:lnTo>
                  <a:pt x="6621" y="1163"/>
                </a:lnTo>
                <a:lnTo>
                  <a:pt x="6621" y="1334"/>
                </a:lnTo>
                <a:lnTo>
                  <a:pt x="6389" y="1334"/>
                </a:lnTo>
                <a:lnTo>
                  <a:pt x="6389" y="1065"/>
                </a:lnTo>
                <a:lnTo>
                  <a:pt x="6217" y="1065"/>
                </a:lnTo>
                <a:lnTo>
                  <a:pt x="6217" y="1334"/>
                </a:lnTo>
                <a:lnTo>
                  <a:pt x="5985" y="1334"/>
                </a:lnTo>
                <a:lnTo>
                  <a:pt x="5985" y="1163"/>
                </a:lnTo>
                <a:lnTo>
                  <a:pt x="5948" y="1163"/>
                </a:lnTo>
                <a:lnTo>
                  <a:pt x="5948" y="1334"/>
                </a:lnTo>
                <a:lnTo>
                  <a:pt x="5850" y="1334"/>
                </a:lnTo>
                <a:lnTo>
                  <a:pt x="5850" y="1383"/>
                </a:lnTo>
                <a:lnTo>
                  <a:pt x="5948" y="1383"/>
                </a:lnTo>
                <a:lnTo>
                  <a:pt x="5948" y="1493"/>
                </a:lnTo>
                <a:lnTo>
                  <a:pt x="5850" y="1493"/>
                </a:lnTo>
                <a:lnTo>
                  <a:pt x="5850" y="1554"/>
                </a:lnTo>
                <a:lnTo>
                  <a:pt x="5948" y="1554"/>
                </a:lnTo>
                <a:lnTo>
                  <a:pt x="5948" y="1664"/>
                </a:lnTo>
                <a:lnTo>
                  <a:pt x="5850" y="1664"/>
                </a:lnTo>
                <a:lnTo>
                  <a:pt x="5850" y="1713"/>
                </a:lnTo>
                <a:lnTo>
                  <a:pt x="5948" y="1713"/>
                </a:lnTo>
                <a:lnTo>
                  <a:pt x="5948" y="1824"/>
                </a:lnTo>
                <a:lnTo>
                  <a:pt x="5850" y="1824"/>
                </a:lnTo>
                <a:lnTo>
                  <a:pt x="5850" y="1885"/>
                </a:lnTo>
                <a:lnTo>
                  <a:pt x="5948" y="1885"/>
                </a:lnTo>
                <a:lnTo>
                  <a:pt x="5948" y="1995"/>
                </a:lnTo>
                <a:lnTo>
                  <a:pt x="5850" y="1995"/>
                </a:lnTo>
                <a:lnTo>
                  <a:pt x="5850" y="2044"/>
                </a:lnTo>
                <a:lnTo>
                  <a:pt x="5948" y="2044"/>
                </a:lnTo>
                <a:lnTo>
                  <a:pt x="5948" y="2154"/>
                </a:lnTo>
                <a:lnTo>
                  <a:pt x="5850" y="2154"/>
                </a:lnTo>
                <a:lnTo>
                  <a:pt x="5850" y="2215"/>
                </a:lnTo>
                <a:lnTo>
                  <a:pt x="5948" y="2215"/>
                </a:lnTo>
                <a:lnTo>
                  <a:pt x="5948" y="2325"/>
                </a:lnTo>
                <a:lnTo>
                  <a:pt x="5850" y="2325"/>
                </a:lnTo>
                <a:lnTo>
                  <a:pt x="5850" y="2374"/>
                </a:lnTo>
                <a:lnTo>
                  <a:pt x="5948" y="2374"/>
                </a:lnTo>
                <a:lnTo>
                  <a:pt x="5948" y="2484"/>
                </a:lnTo>
                <a:lnTo>
                  <a:pt x="5850" y="2484"/>
                </a:lnTo>
                <a:lnTo>
                  <a:pt x="5850" y="2546"/>
                </a:lnTo>
                <a:lnTo>
                  <a:pt x="5948" y="2546"/>
                </a:lnTo>
                <a:lnTo>
                  <a:pt x="5948" y="2656"/>
                </a:lnTo>
                <a:lnTo>
                  <a:pt x="5850" y="2656"/>
                </a:lnTo>
                <a:lnTo>
                  <a:pt x="5850" y="2705"/>
                </a:lnTo>
                <a:lnTo>
                  <a:pt x="5948" y="2705"/>
                </a:lnTo>
                <a:lnTo>
                  <a:pt x="5948" y="2815"/>
                </a:lnTo>
                <a:lnTo>
                  <a:pt x="5850" y="2815"/>
                </a:lnTo>
                <a:lnTo>
                  <a:pt x="5850" y="2876"/>
                </a:lnTo>
                <a:lnTo>
                  <a:pt x="5948" y="2876"/>
                </a:lnTo>
                <a:lnTo>
                  <a:pt x="5948" y="2974"/>
                </a:lnTo>
                <a:lnTo>
                  <a:pt x="5740" y="2974"/>
                </a:lnTo>
                <a:lnTo>
                  <a:pt x="5740" y="3329"/>
                </a:lnTo>
                <a:lnTo>
                  <a:pt x="5569" y="3243"/>
                </a:lnTo>
                <a:lnTo>
                  <a:pt x="5373" y="3341"/>
                </a:lnTo>
                <a:lnTo>
                  <a:pt x="5373" y="3341"/>
                </a:lnTo>
                <a:lnTo>
                  <a:pt x="5312" y="3341"/>
                </a:lnTo>
                <a:lnTo>
                  <a:pt x="5312" y="3207"/>
                </a:lnTo>
                <a:lnTo>
                  <a:pt x="5373" y="3207"/>
                </a:lnTo>
                <a:lnTo>
                  <a:pt x="5373" y="3182"/>
                </a:lnTo>
                <a:lnTo>
                  <a:pt x="5312" y="3182"/>
                </a:lnTo>
                <a:lnTo>
                  <a:pt x="5312" y="3047"/>
                </a:lnTo>
                <a:lnTo>
                  <a:pt x="5373" y="3047"/>
                </a:lnTo>
                <a:lnTo>
                  <a:pt x="5373" y="3023"/>
                </a:lnTo>
                <a:lnTo>
                  <a:pt x="5312" y="3023"/>
                </a:lnTo>
                <a:lnTo>
                  <a:pt x="5312" y="2901"/>
                </a:lnTo>
                <a:lnTo>
                  <a:pt x="5275" y="2901"/>
                </a:lnTo>
                <a:lnTo>
                  <a:pt x="5275" y="3023"/>
                </a:lnTo>
                <a:lnTo>
                  <a:pt x="5189" y="3023"/>
                </a:lnTo>
                <a:lnTo>
                  <a:pt x="5189" y="2962"/>
                </a:lnTo>
                <a:lnTo>
                  <a:pt x="5165" y="2962"/>
                </a:lnTo>
                <a:lnTo>
                  <a:pt x="5165" y="2876"/>
                </a:lnTo>
                <a:lnTo>
                  <a:pt x="5238" y="2876"/>
                </a:lnTo>
                <a:lnTo>
                  <a:pt x="5238" y="3023"/>
                </a:lnTo>
                <a:lnTo>
                  <a:pt x="5275" y="3023"/>
                </a:lnTo>
                <a:lnTo>
                  <a:pt x="5275" y="2876"/>
                </a:lnTo>
                <a:lnTo>
                  <a:pt x="5336" y="2876"/>
                </a:lnTo>
                <a:lnTo>
                  <a:pt x="5336" y="2839"/>
                </a:lnTo>
                <a:lnTo>
                  <a:pt x="5275" y="2839"/>
                </a:lnTo>
                <a:lnTo>
                  <a:pt x="5275" y="2705"/>
                </a:lnTo>
                <a:lnTo>
                  <a:pt x="5336" y="2705"/>
                </a:lnTo>
                <a:lnTo>
                  <a:pt x="5336" y="2680"/>
                </a:lnTo>
                <a:lnTo>
                  <a:pt x="5275" y="2680"/>
                </a:lnTo>
                <a:lnTo>
                  <a:pt x="5275" y="2546"/>
                </a:lnTo>
                <a:lnTo>
                  <a:pt x="5336" y="2546"/>
                </a:lnTo>
                <a:lnTo>
                  <a:pt x="5336" y="2509"/>
                </a:lnTo>
                <a:lnTo>
                  <a:pt x="5275" y="2509"/>
                </a:lnTo>
                <a:lnTo>
                  <a:pt x="5275" y="2374"/>
                </a:lnTo>
                <a:lnTo>
                  <a:pt x="5336" y="2374"/>
                </a:lnTo>
                <a:lnTo>
                  <a:pt x="5336" y="2350"/>
                </a:lnTo>
                <a:lnTo>
                  <a:pt x="5275" y="2350"/>
                </a:lnTo>
                <a:lnTo>
                  <a:pt x="5275" y="2240"/>
                </a:lnTo>
                <a:lnTo>
                  <a:pt x="5324" y="2240"/>
                </a:lnTo>
                <a:lnTo>
                  <a:pt x="5324" y="2203"/>
                </a:lnTo>
                <a:lnTo>
                  <a:pt x="5275" y="2203"/>
                </a:lnTo>
                <a:lnTo>
                  <a:pt x="5275" y="2081"/>
                </a:lnTo>
                <a:lnTo>
                  <a:pt x="5324" y="2081"/>
                </a:lnTo>
                <a:lnTo>
                  <a:pt x="5324" y="2044"/>
                </a:lnTo>
                <a:lnTo>
                  <a:pt x="5275" y="2044"/>
                </a:lnTo>
                <a:lnTo>
                  <a:pt x="5275" y="1909"/>
                </a:lnTo>
                <a:lnTo>
                  <a:pt x="5324" y="1909"/>
                </a:lnTo>
                <a:lnTo>
                  <a:pt x="5324" y="1885"/>
                </a:lnTo>
                <a:lnTo>
                  <a:pt x="5275" y="1885"/>
                </a:lnTo>
                <a:lnTo>
                  <a:pt x="5275" y="1750"/>
                </a:lnTo>
                <a:lnTo>
                  <a:pt x="5324" y="1750"/>
                </a:lnTo>
                <a:lnTo>
                  <a:pt x="5324" y="1713"/>
                </a:lnTo>
                <a:lnTo>
                  <a:pt x="5275" y="1713"/>
                </a:lnTo>
                <a:lnTo>
                  <a:pt x="5275" y="1456"/>
                </a:lnTo>
                <a:lnTo>
                  <a:pt x="5238" y="1456"/>
                </a:lnTo>
                <a:lnTo>
                  <a:pt x="5238" y="1713"/>
                </a:lnTo>
                <a:lnTo>
                  <a:pt x="5165" y="1713"/>
                </a:lnTo>
                <a:lnTo>
                  <a:pt x="5165" y="1542"/>
                </a:lnTo>
                <a:lnTo>
                  <a:pt x="5128" y="1542"/>
                </a:lnTo>
                <a:lnTo>
                  <a:pt x="5128" y="1713"/>
                </a:lnTo>
                <a:lnTo>
                  <a:pt x="4957" y="1713"/>
                </a:lnTo>
                <a:lnTo>
                  <a:pt x="4957" y="1456"/>
                </a:lnTo>
                <a:lnTo>
                  <a:pt x="4932" y="1456"/>
                </a:lnTo>
                <a:lnTo>
                  <a:pt x="4932" y="1713"/>
                </a:lnTo>
                <a:lnTo>
                  <a:pt x="4847" y="1713"/>
                </a:lnTo>
                <a:lnTo>
                  <a:pt x="4847" y="1542"/>
                </a:lnTo>
                <a:lnTo>
                  <a:pt x="4810" y="1542"/>
                </a:lnTo>
                <a:lnTo>
                  <a:pt x="4810" y="1713"/>
                </a:lnTo>
                <a:lnTo>
                  <a:pt x="4638" y="1713"/>
                </a:lnTo>
                <a:lnTo>
                  <a:pt x="4638" y="1456"/>
                </a:lnTo>
                <a:lnTo>
                  <a:pt x="4614" y="1456"/>
                </a:lnTo>
                <a:lnTo>
                  <a:pt x="4614" y="1713"/>
                </a:lnTo>
                <a:lnTo>
                  <a:pt x="4528" y="1713"/>
                </a:lnTo>
                <a:lnTo>
                  <a:pt x="4528" y="1701"/>
                </a:lnTo>
                <a:lnTo>
                  <a:pt x="4492" y="1701"/>
                </a:lnTo>
                <a:lnTo>
                  <a:pt x="4492" y="1713"/>
                </a:lnTo>
                <a:lnTo>
                  <a:pt x="4455" y="1713"/>
                </a:lnTo>
                <a:lnTo>
                  <a:pt x="4455" y="1750"/>
                </a:lnTo>
                <a:lnTo>
                  <a:pt x="4492" y="1750"/>
                </a:lnTo>
                <a:lnTo>
                  <a:pt x="4492" y="1885"/>
                </a:lnTo>
                <a:lnTo>
                  <a:pt x="4455" y="1885"/>
                </a:lnTo>
                <a:lnTo>
                  <a:pt x="4455" y="1909"/>
                </a:lnTo>
                <a:lnTo>
                  <a:pt x="4492" y="1909"/>
                </a:lnTo>
                <a:lnTo>
                  <a:pt x="4492" y="2044"/>
                </a:lnTo>
                <a:lnTo>
                  <a:pt x="4455" y="2044"/>
                </a:lnTo>
                <a:lnTo>
                  <a:pt x="4455" y="2081"/>
                </a:lnTo>
                <a:lnTo>
                  <a:pt x="4492" y="2081"/>
                </a:lnTo>
                <a:lnTo>
                  <a:pt x="4492" y="2203"/>
                </a:lnTo>
                <a:lnTo>
                  <a:pt x="4455" y="2203"/>
                </a:lnTo>
                <a:lnTo>
                  <a:pt x="4455" y="2240"/>
                </a:lnTo>
                <a:lnTo>
                  <a:pt x="4492" y="2240"/>
                </a:lnTo>
                <a:lnTo>
                  <a:pt x="4492" y="2350"/>
                </a:lnTo>
                <a:lnTo>
                  <a:pt x="4455" y="2350"/>
                </a:lnTo>
                <a:lnTo>
                  <a:pt x="4455" y="2374"/>
                </a:lnTo>
                <a:lnTo>
                  <a:pt x="4492" y="2374"/>
                </a:lnTo>
                <a:lnTo>
                  <a:pt x="4492" y="2509"/>
                </a:lnTo>
                <a:lnTo>
                  <a:pt x="4455" y="2509"/>
                </a:lnTo>
                <a:lnTo>
                  <a:pt x="4455" y="2546"/>
                </a:lnTo>
                <a:lnTo>
                  <a:pt x="4492" y="2546"/>
                </a:lnTo>
                <a:lnTo>
                  <a:pt x="4492" y="2680"/>
                </a:lnTo>
                <a:lnTo>
                  <a:pt x="4455" y="2680"/>
                </a:lnTo>
                <a:lnTo>
                  <a:pt x="4455" y="2705"/>
                </a:lnTo>
                <a:lnTo>
                  <a:pt x="4492" y="2705"/>
                </a:lnTo>
                <a:lnTo>
                  <a:pt x="4492" y="2839"/>
                </a:lnTo>
                <a:lnTo>
                  <a:pt x="4455" y="2839"/>
                </a:lnTo>
                <a:lnTo>
                  <a:pt x="4455" y="2876"/>
                </a:lnTo>
                <a:lnTo>
                  <a:pt x="4492" y="2876"/>
                </a:lnTo>
                <a:lnTo>
                  <a:pt x="4492" y="3023"/>
                </a:lnTo>
                <a:lnTo>
                  <a:pt x="4528" y="3023"/>
                </a:lnTo>
                <a:lnTo>
                  <a:pt x="4528" y="2876"/>
                </a:lnTo>
                <a:lnTo>
                  <a:pt x="4614" y="2876"/>
                </a:lnTo>
                <a:lnTo>
                  <a:pt x="4614" y="2901"/>
                </a:lnTo>
                <a:lnTo>
                  <a:pt x="4590" y="2901"/>
                </a:lnTo>
                <a:lnTo>
                  <a:pt x="4590" y="3023"/>
                </a:lnTo>
                <a:lnTo>
                  <a:pt x="4418" y="3023"/>
                </a:lnTo>
                <a:lnTo>
                  <a:pt x="4418" y="3047"/>
                </a:lnTo>
                <a:lnTo>
                  <a:pt x="4590" y="3047"/>
                </a:lnTo>
                <a:lnTo>
                  <a:pt x="4590" y="3182"/>
                </a:lnTo>
                <a:lnTo>
                  <a:pt x="4504" y="3182"/>
                </a:lnTo>
                <a:lnTo>
                  <a:pt x="4504" y="3060"/>
                </a:lnTo>
                <a:lnTo>
                  <a:pt x="4467" y="3060"/>
                </a:lnTo>
                <a:lnTo>
                  <a:pt x="4467" y="3182"/>
                </a:lnTo>
                <a:lnTo>
                  <a:pt x="4418" y="3182"/>
                </a:lnTo>
                <a:lnTo>
                  <a:pt x="4418" y="3207"/>
                </a:lnTo>
                <a:lnTo>
                  <a:pt x="4467" y="3207"/>
                </a:lnTo>
                <a:lnTo>
                  <a:pt x="4467" y="3341"/>
                </a:lnTo>
                <a:lnTo>
                  <a:pt x="4418" y="3341"/>
                </a:lnTo>
                <a:lnTo>
                  <a:pt x="4418" y="3378"/>
                </a:lnTo>
                <a:lnTo>
                  <a:pt x="4467" y="3378"/>
                </a:lnTo>
                <a:lnTo>
                  <a:pt x="4467" y="3464"/>
                </a:lnTo>
                <a:lnTo>
                  <a:pt x="4455" y="3464"/>
                </a:lnTo>
                <a:lnTo>
                  <a:pt x="4455" y="3500"/>
                </a:lnTo>
                <a:lnTo>
                  <a:pt x="4467" y="3500"/>
                </a:lnTo>
                <a:lnTo>
                  <a:pt x="4467" y="3525"/>
                </a:lnTo>
                <a:lnTo>
                  <a:pt x="4418" y="3525"/>
                </a:lnTo>
                <a:lnTo>
                  <a:pt x="4418" y="3549"/>
                </a:lnTo>
                <a:lnTo>
                  <a:pt x="4467" y="3549"/>
                </a:lnTo>
                <a:lnTo>
                  <a:pt x="4467" y="3549"/>
                </a:lnTo>
                <a:lnTo>
                  <a:pt x="4455" y="3549"/>
                </a:lnTo>
                <a:lnTo>
                  <a:pt x="4455" y="3586"/>
                </a:lnTo>
                <a:lnTo>
                  <a:pt x="4467" y="3586"/>
                </a:lnTo>
                <a:lnTo>
                  <a:pt x="4467" y="3659"/>
                </a:lnTo>
                <a:lnTo>
                  <a:pt x="4467" y="3659"/>
                </a:lnTo>
                <a:lnTo>
                  <a:pt x="4467" y="3684"/>
                </a:lnTo>
                <a:lnTo>
                  <a:pt x="4418" y="3684"/>
                </a:lnTo>
                <a:lnTo>
                  <a:pt x="4418" y="3708"/>
                </a:lnTo>
                <a:lnTo>
                  <a:pt x="4467" y="3708"/>
                </a:lnTo>
                <a:lnTo>
                  <a:pt x="4467" y="3745"/>
                </a:lnTo>
                <a:lnTo>
                  <a:pt x="4467" y="3745"/>
                </a:lnTo>
                <a:lnTo>
                  <a:pt x="4467" y="3782"/>
                </a:lnTo>
                <a:lnTo>
                  <a:pt x="4467" y="3782"/>
                </a:lnTo>
                <a:lnTo>
                  <a:pt x="4467" y="3818"/>
                </a:lnTo>
                <a:lnTo>
                  <a:pt x="4320" y="3818"/>
                </a:lnTo>
                <a:lnTo>
                  <a:pt x="4320" y="3806"/>
                </a:lnTo>
                <a:lnTo>
                  <a:pt x="4320" y="3721"/>
                </a:lnTo>
                <a:lnTo>
                  <a:pt x="4320" y="3439"/>
                </a:lnTo>
                <a:lnTo>
                  <a:pt x="4320" y="3366"/>
                </a:lnTo>
                <a:lnTo>
                  <a:pt x="4320" y="3072"/>
                </a:lnTo>
                <a:lnTo>
                  <a:pt x="4320" y="2998"/>
                </a:lnTo>
                <a:lnTo>
                  <a:pt x="4320" y="2717"/>
                </a:lnTo>
                <a:lnTo>
                  <a:pt x="4320" y="2705"/>
                </a:lnTo>
                <a:lnTo>
                  <a:pt x="4418" y="2705"/>
                </a:lnTo>
                <a:lnTo>
                  <a:pt x="4418" y="2215"/>
                </a:lnTo>
                <a:lnTo>
                  <a:pt x="4296" y="2215"/>
                </a:lnTo>
                <a:lnTo>
                  <a:pt x="4296" y="2154"/>
                </a:lnTo>
                <a:lnTo>
                  <a:pt x="4369" y="2154"/>
                </a:lnTo>
                <a:lnTo>
                  <a:pt x="4369" y="2117"/>
                </a:lnTo>
                <a:lnTo>
                  <a:pt x="4296" y="2117"/>
                </a:lnTo>
                <a:lnTo>
                  <a:pt x="4296" y="2056"/>
                </a:lnTo>
                <a:lnTo>
                  <a:pt x="4369" y="2056"/>
                </a:lnTo>
                <a:lnTo>
                  <a:pt x="4369" y="2032"/>
                </a:lnTo>
                <a:lnTo>
                  <a:pt x="4296" y="2032"/>
                </a:lnTo>
                <a:lnTo>
                  <a:pt x="4296" y="1970"/>
                </a:lnTo>
                <a:lnTo>
                  <a:pt x="4369" y="1970"/>
                </a:lnTo>
                <a:lnTo>
                  <a:pt x="4369" y="1934"/>
                </a:lnTo>
                <a:lnTo>
                  <a:pt x="4296" y="1934"/>
                </a:lnTo>
                <a:lnTo>
                  <a:pt x="4296" y="1872"/>
                </a:lnTo>
                <a:lnTo>
                  <a:pt x="4369" y="1872"/>
                </a:lnTo>
                <a:lnTo>
                  <a:pt x="4369" y="1836"/>
                </a:lnTo>
                <a:lnTo>
                  <a:pt x="4296" y="1836"/>
                </a:lnTo>
                <a:lnTo>
                  <a:pt x="4296" y="1775"/>
                </a:lnTo>
                <a:lnTo>
                  <a:pt x="4369" y="1775"/>
                </a:lnTo>
                <a:lnTo>
                  <a:pt x="4369" y="1738"/>
                </a:lnTo>
                <a:lnTo>
                  <a:pt x="4296" y="1738"/>
                </a:lnTo>
                <a:lnTo>
                  <a:pt x="4296" y="1677"/>
                </a:lnTo>
                <a:lnTo>
                  <a:pt x="4369" y="1677"/>
                </a:lnTo>
                <a:lnTo>
                  <a:pt x="4369" y="1640"/>
                </a:lnTo>
                <a:lnTo>
                  <a:pt x="4296" y="1640"/>
                </a:lnTo>
                <a:lnTo>
                  <a:pt x="4296" y="1579"/>
                </a:lnTo>
                <a:lnTo>
                  <a:pt x="4369" y="1579"/>
                </a:lnTo>
                <a:lnTo>
                  <a:pt x="4369" y="1554"/>
                </a:lnTo>
                <a:lnTo>
                  <a:pt x="4296" y="1554"/>
                </a:lnTo>
                <a:lnTo>
                  <a:pt x="4296" y="1481"/>
                </a:lnTo>
                <a:lnTo>
                  <a:pt x="4369" y="1481"/>
                </a:lnTo>
                <a:lnTo>
                  <a:pt x="4369" y="1456"/>
                </a:lnTo>
                <a:lnTo>
                  <a:pt x="4296" y="1456"/>
                </a:lnTo>
                <a:lnTo>
                  <a:pt x="4296" y="1395"/>
                </a:lnTo>
                <a:lnTo>
                  <a:pt x="4369" y="1395"/>
                </a:lnTo>
                <a:lnTo>
                  <a:pt x="4369" y="1358"/>
                </a:lnTo>
                <a:lnTo>
                  <a:pt x="4296" y="1358"/>
                </a:lnTo>
                <a:lnTo>
                  <a:pt x="4296" y="1297"/>
                </a:lnTo>
                <a:lnTo>
                  <a:pt x="4369" y="1297"/>
                </a:lnTo>
                <a:lnTo>
                  <a:pt x="4369" y="1261"/>
                </a:lnTo>
                <a:lnTo>
                  <a:pt x="4296" y="1261"/>
                </a:lnTo>
                <a:lnTo>
                  <a:pt x="4296" y="1163"/>
                </a:lnTo>
                <a:lnTo>
                  <a:pt x="4271" y="1163"/>
                </a:lnTo>
                <a:lnTo>
                  <a:pt x="4271" y="1261"/>
                </a:lnTo>
                <a:lnTo>
                  <a:pt x="4137" y="1261"/>
                </a:lnTo>
                <a:lnTo>
                  <a:pt x="4137" y="1114"/>
                </a:lnTo>
                <a:lnTo>
                  <a:pt x="4039" y="1114"/>
                </a:lnTo>
                <a:lnTo>
                  <a:pt x="4039" y="1261"/>
                </a:lnTo>
                <a:lnTo>
                  <a:pt x="3904" y="1261"/>
                </a:lnTo>
                <a:lnTo>
                  <a:pt x="3904" y="1163"/>
                </a:lnTo>
                <a:lnTo>
                  <a:pt x="3892" y="1163"/>
                </a:lnTo>
                <a:lnTo>
                  <a:pt x="3892" y="1261"/>
                </a:lnTo>
                <a:lnTo>
                  <a:pt x="3831" y="1261"/>
                </a:lnTo>
                <a:lnTo>
                  <a:pt x="3831" y="1297"/>
                </a:lnTo>
                <a:lnTo>
                  <a:pt x="3892" y="1297"/>
                </a:lnTo>
                <a:lnTo>
                  <a:pt x="3892" y="1358"/>
                </a:lnTo>
                <a:lnTo>
                  <a:pt x="3831" y="1358"/>
                </a:lnTo>
                <a:lnTo>
                  <a:pt x="3831" y="1395"/>
                </a:lnTo>
                <a:lnTo>
                  <a:pt x="3892" y="1395"/>
                </a:lnTo>
                <a:lnTo>
                  <a:pt x="3892" y="1456"/>
                </a:lnTo>
                <a:lnTo>
                  <a:pt x="3831" y="1456"/>
                </a:lnTo>
                <a:lnTo>
                  <a:pt x="3831" y="1481"/>
                </a:lnTo>
                <a:lnTo>
                  <a:pt x="3892" y="1481"/>
                </a:lnTo>
                <a:lnTo>
                  <a:pt x="3892" y="1554"/>
                </a:lnTo>
                <a:lnTo>
                  <a:pt x="3831" y="1554"/>
                </a:lnTo>
                <a:lnTo>
                  <a:pt x="3831" y="1579"/>
                </a:lnTo>
                <a:lnTo>
                  <a:pt x="3892" y="1579"/>
                </a:lnTo>
                <a:lnTo>
                  <a:pt x="3892" y="1640"/>
                </a:lnTo>
                <a:lnTo>
                  <a:pt x="3831" y="1640"/>
                </a:lnTo>
                <a:lnTo>
                  <a:pt x="3831" y="1677"/>
                </a:lnTo>
                <a:lnTo>
                  <a:pt x="3892" y="1677"/>
                </a:lnTo>
                <a:lnTo>
                  <a:pt x="3892" y="1738"/>
                </a:lnTo>
                <a:lnTo>
                  <a:pt x="3831" y="1738"/>
                </a:lnTo>
                <a:lnTo>
                  <a:pt x="3831" y="1775"/>
                </a:lnTo>
                <a:lnTo>
                  <a:pt x="3892" y="1775"/>
                </a:lnTo>
                <a:lnTo>
                  <a:pt x="3892" y="1836"/>
                </a:lnTo>
                <a:lnTo>
                  <a:pt x="3831" y="1836"/>
                </a:lnTo>
                <a:lnTo>
                  <a:pt x="3831" y="1872"/>
                </a:lnTo>
                <a:lnTo>
                  <a:pt x="3892" y="1872"/>
                </a:lnTo>
                <a:lnTo>
                  <a:pt x="3892" y="1934"/>
                </a:lnTo>
                <a:lnTo>
                  <a:pt x="3831" y="1934"/>
                </a:lnTo>
                <a:lnTo>
                  <a:pt x="3831" y="1970"/>
                </a:lnTo>
                <a:lnTo>
                  <a:pt x="3892" y="1970"/>
                </a:lnTo>
                <a:lnTo>
                  <a:pt x="3892" y="2032"/>
                </a:lnTo>
                <a:lnTo>
                  <a:pt x="3831" y="2032"/>
                </a:lnTo>
                <a:lnTo>
                  <a:pt x="3831" y="2056"/>
                </a:lnTo>
                <a:lnTo>
                  <a:pt x="3892" y="2056"/>
                </a:lnTo>
                <a:lnTo>
                  <a:pt x="3892" y="2117"/>
                </a:lnTo>
                <a:lnTo>
                  <a:pt x="3831" y="2117"/>
                </a:lnTo>
                <a:lnTo>
                  <a:pt x="3831" y="2154"/>
                </a:lnTo>
                <a:lnTo>
                  <a:pt x="3892" y="2154"/>
                </a:lnTo>
                <a:lnTo>
                  <a:pt x="3892" y="2215"/>
                </a:lnTo>
                <a:lnTo>
                  <a:pt x="3769" y="2215"/>
                </a:lnTo>
                <a:lnTo>
                  <a:pt x="3769" y="2705"/>
                </a:lnTo>
                <a:lnTo>
                  <a:pt x="3855" y="2705"/>
                </a:lnTo>
                <a:lnTo>
                  <a:pt x="3855" y="3818"/>
                </a:lnTo>
                <a:lnTo>
                  <a:pt x="3696" y="3818"/>
                </a:lnTo>
                <a:lnTo>
                  <a:pt x="3696" y="3402"/>
                </a:lnTo>
                <a:lnTo>
                  <a:pt x="3610" y="3402"/>
                </a:lnTo>
                <a:lnTo>
                  <a:pt x="3610" y="3304"/>
                </a:lnTo>
                <a:lnTo>
                  <a:pt x="3696" y="3304"/>
                </a:lnTo>
                <a:lnTo>
                  <a:pt x="3696" y="3280"/>
                </a:lnTo>
                <a:lnTo>
                  <a:pt x="3610" y="3280"/>
                </a:lnTo>
                <a:lnTo>
                  <a:pt x="3610" y="3158"/>
                </a:lnTo>
                <a:lnTo>
                  <a:pt x="3696" y="3158"/>
                </a:lnTo>
                <a:lnTo>
                  <a:pt x="3696" y="3121"/>
                </a:lnTo>
                <a:lnTo>
                  <a:pt x="3610" y="3121"/>
                </a:lnTo>
                <a:lnTo>
                  <a:pt x="3610" y="2998"/>
                </a:lnTo>
                <a:lnTo>
                  <a:pt x="3696" y="2998"/>
                </a:lnTo>
                <a:lnTo>
                  <a:pt x="3696" y="2974"/>
                </a:lnTo>
                <a:lnTo>
                  <a:pt x="3610" y="2974"/>
                </a:lnTo>
                <a:lnTo>
                  <a:pt x="3610" y="2852"/>
                </a:lnTo>
                <a:lnTo>
                  <a:pt x="3696" y="2852"/>
                </a:lnTo>
                <a:lnTo>
                  <a:pt x="3696" y="2815"/>
                </a:lnTo>
                <a:lnTo>
                  <a:pt x="3610" y="2815"/>
                </a:lnTo>
                <a:lnTo>
                  <a:pt x="3610" y="2680"/>
                </a:lnTo>
                <a:lnTo>
                  <a:pt x="3696" y="2680"/>
                </a:lnTo>
                <a:lnTo>
                  <a:pt x="3696" y="2656"/>
                </a:lnTo>
                <a:lnTo>
                  <a:pt x="3610" y="2656"/>
                </a:lnTo>
                <a:lnTo>
                  <a:pt x="3610" y="2509"/>
                </a:lnTo>
                <a:lnTo>
                  <a:pt x="3696" y="2509"/>
                </a:lnTo>
                <a:lnTo>
                  <a:pt x="3696" y="2484"/>
                </a:lnTo>
                <a:lnTo>
                  <a:pt x="3610" y="2484"/>
                </a:lnTo>
                <a:lnTo>
                  <a:pt x="3610" y="2276"/>
                </a:lnTo>
                <a:lnTo>
                  <a:pt x="3561" y="2276"/>
                </a:lnTo>
                <a:lnTo>
                  <a:pt x="3561" y="2484"/>
                </a:lnTo>
                <a:lnTo>
                  <a:pt x="3390" y="2484"/>
                </a:lnTo>
                <a:lnTo>
                  <a:pt x="3390" y="2276"/>
                </a:lnTo>
                <a:lnTo>
                  <a:pt x="3329" y="2276"/>
                </a:lnTo>
                <a:lnTo>
                  <a:pt x="3329" y="2484"/>
                </a:lnTo>
                <a:lnTo>
                  <a:pt x="3158" y="2484"/>
                </a:lnTo>
                <a:lnTo>
                  <a:pt x="3158" y="2276"/>
                </a:lnTo>
                <a:lnTo>
                  <a:pt x="3109" y="2276"/>
                </a:lnTo>
                <a:lnTo>
                  <a:pt x="3109" y="2484"/>
                </a:lnTo>
                <a:lnTo>
                  <a:pt x="2937" y="2484"/>
                </a:lnTo>
                <a:lnTo>
                  <a:pt x="2937" y="2276"/>
                </a:lnTo>
                <a:lnTo>
                  <a:pt x="2876" y="2276"/>
                </a:lnTo>
                <a:lnTo>
                  <a:pt x="2876" y="2607"/>
                </a:lnTo>
                <a:lnTo>
                  <a:pt x="2717" y="2607"/>
                </a:lnTo>
                <a:lnTo>
                  <a:pt x="2717" y="2276"/>
                </a:lnTo>
                <a:lnTo>
                  <a:pt x="2656" y="2276"/>
                </a:lnTo>
                <a:lnTo>
                  <a:pt x="2656" y="2692"/>
                </a:lnTo>
                <a:lnTo>
                  <a:pt x="2484" y="2692"/>
                </a:lnTo>
                <a:lnTo>
                  <a:pt x="2484" y="2276"/>
                </a:lnTo>
                <a:lnTo>
                  <a:pt x="2423" y="2276"/>
                </a:lnTo>
                <a:lnTo>
                  <a:pt x="2423" y="2815"/>
                </a:lnTo>
                <a:lnTo>
                  <a:pt x="2264" y="2815"/>
                </a:lnTo>
                <a:lnTo>
                  <a:pt x="2264" y="2276"/>
                </a:lnTo>
                <a:lnTo>
                  <a:pt x="2203" y="2276"/>
                </a:lnTo>
                <a:lnTo>
                  <a:pt x="2203" y="2815"/>
                </a:lnTo>
                <a:lnTo>
                  <a:pt x="2068" y="2815"/>
                </a:lnTo>
                <a:lnTo>
                  <a:pt x="2068" y="2852"/>
                </a:lnTo>
                <a:lnTo>
                  <a:pt x="2203" y="2852"/>
                </a:lnTo>
                <a:lnTo>
                  <a:pt x="2203" y="2974"/>
                </a:lnTo>
                <a:lnTo>
                  <a:pt x="2068" y="2974"/>
                </a:lnTo>
                <a:lnTo>
                  <a:pt x="2068" y="2998"/>
                </a:lnTo>
                <a:lnTo>
                  <a:pt x="2203" y="2998"/>
                </a:lnTo>
                <a:lnTo>
                  <a:pt x="2203" y="3121"/>
                </a:lnTo>
                <a:lnTo>
                  <a:pt x="2068" y="3121"/>
                </a:lnTo>
                <a:lnTo>
                  <a:pt x="2068" y="3158"/>
                </a:lnTo>
                <a:lnTo>
                  <a:pt x="2203" y="3158"/>
                </a:lnTo>
                <a:lnTo>
                  <a:pt x="2203" y="3280"/>
                </a:lnTo>
                <a:lnTo>
                  <a:pt x="2068" y="3280"/>
                </a:lnTo>
                <a:lnTo>
                  <a:pt x="2068" y="3304"/>
                </a:lnTo>
                <a:lnTo>
                  <a:pt x="2203" y="3304"/>
                </a:lnTo>
                <a:lnTo>
                  <a:pt x="2203" y="3402"/>
                </a:lnTo>
                <a:lnTo>
                  <a:pt x="2068" y="3402"/>
                </a:lnTo>
                <a:lnTo>
                  <a:pt x="2068" y="3818"/>
                </a:lnTo>
                <a:lnTo>
                  <a:pt x="2044" y="3818"/>
                </a:lnTo>
                <a:lnTo>
                  <a:pt x="2044" y="3610"/>
                </a:lnTo>
                <a:lnTo>
                  <a:pt x="2044" y="3549"/>
                </a:lnTo>
                <a:lnTo>
                  <a:pt x="2044" y="3329"/>
                </a:lnTo>
                <a:lnTo>
                  <a:pt x="2044" y="3280"/>
                </a:lnTo>
                <a:lnTo>
                  <a:pt x="2044" y="3060"/>
                </a:lnTo>
                <a:lnTo>
                  <a:pt x="2044" y="2998"/>
                </a:lnTo>
                <a:lnTo>
                  <a:pt x="2044" y="2925"/>
                </a:lnTo>
                <a:lnTo>
                  <a:pt x="1995" y="2925"/>
                </a:lnTo>
                <a:lnTo>
                  <a:pt x="1995" y="2998"/>
                </a:lnTo>
                <a:lnTo>
                  <a:pt x="1762" y="2998"/>
                </a:lnTo>
                <a:lnTo>
                  <a:pt x="1762" y="2925"/>
                </a:lnTo>
                <a:lnTo>
                  <a:pt x="1701" y="2925"/>
                </a:lnTo>
                <a:lnTo>
                  <a:pt x="1701" y="3818"/>
                </a:lnTo>
                <a:lnTo>
                  <a:pt x="1579" y="3818"/>
                </a:lnTo>
                <a:lnTo>
                  <a:pt x="1579" y="3769"/>
                </a:lnTo>
                <a:lnTo>
                  <a:pt x="1640" y="3769"/>
                </a:lnTo>
                <a:lnTo>
                  <a:pt x="1640" y="3745"/>
                </a:lnTo>
                <a:lnTo>
                  <a:pt x="1579" y="3745"/>
                </a:lnTo>
                <a:lnTo>
                  <a:pt x="1579" y="3610"/>
                </a:lnTo>
                <a:lnTo>
                  <a:pt x="1640" y="3610"/>
                </a:lnTo>
                <a:lnTo>
                  <a:pt x="1640" y="3574"/>
                </a:lnTo>
                <a:lnTo>
                  <a:pt x="1579" y="3574"/>
                </a:lnTo>
                <a:lnTo>
                  <a:pt x="1579" y="3439"/>
                </a:lnTo>
                <a:lnTo>
                  <a:pt x="1640" y="3439"/>
                </a:lnTo>
                <a:lnTo>
                  <a:pt x="1640" y="3415"/>
                </a:lnTo>
                <a:lnTo>
                  <a:pt x="1579" y="3415"/>
                </a:lnTo>
                <a:lnTo>
                  <a:pt x="1579" y="3280"/>
                </a:lnTo>
                <a:lnTo>
                  <a:pt x="1640" y="3280"/>
                </a:lnTo>
                <a:lnTo>
                  <a:pt x="1640" y="3243"/>
                </a:lnTo>
                <a:lnTo>
                  <a:pt x="1579" y="3243"/>
                </a:lnTo>
                <a:lnTo>
                  <a:pt x="1579" y="3145"/>
                </a:lnTo>
                <a:lnTo>
                  <a:pt x="1628" y="3145"/>
                </a:lnTo>
                <a:lnTo>
                  <a:pt x="1628" y="3109"/>
                </a:lnTo>
                <a:lnTo>
                  <a:pt x="1579" y="3109"/>
                </a:lnTo>
                <a:lnTo>
                  <a:pt x="1579" y="2974"/>
                </a:lnTo>
                <a:lnTo>
                  <a:pt x="1628" y="2974"/>
                </a:lnTo>
                <a:lnTo>
                  <a:pt x="1628" y="2949"/>
                </a:lnTo>
                <a:lnTo>
                  <a:pt x="1579" y="2949"/>
                </a:lnTo>
                <a:lnTo>
                  <a:pt x="1579" y="2815"/>
                </a:lnTo>
                <a:lnTo>
                  <a:pt x="1628" y="2815"/>
                </a:lnTo>
                <a:lnTo>
                  <a:pt x="1628" y="2778"/>
                </a:lnTo>
                <a:lnTo>
                  <a:pt x="1579" y="2778"/>
                </a:lnTo>
                <a:lnTo>
                  <a:pt x="1579" y="2644"/>
                </a:lnTo>
                <a:lnTo>
                  <a:pt x="1628" y="2644"/>
                </a:lnTo>
                <a:lnTo>
                  <a:pt x="1628" y="2619"/>
                </a:lnTo>
                <a:lnTo>
                  <a:pt x="1579" y="2619"/>
                </a:lnTo>
                <a:lnTo>
                  <a:pt x="1579" y="2350"/>
                </a:lnTo>
                <a:lnTo>
                  <a:pt x="1542" y="2350"/>
                </a:lnTo>
                <a:lnTo>
                  <a:pt x="1542" y="2619"/>
                </a:lnTo>
                <a:lnTo>
                  <a:pt x="1456" y="2619"/>
                </a:lnTo>
                <a:lnTo>
                  <a:pt x="1456" y="2448"/>
                </a:lnTo>
                <a:lnTo>
                  <a:pt x="1432" y="2448"/>
                </a:lnTo>
                <a:lnTo>
                  <a:pt x="1432" y="2619"/>
                </a:lnTo>
                <a:lnTo>
                  <a:pt x="1358" y="2619"/>
                </a:lnTo>
                <a:lnTo>
                  <a:pt x="1358" y="2644"/>
                </a:lnTo>
                <a:lnTo>
                  <a:pt x="1432" y="2644"/>
                </a:lnTo>
                <a:lnTo>
                  <a:pt x="1432" y="2778"/>
                </a:lnTo>
                <a:lnTo>
                  <a:pt x="1358" y="2778"/>
                </a:lnTo>
                <a:lnTo>
                  <a:pt x="1358" y="2815"/>
                </a:lnTo>
                <a:lnTo>
                  <a:pt x="1432" y="2815"/>
                </a:lnTo>
                <a:lnTo>
                  <a:pt x="1432" y="2949"/>
                </a:lnTo>
                <a:lnTo>
                  <a:pt x="1358" y="2949"/>
                </a:lnTo>
                <a:lnTo>
                  <a:pt x="1358" y="2974"/>
                </a:lnTo>
                <a:lnTo>
                  <a:pt x="1432" y="2974"/>
                </a:lnTo>
                <a:lnTo>
                  <a:pt x="1432" y="3109"/>
                </a:lnTo>
                <a:lnTo>
                  <a:pt x="1358" y="3109"/>
                </a:lnTo>
                <a:lnTo>
                  <a:pt x="1358" y="3145"/>
                </a:lnTo>
                <a:lnTo>
                  <a:pt x="1432" y="3145"/>
                </a:lnTo>
                <a:lnTo>
                  <a:pt x="1432" y="3243"/>
                </a:lnTo>
                <a:lnTo>
                  <a:pt x="1358" y="3243"/>
                </a:lnTo>
                <a:lnTo>
                  <a:pt x="1358" y="3280"/>
                </a:lnTo>
                <a:lnTo>
                  <a:pt x="1432" y="3280"/>
                </a:lnTo>
                <a:lnTo>
                  <a:pt x="1432" y="3415"/>
                </a:lnTo>
                <a:lnTo>
                  <a:pt x="1358" y="3415"/>
                </a:lnTo>
                <a:lnTo>
                  <a:pt x="1358" y="3439"/>
                </a:lnTo>
                <a:lnTo>
                  <a:pt x="1432" y="3439"/>
                </a:lnTo>
                <a:lnTo>
                  <a:pt x="1432" y="3574"/>
                </a:lnTo>
                <a:lnTo>
                  <a:pt x="1358" y="3574"/>
                </a:lnTo>
                <a:lnTo>
                  <a:pt x="1358" y="3610"/>
                </a:lnTo>
                <a:lnTo>
                  <a:pt x="1432" y="3610"/>
                </a:lnTo>
                <a:lnTo>
                  <a:pt x="1432" y="3745"/>
                </a:lnTo>
                <a:lnTo>
                  <a:pt x="1358" y="3745"/>
                </a:lnTo>
                <a:lnTo>
                  <a:pt x="1358" y="3769"/>
                </a:lnTo>
                <a:lnTo>
                  <a:pt x="1432" y="3769"/>
                </a:lnTo>
                <a:lnTo>
                  <a:pt x="1432" y="3818"/>
                </a:lnTo>
                <a:lnTo>
                  <a:pt x="1138" y="3818"/>
                </a:lnTo>
                <a:lnTo>
                  <a:pt x="1138" y="2766"/>
                </a:lnTo>
                <a:lnTo>
                  <a:pt x="1138" y="2680"/>
                </a:lnTo>
                <a:lnTo>
                  <a:pt x="1138" y="1640"/>
                </a:lnTo>
                <a:lnTo>
                  <a:pt x="1065" y="1640"/>
                </a:lnTo>
                <a:lnTo>
                  <a:pt x="1065" y="930"/>
                </a:lnTo>
                <a:lnTo>
                  <a:pt x="1114" y="930"/>
                </a:lnTo>
                <a:lnTo>
                  <a:pt x="1114" y="844"/>
                </a:lnTo>
                <a:lnTo>
                  <a:pt x="1775" y="844"/>
                </a:lnTo>
                <a:lnTo>
                  <a:pt x="1823" y="844"/>
                </a:lnTo>
                <a:lnTo>
                  <a:pt x="2974" y="844"/>
                </a:lnTo>
                <a:lnTo>
                  <a:pt x="2974" y="808"/>
                </a:lnTo>
                <a:lnTo>
                  <a:pt x="2876" y="771"/>
                </a:lnTo>
                <a:lnTo>
                  <a:pt x="2876" y="771"/>
                </a:lnTo>
                <a:lnTo>
                  <a:pt x="930" y="0"/>
                </a:lnTo>
                <a:lnTo>
                  <a:pt x="281" y="600"/>
                </a:lnTo>
                <a:lnTo>
                  <a:pt x="281" y="587"/>
                </a:lnTo>
                <a:lnTo>
                  <a:pt x="0" y="587"/>
                </a:lnTo>
                <a:lnTo>
                  <a:pt x="0" y="893"/>
                </a:lnTo>
                <a:lnTo>
                  <a:pt x="281" y="893"/>
                </a:lnTo>
                <a:lnTo>
                  <a:pt x="281" y="844"/>
                </a:lnTo>
                <a:lnTo>
                  <a:pt x="771" y="844"/>
                </a:lnTo>
                <a:lnTo>
                  <a:pt x="771" y="930"/>
                </a:lnTo>
                <a:lnTo>
                  <a:pt x="820" y="930"/>
                </a:lnTo>
                <a:lnTo>
                  <a:pt x="820" y="967"/>
                </a:lnTo>
                <a:lnTo>
                  <a:pt x="820" y="1016"/>
                </a:lnTo>
                <a:lnTo>
                  <a:pt x="820" y="1163"/>
                </a:lnTo>
                <a:lnTo>
                  <a:pt x="820" y="1212"/>
                </a:lnTo>
                <a:lnTo>
                  <a:pt x="820" y="1371"/>
                </a:lnTo>
                <a:lnTo>
                  <a:pt x="820" y="1407"/>
                </a:lnTo>
                <a:lnTo>
                  <a:pt x="820" y="1640"/>
                </a:lnTo>
                <a:lnTo>
                  <a:pt x="759" y="1640"/>
                </a:lnTo>
                <a:lnTo>
                  <a:pt x="759" y="2680"/>
                </a:lnTo>
                <a:lnTo>
                  <a:pt x="759" y="2766"/>
                </a:lnTo>
                <a:lnTo>
                  <a:pt x="759" y="3818"/>
                </a:lnTo>
                <a:lnTo>
                  <a:pt x="355" y="3818"/>
                </a:lnTo>
                <a:lnTo>
                  <a:pt x="355" y="3990"/>
                </a:lnTo>
                <a:lnTo>
                  <a:pt x="9534" y="3990"/>
                </a:lnTo>
                <a:lnTo>
                  <a:pt x="9534" y="3818"/>
                </a:lnTo>
                <a:lnTo>
                  <a:pt x="9436" y="3818"/>
                </a:lnTo>
                <a:close/>
                <a:moveTo>
                  <a:pt x="5642" y="918"/>
                </a:moveTo>
                <a:lnTo>
                  <a:pt x="5495" y="918"/>
                </a:lnTo>
                <a:lnTo>
                  <a:pt x="5642" y="857"/>
                </a:lnTo>
                <a:lnTo>
                  <a:pt x="5642" y="918"/>
                </a:lnTo>
                <a:close/>
                <a:moveTo>
                  <a:pt x="5679" y="918"/>
                </a:moveTo>
                <a:lnTo>
                  <a:pt x="5679" y="844"/>
                </a:lnTo>
                <a:lnTo>
                  <a:pt x="5691" y="832"/>
                </a:lnTo>
                <a:lnTo>
                  <a:pt x="5777" y="918"/>
                </a:lnTo>
                <a:lnTo>
                  <a:pt x="5679" y="918"/>
                </a:lnTo>
                <a:close/>
                <a:moveTo>
                  <a:pt x="5789" y="906"/>
                </a:moveTo>
                <a:lnTo>
                  <a:pt x="5716" y="820"/>
                </a:lnTo>
                <a:lnTo>
                  <a:pt x="5789" y="795"/>
                </a:lnTo>
                <a:lnTo>
                  <a:pt x="5789" y="906"/>
                </a:lnTo>
                <a:close/>
                <a:moveTo>
                  <a:pt x="5813" y="808"/>
                </a:moveTo>
                <a:lnTo>
                  <a:pt x="5862" y="857"/>
                </a:lnTo>
                <a:lnTo>
                  <a:pt x="5813" y="893"/>
                </a:lnTo>
                <a:lnTo>
                  <a:pt x="5813" y="808"/>
                </a:lnTo>
                <a:close/>
                <a:moveTo>
                  <a:pt x="5838" y="783"/>
                </a:moveTo>
                <a:lnTo>
                  <a:pt x="5924" y="783"/>
                </a:lnTo>
                <a:lnTo>
                  <a:pt x="5875" y="832"/>
                </a:lnTo>
                <a:lnTo>
                  <a:pt x="5838" y="783"/>
                </a:lnTo>
                <a:close/>
                <a:moveTo>
                  <a:pt x="5826" y="918"/>
                </a:moveTo>
                <a:lnTo>
                  <a:pt x="5875" y="869"/>
                </a:lnTo>
                <a:lnTo>
                  <a:pt x="5924" y="918"/>
                </a:lnTo>
                <a:lnTo>
                  <a:pt x="5826" y="918"/>
                </a:lnTo>
                <a:close/>
                <a:moveTo>
                  <a:pt x="5936" y="893"/>
                </a:moveTo>
                <a:lnTo>
                  <a:pt x="5887" y="857"/>
                </a:lnTo>
                <a:lnTo>
                  <a:pt x="5936" y="808"/>
                </a:lnTo>
                <a:lnTo>
                  <a:pt x="5936" y="893"/>
                </a:lnTo>
                <a:close/>
                <a:moveTo>
                  <a:pt x="6009" y="857"/>
                </a:moveTo>
                <a:lnTo>
                  <a:pt x="5960" y="893"/>
                </a:lnTo>
                <a:lnTo>
                  <a:pt x="5960" y="808"/>
                </a:lnTo>
                <a:lnTo>
                  <a:pt x="6009" y="857"/>
                </a:lnTo>
                <a:close/>
                <a:moveTo>
                  <a:pt x="5973" y="783"/>
                </a:moveTo>
                <a:lnTo>
                  <a:pt x="6070" y="783"/>
                </a:lnTo>
                <a:lnTo>
                  <a:pt x="6021" y="832"/>
                </a:lnTo>
                <a:lnTo>
                  <a:pt x="5973" y="783"/>
                </a:lnTo>
                <a:close/>
                <a:moveTo>
                  <a:pt x="5973" y="918"/>
                </a:moveTo>
                <a:lnTo>
                  <a:pt x="6021" y="869"/>
                </a:lnTo>
                <a:lnTo>
                  <a:pt x="6070" y="918"/>
                </a:lnTo>
                <a:lnTo>
                  <a:pt x="5973" y="918"/>
                </a:lnTo>
                <a:close/>
                <a:moveTo>
                  <a:pt x="6083" y="893"/>
                </a:moveTo>
                <a:lnTo>
                  <a:pt x="6034" y="857"/>
                </a:lnTo>
                <a:lnTo>
                  <a:pt x="6083" y="808"/>
                </a:lnTo>
                <a:lnTo>
                  <a:pt x="6083" y="893"/>
                </a:lnTo>
                <a:close/>
                <a:moveTo>
                  <a:pt x="6156" y="857"/>
                </a:moveTo>
                <a:lnTo>
                  <a:pt x="6107" y="893"/>
                </a:lnTo>
                <a:lnTo>
                  <a:pt x="6107" y="808"/>
                </a:lnTo>
                <a:lnTo>
                  <a:pt x="6156" y="857"/>
                </a:lnTo>
                <a:close/>
                <a:moveTo>
                  <a:pt x="6119" y="783"/>
                </a:moveTo>
                <a:lnTo>
                  <a:pt x="6217" y="783"/>
                </a:lnTo>
                <a:lnTo>
                  <a:pt x="6168" y="832"/>
                </a:lnTo>
                <a:lnTo>
                  <a:pt x="6119" y="783"/>
                </a:lnTo>
                <a:close/>
                <a:moveTo>
                  <a:pt x="6119" y="918"/>
                </a:moveTo>
                <a:lnTo>
                  <a:pt x="6168" y="869"/>
                </a:lnTo>
                <a:lnTo>
                  <a:pt x="6217" y="918"/>
                </a:lnTo>
                <a:lnTo>
                  <a:pt x="6119" y="918"/>
                </a:lnTo>
                <a:close/>
                <a:moveTo>
                  <a:pt x="6217" y="893"/>
                </a:moveTo>
                <a:lnTo>
                  <a:pt x="6181" y="857"/>
                </a:lnTo>
                <a:lnTo>
                  <a:pt x="6217" y="808"/>
                </a:lnTo>
                <a:lnTo>
                  <a:pt x="6217" y="893"/>
                </a:lnTo>
                <a:close/>
                <a:moveTo>
                  <a:pt x="6303" y="857"/>
                </a:moveTo>
                <a:lnTo>
                  <a:pt x="6254" y="893"/>
                </a:lnTo>
                <a:lnTo>
                  <a:pt x="6254" y="808"/>
                </a:lnTo>
                <a:lnTo>
                  <a:pt x="6303" y="857"/>
                </a:lnTo>
                <a:close/>
                <a:moveTo>
                  <a:pt x="6266" y="783"/>
                </a:moveTo>
                <a:lnTo>
                  <a:pt x="6352" y="783"/>
                </a:lnTo>
                <a:lnTo>
                  <a:pt x="6315" y="832"/>
                </a:lnTo>
                <a:lnTo>
                  <a:pt x="6266" y="783"/>
                </a:lnTo>
                <a:close/>
                <a:moveTo>
                  <a:pt x="6266" y="918"/>
                </a:moveTo>
                <a:lnTo>
                  <a:pt x="6315" y="869"/>
                </a:lnTo>
                <a:lnTo>
                  <a:pt x="6364" y="918"/>
                </a:lnTo>
                <a:lnTo>
                  <a:pt x="6266" y="918"/>
                </a:lnTo>
                <a:close/>
                <a:moveTo>
                  <a:pt x="6376" y="906"/>
                </a:moveTo>
                <a:lnTo>
                  <a:pt x="6327" y="857"/>
                </a:lnTo>
                <a:lnTo>
                  <a:pt x="6376" y="795"/>
                </a:lnTo>
                <a:lnTo>
                  <a:pt x="6376" y="906"/>
                </a:lnTo>
                <a:close/>
                <a:moveTo>
                  <a:pt x="6450" y="857"/>
                </a:moveTo>
                <a:lnTo>
                  <a:pt x="6401" y="893"/>
                </a:lnTo>
                <a:lnTo>
                  <a:pt x="6401" y="808"/>
                </a:lnTo>
                <a:lnTo>
                  <a:pt x="6450" y="857"/>
                </a:lnTo>
                <a:close/>
                <a:moveTo>
                  <a:pt x="6413" y="783"/>
                </a:moveTo>
                <a:lnTo>
                  <a:pt x="6425" y="783"/>
                </a:lnTo>
                <a:lnTo>
                  <a:pt x="6511" y="783"/>
                </a:lnTo>
                <a:lnTo>
                  <a:pt x="6462" y="832"/>
                </a:lnTo>
                <a:lnTo>
                  <a:pt x="6413" y="783"/>
                </a:lnTo>
                <a:close/>
                <a:moveTo>
                  <a:pt x="6425" y="918"/>
                </a:moveTo>
                <a:lnTo>
                  <a:pt x="6413" y="918"/>
                </a:lnTo>
                <a:lnTo>
                  <a:pt x="6462" y="869"/>
                </a:lnTo>
                <a:lnTo>
                  <a:pt x="6511" y="918"/>
                </a:lnTo>
                <a:lnTo>
                  <a:pt x="6425" y="918"/>
                </a:lnTo>
                <a:close/>
                <a:moveTo>
                  <a:pt x="6523" y="893"/>
                </a:moveTo>
                <a:lnTo>
                  <a:pt x="6474" y="857"/>
                </a:lnTo>
                <a:lnTo>
                  <a:pt x="6523" y="808"/>
                </a:lnTo>
                <a:lnTo>
                  <a:pt x="6523" y="893"/>
                </a:lnTo>
                <a:close/>
                <a:moveTo>
                  <a:pt x="6597" y="857"/>
                </a:moveTo>
                <a:lnTo>
                  <a:pt x="6548" y="893"/>
                </a:lnTo>
                <a:lnTo>
                  <a:pt x="6548" y="808"/>
                </a:lnTo>
                <a:lnTo>
                  <a:pt x="6597" y="857"/>
                </a:lnTo>
                <a:close/>
                <a:moveTo>
                  <a:pt x="6560" y="783"/>
                </a:moveTo>
                <a:lnTo>
                  <a:pt x="6658" y="783"/>
                </a:lnTo>
                <a:lnTo>
                  <a:pt x="6609" y="832"/>
                </a:lnTo>
                <a:lnTo>
                  <a:pt x="6560" y="783"/>
                </a:lnTo>
                <a:close/>
                <a:moveTo>
                  <a:pt x="6560" y="918"/>
                </a:moveTo>
                <a:lnTo>
                  <a:pt x="6609" y="869"/>
                </a:lnTo>
                <a:lnTo>
                  <a:pt x="6658" y="918"/>
                </a:lnTo>
                <a:lnTo>
                  <a:pt x="6560" y="918"/>
                </a:lnTo>
                <a:close/>
                <a:moveTo>
                  <a:pt x="6658" y="893"/>
                </a:moveTo>
                <a:lnTo>
                  <a:pt x="6621" y="857"/>
                </a:lnTo>
                <a:lnTo>
                  <a:pt x="6658" y="808"/>
                </a:lnTo>
                <a:lnTo>
                  <a:pt x="6658" y="893"/>
                </a:lnTo>
                <a:close/>
                <a:moveTo>
                  <a:pt x="6744" y="857"/>
                </a:moveTo>
                <a:lnTo>
                  <a:pt x="6695" y="893"/>
                </a:lnTo>
                <a:lnTo>
                  <a:pt x="6695" y="808"/>
                </a:lnTo>
                <a:lnTo>
                  <a:pt x="6744" y="857"/>
                </a:lnTo>
                <a:close/>
                <a:moveTo>
                  <a:pt x="6707" y="783"/>
                </a:moveTo>
                <a:lnTo>
                  <a:pt x="6793" y="783"/>
                </a:lnTo>
                <a:lnTo>
                  <a:pt x="6756" y="832"/>
                </a:lnTo>
                <a:lnTo>
                  <a:pt x="6707" y="783"/>
                </a:lnTo>
                <a:close/>
                <a:moveTo>
                  <a:pt x="6707" y="918"/>
                </a:moveTo>
                <a:lnTo>
                  <a:pt x="6756" y="869"/>
                </a:lnTo>
                <a:lnTo>
                  <a:pt x="6805" y="918"/>
                </a:lnTo>
                <a:lnTo>
                  <a:pt x="6707" y="918"/>
                </a:lnTo>
                <a:close/>
                <a:moveTo>
                  <a:pt x="6805" y="893"/>
                </a:moveTo>
                <a:lnTo>
                  <a:pt x="6768" y="857"/>
                </a:lnTo>
                <a:lnTo>
                  <a:pt x="6805" y="808"/>
                </a:lnTo>
                <a:lnTo>
                  <a:pt x="6805" y="893"/>
                </a:lnTo>
                <a:close/>
                <a:moveTo>
                  <a:pt x="6878" y="857"/>
                </a:moveTo>
                <a:lnTo>
                  <a:pt x="6842" y="893"/>
                </a:lnTo>
                <a:lnTo>
                  <a:pt x="6842" y="808"/>
                </a:lnTo>
                <a:lnTo>
                  <a:pt x="6878" y="857"/>
                </a:lnTo>
                <a:close/>
                <a:moveTo>
                  <a:pt x="6854" y="783"/>
                </a:moveTo>
                <a:lnTo>
                  <a:pt x="6939" y="783"/>
                </a:lnTo>
                <a:lnTo>
                  <a:pt x="6903" y="832"/>
                </a:lnTo>
                <a:lnTo>
                  <a:pt x="6854" y="783"/>
                </a:lnTo>
                <a:close/>
                <a:moveTo>
                  <a:pt x="6854" y="918"/>
                </a:moveTo>
                <a:lnTo>
                  <a:pt x="6903" y="869"/>
                </a:lnTo>
                <a:lnTo>
                  <a:pt x="6939" y="918"/>
                </a:lnTo>
                <a:lnTo>
                  <a:pt x="6854" y="918"/>
                </a:lnTo>
                <a:close/>
                <a:moveTo>
                  <a:pt x="7001" y="918"/>
                </a:moveTo>
                <a:lnTo>
                  <a:pt x="6976" y="918"/>
                </a:lnTo>
                <a:lnTo>
                  <a:pt x="6915" y="857"/>
                </a:lnTo>
                <a:lnTo>
                  <a:pt x="6976" y="783"/>
                </a:lnTo>
                <a:lnTo>
                  <a:pt x="7001" y="783"/>
                </a:lnTo>
                <a:lnTo>
                  <a:pt x="7001" y="918"/>
                </a:lnTo>
                <a:close/>
                <a:moveTo>
                  <a:pt x="7037" y="306"/>
                </a:moveTo>
                <a:lnTo>
                  <a:pt x="7037" y="343"/>
                </a:lnTo>
                <a:lnTo>
                  <a:pt x="7037" y="673"/>
                </a:lnTo>
                <a:lnTo>
                  <a:pt x="7001" y="673"/>
                </a:lnTo>
                <a:lnTo>
                  <a:pt x="7001" y="759"/>
                </a:lnTo>
                <a:lnTo>
                  <a:pt x="6842" y="759"/>
                </a:lnTo>
                <a:lnTo>
                  <a:pt x="6805" y="759"/>
                </a:lnTo>
                <a:lnTo>
                  <a:pt x="6695" y="759"/>
                </a:lnTo>
                <a:lnTo>
                  <a:pt x="6658" y="759"/>
                </a:lnTo>
                <a:lnTo>
                  <a:pt x="6548" y="759"/>
                </a:lnTo>
                <a:lnTo>
                  <a:pt x="6523" y="759"/>
                </a:lnTo>
                <a:lnTo>
                  <a:pt x="6425" y="759"/>
                </a:lnTo>
                <a:lnTo>
                  <a:pt x="6401" y="759"/>
                </a:lnTo>
                <a:lnTo>
                  <a:pt x="6376" y="759"/>
                </a:lnTo>
                <a:lnTo>
                  <a:pt x="6376" y="759"/>
                </a:lnTo>
                <a:lnTo>
                  <a:pt x="6254" y="759"/>
                </a:lnTo>
                <a:lnTo>
                  <a:pt x="6217" y="759"/>
                </a:lnTo>
                <a:lnTo>
                  <a:pt x="6107" y="759"/>
                </a:lnTo>
                <a:lnTo>
                  <a:pt x="6083" y="759"/>
                </a:lnTo>
                <a:lnTo>
                  <a:pt x="5960" y="759"/>
                </a:lnTo>
                <a:lnTo>
                  <a:pt x="5936" y="759"/>
                </a:lnTo>
                <a:lnTo>
                  <a:pt x="5875" y="759"/>
                </a:lnTo>
                <a:lnTo>
                  <a:pt x="7037" y="257"/>
                </a:lnTo>
                <a:lnTo>
                  <a:pt x="7037" y="306"/>
                </a:lnTo>
                <a:close/>
                <a:moveTo>
                  <a:pt x="5165" y="1750"/>
                </a:moveTo>
                <a:lnTo>
                  <a:pt x="5238" y="1750"/>
                </a:lnTo>
                <a:lnTo>
                  <a:pt x="5238" y="1885"/>
                </a:lnTo>
                <a:lnTo>
                  <a:pt x="5165" y="1885"/>
                </a:lnTo>
                <a:lnTo>
                  <a:pt x="5165" y="1750"/>
                </a:lnTo>
                <a:close/>
                <a:moveTo>
                  <a:pt x="5165" y="1909"/>
                </a:moveTo>
                <a:lnTo>
                  <a:pt x="5238" y="1909"/>
                </a:lnTo>
                <a:lnTo>
                  <a:pt x="5238" y="2044"/>
                </a:lnTo>
                <a:lnTo>
                  <a:pt x="5165" y="2044"/>
                </a:lnTo>
                <a:lnTo>
                  <a:pt x="5165" y="1909"/>
                </a:lnTo>
                <a:close/>
                <a:moveTo>
                  <a:pt x="5165" y="2081"/>
                </a:moveTo>
                <a:lnTo>
                  <a:pt x="5238" y="2081"/>
                </a:lnTo>
                <a:lnTo>
                  <a:pt x="5238" y="2203"/>
                </a:lnTo>
                <a:lnTo>
                  <a:pt x="5165" y="2203"/>
                </a:lnTo>
                <a:lnTo>
                  <a:pt x="5165" y="2081"/>
                </a:lnTo>
                <a:close/>
                <a:moveTo>
                  <a:pt x="5165" y="2240"/>
                </a:moveTo>
                <a:lnTo>
                  <a:pt x="5238" y="2240"/>
                </a:lnTo>
                <a:lnTo>
                  <a:pt x="5238" y="2350"/>
                </a:lnTo>
                <a:lnTo>
                  <a:pt x="5165" y="2350"/>
                </a:lnTo>
                <a:lnTo>
                  <a:pt x="5165" y="2240"/>
                </a:lnTo>
                <a:close/>
                <a:moveTo>
                  <a:pt x="5165" y="2374"/>
                </a:moveTo>
                <a:lnTo>
                  <a:pt x="5238" y="2374"/>
                </a:lnTo>
                <a:lnTo>
                  <a:pt x="5238" y="2509"/>
                </a:lnTo>
                <a:lnTo>
                  <a:pt x="5165" y="2509"/>
                </a:lnTo>
                <a:lnTo>
                  <a:pt x="5165" y="2374"/>
                </a:lnTo>
                <a:close/>
                <a:moveTo>
                  <a:pt x="5165" y="2546"/>
                </a:moveTo>
                <a:lnTo>
                  <a:pt x="5238" y="2546"/>
                </a:lnTo>
                <a:lnTo>
                  <a:pt x="5238" y="2680"/>
                </a:lnTo>
                <a:lnTo>
                  <a:pt x="5165" y="2680"/>
                </a:lnTo>
                <a:lnTo>
                  <a:pt x="5165" y="2546"/>
                </a:lnTo>
                <a:close/>
                <a:moveTo>
                  <a:pt x="5165" y="2705"/>
                </a:moveTo>
                <a:lnTo>
                  <a:pt x="5238" y="2705"/>
                </a:lnTo>
                <a:lnTo>
                  <a:pt x="5238" y="2839"/>
                </a:lnTo>
                <a:lnTo>
                  <a:pt x="5165" y="2839"/>
                </a:lnTo>
                <a:lnTo>
                  <a:pt x="5165" y="2705"/>
                </a:lnTo>
                <a:close/>
                <a:moveTo>
                  <a:pt x="3390" y="2509"/>
                </a:moveTo>
                <a:lnTo>
                  <a:pt x="3561" y="2509"/>
                </a:lnTo>
                <a:lnTo>
                  <a:pt x="3561" y="2656"/>
                </a:lnTo>
                <a:lnTo>
                  <a:pt x="3390" y="2656"/>
                </a:lnTo>
                <a:lnTo>
                  <a:pt x="3390" y="2509"/>
                </a:lnTo>
                <a:close/>
                <a:moveTo>
                  <a:pt x="3390" y="2680"/>
                </a:moveTo>
                <a:lnTo>
                  <a:pt x="3561" y="2680"/>
                </a:lnTo>
                <a:lnTo>
                  <a:pt x="3561" y="2815"/>
                </a:lnTo>
                <a:lnTo>
                  <a:pt x="3390" y="2815"/>
                </a:lnTo>
                <a:lnTo>
                  <a:pt x="3390" y="2680"/>
                </a:lnTo>
                <a:close/>
                <a:moveTo>
                  <a:pt x="3390" y="2852"/>
                </a:moveTo>
                <a:lnTo>
                  <a:pt x="3561" y="2852"/>
                </a:lnTo>
                <a:lnTo>
                  <a:pt x="3561" y="2974"/>
                </a:lnTo>
                <a:lnTo>
                  <a:pt x="3390" y="2974"/>
                </a:lnTo>
                <a:lnTo>
                  <a:pt x="3390" y="2852"/>
                </a:lnTo>
                <a:close/>
                <a:moveTo>
                  <a:pt x="3390" y="2998"/>
                </a:moveTo>
                <a:lnTo>
                  <a:pt x="3561" y="2998"/>
                </a:lnTo>
                <a:lnTo>
                  <a:pt x="3561" y="3121"/>
                </a:lnTo>
                <a:lnTo>
                  <a:pt x="3390" y="3121"/>
                </a:lnTo>
                <a:lnTo>
                  <a:pt x="3390" y="2998"/>
                </a:lnTo>
                <a:close/>
                <a:moveTo>
                  <a:pt x="3390" y="3158"/>
                </a:moveTo>
                <a:lnTo>
                  <a:pt x="3561" y="3158"/>
                </a:lnTo>
                <a:lnTo>
                  <a:pt x="3561" y="3280"/>
                </a:lnTo>
                <a:lnTo>
                  <a:pt x="3390" y="3280"/>
                </a:lnTo>
                <a:lnTo>
                  <a:pt x="3390" y="3158"/>
                </a:lnTo>
                <a:close/>
                <a:moveTo>
                  <a:pt x="3390" y="3304"/>
                </a:moveTo>
                <a:lnTo>
                  <a:pt x="3561" y="3304"/>
                </a:lnTo>
                <a:lnTo>
                  <a:pt x="3561" y="3402"/>
                </a:lnTo>
                <a:lnTo>
                  <a:pt x="3390" y="3402"/>
                </a:lnTo>
                <a:lnTo>
                  <a:pt x="3390" y="3304"/>
                </a:lnTo>
                <a:close/>
                <a:moveTo>
                  <a:pt x="3158" y="2509"/>
                </a:moveTo>
                <a:lnTo>
                  <a:pt x="3329" y="2509"/>
                </a:lnTo>
                <a:lnTo>
                  <a:pt x="3329" y="2656"/>
                </a:lnTo>
                <a:lnTo>
                  <a:pt x="3158" y="2656"/>
                </a:lnTo>
                <a:lnTo>
                  <a:pt x="3158" y="2509"/>
                </a:lnTo>
                <a:close/>
                <a:moveTo>
                  <a:pt x="3158" y="2680"/>
                </a:moveTo>
                <a:lnTo>
                  <a:pt x="3329" y="2680"/>
                </a:lnTo>
                <a:lnTo>
                  <a:pt x="3329" y="2815"/>
                </a:lnTo>
                <a:lnTo>
                  <a:pt x="3158" y="2815"/>
                </a:lnTo>
                <a:lnTo>
                  <a:pt x="3158" y="2680"/>
                </a:lnTo>
                <a:close/>
                <a:moveTo>
                  <a:pt x="3158" y="2852"/>
                </a:moveTo>
                <a:lnTo>
                  <a:pt x="3329" y="2852"/>
                </a:lnTo>
                <a:lnTo>
                  <a:pt x="3329" y="2974"/>
                </a:lnTo>
                <a:lnTo>
                  <a:pt x="3158" y="2974"/>
                </a:lnTo>
                <a:lnTo>
                  <a:pt x="3158" y="2852"/>
                </a:lnTo>
                <a:close/>
                <a:moveTo>
                  <a:pt x="3158" y="2998"/>
                </a:moveTo>
                <a:lnTo>
                  <a:pt x="3329" y="2998"/>
                </a:lnTo>
                <a:lnTo>
                  <a:pt x="3329" y="3121"/>
                </a:lnTo>
                <a:lnTo>
                  <a:pt x="3158" y="3121"/>
                </a:lnTo>
                <a:lnTo>
                  <a:pt x="3158" y="2998"/>
                </a:lnTo>
                <a:close/>
                <a:moveTo>
                  <a:pt x="3158" y="3158"/>
                </a:moveTo>
                <a:lnTo>
                  <a:pt x="3329" y="3158"/>
                </a:lnTo>
                <a:lnTo>
                  <a:pt x="3329" y="3280"/>
                </a:lnTo>
                <a:lnTo>
                  <a:pt x="3158" y="3280"/>
                </a:lnTo>
                <a:lnTo>
                  <a:pt x="3158" y="3158"/>
                </a:lnTo>
                <a:close/>
                <a:moveTo>
                  <a:pt x="3158" y="3304"/>
                </a:moveTo>
                <a:lnTo>
                  <a:pt x="3329" y="3304"/>
                </a:lnTo>
                <a:lnTo>
                  <a:pt x="3329" y="3402"/>
                </a:lnTo>
                <a:lnTo>
                  <a:pt x="3158" y="3402"/>
                </a:lnTo>
                <a:lnTo>
                  <a:pt x="3158" y="3304"/>
                </a:lnTo>
                <a:close/>
                <a:moveTo>
                  <a:pt x="2937" y="2509"/>
                </a:moveTo>
                <a:lnTo>
                  <a:pt x="3109" y="2509"/>
                </a:lnTo>
                <a:lnTo>
                  <a:pt x="3109" y="2656"/>
                </a:lnTo>
                <a:lnTo>
                  <a:pt x="2937" y="2656"/>
                </a:lnTo>
                <a:lnTo>
                  <a:pt x="2937" y="2509"/>
                </a:lnTo>
                <a:close/>
                <a:moveTo>
                  <a:pt x="2937" y="2680"/>
                </a:moveTo>
                <a:lnTo>
                  <a:pt x="3109" y="2680"/>
                </a:lnTo>
                <a:lnTo>
                  <a:pt x="3109" y="2815"/>
                </a:lnTo>
                <a:lnTo>
                  <a:pt x="2937" y="2815"/>
                </a:lnTo>
                <a:lnTo>
                  <a:pt x="2937" y="2680"/>
                </a:lnTo>
                <a:close/>
                <a:moveTo>
                  <a:pt x="2937" y="2852"/>
                </a:moveTo>
                <a:lnTo>
                  <a:pt x="3109" y="2852"/>
                </a:lnTo>
                <a:lnTo>
                  <a:pt x="3109" y="2974"/>
                </a:lnTo>
                <a:lnTo>
                  <a:pt x="2937" y="2974"/>
                </a:lnTo>
                <a:lnTo>
                  <a:pt x="2937" y="2852"/>
                </a:lnTo>
                <a:close/>
                <a:moveTo>
                  <a:pt x="2937" y="2998"/>
                </a:moveTo>
                <a:lnTo>
                  <a:pt x="3109" y="2998"/>
                </a:lnTo>
                <a:lnTo>
                  <a:pt x="3109" y="3121"/>
                </a:lnTo>
                <a:lnTo>
                  <a:pt x="2937" y="3121"/>
                </a:lnTo>
                <a:lnTo>
                  <a:pt x="2937" y="2998"/>
                </a:lnTo>
                <a:close/>
                <a:moveTo>
                  <a:pt x="2937" y="3158"/>
                </a:moveTo>
                <a:lnTo>
                  <a:pt x="3109" y="3158"/>
                </a:lnTo>
                <a:lnTo>
                  <a:pt x="3109" y="3280"/>
                </a:lnTo>
                <a:lnTo>
                  <a:pt x="2937" y="3280"/>
                </a:lnTo>
                <a:lnTo>
                  <a:pt x="2937" y="3158"/>
                </a:lnTo>
                <a:close/>
                <a:moveTo>
                  <a:pt x="2937" y="3304"/>
                </a:moveTo>
                <a:lnTo>
                  <a:pt x="3109" y="3304"/>
                </a:lnTo>
                <a:lnTo>
                  <a:pt x="3109" y="3402"/>
                </a:lnTo>
                <a:lnTo>
                  <a:pt x="2937" y="3402"/>
                </a:lnTo>
                <a:lnTo>
                  <a:pt x="2937" y="3304"/>
                </a:lnTo>
                <a:close/>
                <a:moveTo>
                  <a:pt x="2717" y="2852"/>
                </a:moveTo>
                <a:lnTo>
                  <a:pt x="2876" y="2852"/>
                </a:lnTo>
                <a:lnTo>
                  <a:pt x="2876" y="2974"/>
                </a:lnTo>
                <a:lnTo>
                  <a:pt x="2717" y="2974"/>
                </a:lnTo>
                <a:lnTo>
                  <a:pt x="2717" y="2852"/>
                </a:lnTo>
                <a:close/>
                <a:moveTo>
                  <a:pt x="2717" y="2998"/>
                </a:moveTo>
                <a:lnTo>
                  <a:pt x="2876" y="2998"/>
                </a:lnTo>
                <a:lnTo>
                  <a:pt x="2876" y="3121"/>
                </a:lnTo>
                <a:lnTo>
                  <a:pt x="2717" y="3121"/>
                </a:lnTo>
                <a:lnTo>
                  <a:pt x="2717" y="2998"/>
                </a:lnTo>
                <a:close/>
                <a:moveTo>
                  <a:pt x="2717" y="3158"/>
                </a:moveTo>
                <a:lnTo>
                  <a:pt x="2876" y="3158"/>
                </a:lnTo>
                <a:lnTo>
                  <a:pt x="2876" y="3280"/>
                </a:lnTo>
                <a:lnTo>
                  <a:pt x="2717" y="3280"/>
                </a:lnTo>
                <a:lnTo>
                  <a:pt x="2717" y="3158"/>
                </a:lnTo>
                <a:close/>
                <a:moveTo>
                  <a:pt x="2717" y="3304"/>
                </a:moveTo>
                <a:lnTo>
                  <a:pt x="2876" y="3304"/>
                </a:lnTo>
                <a:lnTo>
                  <a:pt x="2876" y="3402"/>
                </a:lnTo>
                <a:lnTo>
                  <a:pt x="2717" y="3402"/>
                </a:lnTo>
                <a:lnTo>
                  <a:pt x="2717" y="3304"/>
                </a:lnTo>
                <a:close/>
                <a:moveTo>
                  <a:pt x="2484" y="2852"/>
                </a:moveTo>
                <a:lnTo>
                  <a:pt x="2656" y="2852"/>
                </a:lnTo>
                <a:lnTo>
                  <a:pt x="2656" y="2974"/>
                </a:lnTo>
                <a:lnTo>
                  <a:pt x="2484" y="2974"/>
                </a:lnTo>
                <a:lnTo>
                  <a:pt x="2484" y="2852"/>
                </a:lnTo>
                <a:close/>
                <a:moveTo>
                  <a:pt x="2484" y="2998"/>
                </a:moveTo>
                <a:lnTo>
                  <a:pt x="2656" y="2998"/>
                </a:lnTo>
                <a:lnTo>
                  <a:pt x="2656" y="3121"/>
                </a:lnTo>
                <a:lnTo>
                  <a:pt x="2484" y="3121"/>
                </a:lnTo>
                <a:lnTo>
                  <a:pt x="2484" y="2998"/>
                </a:lnTo>
                <a:close/>
                <a:moveTo>
                  <a:pt x="2484" y="3158"/>
                </a:moveTo>
                <a:lnTo>
                  <a:pt x="2656" y="3158"/>
                </a:lnTo>
                <a:lnTo>
                  <a:pt x="2656" y="3280"/>
                </a:lnTo>
                <a:lnTo>
                  <a:pt x="2484" y="3280"/>
                </a:lnTo>
                <a:lnTo>
                  <a:pt x="2484" y="3158"/>
                </a:lnTo>
                <a:close/>
                <a:moveTo>
                  <a:pt x="2484" y="3304"/>
                </a:moveTo>
                <a:lnTo>
                  <a:pt x="2656" y="3304"/>
                </a:lnTo>
                <a:lnTo>
                  <a:pt x="2656" y="3402"/>
                </a:lnTo>
                <a:lnTo>
                  <a:pt x="2484" y="3402"/>
                </a:lnTo>
                <a:lnTo>
                  <a:pt x="2484" y="3304"/>
                </a:lnTo>
                <a:close/>
                <a:moveTo>
                  <a:pt x="2264" y="2852"/>
                </a:moveTo>
                <a:lnTo>
                  <a:pt x="2423" y="2852"/>
                </a:lnTo>
                <a:lnTo>
                  <a:pt x="2423" y="2974"/>
                </a:lnTo>
                <a:lnTo>
                  <a:pt x="2264" y="2974"/>
                </a:lnTo>
                <a:lnTo>
                  <a:pt x="2264" y="2852"/>
                </a:lnTo>
                <a:close/>
                <a:moveTo>
                  <a:pt x="2264" y="2998"/>
                </a:moveTo>
                <a:lnTo>
                  <a:pt x="2423" y="2998"/>
                </a:lnTo>
                <a:lnTo>
                  <a:pt x="2423" y="3121"/>
                </a:lnTo>
                <a:lnTo>
                  <a:pt x="2264" y="3121"/>
                </a:lnTo>
                <a:lnTo>
                  <a:pt x="2264" y="2998"/>
                </a:lnTo>
                <a:close/>
                <a:moveTo>
                  <a:pt x="2264" y="3158"/>
                </a:moveTo>
                <a:lnTo>
                  <a:pt x="2423" y="3158"/>
                </a:lnTo>
                <a:lnTo>
                  <a:pt x="2423" y="3280"/>
                </a:lnTo>
                <a:lnTo>
                  <a:pt x="2264" y="3280"/>
                </a:lnTo>
                <a:lnTo>
                  <a:pt x="2264" y="3158"/>
                </a:lnTo>
                <a:close/>
                <a:moveTo>
                  <a:pt x="2264" y="3304"/>
                </a:moveTo>
                <a:lnTo>
                  <a:pt x="2423" y="3304"/>
                </a:lnTo>
                <a:lnTo>
                  <a:pt x="2423" y="3402"/>
                </a:lnTo>
                <a:lnTo>
                  <a:pt x="2264" y="3402"/>
                </a:lnTo>
                <a:lnTo>
                  <a:pt x="2264" y="3304"/>
                </a:lnTo>
                <a:close/>
                <a:moveTo>
                  <a:pt x="1114" y="808"/>
                </a:moveTo>
                <a:lnTo>
                  <a:pt x="1114" y="673"/>
                </a:lnTo>
                <a:lnTo>
                  <a:pt x="1150" y="673"/>
                </a:lnTo>
                <a:lnTo>
                  <a:pt x="1212" y="734"/>
                </a:lnTo>
                <a:lnTo>
                  <a:pt x="1138" y="808"/>
                </a:lnTo>
                <a:lnTo>
                  <a:pt x="1114" y="808"/>
                </a:lnTo>
                <a:close/>
                <a:moveTo>
                  <a:pt x="1175" y="673"/>
                </a:moveTo>
                <a:lnTo>
                  <a:pt x="1285" y="673"/>
                </a:lnTo>
                <a:lnTo>
                  <a:pt x="1224" y="722"/>
                </a:lnTo>
                <a:lnTo>
                  <a:pt x="1175" y="673"/>
                </a:lnTo>
                <a:close/>
                <a:moveTo>
                  <a:pt x="1175" y="808"/>
                </a:moveTo>
                <a:lnTo>
                  <a:pt x="1224" y="747"/>
                </a:lnTo>
                <a:lnTo>
                  <a:pt x="1285" y="808"/>
                </a:lnTo>
                <a:lnTo>
                  <a:pt x="1175" y="808"/>
                </a:lnTo>
                <a:close/>
                <a:moveTo>
                  <a:pt x="1297" y="783"/>
                </a:moveTo>
                <a:lnTo>
                  <a:pt x="1248" y="734"/>
                </a:lnTo>
                <a:lnTo>
                  <a:pt x="1297" y="685"/>
                </a:lnTo>
                <a:lnTo>
                  <a:pt x="1297" y="783"/>
                </a:lnTo>
                <a:close/>
                <a:moveTo>
                  <a:pt x="1383" y="734"/>
                </a:moveTo>
                <a:lnTo>
                  <a:pt x="1334" y="783"/>
                </a:lnTo>
                <a:lnTo>
                  <a:pt x="1334" y="685"/>
                </a:lnTo>
                <a:lnTo>
                  <a:pt x="1383" y="734"/>
                </a:lnTo>
                <a:close/>
                <a:moveTo>
                  <a:pt x="1346" y="673"/>
                </a:moveTo>
                <a:lnTo>
                  <a:pt x="1444" y="673"/>
                </a:lnTo>
                <a:lnTo>
                  <a:pt x="1395" y="722"/>
                </a:lnTo>
                <a:lnTo>
                  <a:pt x="1346" y="673"/>
                </a:lnTo>
                <a:close/>
                <a:moveTo>
                  <a:pt x="1346" y="808"/>
                </a:moveTo>
                <a:lnTo>
                  <a:pt x="1395" y="747"/>
                </a:lnTo>
                <a:lnTo>
                  <a:pt x="1444" y="808"/>
                </a:lnTo>
                <a:lnTo>
                  <a:pt x="1346" y="808"/>
                </a:lnTo>
                <a:close/>
                <a:moveTo>
                  <a:pt x="1456" y="783"/>
                </a:moveTo>
                <a:lnTo>
                  <a:pt x="1407" y="734"/>
                </a:lnTo>
                <a:lnTo>
                  <a:pt x="1456" y="685"/>
                </a:lnTo>
                <a:lnTo>
                  <a:pt x="1456" y="783"/>
                </a:lnTo>
                <a:close/>
                <a:moveTo>
                  <a:pt x="1542" y="734"/>
                </a:moveTo>
                <a:lnTo>
                  <a:pt x="1493" y="783"/>
                </a:lnTo>
                <a:lnTo>
                  <a:pt x="1493" y="685"/>
                </a:lnTo>
                <a:lnTo>
                  <a:pt x="1542" y="734"/>
                </a:lnTo>
                <a:close/>
                <a:moveTo>
                  <a:pt x="1505" y="673"/>
                </a:moveTo>
                <a:lnTo>
                  <a:pt x="1615" y="673"/>
                </a:lnTo>
                <a:lnTo>
                  <a:pt x="1554" y="722"/>
                </a:lnTo>
                <a:lnTo>
                  <a:pt x="1505" y="673"/>
                </a:lnTo>
                <a:close/>
                <a:moveTo>
                  <a:pt x="1505" y="808"/>
                </a:moveTo>
                <a:lnTo>
                  <a:pt x="1554" y="747"/>
                </a:lnTo>
                <a:lnTo>
                  <a:pt x="1615" y="808"/>
                </a:lnTo>
                <a:lnTo>
                  <a:pt x="1505" y="808"/>
                </a:lnTo>
                <a:close/>
                <a:moveTo>
                  <a:pt x="1628" y="783"/>
                </a:moveTo>
                <a:lnTo>
                  <a:pt x="1579" y="734"/>
                </a:lnTo>
                <a:lnTo>
                  <a:pt x="1628" y="685"/>
                </a:lnTo>
                <a:lnTo>
                  <a:pt x="1628" y="783"/>
                </a:lnTo>
                <a:close/>
                <a:moveTo>
                  <a:pt x="1713" y="734"/>
                </a:moveTo>
                <a:lnTo>
                  <a:pt x="1664" y="783"/>
                </a:lnTo>
                <a:lnTo>
                  <a:pt x="1664" y="685"/>
                </a:lnTo>
                <a:lnTo>
                  <a:pt x="1713" y="734"/>
                </a:lnTo>
                <a:close/>
                <a:moveTo>
                  <a:pt x="1677" y="673"/>
                </a:moveTo>
                <a:lnTo>
                  <a:pt x="1775" y="673"/>
                </a:lnTo>
                <a:lnTo>
                  <a:pt x="1775" y="673"/>
                </a:lnTo>
                <a:lnTo>
                  <a:pt x="1726" y="722"/>
                </a:lnTo>
                <a:lnTo>
                  <a:pt x="1677" y="673"/>
                </a:lnTo>
                <a:close/>
                <a:moveTo>
                  <a:pt x="1775" y="808"/>
                </a:moveTo>
                <a:lnTo>
                  <a:pt x="1677" y="808"/>
                </a:lnTo>
                <a:lnTo>
                  <a:pt x="1726" y="747"/>
                </a:lnTo>
                <a:lnTo>
                  <a:pt x="1775" y="808"/>
                </a:lnTo>
                <a:lnTo>
                  <a:pt x="1775" y="808"/>
                </a:lnTo>
                <a:close/>
                <a:moveTo>
                  <a:pt x="1787" y="783"/>
                </a:moveTo>
                <a:lnTo>
                  <a:pt x="1738" y="734"/>
                </a:lnTo>
                <a:lnTo>
                  <a:pt x="1787" y="685"/>
                </a:lnTo>
                <a:lnTo>
                  <a:pt x="1787" y="783"/>
                </a:lnTo>
                <a:close/>
                <a:moveTo>
                  <a:pt x="1885" y="734"/>
                </a:moveTo>
                <a:lnTo>
                  <a:pt x="1823" y="783"/>
                </a:lnTo>
                <a:lnTo>
                  <a:pt x="1823" y="685"/>
                </a:lnTo>
                <a:lnTo>
                  <a:pt x="1885" y="734"/>
                </a:lnTo>
                <a:close/>
                <a:moveTo>
                  <a:pt x="1848" y="673"/>
                </a:moveTo>
                <a:lnTo>
                  <a:pt x="1946" y="673"/>
                </a:lnTo>
                <a:lnTo>
                  <a:pt x="1897" y="722"/>
                </a:lnTo>
                <a:lnTo>
                  <a:pt x="1848" y="673"/>
                </a:lnTo>
                <a:close/>
                <a:moveTo>
                  <a:pt x="1848" y="808"/>
                </a:moveTo>
                <a:lnTo>
                  <a:pt x="1897" y="747"/>
                </a:lnTo>
                <a:lnTo>
                  <a:pt x="1946" y="808"/>
                </a:lnTo>
                <a:lnTo>
                  <a:pt x="1848" y="808"/>
                </a:lnTo>
                <a:close/>
                <a:moveTo>
                  <a:pt x="1970" y="783"/>
                </a:moveTo>
                <a:lnTo>
                  <a:pt x="1909" y="734"/>
                </a:lnTo>
                <a:lnTo>
                  <a:pt x="1970" y="685"/>
                </a:lnTo>
                <a:lnTo>
                  <a:pt x="1970" y="783"/>
                </a:lnTo>
                <a:close/>
                <a:moveTo>
                  <a:pt x="2044" y="734"/>
                </a:moveTo>
                <a:lnTo>
                  <a:pt x="1995" y="783"/>
                </a:lnTo>
                <a:lnTo>
                  <a:pt x="1995" y="685"/>
                </a:lnTo>
                <a:lnTo>
                  <a:pt x="2044" y="734"/>
                </a:lnTo>
                <a:close/>
                <a:moveTo>
                  <a:pt x="2007" y="673"/>
                </a:moveTo>
                <a:lnTo>
                  <a:pt x="2117" y="673"/>
                </a:lnTo>
                <a:lnTo>
                  <a:pt x="2068" y="722"/>
                </a:lnTo>
                <a:lnTo>
                  <a:pt x="2007" y="673"/>
                </a:lnTo>
                <a:close/>
                <a:moveTo>
                  <a:pt x="2007" y="808"/>
                </a:moveTo>
                <a:lnTo>
                  <a:pt x="2068" y="747"/>
                </a:lnTo>
                <a:lnTo>
                  <a:pt x="2117" y="808"/>
                </a:lnTo>
                <a:lnTo>
                  <a:pt x="2007" y="808"/>
                </a:lnTo>
                <a:close/>
                <a:moveTo>
                  <a:pt x="2129" y="783"/>
                </a:moveTo>
                <a:lnTo>
                  <a:pt x="2080" y="734"/>
                </a:lnTo>
                <a:lnTo>
                  <a:pt x="2129" y="685"/>
                </a:lnTo>
                <a:lnTo>
                  <a:pt x="2129" y="783"/>
                </a:lnTo>
                <a:close/>
                <a:moveTo>
                  <a:pt x="2215" y="734"/>
                </a:moveTo>
                <a:lnTo>
                  <a:pt x="2166" y="783"/>
                </a:lnTo>
                <a:lnTo>
                  <a:pt x="2166" y="685"/>
                </a:lnTo>
                <a:lnTo>
                  <a:pt x="2215" y="734"/>
                </a:lnTo>
                <a:close/>
                <a:moveTo>
                  <a:pt x="2178" y="673"/>
                </a:moveTo>
                <a:lnTo>
                  <a:pt x="2276" y="673"/>
                </a:lnTo>
                <a:lnTo>
                  <a:pt x="2227" y="722"/>
                </a:lnTo>
                <a:lnTo>
                  <a:pt x="2178" y="673"/>
                </a:lnTo>
                <a:close/>
                <a:moveTo>
                  <a:pt x="2178" y="808"/>
                </a:moveTo>
                <a:lnTo>
                  <a:pt x="2227" y="747"/>
                </a:lnTo>
                <a:lnTo>
                  <a:pt x="2289" y="808"/>
                </a:lnTo>
                <a:lnTo>
                  <a:pt x="2178" y="808"/>
                </a:lnTo>
                <a:close/>
                <a:moveTo>
                  <a:pt x="2301" y="783"/>
                </a:moveTo>
                <a:lnTo>
                  <a:pt x="2240" y="734"/>
                </a:lnTo>
                <a:lnTo>
                  <a:pt x="2301" y="685"/>
                </a:lnTo>
                <a:lnTo>
                  <a:pt x="2301" y="783"/>
                </a:lnTo>
                <a:close/>
                <a:moveTo>
                  <a:pt x="2338" y="808"/>
                </a:moveTo>
                <a:lnTo>
                  <a:pt x="2399" y="747"/>
                </a:lnTo>
                <a:lnTo>
                  <a:pt x="2448" y="808"/>
                </a:lnTo>
                <a:lnTo>
                  <a:pt x="2338" y="808"/>
                </a:lnTo>
                <a:close/>
                <a:moveTo>
                  <a:pt x="2325" y="783"/>
                </a:moveTo>
                <a:lnTo>
                  <a:pt x="2325" y="685"/>
                </a:lnTo>
                <a:lnTo>
                  <a:pt x="2374" y="734"/>
                </a:lnTo>
                <a:lnTo>
                  <a:pt x="2325" y="783"/>
                </a:lnTo>
                <a:close/>
                <a:moveTo>
                  <a:pt x="2656" y="734"/>
                </a:moveTo>
                <a:lnTo>
                  <a:pt x="2827" y="808"/>
                </a:lnTo>
                <a:lnTo>
                  <a:pt x="2656" y="808"/>
                </a:lnTo>
                <a:lnTo>
                  <a:pt x="2656" y="734"/>
                </a:lnTo>
                <a:close/>
                <a:moveTo>
                  <a:pt x="2619" y="722"/>
                </a:moveTo>
                <a:lnTo>
                  <a:pt x="2619" y="808"/>
                </a:lnTo>
                <a:lnTo>
                  <a:pt x="2509" y="808"/>
                </a:lnTo>
                <a:lnTo>
                  <a:pt x="2607" y="722"/>
                </a:lnTo>
                <a:lnTo>
                  <a:pt x="2619" y="722"/>
                </a:lnTo>
                <a:close/>
                <a:moveTo>
                  <a:pt x="2497" y="673"/>
                </a:moveTo>
                <a:lnTo>
                  <a:pt x="2582" y="710"/>
                </a:lnTo>
                <a:lnTo>
                  <a:pt x="2497" y="795"/>
                </a:lnTo>
                <a:lnTo>
                  <a:pt x="2497" y="673"/>
                </a:lnTo>
                <a:close/>
                <a:moveTo>
                  <a:pt x="2460" y="783"/>
                </a:moveTo>
                <a:lnTo>
                  <a:pt x="2411" y="734"/>
                </a:lnTo>
                <a:lnTo>
                  <a:pt x="2460" y="685"/>
                </a:lnTo>
                <a:lnTo>
                  <a:pt x="2460" y="783"/>
                </a:lnTo>
                <a:close/>
                <a:moveTo>
                  <a:pt x="2399" y="722"/>
                </a:moveTo>
                <a:lnTo>
                  <a:pt x="2338" y="673"/>
                </a:lnTo>
                <a:lnTo>
                  <a:pt x="2448" y="673"/>
                </a:lnTo>
                <a:lnTo>
                  <a:pt x="2399" y="722"/>
                </a:lnTo>
                <a:close/>
                <a:moveTo>
                  <a:pt x="1077" y="196"/>
                </a:moveTo>
                <a:lnTo>
                  <a:pt x="1077" y="159"/>
                </a:lnTo>
                <a:lnTo>
                  <a:pt x="1077" y="110"/>
                </a:lnTo>
                <a:lnTo>
                  <a:pt x="2386" y="636"/>
                </a:lnTo>
                <a:lnTo>
                  <a:pt x="2325" y="636"/>
                </a:lnTo>
                <a:lnTo>
                  <a:pt x="2301" y="636"/>
                </a:lnTo>
                <a:lnTo>
                  <a:pt x="2166" y="636"/>
                </a:lnTo>
                <a:lnTo>
                  <a:pt x="2129" y="636"/>
                </a:lnTo>
                <a:lnTo>
                  <a:pt x="1995" y="636"/>
                </a:lnTo>
                <a:lnTo>
                  <a:pt x="1970" y="636"/>
                </a:lnTo>
                <a:lnTo>
                  <a:pt x="1823" y="636"/>
                </a:lnTo>
                <a:lnTo>
                  <a:pt x="1823" y="636"/>
                </a:lnTo>
                <a:lnTo>
                  <a:pt x="1787" y="636"/>
                </a:lnTo>
                <a:lnTo>
                  <a:pt x="1775" y="636"/>
                </a:lnTo>
                <a:lnTo>
                  <a:pt x="1664" y="636"/>
                </a:lnTo>
                <a:lnTo>
                  <a:pt x="1628" y="636"/>
                </a:lnTo>
                <a:lnTo>
                  <a:pt x="1493" y="636"/>
                </a:lnTo>
                <a:lnTo>
                  <a:pt x="1456" y="636"/>
                </a:lnTo>
                <a:lnTo>
                  <a:pt x="1334" y="636"/>
                </a:lnTo>
                <a:lnTo>
                  <a:pt x="1297" y="636"/>
                </a:lnTo>
                <a:lnTo>
                  <a:pt x="1114" y="636"/>
                </a:lnTo>
                <a:lnTo>
                  <a:pt x="1114" y="551"/>
                </a:lnTo>
                <a:lnTo>
                  <a:pt x="1077" y="551"/>
                </a:lnTo>
                <a:lnTo>
                  <a:pt x="1077" y="196"/>
                </a:lnTo>
                <a:close/>
                <a:moveTo>
                  <a:pt x="9277" y="3451"/>
                </a:moveTo>
                <a:lnTo>
                  <a:pt x="9314" y="3451"/>
                </a:lnTo>
                <a:lnTo>
                  <a:pt x="9314" y="3464"/>
                </a:lnTo>
                <a:lnTo>
                  <a:pt x="9277" y="3451"/>
                </a:lnTo>
                <a:close/>
                <a:moveTo>
                  <a:pt x="9412" y="3733"/>
                </a:moveTo>
                <a:lnTo>
                  <a:pt x="9412" y="3818"/>
                </a:lnTo>
                <a:lnTo>
                  <a:pt x="9351" y="3818"/>
                </a:lnTo>
                <a:lnTo>
                  <a:pt x="9351" y="3733"/>
                </a:lnTo>
                <a:lnTo>
                  <a:pt x="9412" y="3733"/>
                </a:lnTo>
                <a:close/>
                <a:moveTo>
                  <a:pt x="9351" y="3696"/>
                </a:moveTo>
                <a:lnTo>
                  <a:pt x="9351" y="3586"/>
                </a:lnTo>
                <a:lnTo>
                  <a:pt x="9412" y="3586"/>
                </a:lnTo>
                <a:lnTo>
                  <a:pt x="9412" y="3696"/>
                </a:lnTo>
                <a:lnTo>
                  <a:pt x="9351" y="3696"/>
                </a:lnTo>
                <a:close/>
                <a:moveTo>
                  <a:pt x="9338" y="2766"/>
                </a:moveTo>
                <a:lnTo>
                  <a:pt x="9412" y="2766"/>
                </a:lnTo>
                <a:lnTo>
                  <a:pt x="9412" y="2864"/>
                </a:lnTo>
                <a:lnTo>
                  <a:pt x="9338" y="2864"/>
                </a:lnTo>
                <a:lnTo>
                  <a:pt x="9338" y="2766"/>
                </a:lnTo>
                <a:close/>
                <a:moveTo>
                  <a:pt x="9338" y="2901"/>
                </a:moveTo>
                <a:lnTo>
                  <a:pt x="9412" y="2901"/>
                </a:lnTo>
                <a:lnTo>
                  <a:pt x="9412" y="3011"/>
                </a:lnTo>
                <a:lnTo>
                  <a:pt x="9338" y="3011"/>
                </a:lnTo>
                <a:lnTo>
                  <a:pt x="9338" y="2901"/>
                </a:lnTo>
                <a:close/>
                <a:moveTo>
                  <a:pt x="9338" y="3047"/>
                </a:moveTo>
                <a:lnTo>
                  <a:pt x="9412" y="3047"/>
                </a:lnTo>
                <a:lnTo>
                  <a:pt x="9412" y="3158"/>
                </a:lnTo>
                <a:lnTo>
                  <a:pt x="9338" y="3158"/>
                </a:lnTo>
                <a:lnTo>
                  <a:pt x="9338" y="3047"/>
                </a:lnTo>
                <a:close/>
                <a:moveTo>
                  <a:pt x="9338" y="3182"/>
                </a:moveTo>
                <a:lnTo>
                  <a:pt x="9412" y="3182"/>
                </a:lnTo>
                <a:lnTo>
                  <a:pt x="9412" y="3268"/>
                </a:lnTo>
                <a:lnTo>
                  <a:pt x="9338" y="3268"/>
                </a:lnTo>
                <a:lnTo>
                  <a:pt x="9338" y="3182"/>
                </a:lnTo>
                <a:close/>
                <a:moveTo>
                  <a:pt x="9338" y="3304"/>
                </a:moveTo>
                <a:lnTo>
                  <a:pt x="9412" y="3304"/>
                </a:lnTo>
                <a:lnTo>
                  <a:pt x="9412" y="3415"/>
                </a:lnTo>
                <a:lnTo>
                  <a:pt x="9338" y="3415"/>
                </a:lnTo>
                <a:lnTo>
                  <a:pt x="9338" y="3304"/>
                </a:lnTo>
                <a:close/>
                <a:moveTo>
                  <a:pt x="9338" y="3451"/>
                </a:moveTo>
                <a:lnTo>
                  <a:pt x="9412" y="3451"/>
                </a:lnTo>
                <a:lnTo>
                  <a:pt x="9412" y="3561"/>
                </a:lnTo>
                <a:lnTo>
                  <a:pt x="9351" y="3561"/>
                </a:lnTo>
                <a:lnTo>
                  <a:pt x="9351" y="3476"/>
                </a:lnTo>
                <a:lnTo>
                  <a:pt x="9338" y="3464"/>
                </a:lnTo>
                <a:lnTo>
                  <a:pt x="9338" y="3451"/>
                </a:lnTo>
                <a:close/>
                <a:moveTo>
                  <a:pt x="9167" y="2766"/>
                </a:moveTo>
                <a:lnTo>
                  <a:pt x="9314" y="2766"/>
                </a:lnTo>
                <a:lnTo>
                  <a:pt x="9314" y="2864"/>
                </a:lnTo>
                <a:lnTo>
                  <a:pt x="9167" y="2864"/>
                </a:lnTo>
                <a:lnTo>
                  <a:pt x="9167" y="2766"/>
                </a:lnTo>
                <a:close/>
                <a:moveTo>
                  <a:pt x="9167" y="2901"/>
                </a:moveTo>
                <a:lnTo>
                  <a:pt x="9314" y="2901"/>
                </a:lnTo>
                <a:lnTo>
                  <a:pt x="9314" y="3011"/>
                </a:lnTo>
                <a:lnTo>
                  <a:pt x="9167" y="3011"/>
                </a:lnTo>
                <a:lnTo>
                  <a:pt x="9167" y="2901"/>
                </a:lnTo>
                <a:close/>
                <a:moveTo>
                  <a:pt x="9167" y="3047"/>
                </a:moveTo>
                <a:lnTo>
                  <a:pt x="9314" y="3047"/>
                </a:lnTo>
                <a:lnTo>
                  <a:pt x="9314" y="3158"/>
                </a:lnTo>
                <a:lnTo>
                  <a:pt x="9167" y="3158"/>
                </a:lnTo>
                <a:lnTo>
                  <a:pt x="9167" y="3047"/>
                </a:lnTo>
                <a:close/>
                <a:moveTo>
                  <a:pt x="9167" y="3182"/>
                </a:moveTo>
                <a:lnTo>
                  <a:pt x="9314" y="3182"/>
                </a:lnTo>
                <a:lnTo>
                  <a:pt x="9314" y="3268"/>
                </a:lnTo>
                <a:lnTo>
                  <a:pt x="9167" y="3268"/>
                </a:lnTo>
                <a:lnTo>
                  <a:pt x="9167" y="3182"/>
                </a:lnTo>
                <a:close/>
                <a:moveTo>
                  <a:pt x="9167" y="3304"/>
                </a:moveTo>
                <a:lnTo>
                  <a:pt x="9314" y="3304"/>
                </a:lnTo>
                <a:lnTo>
                  <a:pt x="9314" y="3415"/>
                </a:lnTo>
                <a:lnTo>
                  <a:pt x="9179" y="3415"/>
                </a:lnTo>
                <a:lnTo>
                  <a:pt x="9167" y="3415"/>
                </a:lnTo>
                <a:lnTo>
                  <a:pt x="9167" y="3304"/>
                </a:lnTo>
                <a:close/>
                <a:moveTo>
                  <a:pt x="9069" y="2766"/>
                </a:moveTo>
                <a:lnTo>
                  <a:pt x="9130" y="2766"/>
                </a:lnTo>
                <a:lnTo>
                  <a:pt x="9130" y="2864"/>
                </a:lnTo>
                <a:lnTo>
                  <a:pt x="9069" y="2864"/>
                </a:lnTo>
                <a:lnTo>
                  <a:pt x="9069" y="2766"/>
                </a:lnTo>
                <a:close/>
                <a:moveTo>
                  <a:pt x="9069" y="2901"/>
                </a:moveTo>
                <a:lnTo>
                  <a:pt x="9130" y="2901"/>
                </a:lnTo>
                <a:lnTo>
                  <a:pt x="9130" y="3011"/>
                </a:lnTo>
                <a:lnTo>
                  <a:pt x="9069" y="3011"/>
                </a:lnTo>
                <a:lnTo>
                  <a:pt x="9069" y="2901"/>
                </a:lnTo>
                <a:close/>
                <a:moveTo>
                  <a:pt x="9069" y="3047"/>
                </a:moveTo>
                <a:lnTo>
                  <a:pt x="9130" y="3047"/>
                </a:lnTo>
                <a:lnTo>
                  <a:pt x="9130" y="3158"/>
                </a:lnTo>
                <a:lnTo>
                  <a:pt x="9069" y="3158"/>
                </a:lnTo>
                <a:lnTo>
                  <a:pt x="9069" y="3047"/>
                </a:lnTo>
                <a:close/>
                <a:moveTo>
                  <a:pt x="9069" y="3182"/>
                </a:moveTo>
                <a:lnTo>
                  <a:pt x="9130" y="3182"/>
                </a:lnTo>
                <a:lnTo>
                  <a:pt x="9130" y="3268"/>
                </a:lnTo>
                <a:lnTo>
                  <a:pt x="9069" y="3268"/>
                </a:lnTo>
                <a:lnTo>
                  <a:pt x="9069" y="3182"/>
                </a:lnTo>
                <a:close/>
                <a:moveTo>
                  <a:pt x="9069" y="3304"/>
                </a:moveTo>
                <a:lnTo>
                  <a:pt x="9130" y="3304"/>
                </a:lnTo>
                <a:lnTo>
                  <a:pt x="9130" y="3402"/>
                </a:lnTo>
                <a:lnTo>
                  <a:pt x="9094" y="3415"/>
                </a:lnTo>
                <a:lnTo>
                  <a:pt x="9069" y="3415"/>
                </a:lnTo>
                <a:lnTo>
                  <a:pt x="9069" y="3304"/>
                </a:lnTo>
                <a:close/>
                <a:moveTo>
                  <a:pt x="8898" y="2766"/>
                </a:moveTo>
                <a:lnTo>
                  <a:pt x="9032" y="2766"/>
                </a:lnTo>
                <a:lnTo>
                  <a:pt x="9032" y="2864"/>
                </a:lnTo>
                <a:lnTo>
                  <a:pt x="8898" y="2864"/>
                </a:lnTo>
                <a:lnTo>
                  <a:pt x="8898" y="2766"/>
                </a:lnTo>
                <a:close/>
                <a:moveTo>
                  <a:pt x="8898" y="2901"/>
                </a:moveTo>
                <a:lnTo>
                  <a:pt x="9032" y="2901"/>
                </a:lnTo>
                <a:lnTo>
                  <a:pt x="9032" y="3011"/>
                </a:lnTo>
                <a:lnTo>
                  <a:pt x="8898" y="3011"/>
                </a:lnTo>
                <a:lnTo>
                  <a:pt x="8898" y="2901"/>
                </a:lnTo>
                <a:close/>
                <a:moveTo>
                  <a:pt x="8898" y="3047"/>
                </a:moveTo>
                <a:lnTo>
                  <a:pt x="9032" y="3047"/>
                </a:lnTo>
                <a:lnTo>
                  <a:pt x="9032" y="3158"/>
                </a:lnTo>
                <a:lnTo>
                  <a:pt x="8898" y="3158"/>
                </a:lnTo>
                <a:lnTo>
                  <a:pt x="8898" y="3047"/>
                </a:lnTo>
                <a:close/>
                <a:moveTo>
                  <a:pt x="8898" y="3182"/>
                </a:moveTo>
                <a:lnTo>
                  <a:pt x="9032" y="3182"/>
                </a:lnTo>
                <a:lnTo>
                  <a:pt x="9032" y="3268"/>
                </a:lnTo>
                <a:lnTo>
                  <a:pt x="8898" y="3268"/>
                </a:lnTo>
                <a:lnTo>
                  <a:pt x="8898" y="3182"/>
                </a:lnTo>
                <a:close/>
                <a:moveTo>
                  <a:pt x="8898" y="3304"/>
                </a:moveTo>
                <a:lnTo>
                  <a:pt x="9032" y="3304"/>
                </a:lnTo>
                <a:lnTo>
                  <a:pt x="9032" y="3415"/>
                </a:lnTo>
                <a:lnTo>
                  <a:pt x="8898" y="3415"/>
                </a:lnTo>
                <a:lnTo>
                  <a:pt x="8898" y="3304"/>
                </a:lnTo>
                <a:close/>
                <a:moveTo>
                  <a:pt x="8898" y="3451"/>
                </a:moveTo>
                <a:lnTo>
                  <a:pt x="8996" y="3451"/>
                </a:lnTo>
                <a:lnTo>
                  <a:pt x="8922" y="3476"/>
                </a:lnTo>
                <a:lnTo>
                  <a:pt x="8922" y="3561"/>
                </a:lnTo>
                <a:lnTo>
                  <a:pt x="8898" y="3561"/>
                </a:lnTo>
                <a:lnTo>
                  <a:pt x="8898" y="3451"/>
                </a:lnTo>
                <a:close/>
                <a:moveTo>
                  <a:pt x="8898" y="3586"/>
                </a:moveTo>
                <a:lnTo>
                  <a:pt x="8922" y="3586"/>
                </a:lnTo>
                <a:lnTo>
                  <a:pt x="8922" y="3696"/>
                </a:lnTo>
                <a:lnTo>
                  <a:pt x="8898" y="3696"/>
                </a:lnTo>
                <a:lnTo>
                  <a:pt x="8898" y="3586"/>
                </a:lnTo>
                <a:close/>
                <a:moveTo>
                  <a:pt x="8922" y="3733"/>
                </a:moveTo>
                <a:lnTo>
                  <a:pt x="8922" y="3818"/>
                </a:lnTo>
                <a:lnTo>
                  <a:pt x="8898" y="3818"/>
                </a:lnTo>
                <a:lnTo>
                  <a:pt x="8898" y="3733"/>
                </a:lnTo>
                <a:lnTo>
                  <a:pt x="8922" y="3733"/>
                </a:lnTo>
                <a:close/>
                <a:moveTo>
                  <a:pt x="8800" y="2766"/>
                </a:moveTo>
                <a:lnTo>
                  <a:pt x="8861" y="2766"/>
                </a:lnTo>
                <a:lnTo>
                  <a:pt x="8861" y="2864"/>
                </a:lnTo>
                <a:lnTo>
                  <a:pt x="8800" y="2864"/>
                </a:lnTo>
                <a:lnTo>
                  <a:pt x="8800" y="2766"/>
                </a:lnTo>
                <a:close/>
                <a:moveTo>
                  <a:pt x="8800" y="2901"/>
                </a:moveTo>
                <a:lnTo>
                  <a:pt x="8861" y="2901"/>
                </a:lnTo>
                <a:lnTo>
                  <a:pt x="8861" y="3011"/>
                </a:lnTo>
                <a:lnTo>
                  <a:pt x="8800" y="3011"/>
                </a:lnTo>
                <a:lnTo>
                  <a:pt x="8800" y="2901"/>
                </a:lnTo>
                <a:close/>
                <a:moveTo>
                  <a:pt x="8800" y="3047"/>
                </a:moveTo>
                <a:lnTo>
                  <a:pt x="8861" y="3047"/>
                </a:lnTo>
                <a:lnTo>
                  <a:pt x="8861" y="3158"/>
                </a:lnTo>
                <a:lnTo>
                  <a:pt x="8800" y="3158"/>
                </a:lnTo>
                <a:lnTo>
                  <a:pt x="8800" y="3047"/>
                </a:lnTo>
                <a:close/>
                <a:moveTo>
                  <a:pt x="8800" y="3182"/>
                </a:moveTo>
                <a:lnTo>
                  <a:pt x="8861" y="3182"/>
                </a:lnTo>
                <a:lnTo>
                  <a:pt x="8861" y="3268"/>
                </a:lnTo>
                <a:lnTo>
                  <a:pt x="8800" y="3268"/>
                </a:lnTo>
                <a:lnTo>
                  <a:pt x="8800" y="3182"/>
                </a:lnTo>
                <a:close/>
                <a:moveTo>
                  <a:pt x="8800" y="3304"/>
                </a:moveTo>
                <a:lnTo>
                  <a:pt x="8861" y="3304"/>
                </a:lnTo>
                <a:lnTo>
                  <a:pt x="8861" y="3415"/>
                </a:lnTo>
                <a:lnTo>
                  <a:pt x="8800" y="3415"/>
                </a:lnTo>
                <a:lnTo>
                  <a:pt x="8800" y="3304"/>
                </a:lnTo>
                <a:close/>
                <a:moveTo>
                  <a:pt x="8800" y="3451"/>
                </a:moveTo>
                <a:lnTo>
                  <a:pt x="8861" y="3451"/>
                </a:lnTo>
                <a:lnTo>
                  <a:pt x="8861" y="3561"/>
                </a:lnTo>
                <a:lnTo>
                  <a:pt x="8800" y="3561"/>
                </a:lnTo>
                <a:lnTo>
                  <a:pt x="8800" y="3451"/>
                </a:lnTo>
                <a:close/>
                <a:moveTo>
                  <a:pt x="8800" y="3586"/>
                </a:moveTo>
                <a:lnTo>
                  <a:pt x="8861" y="3586"/>
                </a:lnTo>
                <a:lnTo>
                  <a:pt x="8861" y="3696"/>
                </a:lnTo>
                <a:lnTo>
                  <a:pt x="8800" y="3696"/>
                </a:lnTo>
                <a:lnTo>
                  <a:pt x="8800" y="3586"/>
                </a:lnTo>
                <a:close/>
                <a:moveTo>
                  <a:pt x="8800" y="3733"/>
                </a:moveTo>
                <a:lnTo>
                  <a:pt x="8861" y="3733"/>
                </a:lnTo>
                <a:lnTo>
                  <a:pt x="8861" y="3818"/>
                </a:lnTo>
                <a:lnTo>
                  <a:pt x="8800" y="3818"/>
                </a:lnTo>
                <a:lnTo>
                  <a:pt x="8800" y="3733"/>
                </a:lnTo>
                <a:close/>
                <a:moveTo>
                  <a:pt x="8506" y="2521"/>
                </a:moveTo>
                <a:lnTo>
                  <a:pt x="8445" y="2448"/>
                </a:lnTo>
                <a:lnTo>
                  <a:pt x="8506" y="2387"/>
                </a:lnTo>
                <a:lnTo>
                  <a:pt x="8506" y="2521"/>
                </a:lnTo>
                <a:close/>
                <a:moveTo>
                  <a:pt x="8482" y="2117"/>
                </a:moveTo>
                <a:lnTo>
                  <a:pt x="8359" y="2117"/>
                </a:lnTo>
                <a:lnTo>
                  <a:pt x="8420" y="2056"/>
                </a:lnTo>
                <a:lnTo>
                  <a:pt x="8482" y="2117"/>
                </a:lnTo>
                <a:close/>
                <a:moveTo>
                  <a:pt x="8359" y="1958"/>
                </a:moveTo>
                <a:lnTo>
                  <a:pt x="8482" y="1958"/>
                </a:lnTo>
                <a:lnTo>
                  <a:pt x="8420" y="2019"/>
                </a:lnTo>
                <a:lnTo>
                  <a:pt x="8359" y="1958"/>
                </a:lnTo>
                <a:close/>
                <a:moveTo>
                  <a:pt x="8482" y="2166"/>
                </a:moveTo>
                <a:lnTo>
                  <a:pt x="8420" y="2227"/>
                </a:lnTo>
                <a:lnTo>
                  <a:pt x="8359" y="2166"/>
                </a:lnTo>
                <a:lnTo>
                  <a:pt x="8482" y="2166"/>
                </a:lnTo>
                <a:close/>
                <a:moveTo>
                  <a:pt x="8482" y="2325"/>
                </a:moveTo>
                <a:lnTo>
                  <a:pt x="8359" y="2325"/>
                </a:lnTo>
                <a:lnTo>
                  <a:pt x="8420" y="2264"/>
                </a:lnTo>
                <a:lnTo>
                  <a:pt x="8482" y="2325"/>
                </a:lnTo>
                <a:close/>
                <a:moveTo>
                  <a:pt x="8482" y="2374"/>
                </a:moveTo>
                <a:lnTo>
                  <a:pt x="8420" y="2435"/>
                </a:lnTo>
                <a:lnTo>
                  <a:pt x="8359" y="2374"/>
                </a:lnTo>
                <a:lnTo>
                  <a:pt x="8482" y="2374"/>
                </a:lnTo>
                <a:close/>
                <a:moveTo>
                  <a:pt x="8482" y="2533"/>
                </a:moveTo>
                <a:lnTo>
                  <a:pt x="8359" y="2533"/>
                </a:lnTo>
                <a:lnTo>
                  <a:pt x="8420" y="2472"/>
                </a:lnTo>
                <a:lnTo>
                  <a:pt x="8482" y="2533"/>
                </a:lnTo>
                <a:close/>
                <a:moveTo>
                  <a:pt x="8506" y="2313"/>
                </a:moveTo>
                <a:lnTo>
                  <a:pt x="8445" y="2240"/>
                </a:lnTo>
                <a:lnTo>
                  <a:pt x="8506" y="2178"/>
                </a:lnTo>
                <a:lnTo>
                  <a:pt x="8506" y="2313"/>
                </a:lnTo>
                <a:close/>
                <a:moveTo>
                  <a:pt x="8506" y="2105"/>
                </a:moveTo>
                <a:lnTo>
                  <a:pt x="8445" y="2032"/>
                </a:lnTo>
                <a:lnTo>
                  <a:pt x="8506" y="1970"/>
                </a:lnTo>
                <a:lnTo>
                  <a:pt x="8506" y="2105"/>
                </a:lnTo>
                <a:close/>
                <a:moveTo>
                  <a:pt x="8335" y="1872"/>
                </a:moveTo>
                <a:lnTo>
                  <a:pt x="8506" y="1872"/>
                </a:lnTo>
                <a:lnTo>
                  <a:pt x="8506" y="1909"/>
                </a:lnTo>
                <a:lnTo>
                  <a:pt x="8335" y="1909"/>
                </a:lnTo>
                <a:lnTo>
                  <a:pt x="8335" y="1872"/>
                </a:lnTo>
                <a:close/>
                <a:moveTo>
                  <a:pt x="8335" y="1970"/>
                </a:moveTo>
                <a:lnTo>
                  <a:pt x="8396" y="2032"/>
                </a:lnTo>
                <a:lnTo>
                  <a:pt x="8335" y="2105"/>
                </a:lnTo>
                <a:lnTo>
                  <a:pt x="8335" y="1970"/>
                </a:lnTo>
                <a:close/>
                <a:moveTo>
                  <a:pt x="8335" y="2178"/>
                </a:moveTo>
                <a:lnTo>
                  <a:pt x="8396" y="2240"/>
                </a:lnTo>
                <a:lnTo>
                  <a:pt x="8335" y="2313"/>
                </a:lnTo>
                <a:lnTo>
                  <a:pt x="8335" y="2178"/>
                </a:lnTo>
                <a:close/>
                <a:moveTo>
                  <a:pt x="8335" y="2387"/>
                </a:moveTo>
                <a:lnTo>
                  <a:pt x="8396" y="2448"/>
                </a:lnTo>
                <a:lnTo>
                  <a:pt x="8335" y="2521"/>
                </a:lnTo>
                <a:lnTo>
                  <a:pt x="8335" y="2387"/>
                </a:lnTo>
                <a:close/>
                <a:moveTo>
                  <a:pt x="8335" y="2582"/>
                </a:moveTo>
                <a:lnTo>
                  <a:pt x="8506" y="2582"/>
                </a:lnTo>
                <a:lnTo>
                  <a:pt x="8506" y="2607"/>
                </a:lnTo>
                <a:lnTo>
                  <a:pt x="8335" y="2607"/>
                </a:lnTo>
                <a:lnTo>
                  <a:pt x="8335" y="2582"/>
                </a:lnTo>
                <a:close/>
                <a:moveTo>
                  <a:pt x="7637" y="2582"/>
                </a:moveTo>
                <a:lnTo>
                  <a:pt x="7637" y="2533"/>
                </a:lnTo>
                <a:lnTo>
                  <a:pt x="7637" y="2374"/>
                </a:lnTo>
                <a:lnTo>
                  <a:pt x="7637" y="2325"/>
                </a:lnTo>
                <a:lnTo>
                  <a:pt x="7637" y="2166"/>
                </a:lnTo>
                <a:lnTo>
                  <a:pt x="7637" y="2117"/>
                </a:lnTo>
                <a:lnTo>
                  <a:pt x="7637" y="1958"/>
                </a:lnTo>
                <a:lnTo>
                  <a:pt x="7637" y="1909"/>
                </a:lnTo>
                <a:lnTo>
                  <a:pt x="7637" y="1872"/>
                </a:lnTo>
                <a:lnTo>
                  <a:pt x="8286" y="1872"/>
                </a:lnTo>
                <a:lnTo>
                  <a:pt x="8286" y="2607"/>
                </a:lnTo>
                <a:lnTo>
                  <a:pt x="7637" y="2607"/>
                </a:lnTo>
                <a:lnTo>
                  <a:pt x="7637" y="2582"/>
                </a:lnTo>
                <a:close/>
                <a:moveTo>
                  <a:pt x="7735" y="3158"/>
                </a:moveTo>
                <a:lnTo>
                  <a:pt x="7735" y="2925"/>
                </a:lnTo>
                <a:lnTo>
                  <a:pt x="7784" y="2925"/>
                </a:lnTo>
                <a:lnTo>
                  <a:pt x="7784" y="2790"/>
                </a:lnTo>
                <a:lnTo>
                  <a:pt x="8163" y="2790"/>
                </a:lnTo>
                <a:lnTo>
                  <a:pt x="8163" y="2925"/>
                </a:lnTo>
                <a:lnTo>
                  <a:pt x="8212" y="2925"/>
                </a:lnTo>
                <a:lnTo>
                  <a:pt x="8212" y="3158"/>
                </a:lnTo>
                <a:lnTo>
                  <a:pt x="8163" y="3158"/>
                </a:lnTo>
                <a:lnTo>
                  <a:pt x="8163" y="3268"/>
                </a:lnTo>
                <a:lnTo>
                  <a:pt x="7784" y="3268"/>
                </a:lnTo>
                <a:lnTo>
                  <a:pt x="7784" y="3158"/>
                </a:lnTo>
                <a:lnTo>
                  <a:pt x="7735" y="3158"/>
                </a:lnTo>
                <a:close/>
                <a:moveTo>
                  <a:pt x="8359" y="3451"/>
                </a:moveTo>
                <a:lnTo>
                  <a:pt x="8359" y="3818"/>
                </a:lnTo>
                <a:lnTo>
                  <a:pt x="8200" y="3818"/>
                </a:lnTo>
                <a:lnTo>
                  <a:pt x="8200" y="3635"/>
                </a:lnTo>
                <a:lnTo>
                  <a:pt x="7625" y="3635"/>
                </a:lnTo>
                <a:lnTo>
                  <a:pt x="7625" y="3818"/>
                </a:lnTo>
                <a:lnTo>
                  <a:pt x="7527" y="3818"/>
                </a:lnTo>
                <a:lnTo>
                  <a:pt x="7527" y="3451"/>
                </a:lnTo>
                <a:lnTo>
                  <a:pt x="8359" y="3451"/>
                </a:lnTo>
                <a:close/>
                <a:moveTo>
                  <a:pt x="7502" y="2019"/>
                </a:moveTo>
                <a:lnTo>
                  <a:pt x="7453" y="1958"/>
                </a:lnTo>
                <a:lnTo>
                  <a:pt x="7564" y="1958"/>
                </a:lnTo>
                <a:lnTo>
                  <a:pt x="7502" y="2019"/>
                </a:lnTo>
                <a:close/>
                <a:moveTo>
                  <a:pt x="7588" y="1970"/>
                </a:moveTo>
                <a:lnTo>
                  <a:pt x="7588" y="2105"/>
                </a:lnTo>
                <a:lnTo>
                  <a:pt x="7527" y="2032"/>
                </a:lnTo>
                <a:lnTo>
                  <a:pt x="7588" y="1970"/>
                </a:lnTo>
                <a:close/>
                <a:moveTo>
                  <a:pt x="7576" y="2117"/>
                </a:moveTo>
                <a:lnTo>
                  <a:pt x="7441" y="2117"/>
                </a:lnTo>
                <a:lnTo>
                  <a:pt x="7502" y="2056"/>
                </a:lnTo>
                <a:lnTo>
                  <a:pt x="7576" y="2117"/>
                </a:lnTo>
                <a:close/>
                <a:moveTo>
                  <a:pt x="7588" y="2178"/>
                </a:moveTo>
                <a:lnTo>
                  <a:pt x="7588" y="2313"/>
                </a:lnTo>
                <a:lnTo>
                  <a:pt x="7527" y="2240"/>
                </a:lnTo>
                <a:lnTo>
                  <a:pt x="7588" y="2178"/>
                </a:lnTo>
                <a:close/>
                <a:moveTo>
                  <a:pt x="7564" y="2166"/>
                </a:moveTo>
                <a:lnTo>
                  <a:pt x="7502" y="2227"/>
                </a:lnTo>
                <a:lnTo>
                  <a:pt x="7453" y="2166"/>
                </a:lnTo>
                <a:lnTo>
                  <a:pt x="7564" y="2166"/>
                </a:lnTo>
                <a:close/>
                <a:moveTo>
                  <a:pt x="7576" y="2325"/>
                </a:moveTo>
                <a:lnTo>
                  <a:pt x="7441" y="2325"/>
                </a:lnTo>
                <a:lnTo>
                  <a:pt x="7502" y="2264"/>
                </a:lnTo>
                <a:lnTo>
                  <a:pt x="7576" y="2325"/>
                </a:lnTo>
                <a:close/>
                <a:moveTo>
                  <a:pt x="7564" y="2374"/>
                </a:moveTo>
                <a:lnTo>
                  <a:pt x="7502" y="2435"/>
                </a:lnTo>
                <a:lnTo>
                  <a:pt x="7453" y="2374"/>
                </a:lnTo>
                <a:lnTo>
                  <a:pt x="7564" y="2374"/>
                </a:lnTo>
                <a:close/>
                <a:moveTo>
                  <a:pt x="7576" y="2533"/>
                </a:moveTo>
                <a:lnTo>
                  <a:pt x="7441" y="2533"/>
                </a:lnTo>
                <a:lnTo>
                  <a:pt x="7502" y="2472"/>
                </a:lnTo>
                <a:lnTo>
                  <a:pt x="7576" y="2533"/>
                </a:lnTo>
                <a:close/>
                <a:moveTo>
                  <a:pt x="7527" y="2448"/>
                </a:moveTo>
                <a:lnTo>
                  <a:pt x="7588" y="2387"/>
                </a:lnTo>
                <a:lnTo>
                  <a:pt x="7588" y="2521"/>
                </a:lnTo>
                <a:lnTo>
                  <a:pt x="7527" y="2448"/>
                </a:lnTo>
                <a:close/>
                <a:moveTo>
                  <a:pt x="7417" y="1872"/>
                </a:moveTo>
                <a:lnTo>
                  <a:pt x="7588" y="1872"/>
                </a:lnTo>
                <a:lnTo>
                  <a:pt x="7588" y="1909"/>
                </a:lnTo>
                <a:lnTo>
                  <a:pt x="7417" y="1909"/>
                </a:lnTo>
                <a:lnTo>
                  <a:pt x="7417" y="1872"/>
                </a:lnTo>
                <a:close/>
                <a:moveTo>
                  <a:pt x="7417" y="1970"/>
                </a:moveTo>
                <a:lnTo>
                  <a:pt x="7490" y="2032"/>
                </a:lnTo>
                <a:lnTo>
                  <a:pt x="7417" y="2105"/>
                </a:lnTo>
                <a:lnTo>
                  <a:pt x="7417" y="1970"/>
                </a:lnTo>
                <a:close/>
                <a:moveTo>
                  <a:pt x="7417" y="2178"/>
                </a:moveTo>
                <a:lnTo>
                  <a:pt x="7490" y="2240"/>
                </a:lnTo>
                <a:lnTo>
                  <a:pt x="7417" y="2313"/>
                </a:lnTo>
                <a:lnTo>
                  <a:pt x="7417" y="2178"/>
                </a:lnTo>
                <a:close/>
                <a:moveTo>
                  <a:pt x="7417" y="2387"/>
                </a:moveTo>
                <a:lnTo>
                  <a:pt x="7490" y="2448"/>
                </a:lnTo>
                <a:lnTo>
                  <a:pt x="7417" y="2521"/>
                </a:lnTo>
                <a:lnTo>
                  <a:pt x="7417" y="2387"/>
                </a:lnTo>
                <a:close/>
                <a:moveTo>
                  <a:pt x="7417" y="2582"/>
                </a:moveTo>
                <a:lnTo>
                  <a:pt x="7588" y="2582"/>
                </a:lnTo>
                <a:lnTo>
                  <a:pt x="7588" y="2607"/>
                </a:lnTo>
                <a:lnTo>
                  <a:pt x="7417" y="2607"/>
                </a:lnTo>
                <a:lnTo>
                  <a:pt x="7417" y="2582"/>
                </a:lnTo>
                <a:close/>
                <a:moveTo>
                  <a:pt x="7307" y="1872"/>
                </a:moveTo>
                <a:lnTo>
                  <a:pt x="7368" y="1872"/>
                </a:lnTo>
                <a:lnTo>
                  <a:pt x="7368" y="2607"/>
                </a:lnTo>
                <a:lnTo>
                  <a:pt x="7307" y="2607"/>
                </a:lnTo>
                <a:lnTo>
                  <a:pt x="7307" y="1872"/>
                </a:lnTo>
                <a:close/>
                <a:moveTo>
                  <a:pt x="7307" y="2790"/>
                </a:moveTo>
                <a:lnTo>
                  <a:pt x="7539" y="2790"/>
                </a:lnTo>
                <a:lnTo>
                  <a:pt x="7539" y="2925"/>
                </a:lnTo>
                <a:lnTo>
                  <a:pt x="7588" y="2925"/>
                </a:lnTo>
                <a:lnTo>
                  <a:pt x="7588" y="3158"/>
                </a:lnTo>
                <a:lnTo>
                  <a:pt x="7539" y="3158"/>
                </a:lnTo>
                <a:lnTo>
                  <a:pt x="7539" y="3268"/>
                </a:lnTo>
                <a:lnTo>
                  <a:pt x="7307" y="3268"/>
                </a:lnTo>
                <a:lnTo>
                  <a:pt x="7307" y="2790"/>
                </a:lnTo>
                <a:close/>
                <a:moveTo>
                  <a:pt x="7294" y="918"/>
                </a:moveTo>
                <a:lnTo>
                  <a:pt x="7294" y="881"/>
                </a:lnTo>
                <a:lnTo>
                  <a:pt x="7307" y="869"/>
                </a:lnTo>
                <a:lnTo>
                  <a:pt x="7356" y="918"/>
                </a:lnTo>
                <a:lnTo>
                  <a:pt x="7294" y="918"/>
                </a:lnTo>
                <a:close/>
                <a:moveTo>
                  <a:pt x="7294" y="820"/>
                </a:moveTo>
                <a:lnTo>
                  <a:pt x="7294" y="783"/>
                </a:lnTo>
                <a:lnTo>
                  <a:pt x="7356" y="783"/>
                </a:lnTo>
                <a:lnTo>
                  <a:pt x="7307" y="832"/>
                </a:lnTo>
                <a:lnTo>
                  <a:pt x="7294" y="820"/>
                </a:lnTo>
                <a:close/>
                <a:moveTo>
                  <a:pt x="7368" y="893"/>
                </a:moveTo>
                <a:lnTo>
                  <a:pt x="7331" y="857"/>
                </a:lnTo>
                <a:lnTo>
                  <a:pt x="7368" y="808"/>
                </a:lnTo>
                <a:lnTo>
                  <a:pt x="7368" y="893"/>
                </a:lnTo>
                <a:close/>
                <a:moveTo>
                  <a:pt x="7441" y="857"/>
                </a:moveTo>
                <a:lnTo>
                  <a:pt x="7392" y="893"/>
                </a:lnTo>
                <a:lnTo>
                  <a:pt x="7392" y="808"/>
                </a:lnTo>
                <a:lnTo>
                  <a:pt x="7441" y="857"/>
                </a:lnTo>
                <a:close/>
                <a:moveTo>
                  <a:pt x="7417" y="783"/>
                </a:moveTo>
                <a:lnTo>
                  <a:pt x="7502" y="783"/>
                </a:lnTo>
                <a:lnTo>
                  <a:pt x="7453" y="832"/>
                </a:lnTo>
                <a:lnTo>
                  <a:pt x="7417" y="783"/>
                </a:lnTo>
                <a:close/>
                <a:moveTo>
                  <a:pt x="7405" y="918"/>
                </a:moveTo>
                <a:lnTo>
                  <a:pt x="7453" y="869"/>
                </a:lnTo>
                <a:lnTo>
                  <a:pt x="7502" y="918"/>
                </a:lnTo>
                <a:lnTo>
                  <a:pt x="7405" y="918"/>
                </a:lnTo>
                <a:close/>
                <a:moveTo>
                  <a:pt x="7515" y="893"/>
                </a:moveTo>
                <a:lnTo>
                  <a:pt x="7466" y="857"/>
                </a:lnTo>
                <a:lnTo>
                  <a:pt x="7515" y="808"/>
                </a:lnTo>
                <a:lnTo>
                  <a:pt x="7515" y="893"/>
                </a:lnTo>
                <a:close/>
                <a:moveTo>
                  <a:pt x="7588" y="857"/>
                </a:moveTo>
                <a:lnTo>
                  <a:pt x="7539" y="893"/>
                </a:lnTo>
                <a:lnTo>
                  <a:pt x="7539" y="808"/>
                </a:lnTo>
                <a:lnTo>
                  <a:pt x="7588" y="857"/>
                </a:lnTo>
                <a:close/>
                <a:moveTo>
                  <a:pt x="7551" y="783"/>
                </a:moveTo>
                <a:lnTo>
                  <a:pt x="7649" y="783"/>
                </a:lnTo>
                <a:lnTo>
                  <a:pt x="7600" y="832"/>
                </a:lnTo>
                <a:lnTo>
                  <a:pt x="7551" y="783"/>
                </a:lnTo>
                <a:close/>
                <a:moveTo>
                  <a:pt x="7551" y="918"/>
                </a:moveTo>
                <a:lnTo>
                  <a:pt x="7600" y="869"/>
                </a:lnTo>
                <a:lnTo>
                  <a:pt x="7649" y="918"/>
                </a:lnTo>
                <a:lnTo>
                  <a:pt x="7551" y="918"/>
                </a:lnTo>
                <a:close/>
                <a:moveTo>
                  <a:pt x="7662" y="893"/>
                </a:moveTo>
                <a:lnTo>
                  <a:pt x="7613" y="857"/>
                </a:lnTo>
                <a:lnTo>
                  <a:pt x="7662" y="808"/>
                </a:lnTo>
                <a:lnTo>
                  <a:pt x="7662" y="893"/>
                </a:lnTo>
                <a:close/>
                <a:moveTo>
                  <a:pt x="7735" y="918"/>
                </a:moveTo>
                <a:lnTo>
                  <a:pt x="7698" y="918"/>
                </a:lnTo>
                <a:lnTo>
                  <a:pt x="7735" y="881"/>
                </a:lnTo>
                <a:lnTo>
                  <a:pt x="7735" y="918"/>
                </a:lnTo>
                <a:close/>
                <a:moveTo>
                  <a:pt x="7686" y="893"/>
                </a:moveTo>
                <a:lnTo>
                  <a:pt x="7686" y="808"/>
                </a:lnTo>
                <a:lnTo>
                  <a:pt x="7735" y="857"/>
                </a:lnTo>
                <a:lnTo>
                  <a:pt x="7686" y="893"/>
                </a:lnTo>
                <a:close/>
                <a:moveTo>
                  <a:pt x="7735" y="783"/>
                </a:moveTo>
                <a:lnTo>
                  <a:pt x="7735" y="820"/>
                </a:lnTo>
                <a:lnTo>
                  <a:pt x="7698" y="783"/>
                </a:lnTo>
                <a:lnTo>
                  <a:pt x="7735" y="783"/>
                </a:lnTo>
                <a:close/>
                <a:moveTo>
                  <a:pt x="7258" y="673"/>
                </a:moveTo>
                <a:lnTo>
                  <a:pt x="7258" y="526"/>
                </a:lnTo>
                <a:lnTo>
                  <a:pt x="7258" y="490"/>
                </a:lnTo>
                <a:lnTo>
                  <a:pt x="7258" y="343"/>
                </a:lnTo>
                <a:lnTo>
                  <a:pt x="7258" y="318"/>
                </a:lnTo>
                <a:lnTo>
                  <a:pt x="7698" y="759"/>
                </a:lnTo>
                <a:lnTo>
                  <a:pt x="7686" y="759"/>
                </a:lnTo>
                <a:lnTo>
                  <a:pt x="7662" y="759"/>
                </a:lnTo>
                <a:lnTo>
                  <a:pt x="7539" y="759"/>
                </a:lnTo>
                <a:lnTo>
                  <a:pt x="7515" y="759"/>
                </a:lnTo>
                <a:lnTo>
                  <a:pt x="7392" y="759"/>
                </a:lnTo>
                <a:lnTo>
                  <a:pt x="7368" y="759"/>
                </a:lnTo>
                <a:lnTo>
                  <a:pt x="7294" y="759"/>
                </a:lnTo>
                <a:lnTo>
                  <a:pt x="7294" y="673"/>
                </a:lnTo>
                <a:lnTo>
                  <a:pt x="7258" y="673"/>
                </a:lnTo>
                <a:lnTo>
                  <a:pt x="7258" y="673"/>
                </a:lnTo>
                <a:close/>
                <a:moveTo>
                  <a:pt x="7209" y="1995"/>
                </a:moveTo>
                <a:lnTo>
                  <a:pt x="7147" y="2068"/>
                </a:lnTo>
                <a:lnTo>
                  <a:pt x="7074" y="1995"/>
                </a:lnTo>
                <a:lnTo>
                  <a:pt x="7209" y="1995"/>
                </a:lnTo>
                <a:close/>
                <a:moveTo>
                  <a:pt x="7086" y="1946"/>
                </a:moveTo>
                <a:lnTo>
                  <a:pt x="7147" y="1872"/>
                </a:lnTo>
                <a:lnTo>
                  <a:pt x="7209" y="1946"/>
                </a:lnTo>
                <a:lnTo>
                  <a:pt x="7086" y="1946"/>
                </a:lnTo>
                <a:close/>
                <a:moveTo>
                  <a:pt x="7209" y="2191"/>
                </a:moveTo>
                <a:lnTo>
                  <a:pt x="7086" y="2191"/>
                </a:lnTo>
                <a:lnTo>
                  <a:pt x="7147" y="2117"/>
                </a:lnTo>
                <a:lnTo>
                  <a:pt x="7209" y="2191"/>
                </a:lnTo>
                <a:close/>
                <a:moveTo>
                  <a:pt x="7209" y="2240"/>
                </a:moveTo>
                <a:lnTo>
                  <a:pt x="7147" y="2313"/>
                </a:lnTo>
                <a:lnTo>
                  <a:pt x="7074" y="2240"/>
                </a:lnTo>
                <a:lnTo>
                  <a:pt x="7209" y="2240"/>
                </a:lnTo>
                <a:close/>
                <a:moveTo>
                  <a:pt x="7209" y="2435"/>
                </a:moveTo>
                <a:lnTo>
                  <a:pt x="7086" y="2435"/>
                </a:lnTo>
                <a:lnTo>
                  <a:pt x="7147" y="2362"/>
                </a:lnTo>
                <a:lnTo>
                  <a:pt x="7209" y="2435"/>
                </a:lnTo>
                <a:close/>
                <a:moveTo>
                  <a:pt x="7209" y="2484"/>
                </a:moveTo>
                <a:lnTo>
                  <a:pt x="7147" y="2558"/>
                </a:lnTo>
                <a:lnTo>
                  <a:pt x="7074" y="2484"/>
                </a:lnTo>
                <a:lnTo>
                  <a:pt x="7209" y="2484"/>
                </a:lnTo>
                <a:close/>
                <a:moveTo>
                  <a:pt x="7233" y="2509"/>
                </a:moveTo>
                <a:lnTo>
                  <a:pt x="7233" y="2656"/>
                </a:lnTo>
                <a:lnTo>
                  <a:pt x="7172" y="2582"/>
                </a:lnTo>
                <a:lnTo>
                  <a:pt x="7233" y="2509"/>
                </a:lnTo>
                <a:close/>
                <a:moveTo>
                  <a:pt x="7172" y="2338"/>
                </a:moveTo>
                <a:lnTo>
                  <a:pt x="7233" y="2264"/>
                </a:lnTo>
                <a:lnTo>
                  <a:pt x="7233" y="2411"/>
                </a:lnTo>
                <a:lnTo>
                  <a:pt x="7172" y="2338"/>
                </a:lnTo>
                <a:close/>
                <a:moveTo>
                  <a:pt x="7172" y="2093"/>
                </a:moveTo>
                <a:lnTo>
                  <a:pt x="7233" y="2019"/>
                </a:lnTo>
                <a:lnTo>
                  <a:pt x="7233" y="2166"/>
                </a:lnTo>
                <a:lnTo>
                  <a:pt x="7172" y="2093"/>
                </a:lnTo>
                <a:close/>
                <a:moveTo>
                  <a:pt x="7172" y="1848"/>
                </a:moveTo>
                <a:lnTo>
                  <a:pt x="7233" y="1775"/>
                </a:lnTo>
                <a:lnTo>
                  <a:pt x="7233" y="1921"/>
                </a:lnTo>
                <a:lnTo>
                  <a:pt x="7172" y="1848"/>
                </a:lnTo>
                <a:close/>
                <a:moveTo>
                  <a:pt x="7196" y="526"/>
                </a:moveTo>
                <a:lnTo>
                  <a:pt x="7147" y="587"/>
                </a:lnTo>
                <a:lnTo>
                  <a:pt x="7099" y="526"/>
                </a:lnTo>
                <a:lnTo>
                  <a:pt x="7196" y="526"/>
                </a:lnTo>
                <a:close/>
                <a:moveTo>
                  <a:pt x="7099" y="490"/>
                </a:moveTo>
                <a:lnTo>
                  <a:pt x="7147" y="428"/>
                </a:lnTo>
                <a:lnTo>
                  <a:pt x="7196" y="490"/>
                </a:lnTo>
                <a:lnTo>
                  <a:pt x="7099" y="490"/>
                </a:lnTo>
                <a:close/>
                <a:moveTo>
                  <a:pt x="7221" y="538"/>
                </a:moveTo>
                <a:lnTo>
                  <a:pt x="7221" y="661"/>
                </a:lnTo>
                <a:lnTo>
                  <a:pt x="7172" y="600"/>
                </a:lnTo>
                <a:lnTo>
                  <a:pt x="7221" y="538"/>
                </a:lnTo>
                <a:close/>
                <a:moveTo>
                  <a:pt x="7196" y="673"/>
                </a:moveTo>
                <a:lnTo>
                  <a:pt x="7099" y="673"/>
                </a:lnTo>
                <a:lnTo>
                  <a:pt x="7147" y="624"/>
                </a:lnTo>
                <a:lnTo>
                  <a:pt x="7196" y="673"/>
                </a:lnTo>
                <a:close/>
                <a:moveTo>
                  <a:pt x="7209" y="1297"/>
                </a:moveTo>
                <a:lnTo>
                  <a:pt x="7147" y="1358"/>
                </a:lnTo>
                <a:lnTo>
                  <a:pt x="7099" y="1297"/>
                </a:lnTo>
                <a:lnTo>
                  <a:pt x="7209" y="1297"/>
                </a:lnTo>
                <a:close/>
                <a:moveTo>
                  <a:pt x="7099" y="1261"/>
                </a:moveTo>
                <a:lnTo>
                  <a:pt x="7147" y="1212"/>
                </a:lnTo>
                <a:lnTo>
                  <a:pt x="7196" y="1261"/>
                </a:lnTo>
                <a:lnTo>
                  <a:pt x="7099" y="1261"/>
                </a:lnTo>
                <a:close/>
                <a:moveTo>
                  <a:pt x="7196" y="1444"/>
                </a:moveTo>
                <a:lnTo>
                  <a:pt x="7099" y="1444"/>
                </a:lnTo>
                <a:lnTo>
                  <a:pt x="7147" y="1395"/>
                </a:lnTo>
                <a:lnTo>
                  <a:pt x="7196" y="1444"/>
                </a:lnTo>
                <a:close/>
                <a:moveTo>
                  <a:pt x="7209" y="1481"/>
                </a:moveTo>
                <a:lnTo>
                  <a:pt x="7147" y="1542"/>
                </a:lnTo>
                <a:lnTo>
                  <a:pt x="7099" y="1481"/>
                </a:lnTo>
                <a:lnTo>
                  <a:pt x="7209" y="1481"/>
                </a:lnTo>
                <a:close/>
                <a:moveTo>
                  <a:pt x="7221" y="1505"/>
                </a:moveTo>
                <a:lnTo>
                  <a:pt x="7221" y="1615"/>
                </a:lnTo>
                <a:lnTo>
                  <a:pt x="7172" y="1567"/>
                </a:lnTo>
                <a:lnTo>
                  <a:pt x="7221" y="1505"/>
                </a:lnTo>
                <a:close/>
                <a:moveTo>
                  <a:pt x="7172" y="1371"/>
                </a:moveTo>
                <a:lnTo>
                  <a:pt x="7221" y="1322"/>
                </a:lnTo>
                <a:lnTo>
                  <a:pt x="7221" y="1432"/>
                </a:lnTo>
                <a:lnTo>
                  <a:pt x="7172" y="1371"/>
                </a:lnTo>
                <a:close/>
                <a:moveTo>
                  <a:pt x="7172" y="1187"/>
                </a:moveTo>
                <a:lnTo>
                  <a:pt x="7221" y="1126"/>
                </a:lnTo>
                <a:lnTo>
                  <a:pt x="7221" y="1248"/>
                </a:lnTo>
                <a:lnTo>
                  <a:pt x="7172" y="1187"/>
                </a:lnTo>
                <a:close/>
                <a:moveTo>
                  <a:pt x="7147" y="1175"/>
                </a:moveTo>
                <a:lnTo>
                  <a:pt x="7099" y="1114"/>
                </a:lnTo>
                <a:lnTo>
                  <a:pt x="7209" y="1114"/>
                </a:lnTo>
                <a:lnTo>
                  <a:pt x="7147" y="1175"/>
                </a:lnTo>
                <a:close/>
                <a:moveTo>
                  <a:pt x="7099" y="1077"/>
                </a:moveTo>
                <a:lnTo>
                  <a:pt x="7135" y="1028"/>
                </a:lnTo>
                <a:lnTo>
                  <a:pt x="7160" y="1028"/>
                </a:lnTo>
                <a:lnTo>
                  <a:pt x="7196" y="1077"/>
                </a:lnTo>
                <a:lnTo>
                  <a:pt x="7099" y="1077"/>
                </a:lnTo>
                <a:close/>
                <a:moveTo>
                  <a:pt x="7111" y="1028"/>
                </a:moveTo>
                <a:lnTo>
                  <a:pt x="7074" y="1065"/>
                </a:lnTo>
                <a:lnTo>
                  <a:pt x="7074" y="1028"/>
                </a:lnTo>
                <a:lnTo>
                  <a:pt x="7111" y="1028"/>
                </a:lnTo>
                <a:close/>
                <a:moveTo>
                  <a:pt x="7135" y="1187"/>
                </a:moveTo>
                <a:lnTo>
                  <a:pt x="7074" y="1248"/>
                </a:lnTo>
                <a:lnTo>
                  <a:pt x="7074" y="1126"/>
                </a:lnTo>
                <a:lnTo>
                  <a:pt x="7135" y="1187"/>
                </a:lnTo>
                <a:close/>
                <a:moveTo>
                  <a:pt x="7135" y="1371"/>
                </a:moveTo>
                <a:lnTo>
                  <a:pt x="7074" y="1432"/>
                </a:lnTo>
                <a:lnTo>
                  <a:pt x="7074" y="1310"/>
                </a:lnTo>
                <a:lnTo>
                  <a:pt x="7135" y="1371"/>
                </a:lnTo>
                <a:close/>
                <a:moveTo>
                  <a:pt x="7135" y="1567"/>
                </a:moveTo>
                <a:lnTo>
                  <a:pt x="7074" y="1628"/>
                </a:lnTo>
                <a:lnTo>
                  <a:pt x="7074" y="1505"/>
                </a:lnTo>
                <a:lnTo>
                  <a:pt x="7135" y="1567"/>
                </a:lnTo>
                <a:close/>
                <a:moveTo>
                  <a:pt x="7147" y="1579"/>
                </a:moveTo>
                <a:lnTo>
                  <a:pt x="7221" y="1652"/>
                </a:lnTo>
                <a:lnTo>
                  <a:pt x="7221" y="1701"/>
                </a:lnTo>
                <a:lnTo>
                  <a:pt x="7074" y="1701"/>
                </a:lnTo>
                <a:lnTo>
                  <a:pt x="7074" y="1664"/>
                </a:lnTo>
                <a:lnTo>
                  <a:pt x="7147" y="1579"/>
                </a:lnTo>
                <a:close/>
                <a:moveTo>
                  <a:pt x="7221" y="1065"/>
                </a:moveTo>
                <a:lnTo>
                  <a:pt x="7196" y="1028"/>
                </a:lnTo>
                <a:lnTo>
                  <a:pt x="7221" y="1028"/>
                </a:lnTo>
                <a:lnTo>
                  <a:pt x="7221" y="1065"/>
                </a:lnTo>
                <a:close/>
                <a:moveTo>
                  <a:pt x="7221" y="477"/>
                </a:moveTo>
                <a:lnTo>
                  <a:pt x="7172" y="416"/>
                </a:lnTo>
                <a:lnTo>
                  <a:pt x="7221" y="355"/>
                </a:lnTo>
                <a:lnTo>
                  <a:pt x="7221" y="477"/>
                </a:lnTo>
                <a:close/>
                <a:moveTo>
                  <a:pt x="7209" y="343"/>
                </a:moveTo>
                <a:lnTo>
                  <a:pt x="7147" y="392"/>
                </a:lnTo>
                <a:lnTo>
                  <a:pt x="7099" y="343"/>
                </a:lnTo>
                <a:lnTo>
                  <a:pt x="7209" y="343"/>
                </a:lnTo>
                <a:close/>
                <a:moveTo>
                  <a:pt x="7074" y="355"/>
                </a:moveTo>
                <a:lnTo>
                  <a:pt x="7135" y="416"/>
                </a:lnTo>
                <a:lnTo>
                  <a:pt x="7074" y="477"/>
                </a:lnTo>
                <a:lnTo>
                  <a:pt x="7074" y="355"/>
                </a:lnTo>
                <a:close/>
                <a:moveTo>
                  <a:pt x="7074" y="538"/>
                </a:moveTo>
                <a:lnTo>
                  <a:pt x="7135" y="600"/>
                </a:lnTo>
                <a:lnTo>
                  <a:pt x="7074" y="661"/>
                </a:lnTo>
                <a:lnTo>
                  <a:pt x="7074" y="538"/>
                </a:lnTo>
                <a:close/>
                <a:moveTo>
                  <a:pt x="7209" y="1750"/>
                </a:moveTo>
                <a:lnTo>
                  <a:pt x="7147" y="1824"/>
                </a:lnTo>
                <a:lnTo>
                  <a:pt x="7074" y="1750"/>
                </a:lnTo>
                <a:lnTo>
                  <a:pt x="7209" y="1750"/>
                </a:lnTo>
                <a:close/>
                <a:moveTo>
                  <a:pt x="7050" y="1775"/>
                </a:moveTo>
                <a:lnTo>
                  <a:pt x="7123" y="1848"/>
                </a:lnTo>
                <a:lnTo>
                  <a:pt x="7050" y="1934"/>
                </a:lnTo>
                <a:lnTo>
                  <a:pt x="7050" y="1775"/>
                </a:lnTo>
                <a:close/>
                <a:moveTo>
                  <a:pt x="7050" y="2019"/>
                </a:moveTo>
                <a:lnTo>
                  <a:pt x="7123" y="2093"/>
                </a:lnTo>
                <a:lnTo>
                  <a:pt x="7050" y="2178"/>
                </a:lnTo>
                <a:lnTo>
                  <a:pt x="7050" y="2019"/>
                </a:lnTo>
                <a:close/>
                <a:moveTo>
                  <a:pt x="7050" y="2264"/>
                </a:moveTo>
                <a:lnTo>
                  <a:pt x="7123" y="2338"/>
                </a:lnTo>
                <a:lnTo>
                  <a:pt x="7050" y="2423"/>
                </a:lnTo>
                <a:lnTo>
                  <a:pt x="7050" y="2264"/>
                </a:lnTo>
                <a:close/>
                <a:moveTo>
                  <a:pt x="7050" y="2497"/>
                </a:moveTo>
                <a:lnTo>
                  <a:pt x="7123" y="2582"/>
                </a:lnTo>
                <a:lnTo>
                  <a:pt x="7050" y="2656"/>
                </a:lnTo>
                <a:lnTo>
                  <a:pt x="7050" y="2497"/>
                </a:lnTo>
                <a:close/>
                <a:moveTo>
                  <a:pt x="7050" y="2705"/>
                </a:moveTo>
                <a:lnTo>
                  <a:pt x="7050" y="2705"/>
                </a:lnTo>
                <a:lnTo>
                  <a:pt x="7147" y="2607"/>
                </a:lnTo>
                <a:lnTo>
                  <a:pt x="7233" y="2705"/>
                </a:lnTo>
                <a:lnTo>
                  <a:pt x="7233" y="2741"/>
                </a:lnTo>
                <a:lnTo>
                  <a:pt x="7050" y="2741"/>
                </a:lnTo>
                <a:lnTo>
                  <a:pt x="7050" y="2705"/>
                </a:lnTo>
                <a:close/>
                <a:moveTo>
                  <a:pt x="7209" y="2986"/>
                </a:moveTo>
                <a:lnTo>
                  <a:pt x="7086" y="2986"/>
                </a:lnTo>
                <a:lnTo>
                  <a:pt x="7147" y="2913"/>
                </a:lnTo>
                <a:lnTo>
                  <a:pt x="7209" y="2986"/>
                </a:lnTo>
                <a:close/>
                <a:moveTo>
                  <a:pt x="7074" y="2790"/>
                </a:moveTo>
                <a:lnTo>
                  <a:pt x="7209" y="2790"/>
                </a:lnTo>
                <a:lnTo>
                  <a:pt x="7147" y="2864"/>
                </a:lnTo>
                <a:lnTo>
                  <a:pt x="7074" y="2790"/>
                </a:lnTo>
                <a:close/>
                <a:moveTo>
                  <a:pt x="7209" y="3035"/>
                </a:moveTo>
                <a:lnTo>
                  <a:pt x="7147" y="3109"/>
                </a:lnTo>
                <a:lnTo>
                  <a:pt x="7074" y="3035"/>
                </a:lnTo>
                <a:lnTo>
                  <a:pt x="7209" y="3035"/>
                </a:lnTo>
                <a:close/>
                <a:moveTo>
                  <a:pt x="7209" y="3231"/>
                </a:moveTo>
                <a:lnTo>
                  <a:pt x="7086" y="3231"/>
                </a:lnTo>
                <a:lnTo>
                  <a:pt x="7147" y="3158"/>
                </a:lnTo>
                <a:lnTo>
                  <a:pt x="7209" y="3231"/>
                </a:lnTo>
                <a:close/>
                <a:moveTo>
                  <a:pt x="7209" y="3280"/>
                </a:moveTo>
                <a:lnTo>
                  <a:pt x="7147" y="3353"/>
                </a:lnTo>
                <a:lnTo>
                  <a:pt x="7074" y="3280"/>
                </a:lnTo>
                <a:lnTo>
                  <a:pt x="7209" y="3280"/>
                </a:lnTo>
                <a:close/>
                <a:moveTo>
                  <a:pt x="7209" y="3476"/>
                </a:moveTo>
                <a:lnTo>
                  <a:pt x="7086" y="3476"/>
                </a:lnTo>
                <a:lnTo>
                  <a:pt x="7147" y="3402"/>
                </a:lnTo>
                <a:lnTo>
                  <a:pt x="7209" y="3476"/>
                </a:lnTo>
                <a:close/>
                <a:moveTo>
                  <a:pt x="7209" y="3525"/>
                </a:moveTo>
                <a:lnTo>
                  <a:pt x="7147" y="3598"/>
                </a:lnTo>
                <a:lnTo>
                  <a:pt x="7074" y="3525"/>
                </a:lnTo>
                <a:lnTo>
                  <a:pt x="7209" y="3525"/>
                </a:lnTo>
                <a:close/>
                <a:moveTo>
                  <a:pt x="7233" y="3549"/>
                </a:moveTo>
                <a:lnTo>
                  <a:pt x="7233" y="3696"/>
                </a:lnTo>
                <a:lnTo>
                  <a:pt x="7172" y="3623"/>
                </a:lnTo>
                <a:lnTo>
                  <a:pt x="7233" y="3549"/>
                </a:lnTo>
                <a:close/>
                <a:moveTo>
                  <a:pt x="7172" y="3378"/>
                </a:moveTo>
                <a:lnTo>
                  <a:pt x="7233" y="3304"/>
                </a:lnTo>
                <a:lnTo>
                  <a:pt x="7233" y="3451"/>
                </a:lnTo>
                <a:lnTo>
                  <a:pt x="7172" y="3378"/>
                </a:lnTo>
                <a:close/>
                <a:moveTo>
                  <a:pt x="7172" y="3133"/>
                </a:moveTo>
                <a:lnTo>
                  <a:pt x="7233" y="3060"/>
                </a:lnTo>
                <a:lnTo>
                  <a:pt x="7233" y="3207"/>
                </a:lnTo>
                <a:lnTo>
                  <a:pt x="7172" y="3133"/>
                </a:lnTo>
                <a:close/>
                <a:moveTo>
                  <a:pt x="7172" y="2888"/>
                </a:moveTo>
                <a:lnTo>
                  <a:pt x="7233" y="2815"/>
                </a:lnTo>
                <a:lnTo>
                  <a:pt x="7233" y="2962"/>
                </a:lnTo>
                <a:lnTo>
                  <a:pt x="7172" y="2888"/>
                </a:lnTo>
                <a:close/>
                <a:moveTo>
                  <a:pt x="7050" y="2815"/>
                </a:moveTo>
                <a:lnTo>
                  <a:pt x="7123" y="2888"/>
                </a:lnTo>
                <a:lnTo>
                  <a:pt x="7050" y="2974"/>
                </a:lnTo>
                <a:lnTo>
                  <a:pt x="7050" y="2815"/>
                </a:lnTo>
                <a:close/>
                <a:moveTo>
                  <a:pt x="7050" y="3060"/>
                </a:moveTo>
                <a:lnTo>
                  <a:pt x="7123" y="3133"/>
                </a:lnTo>
                <a:lnTo>
                  <a:pt x="7050" y="3219"/>
                </a:lnTo>
                <a:lnTo>
                  <a:pt x="7050" y="3060"/>
                </a:lnTo>
                <a:close/>
                <a:moveTo>
                  <a:pt x="7050" y="3292"/>
                </a:moveTo>
                <a:lnTo>
                  <a:pt x="7123" y="3378"/>
                </a:lnTo>
                <a:lnTo>
                  <a:pt x="7050" y="3451"/>
                </a:lnTo>
                <a:lnTo>
                  <a:pt x="7050" y="3292"/>
                </a:lnTo>
                <a:close/>
                <a:moveTo>
                  <a:pt x="7050" y="3537"/>
                </a:moveTo>
                <a:lnTo>
                  <a:pt x="7123" y="3623"/>
                </a:lnTo>
                <a:lnTo>
                  <a:pt x="7050" y="3696"/>
                </a:lnTo>
                <a:lnTo>
                  <a:pt x="7050" y="3537"/>
                </a:lnTo>
                <a:close/>
                <a:moveTo>
                  <a:pt x="7050" y="3806"/>
                </a:moveTo>
                <a:lnTo>
                  <a:pt x="7050" y="3745"/>
                </a:lnTo>
                <a:lnTo>
                  <a:pt x="7050" y="3745"/>
                </a:lnTo>
                <a:lnTo>
                  <a:pt x="7147" y="3647"/>
                </a:lnTo>
                <a:lnTo>
                  <a:pt x="7233" y="3745"/>
                </a:lnTo>
                <a:lnTo>
                  <a:pt x="7233" y="3806"/>
                </a:lnTo>
                <a:lnTo>
                  <a:pt x="7282" y="3806"/>
                </a:lnTo>
                <a:lnTo>
                  <a:pt x="7282" y="3818"/>
                </a:lnTo>
                <a:lnTo>
                  <a:pt x="7050" y="3818"/>
                </a:lnTo>
                <a:lnTo>
                  <a:pt x="7050" y="3806"/>
                </a:lnTo>
                <a:lnTo>
                  <a:pt x="7050" y="3806"/>
                </a:lnTo>
                <a:close/>
                <a:moveTo>
                  <a:pt x="6389" y="1383"/>
                </a:moveTo>
                <a:lnTo>
                  <a:pt x="6621" y="1383"/>
                </a:lnTo>
                <a:lnTo>
                  <a:pt x="6621" y="1493"/>
                </a:lnTo>
                <a:lnTo>
                  <a:pt x="6389" y="1493"/>
                </a:lnTo>
                <a:lnTo>
                  <a:pt x="6389" y="1383"/>
                </a:lnTo>
                <a:close/>
                <a:moveTo>
                  <a:pt x="6389" y="1554"/>
                </a:moveTo>
                <a:lnTo>
                  <a:pt x="6621" y="1554"/>
                </a:lnTo>
                <a:lnTo>
                  <a:pt x="6621" y="1664"/>
                </a:lnTo>
                <a:lnTo>
                  <a:pt x="6389" y="1664"/>
                </a:lnTo>
                <a:lnTo>
                  <a:pt x="6389" y="1554"/>
                </a:lnTo>
                <a:close/>
                <a:moveTo>
                  <a:pt x="6389" y="1713"/>
                </a:moveTo>
                <a:lnTo>
                  <a:pt x="6621" y="1713"/>
                </a:lnTo>
                <a:lnTo>
                  <a:pt x="6621" y="1824"/>
                </a:lnTo>
                <a:lnTo>
                  <a:pt x="6389" y="1824"/>
                </a:lnTo>
                <a:lnTo>
                  <a:pt x="6389" y="1713"/>
                </a:lnTo>
                <a:close/>
                <a:moveTo>
                  <a:pt x="6389" y="1885"/>
                </a:moveTo>
                <a:lnTo>
                  <a:pt x="6621" y="1885"/>
                </a:lnTo>
                <a:lnTo>
                  <a:pt x="6621" y="1995"/>
                </a:lnTo>
                <a:lnTo>
                  <a:pt x="6389" y="1995"/>
                </a:lnTo>
                <a:lnTo>
                  <a:pt x="6389" y="1885"/>
                </a:lnTo>
                <a:close/>
                <a:moveTo>
                  <a:pt x="6389" y="2044"/>
                </a:moveTo>
                <a:lnTo>
                  <a:pt x="6621" y="2044"/>
                </a:lnTo>
                <a:lnTo>
                  <a:pt x="6621" y="2154"/>
                </a:lnTo>
                <a:lnTo>
                  <a:pt x="6389" y="2154"/>
                </a:lnTo>
                <a:lnTo>
                  <a:pt x="6389" y="2044"/>
                </a:lnTo>
                <a:close/>
                <a:moveTo>
                  <a:pt x="6389" y="2215"/>
                </a:moveTo>
                <a:lnTo>
                  <a:pt x="6621" y="2215"/>
                </a:lnTo>
                <a:lnTo>
                  <a:pt x="6621" y="2325"/>
                </a:lnTo>
                <a:lnTo>
                  <a:pt x="6389" y="2325"/>
                </a:lnTo>
                <a:lnTo>
                  <a:pt x="6389" y="2215"/>
                </a:lnTo>
                <a:close/>
                <a:moveTo>
                  <a:pt x="6389" y="2374"/>
                </a:moveTo>
                <a:lnTo>
                  <a:pt x="6621" y="2374"/>
                </a:lnTo>
                <a:lnTo>
                  <a:pt x="6621" y="2484"/>
                </a:lnTo>
                <a:lnTo>
                  <a:pt x="6389" y="2484"/>
                </a:lnTo>
                <a:lnTo>
                  <a:pt x="6389" y="2374"/>
                </a:lnTo>
                <a:close/>
                <a:moveTo>
                  <a:pt x="6389" y="2546"/>
                </a:moveTo>
                <a:lnTo>
                  <a:pt x="6621" y="2546"/>
                </a:lnTo>
                <a:lnTo>
                  <a:pt x="6621" y="2656"/>
                </a:lnTo>
                <a:lnTo>
                  <a:pt x="6389" y="2656"/>
                </a:lnTo>
                <a:lnTo>
                  <a:pt x="6389" y="2546"/>
                </a:lnTo>
                <a:close/>
                <a:moveTo>
                  <a:pt x="6389" y="2705"/>
                </a:moveTo>
                <a:lnTo>
                  <a:pt x="6621" y="2705"/>
                </a:lnTo>
                <a:lnTo>
                  <a:pt x="6621" y="2815"/>
                </a:lnTo>
                <a:lnTo>
                  <a:pt x="6389" y="2815"/>
                </a:lnTo>
                <a:lnTo>
                  <a:pt x="6389" y="2705"/>
                </a:lnTo>
                <a:close/>
                <a:moveTo>
                  <a:pt x="6389" y="2876"/>
                </a:moveTo>
                <a:lnTo>
                  <a:pt x="6621" y="2876"/>
                </a:lnTo>
                <a:lnTo>
                  <a:pt x="6621" y="2974"/>
                </a:lnTo>
                <a:lnTo>
                  <a:pt x="6389" y="2974"/>
                </a:lnTo>
                <a:lnTo>
                  <a:pt x="6389" y="2876"/>
                </a:lnTo>
                <a:close/>
                <a:moveTo>
                  <a:pt x="5985" y="1383"/>
                </a:moveTo>
                <a:lnTo>
                  <a:pt x="6217" y="1383"/>
                </a:lnTo>
                <a:lnTo>
                  <a:pt x="6217" y="1493"/>
                </a:lnTo>
                <a:lnTo>
                  <a:pt x="5985" y="1493"/>
                </a:lnTo>
                <a:lnTo>
                  <a:pt x="5985" y="1383"/>
                </a:lnTo>
                <a:close/>
                <a:moveTo>
                  <a:pt x="5985" y="1554"/>
                </a:moveTo>
                <a:lnTo>
                  <a:pt x="6217" y="1554"/>
                </a:lnTo>
                <a:lnTo>
                  <a:pt x="6217" y="1664"/>
                </a:lnTo>
                <a:lnTo>
                  <a:pt x="5985" y="1664"/>
                </a:lnTo>
                <a:lnTo>
                  <a:pt x="5985" y="1554"/>
                </a:lnTo>
                <a:close/>
                <a:moveTo>
                  <a:pt x="5985" y="1713"/>
                </a:moveTo>
                <a:lnTo>
                  <a:pt x="6217" y="1713"/>
                </a:lnTo>
                <a:lnTo>
                  <a:pt x="6217" y="1824"/>
                </a:lnTo>
                <a:lnTo>
                  <a:pt x="5985" y="1824"/>
                </a:lnTo>
                <a:lnTo>
                  <a:pt x="5985" y="1713"/>
                </a:lnTo>
                <a:close/>
                <a:moveTo>
                  <a:pt x="5985" y="1885"/>
                </a:moveTo>
                <a:lnTo>
                  <a:pt x="6217" y="1885"/>
                </a:lnTo>
                <a:lnTo>
                  <a:pt x="6217" y="1995"/>
                </a:lnTo>
                <a:lnTo>
                  <a:pt x="5985" y="1995"/>
                </a:lnTo>
                <a:lnTo>
                  <a:pt x="5985" y="1885"/>
                </a:lnTo>
                <a:close/>
                <a:moveTo>
                  <a:pt x="5985" y="2044"/>
                </a:moveTo>
                <a:lnTo>
                  <a:pt x="6217" y="2044"/>
                </a:lnTo>
                <a:lnTo>
                  <a:pt x="6217" y="2154"/>
                </a:lnTo>
                <a:lnTo>
                  <a:pt x="5985" y="2154"/>
                </a:lnTo>
                <a:lnTo>
                  <a:pt x="5985" y="2044"/>
                </a:lnTo>
                <a:close/>
                <a:moveTo>
                  <a:pt x="5985" y="2215"/>
                </a:moveTo>
                <a:lnTo>
                  <a:pt x="6217" y="2215"/>
                </a:lnTo>
                <a:lnTo>
                  <a:pt x="6217" y="2325"/>
                </a:lnTo>
                <a:lnTo>
                  <a:pt x="5985" y="2325"/>
                </a:lnTo>
                <a:lnTo>
                  <a:pt x="5985" y="2215"/>
                </a:lnTo>
                <a:close/>
                <a:moveTo>
                  <a:pt x="5985" y="2374"/>
                </a:moveTo>
                <a:lnTo>
                  <a:pt x="6217" y="2374"/>
                </a:lnTo>
                <a:lnTo>
                  <a:pt x="6217" y="2484"/>
                </a:lnTo>
                <a:lnTo>
                  <a:pt x="5985" y="2484"/>
                </a:lnTo>
                <a:lnTo>
                  <a:pt x="5985" y="2374"/>
                </a:lnTo>
                <a:close/>
                <a:moveTo>
                  <a:pt x="5985" y="2546"/>
                </a:moveTo>
                <a:lnTo>
                  <a:pt x="6217" y="2546"/>
                </a:lnTo>
                <a:lnTo>
                  <a:pt x="6217" y="2656"/>
                </a:lnTo>
                <a:lnTo>
                  <a:pt x="5985" y="2656"/>
                </a:lnTo>
                <a:lnTo>
                  <a:pt x="5985" y="2546"/>
                </a:lnTo>
                <a:close/>
                <a:moveTo>
                  <a:pt x="5985" y="2705"/>
                </a:moveTo>
                <a:lnTo>
                  <a:pt x="6217" y="2705"/>
                </a:lnTo>
                <a:lnTo>
                  <a:pt x="6217" y="2815"/>
                </a:lnTo>
                <a:lnTo>
                  <a:pt x="5985" y="2815"/>
                </a:lnTo>
                <a:lnTo>
                  <a:pt x="5985" y="2705"/>
                </a:lnTo>
                <a:close/>
                <a:moveTo>
                  <a:pt x="5985" y="2876"/>
                </a:moveTo>
                <a:lnTo>
                  <a:pt x="6217" y="2876"/>
                </a:lnTo>
                <a:lnTo>
                  <a:pt x="6217" y="2974"/>
                </a:lnTo>
                <a:lnTo>
                  <a:pt x="5985" y="2974"/>
                </a:lnTo>
                <a:lnTo>
                  <a:pt x="5985" y="2876"/>
                </a:lnTo>
                <a:close/>
                <a:moveTo>
                  <a:pt x="5312" y="3378"/>
                </a:moveTo>
                <a:lnTo>
                  <a:pt x="5373" y="3378"/>
                </a:lnTo>
                <a:lnTo>
                  <a:pt x="5373" y="3464"/>
                </a:lnTo>
                <a:lnTo>
                  <a:pt x="5312" y="3464"/>
                </a:lnTo>
                <a:lnTo>
                  <a:pt x="5312" y="3378"/>
                </a:lnTo>
                <a:close/>
                <a:moveTo>
                  <a:pt x="5312" y="3500"/>
                </a:moveTo>
                <a:lnTo>
                  <a:pt x="5373" y="3500"/>
                </a:lnTo>
                <a:lnTo>
                  <a:pt x="5373" y="3525"/>
                </a:lnTo>
                <a:lnTo>
                  <a:pt x="5312" y="3525"/>
                </a:lnTo>
                <a:lnTo>
                  <a:pt x="5312" y="3500"/>
                </a:lnTo>
                <a:close/>
                <a:moveTo>
                  <a:pt x="5312" y="3549"/>
                </a:moveTo>
                <a:lnTo>
                  <a:pt x="5373" y="3549"/>
                </a:lnTo>
                <a:lnTo>
                  <a:pt x="5373" y="3549"/>
                </a:lnTo>
                <a:lnTo>
                  <a:pt x="5312" y="3549"/>
                </a:lnTo>
                <a:lnTo>
                  <a:pt x="5312" y="3549"/>
                </a:lnTo>
                <a:close/>
                <a:moveTo>
                  <a:pt x="5312" y="3586"/>
                </a:moveTo>
                <a:lnTo>
                  <a:pt x="5373" y="3586"/>
                </a:lnTo>
                <a:lnTo>
                  <a:pt x="5373" y="3659"/>
                </a:lnTo>
                <a:lnTo>
                  <a:pt x="5312" y="3659"/>
                </a:lnTo>
                <a:lnTo>
                  <a:pt x="5312" y="3586"/>
                </a:lnTo>
                <a:close/>
                <a:moveTo>
                  <a:pt x="5312" y="3708"/>
                </a:moveTo>
                <a:lnTo>
                  <a:pt x="5373" y="3708"/>
                </a:lnTo>
                <a:lnTo>
                  <a:pt x="5373" y="3745"/>
                </a:lnTo>
                <a:lnTo>
                  <a:pt x="5312" y="3745"/>
                </a:lnTo>
                <a:lnTo>
                  <a:pt x="5312" y="3708"/>
                </a:lnTo>
                <a:close/>
                <a:moveTo>
                  <a:pt x="5373" y="3782"/>
                </a:moveTo>
                <a:lnTo>
                  <a:pt x="5373" y="3818"/>
                </a:lnTo>
                <a:lnTo>
                  <a:pt x="5312" y="3818"/>
                </a:lnTo>
                <a:lnTo>
                  <a:pt x="5312" y="3782"/>
                </a:lnTo>
                <a:lnTo>
                  <a:pt x="5373" y="3782"/>
                </a:lnTo>
                <a:close/>
                <a:moveTo>
                  <a:pt x="5275" y="3549"/>
                </a:moveTo>
                <a:lnTo>
                  <a:pt x="5275" y="3549"/>
                </a:lnTo>
                <a:lnTo>
                  <a:pt x="5238" y="3549"/>
                </a:lnTo>
                <a:lnTo>
                  <a:pt x="5238" y="3549"/>
                </a:lnTo>
                <a:lnTo>
                  <a:pt x="5275" y="3549"/>
                </a:lnTo>
                <a:close/>
                <a:moveTo>
                  <a:pt x="5238" y="3525"/>
                </a:moveTo>
                <a:lnTo>
                  <a:pt x="5238" y="3500"/>
                </a:lnTo>
                <a:lnTo>
                  <a:pt x="5275" y="3500"/>
                </a:lnTo>
                <a:lnTo>
                  <a:pt x="5275" y="3525"/>
                </a:lnTo>
                <a:lnTo>
                  <a:pt x="5238" y="3525"/>
                </a:lnTo>
                <a:close/>
                <a:moveTo>
                  <a:pt x="5275" y="3586"/>
                </a:moveTo>
                <a:lnTo>
                  <a:pt x="5275" y="3659"/>
                </a:lnTo>
                <a:lnTo>
                  <a:pt x="5238" y="3659"/>
                </a:lnTo>
                <a:lnTo>
                  <a:pt x="5238" y="3586"/>
                </a:lnTo>
                <a:lnTo>
                  <a:pt x="5275" y="3586"/>
                </a:lnTo>
                <a:close/>
                <a:moveTo>
                  <a:pt x="5275" y="3708"/>
                </a:moveTo>
                <a:lnTo>
                  <a:pt x="5275" y="3745"/>
                </a:lnTo>
                <a:lnTo>
                  <a:pt x="5238" y="3745"/>
                </a:lnTo>
                <a:lnTo>
                  <a:pt x="5238" y="3708"/>
                </a:lnTo>
                <a:lnTo>
                  <a:pt x="5275" y="3708"/>
                </a:lnTo>
                <a:close/>
                <a:moveTo>
                  <a:pt x="5275" y="3782"/>
                </a:moveTo>
                <a:lnTo>
                  <a:pt x="5275" y="3818"/>
                </a:lnTo>
                <a:lnTo>
                  <a:pt x="5238" y="3818"/>
                </a:lnTo>
                <a:lnTo>
                  <a:pt x="5238" y="3782"/>
                </a:lnTo>
                <a:lnTo>
                  <a:pt x="5275" y="3782"/>
                </a:lnTo>
                <a:close/>
                <a:moveTo>
                  <a:pt x="5189" y="3047"/>
                </a:moveTo>
                <a:lnTo>
                  <a:pt x="5275" y="3047"/>
                </a:lnTo>
                <a:lnTo>
                  <a:pt x="5275" y="3182"/>
                </a:lnTo>
                <a:lnTo>
                  <a:pt x="5189" y="3182"/>
                </a:lnTo>
                <a:lnTo>
                  <a:pt x="5189" y="3047"/>
                </a:lnTo>
                <a:close/>
                <a:moveTo>
                  <a:pt x="5189" y="3207"/>
                </a:moveTo>
                <a:lnTo>
                  <a:pt x="5275" y="3207"/>
                </a:lnTo>
                <a:lnTo>
                  <a:pt x="5275" y="3341"/>
                </a:lnTo>
                <a:lnTo>
                  <a:pt x="5189" y="3341"/>
                </a:lnTo>
                <a:lnTo>
                  <a:pt x="5189" y="3207"/>
                </a:lnTo>
                <a:close/>
                <a:moveTo>
                  <a:pt x="5189" y="3378"/>
                </a:moveTo>
                <a:lnTo>
                  <a:pt x="5275" y="3378"/>
                </a:lnTo>
                <a:lnTo>
                  <a:pt x="5275" y="3464"/>
                </a:lnTo>
                <a:lnTo>
                  <a:pt x="5238" y="3464"/>
                </a:lnTo>
                <a:lnTo>
                  <a:pt x="5238" y="3427"/>
                </a:lnTo>
                <a:lnTo>
                  <a:pt x="5201" y="3427"/>
                </a:lnTo>
                <a:lnTo>
                  <a:pt x="5201" y="3464"/>
                </a:lnTo>
                <a:lnTo>
                  <a:pt x="5189" y="3464"/>
                </a:lnTo>
                <a:lnTo>
                  <a:pt x="5189" y="3378"/>
                </a:lnTo>
                <a:close/>
                <a:moveTo>
                  <a:pt x="5189" y="3500"/>
                </a:moveTo>
                <a:lnTo>
                  <a:pt x="5201" y="3500"/>
                </a:lnTo>
                <a:lnTo>
                  <a:pt x="5201" y="3525"/>
                </a:lnTo>
                <a:lnTo>
                  <a:pt x="5189" y="3525"/>
                </a:lnTo>
                <a:lnTo>
                  <a:pt x="5189" y="3500"/>
                </a:lnTo>
                <a:close/>
                <a:moveTo>
                  <a:pt x="5189" y="3549"/>
                </a:moveTo>
                <a:lnTo>
                  <a:pt x="5201" y="3549"/>
                </a:lnTo>
                <a:lnTo>
                  <a:pt x="5201" y="3549"/>
                </a:lnTo>
                <a:lnTo>
                  <a:pt x="5189" y="3549"/>
                </a:lnTo>
                <a:lnTo>
                  <a:pt x="5189" y="3549"/>
                </a:lnTo>
                <a:close/>
                <a:moveTo>
                  <a:pt x="5189" y="3586"/>
                </a:moveTo>
                <a:lnTo>
                  <a:pt x="5201" y="3586"/>
                </a:lnTo>
                <a:lnTo>
                  <a:pt x="5201" y="3659"/>
                </a:lnTo>
                <a:lnTo>
                  <a:pt x="5189" y="3659"/>
                </a:lnTo>
                <a:lnTo>
                  <a:pt x="5189" y="3586"/>
                </a:lnTo>
                <a:close/>
                <a:moveTo>
                  <a:pt x="5189" y="3708"/>
                </a:moveTo>
                <a:lnTo>
                  <a:pt x="5201" y="3708"/>
                </a:lnTo>
                <a:lnTo>
                  <a:pt x="5201" y="3745"/>
                </a:lnTo>
                <a:lnTo>
                  <a:pt x="5189" y="3745"/>
                </a:lnTo>
                <a:lnTo>
                  <a:pt x="5189" y="3708"/>
                </a:lnTo>
                <a:close/>
                <a:moveTo>
                  <a:pt x="5201" y="3782"/>
                </a:moveTo>
                <a:lnTo>
                  <a:pt x="5201" y="3818"/>
                </a:lnTo>
                <a:lnTo>
                  <a:pt x="5189" y="3818"/>
                </a:lnTo>
                <a:lnTo>
                  <a:pt x="5189" y="3782"/>
                </a:lnTo>
                <a:lnTo>
                  <a:pt x="5201" y="3782"/>
                </a:lnTo>
                <a:close/>
                <a:moveTo>
                  <a:pt x="5153" y="3207"/>
                </a:moveTo>
                <a:lnTo>
                  <a:pt x="5153" y="3341"/>
                </a:lnTo>
                <a:lnTo>
                  <a:pt x="4969" y="3341"/>
                </a:lnTo>
                <a:lnTo>
                  <a:pt x="4969" y="3207"/>
                </a:lnTo>
                <a:lnTo>
                  <a:pt x="5153" y="3207"/>
                </a:lnTo>
                <a:close/>
                <a:moveTo>
                  <a:pt x="4969" y="3182"/>
                </a:moveTo>
                <a:lnTo>
                  <a:pt x="4969" y="3047"/>
                </a:lnTo>
                <a:lnTo>
                  <a:pt x="5153" y="3047"/>
                </a:lnTo>
                <a:lnTo>
                  <a:pt x="5153" y="3182"/>
                </a:lnTo>
                <a:lnTo>
                  <a:pt x="4969" y="3182"/>
                </a:lnTo>
                <a:close/>
                <a:moveTo>
                  <a:pt x="5153" y="3378"/>
                </a:moveTo>
                <a:lnTo>
                  <a:pt x="5153" y="3464"/>
                </a:lnTo>
                <a:lnTo>
                  <a:pt x="5067" y="3464"/>
                </a:lnTo>
                <a:lnTo>
                  <a:pt x="5067" y="3451"/>
                </a:lnTo>
                <a:lnTo>
                  <a:pt x="5030" y="3451"/>
                </a:lnTo>
                <a:lnTo>
                  <a:pt x="5030" y="3464"/>
                </a:lnTo>
                <a:lnTo>
                  <a:pt x="4969" y="3464"/>
                </a:lnTo>
                <a:lnTo>
                  <a:pt x="4969" y="3378"/>
                </a:lnTo>
                <a:lnTo>
                  <a:pt x="5153" y="3378"/>
                </a:lnTo>
                <a:close/>
                <a:moveTo>
                  <a:pt x="5067" y="3659"/>
                </a:moveTo>
                <a:lnTo>
                  <a:pt x="5067" y="3586"/>
                </a:lnTo>
                <a:lnTo>
                  <a:pt x="5153" y="3586"/>
                </a:lnTo>
                <a:lnTo>
                  <a:pt x="5153" y="3659"/>
                </a:lnTo>
                <a:lnTo>
                  <a:pt x="5067" y="3659"/>
                </a:lnTo>
                <a:close/>
                <a:moveTo>
                  <a:pt x="5153" y="3708"/>
                </a:moveTo>
                <a:lnTo>
                  <a:pt x="5153" y="3745"/>
                </a:lnTo>
                <a:lnTo>
                  <a:pt x="5067" y="3745"/>
                </a:lnTo>
                <a:lnTo>
                  <a:pt x="5067" y="3708"/>
                </a:lnTo>
                <a:lnTo>
                  <a:pt x="5153" y="3708"/>
                </a:lnTo>
                <a:close/>
                <a:moveTo>
                  <a:pt x="5067" y="3549"/>
                </a:moveTo>
                <a:lnTo>
                  <a:pt x="5067" y="3549"/>
                </a:lnTo>
                <a:lnTo>
                  <a:pt x="5153" y="3549"/>
                </a:lnTo>
                <a:lnTo>
                  <a:pt x="5153" y="3549"/>
                </a:lnTo>
                <a:lnTo>
                  <a:pt x="5067" y="3549"/>
                </a:lnTo>
                <a:close/>
                <a:moveTo>
                  <a:pt x="5067" y="3525"/>
                </a:moveTo>
                <a:lnTo>
                  <a:pt x="5067" y="3500"/>
                </a:lnTo>
                <a:lnTo>
                  <a:pt x="5153" y="3500"/>
                </a:lnTo>
                <a:lnTo>
                  <a:pt x="5153" y="3525"/>
                </a:lnTo>
                <a:lnTo>
                  <a:pt x="5067" y="3525"/>
                </a:lnTo>
                <a:close/>
                <a:moveTo>
                  <a:pt x="5030" y="3500"/>
                </a:moveTo>
                <a:lnTo>
                  <a:pt x="5030" y="3525"/>
                </a:lnTo>
                <a:lnTo>
                  <a:pt x="4969" y="3525"/>
                </a:lnTo>
                <a:lnTo>
                  <a:pt x="4969" y="3500"/>
                </a:lnTo>
                <a:lnTo>
                  <a:pt x="5030" y="3500"/>
                </a:lnTo>
                <a:close/>
                <a:moveTo>
                  <a:pt x="5030" y="3549"/>
                </a:moveTo>
                <a:lnTo>
                  <a:pt x="5030" y="3549"/>
                </a:lnTo>
                <a:lnTo>
                  <a:pt x="4969" y="3549"/>
                </a:lnTo>
                <a:lnTo>
                  <a:pt x="4969" y="3549"/>
                </a:lnTo>
                <a:lnTo>
                  <a:pt x="5030" y="3549"/>
                </a:lnTo>
                <a:close/>
                <a:moveTo>
                  <a:pt x="5030" y="3586"/>
                </a:moveTo>
                <a:lnTo>
                  <a:pt x="5030" y="3659"/>
                </a:lnTo>
                <a:lnTo>
                  <a:pt x="4969" y="3659"/>
                </a:lnTo>
                <a:lnTo>
                  <a:pt x="4969" y="3586"/>
                </a:lnTo>
                <a:lnTo>
                  <a:pt x="5030" y="3586"/>
                </a:lnTo>
                <a:close/>
                <a:moveTo>
                  <a:pt x="5030" y="3708"/>
                </a:moveTo>
                <a:lnTo>
                  <a:pt x="5030" y="3745"/>
                </a:lnTo>
                <a:lnTo>
                  <a:pt x="4969" y="3745"/>
                </a:lnTo>
                <a:lnTo>
                  <a:pt x="4969" y="3708"/>
                </a:lnTo>
                <a:lnTo>
                  <a:pt x="5030" y="3708"/>
                </a:lnTo>
                <a:close/>
                <a:moveTo>
                  <a:pt x="5030" y="3782"/>
                </a:moveTo>
                <a:lnTo>
                  <a:pt x="5030" y="3818"/>
                </a:lnTo>
                <a:lnTo>
                  <a:pt x="4969" y="3818"/>
                </a:lnTo>
                <a:lnTo>
                  <a:pt x="4969" y="3782"/>
                </a:lnTo>
                <a:lnTo>
                  <a:pt x="5030" y="3782"/>
                </a:lnTo>
                <a:close/>
                <a:moveTo>
                  <a:pt x="5067" y="3782"/>
                </a:moveTo>
                <a:lnTo>
                  <a:pt x="5153" y="3782"/>
                </a:lnTo>
                <a:lnTo>
                  <a:pt x="5153" y="3818"/>
                </a:lnTo>
                <a:lnTo>
                  <a:pt x="5067" y="3818"/>
                </a:lnTo>
                <a:lnTo>
                  <a:pt x="5067" y="3782"/>
                </a:lnTo>
                <a:close/>
                <a:moveTo>
                  <a:pt x="4957" y="1750"/>
                </a:moveTo>
                <a:lnTo>
                  <a:pt x="5128" y="1750"/>
                </a:lnTo>
                <a:lnTo>
                  <a:pt x="5128" y="1885"/>
                </a:lnTo>
                <a:lnTo>
                  <a:pt x="4957" y="1885"/>
                </a:lnTo>
                <a:lnTo>
                  <a:pt x="4957" y="1750"/>
                </a:lnTo>
                <a:close/>
                <a:moveTo>
                  <a:pt x="4957" y="1909"/>
                </a:moveTo>
                <a:lnTo>
                  <a:pt x="5128" y="1909"/>
                </a:lnTo>
                <a:lnTo>
                  <a:pt x="5128" y="2044"/>
                </a:lnTo>
                <a:lnTo>
                  <a:pt x="4957" y="2044"/>
                </a:lnTo>
                <a:lnTo>
                  <a:pt x="4957" y="1909"/>
                </a:lnTo>
                <a:close/>
                <a:moveTo>
                  <a:pt x="4957" y="2081"/>
                </a:moveTo>
                <a:lnTo>
                  <a:pt x="5128" y="2081"/>
                </a:lnTo>
                <a:lnTo>
                  <a:pt x="5128" y="2203"/>
                </a:lnTo>
                <a:lnTo>
                  <a:pt x="4957" y="2203"/>
                </a:lnTo>
                <a:lnTo>
                  <a:pt x="4957" y="2081"/>
                </a:lnTo>
                <a:close/>
                <a:moveTo>
                  <a:pt x="4957" y="2240"/>
                </a:moveTo>
                <a:lnTo>
                  <a:pt x="5128" y="2240"/>
                </a:lnTo>
                <a:lnTo>
                  <a:pt x="5128" y="2350"/>
                </a:lnTo>
                <a:lnTo>
                  <a:pt x="4957" y="2350"/>
                </a:lnTo>
                <a:lnTo>
                  <a:pt x="4957" y="2240"/>
                </a:lnTo>
                <a:close/>
                <a:moveTo>
                  <a:pt x="4957" y="2374"/>
                </a:moveTo>
                <a:lnTo>
                  <a:pt x="5128" y="2374"/>
                </a:lnTo>
                <a:lnTo>
                  <a:pt x="5128" y="2509"/>
                </a:lnTo>
                <a:lnTo>
                  <a:pt x="4957" y="2509"/>
                </a:lnTo>
                <a:lnTo>
                  <a:pt x="4957" y="2374"/>
                </a:lnTo>
                <a:close/>
                <a:moveTo>
                  <a:pt x="4957" y="2546"/>
                </a:moveTo>
                <a:lnTo>
                  <a:pt x="5128" y="2546"/>
                </a:lnTo>
                <a:lnTo>
                  <a:pt x="5128" y="2680"/>
                </a:lnTo>
                <a:lnTo>
                  <a:pt x="4957" y="2680"/>
                </a:lnTo>
                <a:lnTo>
                  <a:pt x="4957" y="2546"/>
                </a:lnTo>
                <a:close/>
                <a:moveTo>
                  <a:pt x="4957" y="2705"/>
                </a:moveTo>
                <a:lnTo>
                  <a:pt x="5128" y="2705"/>
                </a:lnTo>
                <a:lnTo>
                  <a:pt x="5128" y="2839"/>
                </a:lnTo>
                <a:lnTo>
                  <a:pt x="4957" y="2839"/>
                </a:lnTo>
                <a:lnTo>
                  <a:pt x="4957" y="2705"/>
                </a:lnTo>
                <a:close/>
                <a:moveTo>
                  <a:pt x="4957" y="2876"/>
                </a:moveTo>
                <a:lnTo>
                  <a:pt x="5128" y="2876"/>
                </a:lnTo>
                <a:lnTo>
                  <a:pt x="5128" y="3023"/>
                </a:lnTo>
                <a:lnTo>
                  <a:pt x="5153" y="3023"/>
                </a:lnTo>
                <a:lnTo>
                  <a:pt x="5153" y="3023"/>
                </a:lnTo>
                <a:lnTo>
                  <a:pt x="4969" y="3023"/>
                </a:lnTo>
                <a:lnTo>
                  <a:pt x="4969" y="2901"/>
                </a:lnTo>
                <a:lnTo>
                  <a:pt x="4957" y="2901"/>
                </a:lnTo>
                <a:lnTo>
                  <a:pt x="4957" y="2876"/>
                </a:lnTo>
                <a:close/>
                <a:moveTo>
                  <a:pt x="4847" y="1750"/>
                </a:moveTo>
                <a:lnTo>
                  <a:pt x="4932" y="1750"/>
                </a:lnTo>
                <a:lnTo>
                  <a:pt x="4932" y="1885"/>
                </a:lnTo>
                <a:lnTo>
                  <a:pt x="4847" y="1885"/>
                </a:lnTo>
                <a:lnTo>
                  <a:pt x="4847" y="1750"/>
                </a:lnTo>
                <a:close/>
                <a:moveTo>
                  <a:pt x="4847" y="1909"/>
                </a:moveTo>
                <a:lnTo>
                  <a:pt x="4932" y="1909"/>
                </a:lnTo>
                <a:lnTo>
                  <a:pt x="4932" y="2044"/>
                </a:lnTo>
                <a:lnTo>
                  <a:pt x="4847" y="2044"/>
                </a:lnTo>
                <a:lnTo>
                  <a:pt x="4847" y="1909"/>
                </a:lnTo>
                <a:close/>
                <a:moveTo>
                  <a:pt x="4847" y="2081"/>
                </a:moveTo>
                <a:lnTo>
                  <a:pt x="4932" y="2081"/>
                </a:lnTo>
                <a:lnTo>
                  <a:pt x="4932" y="2203"/>
                </a:lnTo>
                <a:lnTo>
                  <a:pt x="4847" y="2203"/>
                </a:lnTo>
                <a:lnTo>
                  <a:pt x="4847" y="2081"/>
                </a:lnTo>
                <a:close/>
                <a:moveTo>
                  <a:pt x="4847" y="2240"/>
                </a:moveTo>
                <a:lnTo>
                  <a:pt x="4932" y="2240"/>
                </a:lnTo>
                <a:lnTo>
                  <a:pt x="4932" y="2350"/>
                </a:lnTo>
                <a:lnTo>
                  <a:pt x="4847" y="2350"/>
                </a:lnTo>
                <a:lnTo>
                  <a:pt x="4847" y="2240"/>
                </a:lnTo>
                <a:close/>
                <a:moveTo>
                  <a:pt x="4847" y="2374"/>
                </a:moveTo>
                <a:lnTo>
                  <a:pt x="4932" y="2374"/>
                </a:lnTo>
                <a:lnTo>
                  <a:pt x="4932" y="2509"/>
                </a:lnTo>
                <a:lnTo>
                  <a:pt x="4847" y="2509"/>
                </a:lnTo>
                <a:lnTo>
                  <a:pt x="4847" y="2374"/>
                </a:lnTo>
                <a:close/>
                <a:moveTo>
                  <a:pt x="4847" y="2546"/>
                </a:moveTo>
                <a:lnTo>
                  <a:pt x="4932" y="2546"/>
                </a:lnTo>
                <a:lnTo>
                  <a:pt x="4932" y="2680"/>
                </a:lnTo>
                <a:lnTo>
                  <a:pt x="4847" y="2680"/>
                </a:lnTo>
                <a:lnTo>
                  <a:pt x="4847" y="2546"/>
                </a:lnTo>
                <a:close/>
                <a:moveTo>
                  <a:pt x="4847" y="2705"/>
                </a:moveTo>
                <a:lnTo>
                  <a:pt x="4932" y="2705"/>
                </a:lnTo>
                <a:lnTo>
                  <a:pt x="4932" y="2839"/>
                </a:lnTo>
                <a:lnTo>
                  <a:pt x="4847" y="2839"/>
                </a:lnTo>
                <a:lnTo>
                  <a:pt x="4847" y="2705"/>
                </a:lnTo>
                <a:close/>
                <a:moveTo>
                  <a:pt x="4847" y="3023"/>
                </a:moveTo>
                <a:lnTo>
                  <a:pt x="4847" y="3023"/>
                </a:lnTo>
                <a:lnTo>
                  <a:pt x="4847" y="2876"/>
                </a:lnTo>
                <a:lnTo>
                  <a:pt x="4932" y="2876"/>
                </a:lnTo>
                <a:lnTo>
                  <a:pt x="4932" y="3023"/>
                </a:lnTo>
                <a:lnTo>
                  <a:pt x="4932" y="3023"/>
                </a:lnTo>
                <a:lnTo>
                  <a:pt x="4932" y="3023"/>
                </a:lnTo>
                <a:lnTo>
                  <a:pt x="4847" y="3023"/>
                </a:lnTo>
                <a:lnTo>
                  <a:pt x="4847" y="3023"/>
                </a:lnTo>
                <a:close/>
                <a:moveTo>
                  <a:pt x="4847" y="3047"/>
                </a:moveTo>
                <a:lnTo>
                  <a:pt x="4932" y="3047"/>
                </a:lnTo>
                <a:lnTo>
                  <a:pt x="4932" y="3182"/>
                </a:lnTo>
                <a:lnTo>
                  <a:pt x="4847" y="3182"/>
                </a:lnTo>
                <a:lnTo>
                  <a:pt x="4847" y="3047"/>
                </a:lnTo>
                <a:close/>
                <a:moveTo>
                  <a:pt x="4847" y="3207"/>
                </a:moveTo>
                <a:lnTo>
                  <a:pt x="4932" y="3207"/>
                </a:lnTo>
                <a:lnTo>
                  <a:pt x="4932" y="3341"/>
                </a:lnTo>
                <a:lnTo>
                  <a:pt x="4847" y="3341"/>
                </a:lnTo>
                <a:lnTo>
                  <a:pt x="4847" y="3207"/>
                </a:lnTo>
                <a:close/>
                <a:moveTo>
                  <a:pt x="4847" y="3378"/>
                </a:moveTo>
                <a:lnTo>
                  <a:pt x="4932" y="3378"/>
                </a:lnTo>
                <a:lnTo>
                  <a:pt x="4932" y="3464"/>
                </a:lnTo>
                <a:lnTo>
                  <a:pt x="4847" y="3464"/>
                </a:lnTo>
                <a:lnTo>
                  <a:pt x="4847" y="3378"/>
                </a:lnTo>
                <a:close/>
                <a:moveTo>
                  <a:pt x="4847" y="3500"/>
                </a:moveTo>
                <a:lnTo>
                  <a:pt x="4932" y="3500"/>
                </a:lnTo>
                <a:lnTo>
                  <a:pt x="4932" y="3525"/>
                </a:lnTo>
                <a:lnTo>
                  <a:pt x="4847" y="3525"/>
                </a:lnTo>
                <a:lnTo>
                  <a:pt x="4847" y="3500"/>
                </a:lnTo>
                <a:close/>
                <a:moveTo>
                  <a:pt x="4847" y="3549"/>
                </a:moveTo>
                <a:lnTo>
                  <a:pt x="4932" y="3549"/>
                </a:lnTo>
                <a:lnTo>
                  <a:pt x="4932" y="3549"/>
                </a:lnTo>
                <a:lnTo>
                  <a:pt x="4847" y="3549"/>
                </a:lnTo>
                <a:lnTo>
                  <a:pt x="4847" y="3549"/>
                </a:lnTo>
                <a:close/>
                <a:moveTo>
                  <a:pt x="4847" y="3586"/>
                </a:moveTo>
                <a:lnTo>
                  <a:pt x="4932" y="3586"/>
                </a:lnTo>
                <a:lnTo>
                  <a:pt x="4932" y="3659"/>
                </a:lnTo>
                <a:lnTo>
                  <a:pt x="4847" y="3659"/>
                </a:lnTo>
                <a:lnTo>
                  <a:pt x="4847" y="3586"/>
                </a:lnTo>
                <a:close/>
                <a:moveTo>
                  <a:pt x="4847" y="3708"/>
                </a:moveTo>
                <a:lnTo>
                  <a:pt x="4932" y="3708"/>
                </a:lnTo>
                <a:lnTo>
                  <a:pt x="4932" y="3745"/>
                </a:lnTo>
                <a:lnTo>
                  <a:pt x="4847" y="3745"/>
                </a:lnTo>
                <a:lnTo>
                  <a:pt x="4847" y="3708"/>
                </a:lnTo>
                <a:close/>
                <a:moveTo>
                  <a:pt x="4932" y="3782"/>
                </a:moveTo>
                <a:lnTo>
                  <a:pt x="4932" y="3818"/>
                </a:lnTo>
                <a:lnTo>
                  <a:pt x="4847" y="3818"/>
                </a:lnTo>
                <a:lnTo>
                  <a:pt x="4847" y="3782"/>
                </a:lnTo>
                <a:lnTo>
                  <a:pt x="4932" y="3782"/>
                </a:lnTo>
                <a:close/>
                <a:moveTo>
                  <a:pt x="4810" y="3549"/>
                </a:moveTo>
                <a:lnTo>
                  <a:pt x="4810" y="3549"/>
                </a:lnTo>
                <a:lnTo>
                  <a:pt x="4749" y="3549"/>
                </a:lnTo>
                <a:lnTo>
                  <a:pt x="4749" y="3549"/>
                </a:lnTo>
                <a:lnTo>
                  <a:pt x="4810" y="3549"/>
                </a:lnTo>
                <a:close/>
                <a:moveTo>
                  <a:pt x="4749" y="3525"/>
                </a:moveTo>
                <a:lnTo>
                  <a:pt x="4749" y="3500"/>
                </a:lnTo>
                <a:lnTo>
                  <a:pt x="4810" y="3500"/>
                </a:lnTo>
                <a:lnTo>
                  <a:pt x="4810" y="3525"/>
                </a:lnTo>
                <a:lnTo>
                  <a:pt x="4749" y="3525"/>
                </a:lnTo>
                <a:close/>
                <a:moveTo>
                  <a:pt x="4810" y="3586"/>
                </a:moveTo>
                <a:lnTo>
                  <a:pt x="4810" y="3659"/>
                </a:lnTo>
                <a:lnTo>
                  <a:pt x="4749" y="3659"/>
                </a:lnTo>
                <a:lnTo>
                  <a:pt x="4749" y="3586"/>
                </a:lnTo>
                <a:lnTo>
                  <a:pt x="4810" y="3586"/>
                </a:lnTo>
                <a:close/>
                <a:moveTo>
                  <a:pt x="4810" y="3708"/>
                </a:moveTo>
                <a:lnTo>
                  <a:pt x="4810" y="3745"/>
                </a:lnTo>
                <a:lnTo>
                  <a:pt x="4749" y="3745"/>
                </a:lnTo>
                <a:lnTo>
                  <a:pt x="4749" y="3708"/>
                </a:lnTo>
                <a:lnTo>
                  <a:pt x="4810" y="3708"/>
                </a:lnTo>
                <a:close/>
                <a:moveTo>
                  <a:pt x="4810" y="3782"/>
                </a:moveTo>
                <a:lnTo>
                  <a:pt x="4810" y="3818"/>
                </a:lnTo>
                <a:lnTo>
                  <a:pt x="4749" y="3818"/>
                </a:lnTo>
                <a:lnTo>
                  <a:pt x="4749" y="3782"/>
                </a:lnTo>
                <a:lnTo>
                  <a:pt x="4810" y="3782"/>
                </a:lnTo>
                <a:close/>
                <a:moveTo>
                  <a:pt x="4638" y="1750"/>
                </a:moveTo>
                <a:lnTo>
                  <a:pt x="4810" y="1750"/>
                </a:lnTo>
                <a:lnTo>
                  <a:pt x="4810" y="1885"/>
                </a:lnTo>
                <a:lnTo>
                  <a:pt x="4638" y="1885"/>
                </a:lnTo>
                <a:lnTo>
                  <a:pt x="4638" y="1750"/>
                </a:lnTo>
                <a:close/>
                <a:moveTo>
                  <a:pt x="4638" y="1909"/>
                </a:moveTo>
                <a:lnTo>
                  <a:pt x="4810" y="1909"/>
                </a:lnTo>
                <a:lnTo>
                  <a:pt x="4810" y="2044"/>
                </a:lnTo>
                <a:lnTo>
                  <a:pt x="4638" y="2044"/>
                </a:lnTo>
                <a:lnTo>
                  <a:pt x="4638" y="1909"/>
                </a:lnTo>
                <a:close/>
                <a:moveTo>
                  <a:pt x="4638" y="2081"/>
                </a:moveTo>
                <a:lnTo>
                  <a:pt x="4810" y="2081"/>
                </a:lnTo>
                <a:lnTo>
                  <a:pt x="4810" y="2203"/>
                </a:lnTo>
                <a:lnTo>
                  <a:pt x="4638" y="2203"/>
                </a:lnTo>
                <a:lnTo>
                  <a:pt x="4638" y="2081"/>
                </a:lnTo>
                <a:close/>
                <a:moveTo>
                  <a:pt x="4638" y="2240"/>
                </a:moveTo>
                <a:lnTo>
                  <a:pt x="4810" y="2240"/>
                </a:lnTo>
                <a:lnTo>
                  <a:pt x="4810" y="2350"/>
                </a:lnTo>
                <a:lnTo>
                  <a:pt x="4638" y="2350"/>
                </a:lnTo>
                <a:lnTo>
                  <a:pt x="4638" y="2240"/>
                </a:lnTo>
                <a:close/>
                <a:moveTo>
                  <a:pt x="4638" y="2374"/>
                </a:moveTo>
                <a:lnTo>
                  <a:pt x="4810" y="2374"/>
                </a:lnTo>
                <a:lnTo>
                  <a:pt x="4810" y="2509"/>
                </a:lnTo>
                <a:lnTo>
                  <a:pt x="4638" y="2509"/>
                </a:lnTo>
                <a:lnTo>
                  <a:pt x="4638" y="2374"/>
                </a:lnTo>
                <a:close/>
                <a:moveTo>
                  <a:pt x="4638" y="2546"/>
                </a:moveTo>
                <a:lnTo>
                  <a:pt x="4810" y="2546"/>
                </a:lnTo>
                <a:lnTo>
                  <a:pt x="4810" y="2680"/>
                </a:lnTo>
                <a:lnTo>
                  <a:pt x="4638" y="2680"/>
                </a:lnTo>
                <a:lnTo>
                  <a:pt x="4638" y="2546"/>
                </a:lnTo>
                <a:close/>
                <a:moveTo>
                  <a:pt x="4638" y="2705"/>
                </a:moveTo>
                <a:lnTo>
                  <a:pt x="4810" y="2705"/>
                </a:lnTo>
                <a:lnTo>
                  <a:pt x="4810" y="2839"/>
                </a:lnTo>
                <a:lnTo>
                  <a:pt x="4638" y="2839"/>
                </a:lnTo>
                <a:lnTo>
                  <a:pt x="4638" y="2705"/>
                </a:lnTo>
                <a:close/>
                <a:moveTo>
                  <a:pt x="4626" y="3023"/>
                </a:moveTo>
                <a:lnTo>
                  <a:pt x="4638" y="3023"/>
                </a:lnTo>
                <a:lnTo>
                  <a:pt x="4638" y="2876"/>
                </a:lnTo>
                <a:lnTo>
                  <a:pt x="4810" y="2876"/>
                </a:lnTo>
                <a:lnTo>
                  <a:pt x="4810" y="2962"/>
                </a:lnTo>
                <a:lnTo>
                  <a:pt x="4810" y="2962"/>
                </a:lnTo>
                <a:lnTo>
                  <a:pt x="4810" y="3023"/>
                </a:lnTo>
                <a:lnTo>
                  <a:pt x="4626" y="3023"/>
                </a:lnTo>
                <a:lnTo>
                  <a:pt x="4626" y="3023"/>
                </a:lnTo>
                <a:close/>
                <a:moveTo>
                  <a:pt x="4626" y="3047"/>
                </a:moveTo>
                <a:lnTo>
                  <a:pt x="4810" y="3047"/>
                </a:lnTo>
                <a:lnTo>
                  <a:pt x="4810" y="3182"/>
                </a:lnTo>
                <a:lnTo>
                  <a:pt x="4626" y="3182"/>
                </a:lnTo>
                <a:lnTo>
                  <a:pt x="4626" y="3047"/>
                </a:lnTo>
                <a:close/>
                <a:moveTo>
                  <a:pt x="4626" y="3207"/>
                </a:moveTo>
                <a:lnTo>
                  <a:pt x="4810" y="3207"/>
                </a:lnTo>
                <a:lnTo>
                  <a:pt x="4810" y="3341"/>
                </a:lnTo>
                <a:lnTo>
                  <a:pt x="4626" y="3341"/>
                </a:lnTo>
                <a:lnTo>
                  <a:pt x="4626" y="3207"/>
                </a:lnTo>
                <a:close/>
                <a:moveTo>
                  <a:pt x="4626" y="3378"/>
                </a:moveTo>
                <a:lnTo>
                  <a:pt x="4810" y="3378"/>
                </a:lnTo>
                <a:lnTo>
                  <a:pt x="4810" y="3464"/>
                </a:lnTo>
                <a:lnTo>
                  <a:pt x="4749" y="3464"/>
                </a:lnTo>
                <a:lnTo>
                  <a:pt x="4749" y="3427"/>
                </a:lnTo>
                <a:lnTo>
                  <a:pt x="4712" y="3427"/>
                </a:lnTo>
                <a:lnTo>
                  <a:pt x="4712" y="3464"/>
                </a:lnTo>
                <a:lnTo>
                  <a:pt x="4626" y="3464"/>
                </a:lnTo>
                <a:lnTo>
                  <a:pt x="4626" y="3378"/>
                </a:lnTo>
                <a:close/>
                <a:moveTo>
                  <a:pt x="4626" y="3500"/>
                </a:moveTo>
                <a:lnTo>
                  <a:pt x="4712" y="3500"/>
                </a:lnTo>
                <a:lnTo>
                  <a:pt x="4712" y="3525"/>
                </a:lnTo>
                <a:lnTo>
                  <a:pt x="4626" y="3525"/>
                </a:lnTo>
                <a:lnTo>
                  <a:pt x="4626" y="3500"/>
                </a:lnTo>
                <a:close/>
                <a:moveTo>
                  <a:pt x="4626" y="3549"/>
                </a:moveTo>
                <a:lnTo>
                  <a:pt x="4712" y="3549"/>
                </a:lnTo>
                <a:lnTo>
                  <a:pt x="4712" y="3549"/>
                </a:lnTo>
                <a:lnTo>
                  <a:pt x="4626" y="3549"/>
                </a:lnTo>
                <a:lnTo>
                  <a:pt x="4626" y="3549"/>
                </a:lnTo>
                <a:close/>
                <a:moveTo>
                  <a:pt x="4626" y="3586"/>
                </a:moveTo>
                <a:lnTo>
                  <a:pt x="4712" y="3586"/>
                </a:lnTo>
                <a:lnTo>
                  <a:pt x="4712" y="3659"/>
                </a:lnTo>
                <a:lnTo>
                  <a:pt x="4626" y="3659"/>
                </a:lnTo>
                <a:lnTo>
                  <a:pt x="4626" y="3586"/>
                </a:lnTo>
                <a:close/>
                <a:moveTo>
                  <a:pt x="4626" y="3708"/>
                </a:moveTo>
                <a:lnTo>
                  <a:pt x="4712" y="3708"/>
                </a:lnTo>
                <a:lnTo>
                  <a:pt x="4712" y="3745"/>
                </a:lnTo>
                <a:lnTo>
                  <a:pt x="4626" y="3745"/>
                </a:lnTo>
                <a:lnTo>
                  <a:pt x="4626" y="3708"/>
                </a:lnTo>
                <a:close/>
                <a:moveTo>
                  <a:pt x="4712" y="3782"/>
                </a:moveTo>
                <a:lnTo>
                  <a:pt x="4712" y="3818"/>
                </a:lnTo>
                <a:lnTo>
                  <a:pt x="4626" y="3818"/>
                </a:lnTo>
                <a:lnTo>
                  <a:pt x="4626" y="3782"/>
                </a:lnTo>
                <a:lnTo>
                  <a:pt x="4712" y="3782"/>
                </a:lnTo>
                <a:close/>
                <a:moveTo>
                  <a:pt x="4590" y="3586"/>
                </a:moveTo>
                <a:lnTo>
                  <a:pt x="4590" y="3659"/>
                </a:lnTo>
                <a:lnTo>
                  <a:pt x="4565" y="3659"/>
                </a:lnTo>
                <a:lnTo>
                  <a:pt x="4565" y="3586"/>
                </a:lnTo>
                <a:lnTo>
                  <a:pt x="4590" y="3586"/>
                </a:lnTo>
                <a:close/>
                <a:moveTo>
                  <a:pt x="4565" y="3549"/>
                </a:moveTo>
                <a:lnTo>
                  <a:pt x="4565" y="3549"/>
                </a:lnTo>
                <a:lnTo>
                  <a:pt x="4590" y="3549"/>
                </a:lnTo>
                <a:lnTo>
                  <a:pt x="4590" y="3549"/>
                </a:lnTo>
                <a:lnTo>
                  <a:pt x="4565" y="3549"/>
                </a:lnTo>
                <a:close/>
                <a:moveTo>
                  <a:pt x="4590" y="3708"/>
                </a:moveTo>
                <a:lnTo>
                  <a:pt x="4590" y="3745"/>
                </a:lnTo>
                <a:lnTo>
                  <a:pt x="4565" y="3745"/>
                </a:lnTo>
                <a:lnTo>
                  <a:pt x="4565" y="3708"/>
                </a:lnTo>
                <a:lnTo>
                  <a:pt x="4590" y="3708"/>
                </a:lnTo>
                <a:close/>
                <a:moveTo>
                  <a:pt x="4590" y="3782"/>
                </a:moveTo>
                <a:lnTo>
                  <a:pt x="4590" y="3818"/>
                </a:lnTo>
                <a:lnTo>
                  <a:pt x="4565" y="3818"/>
                </a:lnTo>
                <a:lnTo>
                  <a:pt x="4565" y="3782"/>
                </a:lnTo>
                <a:lnTo>
                  <a:pt x="4590" y="3782"/>
                </a:lnTo>
                <a:close/>
                <a:moveTo>
                  <a:pt x="4528" y="1750"/>
                </a:moveTo>
                <a:lnTo>
                  <a:pt x="4614" y="1750"/>
                </a:lnTo>
                <a:lnTo>
                  <a:pt x="4614" y="1885"/>
                </a:lnTo>
                <a:lnTo>
                  <a:pt x="4528" y="1885"/>
                </a:lnTo>
                <a:lnTo>
                  <a:pt x="4528" y="1750"/>
                </a:lnTo>
                <a:close/>
                <a:moveTo>
                  <a:pt x="4528" y="1909"/>
                </a:moveTo>
                <a:lnTo>
                  <a:pt x="4614" y="1909"/>
                </a:lnTo>
                <a:lnTo>
                  <a:pt x="4614" y="2044"/>
                </a:lnTo>
                <a:lnTo>
                  <a:pt x="4528" y="2044"/>
                </a:lnTo>
                <a:lnTo>
                  <a:pt x="4528" y="1909"/>
                </a:lnTo>
                <a:close/>
                <a:moveTo>
                  <a:pt x="4528" y="2081"/>
                </a:moveTo>
                <a:lnTo>
                  <a:pt x="4614" y="2081"/>
                </a:lnTo>
                <a:lnTo>
                  <a:pt x="4614" y="2203"/>
                </a:lnTo>
                <a:lnTo>
                  <a:pt x="4528" y="2203"/>
                </a:lnTo>
                <a:lnTo>
                  <a:pt x="4528" y="2081"/>
                </a:lnTo>
                <a:close/>
                <a:moveTo>
                  <a:pt x="4528" y="2240"/>
                </a:moveTo>
                <a:lnTo>
                  <a:pt x="4614" y="2240"/>
                </a:lnTo>
                <a:lnTo>
                  <a:pt x="4614" y="2350"/>
                </a:lnTo>
                <a:lnTo>
                  <a:pt x="4528" y="2350"/>
                </a:lnTo>
                <a:lnTo>
                  <a:pt x="4528" y="2240"/>
                </a:lnTo>
                <a:close/>
                <a:moveTo>
                  <a:pt x="4528" y="2374"/>
                </a:moveTo>
                <a:lnTo>
                  <a:pt x="4614" y="2374"/>
                </a:lnTo>
                <a:lnTo>
                  <a:pt x="4614" y="2509"/>
                </a:lnTo>
                <a:lnTo>
                  <a:pt x="4528" y="2509"/>
                </a:lnTo>
                <a:lnTo>
                  <a:pt x="4528" y="2374"/>
                </a:lnTo>
                <a:close/>
                <a:moveTo>
                  <a:pt x="4528" y="2546"/>
                </a:moveTo>
                <a:lnTo>
                  <a:pt x="4614" y="2546"/>
                </a:lnTo>
                <a:lnTo>
                  <a:pt x="4614" y="2680"/>
                </a:lnTo>
                <a:lnTo>
                  <a:pt x="4528" y="2680"/>
                </a:lnTo>
                <a:lnTo>
                  <a:pt x="4528" y="2546"/>
                </a:lnTo>
                <a:close/>
                <a:moveTo>
                  <a:pt x="4528" y="2839"/>
                </a:moveTo>
                <a:lnTo>
                  <a:pt x="4528" y="2705"/>
                </a:lnTo>
                <a:lnTo>
                  <a:pt x="4614" y="2705"/>
                </a:lnTo>
                <a:lnTo>
                  <a:pt x="4614" y="2839"/>
                </a:lnTo>
                <a:lnTo>
                  <a:pt x="4528" y="2839"/>
                </a:lnTo>
                <a:close/>
                <a:moveTo>
                  <a:pt x="4504" y="3207"/>
                </a:moveTo>
                <a:lnTo>
                  <a:pt x="4590" y="3207"/>
                </a:lnTo>
                <a:lnTo>
                  <a:pt x="4590" y="3341"/>
                </a:lnTo>
                <a:lnTo>
                  <a:pt x="4504" y="3341"/>
                </a:lnTo>
                <a:lnTo>
                  <a:pt x="4504" y="3207"/>
                </a:lnTo>
                <a:close/>
                <a:moveTo>
                  <a:pt x="4504" y="3378"/>
                </a:moveTo>
                <a:lnTo>
                  <a:pt x="4590" y="3378"/>
                </a:lnTo>
                <a:lnTo>
                  <a:pt x="4590" y="3464"/>
                </a:lnTo>
                <a:lnTo>
                  <a:pt x="4504" y="3464"/>
                </a:lnTo>
                <a:lnTo>
                  <a:pt x="4504" y="3378"/>
                </a:lnTo>
                <a:close/>
                <a:moveTo>
                  <a:pt x="4504" y="3500"/>
                </a:moveTo>
                <a:lnTo>
                  <a:pt x="4590" y="3500"/>
                </a:lnTo>
                <a:lnTo>
                  <a:pt x="4590" y="3525"/>
                </a:lnTo>
                <a:lnTo>
                  <a:pt x="4565" y="3525"/>
                </a:lnTo>
                <a:lnTo>
                  <a:pt x="4565" y="3500"/>
                </a:lnTo>
                <a:lnTo>
                  <a:pt x="4541" y="3500"/>
                </a:lnTo>
                <a:lnTo>
                  <a:pt x="4541" y="3525"/>
                </a:lnTo>
                <a:lnTo>
                  <a:pt x="4504" y="3525"/>
                </a:lnTo>
                <a:lnTo>
                  <a:pt x="4504" y="3500"/>
                </a:lnTo>
                <a:close/>
                <a:moveTo>
                  <a:pt x="4504" y="3549"/>
                </a:moveTo>
                <a:lnTo>
                  <a:pt x="4541" y="3549"/>
                </a:lnTo>
                <a:lnTo>
                  <a:pt x="4541" y="3549"/>
                </a:lnTo>
                <a:lnTo>
                  <a:pt x="4504" y="3549"/>
                </a:lnTo>
                <a:lnTo>
                  <a:pt x="4504" y="3549"/>
                </a:lnTo>
                <a:close/>
                <a:moveTo>
                  <a:pt x="4504" y="3586"/>
                </a:moveTo>
                <a:lnTo>
                  <a:pt x="4541" y="3586"/>
                </a:lnTo>
                <a:lnTo>
                  <a:pt x="4541" y="3659"/>
                </a:lnTo>
                <a:lnTo>
                  <a:pt x="4504" y="3659"/>
                </a:lnTo>
                <a:lnTo>
                  <a:pt x="4504" y="3586"/>
                </a:lnTo>
                <a:close/>
                <a:moveTo>
                  <a:pt x="4504" y="3708"/>
                </a:moveTo>
                <a:lnTo>
                  <a:pt x="4541" y="3708"/>
                </a:lnTo>
                <a:lnTo>
                  <a:pt x="4541" y="3745"/>
                </a:lnTo>
                <a:lnTo>
                  <a:pt x="4504" y="3745"/>
                </a:lnTo>
                <a:lnTo>
                  <a:pt x="4504" y="3708"/>
                </a:lnTo>
                <a:close/>
                <a:moveTo>
                  <a:pt x="4504" y="3782"/>
                </a:moveTo>
                <a:lnTo>
                  <a:pt x="4541" y="3782"/>
                </a:lnTo>
                <a:lnTo>
                  <a:pt x="4541" y="3818"/>
                </a:lnTo>
                <a:lnTo>
                  <a:pt x="4504" y="3818"/>
                </a:lnTo>
                <a:lnTo>
                  <a:pt x="4504" y="3782"/>
                </a:lnTo>
                <a:close/>
                <a:moveTo>
                  <a:pt x="3990" y="3366"/>
                </a:moveTo>
                <a:lnTo>
                  <a:pt x="4100" y="3255"/>
                </a:lnTo>
                <a:lnTo>
                  <a:pt x="4210" y="3366"/>
                </a:lnTo>
                <a:lnTo>
                  <a:pt x="3990" y="3366"/>
                </a:lnTo>
                <a:close/>
                <a:moveTo>
                  <a:pt x="4210" y="3439"/>
                </a:moveTo>
                <a:lnTo>
                  <a:pt x="4100" y="3537"/>
                </a:lnTo>
                <a:lnTo>
                  <a:pt x="4002" y="3439"/>
                </a:lnTo>
                <a:lnTo>
                  <a:pt x="4210" y="3439"/>
                </a:lnTo>
                <a:close/>
                <a:moveTo>
                  <a:pt x="4002" y="3072"/>
                </a:moveTo>
                <a:lnTo>
                  <a:pt x="4210" y="3072"/>
                </a:lnTo>
                <a:lnTo>
                  <a:pt x="4100" y="3182"/>
                </a:lnTo>
                <a:lnTo>
                  <a:pt x="4002" y="3072"/>
                </a:lnTo>
                <a:close/>
                <a:moveTo>
                  <a:pt x="4137" y="3219"/>
                </a:moveTo>
                <a:lnTo>
                  <a:pt x="4247" y="3109"/>
                </a:lnTo>
                <a:lnTo>
                  <a:pt x="4247" y="3329"/>
                </a:lnTo>
                <a:lnTo>
                  <a:pt x="4137" y="3219"/>
                </a:lnTo>
                <a:close/>
                <a:moveTo>
                  <a:pt x="4210" y="2998"/>
                </a:moveTo>
                <a:lnTo>
                  <a:pt x="3990" y="2998"/>
                </a:lnTo>
                <a:lnTo>
                  <a:pt x="4100" y="2888"/>
                </a:lnTo>
                <a:lnTo>
                  <a:pt x="4210" y="2998"/>
                </a:lnTo>
                <a:close/>
                <a:moveTo>
                  <a:pt x="4137" y="2852"/>
                </a:moveTo>
                <a:lnTo>
                  <a:pt x="4247" y="2741"/>
                </a:lnTo>
                <a:lnTo>
                  <a:pt x="4247" y="2962"/>
                </a:lnTo>
                <a:lnTo>
                  <a:pt x="4137" y="2852"/>
                </a:lnTo>
                <a:close/>
                <a:moveTo>
                  <a:pt x="3941" y="2974"/>
                </a:moveTo>
                <a:lnTo>
                  <a:pt x="3941" y="2729"/>
                </a:lnTo>
                <a:lnTo>
                  <a:pt x="4063" y="2852"/>
                </a:lnTo>
                <a:lnTo>
                  <a:pt x="3941" y="2974"/>
                </a:lnTo>
                <a:close/>
                <a:moveTo>
                  <a:pt x="4063" y="3219"/>
                </a:moveTo>
                <a:lnTo>
                  <a:pt x="3941" y="3329"/>
                </a:lnTo>
                <a:lnTo>
                  <a:pt x="3941" y="3096"/>
                </a:lnTo>
                <a:lnTo>
                  <a:pt x="4063" y="3219"/>
                </a:lnTo>
                <a:close/>
                <a:moveTo>
                  <a:pt x="4063" y="3574"/>
                </a:moveTo>
                <a:lnTo>
                  <a:pt x="3941" y="3696"/>
                </a:lnTo>
                <a:lnTo>
                  <a:pt x="3941" y="3464"/>
                </a:lnTo>
                <a:lnTo>
                  <a:pt x="4063" y="3574"/>
                </a:lnTo>
                <a:close/>
                <a:moveTo>
                  <a:pt x="4100" y="3610"/>
                </a:moveTo>
                <a:lnTo>
                  <a:pt x="4210" y="3721"/>
                </a:lnTo>
                <a:lnTo>
                  <a:pt x="3990" y="3721"/>
                </a:lnTo>
                <a:lnTo>
                  <a:pt x="4100" y="3610"/>
                </a:lnTo>
                <a:close/>
                <a:moveTo>
                  <a:pt x="4137" y="3574"/>
                </a:moveTo>
                <a:lnTo>
                  <a:pt x="4247" y="3464"/>
                </a:lnTo>
                <a:lnTo>
                  <a:pt x="4247" y="3696"/>
                </a:lnTo>
                <a:lnTo>
                  <a:pt x="4137" y="3574"/>
                </a:lnTo>
                <a:close/>
                <a:moveTo>
                  <a:pt x="4137" y="1297"/>
                </a:moveTo>
                <a:lnTo>
                  <a:pt x="4271" y="1297"/>
                </a:lnTo>
                <a:lnTo>
                  <a:pt x="4271" y="1358"/>
                </a:lnTo>
                <a:lnTo>
                  <a:pt x="4137" y="1358"/>
                </a:lnTo>
                <a:lnTo>
                  <a:pt x="4137" y="1297"/>
                </a:lnTo>
                <a:close/>
                <a:moveTo>
                  <a:pt x="4137" y="1395"/>
                </a:moveTo>
                <a:lnTo>
                  <a:pt x="4271" y="1395"/>
                </a:lnTo>
                <a:lnTo>
                  <a:pt x="4271" y="1456"/>
                </a:lnTo>
                <a:lnTo>
                  <a:pt x="4137" y="1456"/>
                </a:lnTo>
                <a:lnTo>
                  <a:pt x="4137" y="1395"/>
                </a:lnTo>
                <a:close/>
                <a:moveTo>
                  <a:pt x="4137" y="1481"/>
                </a:moveTo>
                <a:lnTo>
                  <a:pt x="4271" y="1481"/>
                </a:lnTo>
                <a:lnTo>
                  <a:pt x="4271" y="1554"/>
                </a:lnTo>
                <a:lnTo>
                  <a:pt x="4137" y="1554"/>
                </a:lnTo>
                <a:lnTo>
                  <a:pt x="4137" y="1481"/>
                </a:lnTo>
                <a:close/>
                <a:moveTo>
                  <a:pt x="4137" y="1579"/>
                </a:moveTo>
                <a:lnTo>
                  <a:pt x="4271" y="1579"/>
                </a:lnTo>
                <a:lnTo>
                  <a:pt x="4271" y="1640"/>
                </a:lnTo>
                <a:lnTo>
                  <a:pt x="4137" y="1640"/>
                </a:lnTo>
                <a:lnTo>
                  <a:pt x="4137" y="1579"/>
                </a:lnTo>
                <a:close/>
                <a:moveTo>
                  <a:pt x="4137" y="1677"/>
                </a:moveTo>
                <a:lnTo>
                  <a:pt x="4271" y="1677"/>
                </a:lnTo>
                <a:lnTo>
                  <a:pt x="4271" y="1738"/>
                </a:lnTo>
                <a:lnTo>
                  <a:pt x="4137" y="1738"/>
                </a:lnTo>
                <a:lnTo>
                  <a:pt x="4137" y="1677"/>
                </a:lnTo>
                <a:close/>
                <a:moveTo>
                  <a:pt x="4137" y="1775"/>
                </a:moveTo>
                <a:lnTo>
                  <a:pt x="4271" y="1775"/>
                </a:lnTo>
                <a:lnTo>
                  <a:pt x="4271" y="1836"/>
                </a:lnTo>
                <a:lnTo>
                  <a:pt x="4137" y="1836"/>
                </a:lnTo>
                <a:lnTo>
                  <a:pt x="4137" y="1775"/>
                </a:lnTo>
                <a:close/>
                <a:moveTo>
                  <a:pt x="4137" y="1872"/>
                </a:moveTo>
                <a:lnTo>
                  <a:pt x="4271" y="1872"/>
                </a:lnTo>
                <a:lnTo>
                  <a:pt x="4271" y="1934"/>
                </a:lnTo>
                <a:lnTo>
                  <a:pt x="4137" y="1934"/>
                </a:lnTo>
                <a:lnTo>
                  <a:pt x="4137" y="1872"/>
                </a:lnTo>
                <a:close/>
                <a:moveTo>
                  <a:pt x="4137" y="1970"/>
                </a:moveTo>
                <a:lnTo>
                  <a:pt x="4271" y="1970"/>
                </a:lnTo>
                <a:lnTo>
                  <a:pt x="4271" y="2032"/>
                </a:lnTo>
                <a:lnTo>
                  <a:pt x="4137" y="2032"/>
                </a:lnTo>
                <a:lnTo>
                  <a:pt x="4137" y="1970"/>
                </a:lnTo>
                <a:close/>
                <a:moveTo>
                  <a:pt x="4137" y="2056"/>
                </a:moveTo>
                <a:lnTo>
                  <a:pt x="4271" y="2056"/>
                </a:lnTo>
                <a:lnTo>
                  <a:pt x="4271" y="2117"/>
                </a:lnTo>
                <a:lnTo>
                  <a:pt x="4137" y="2117"/>
                </a:lnTo>
                <a:lnTo>
                  <a:pt x="4137" y="2056"/>
                </a:lnTo>
                <a:close/>
                <a:moveTo>
                  <a:pt x="4137" y="2154"/>
                </a:moveTo>
                <a:lnTo>
                  <a:pt x="4271" y="2154"/>
                </a:lnTo>
                <a:lnTo>
                  <a:pt x="4271" y="2215"/>
                </a:lnTo>
                <a:lnTo>
                  <a:pt x="4137" y="2215"/>
                </a:lnTo>
                <a:lnTo>
                  <a:pt x="4137" y="2154"/>
                </a:lnTo>
                <a:close/>
                <a:moveTo>
                  <a:pt x="4210" y="2717"/>
                </a:moveTo>
                <a:lnTo>
                  <a:pt x="4100" y="2815"/>
                </a:lnTo>
                <a:lnTo>
                  <a:pt x="4002" y="2717"/>
                </a:lnTo>
                <a:lnTo>
                  <a:pt x="4210" y="2717"/>
                </a:lnTo>
                <a:close/>
                <a:moveTo>
                  <a:pt x="3904" y="1297"/>
                </a:moveTo>
                <a:lnTo>
                  <a:pt x="4039" y="1297"/>
                </a:lnTo>
                <a:lnTo>
                  <a:pt x="4039" y="1358"/>
                </a:lnTo>
                <a:lnTo>
                  <a:pt x="3904" y="1358"/>
                </a:lnTo>
                <a:lnTo>
                  <a:pt x="3904" y="1297"/>
                </a:lnTo>
                <a:close/>
                <a:moveTo>
                  <a:pt x="3904" y="1395"/>
                </a:moveTo>
                <a:lnTo>
                  <a:pt x="4039" y="1395"/>
                </a:lnTo>
                <a:lnTo>
                  <a:pt x="4039" y="1456"/>
                </a:lnTo>
                <a:lnTo>
                  <a:pt x="3904" y="1456"/>
                </a:lnTo>
                <a:lnTo>
                  <a:pt x="3904" y="1395"/>
                </a:lnTo>
                <a:close/>
                <a:moveTo>
                  <a:pt x="3904" y="1481"/>
                </a:moveTo>
                <a:lnTo>
                  <a:pt x="4039" y="1481"/>
                </a:lnTo>
                <a:lnTo>
                  <a:pt x="4039" y="1554"/>
                </a:lnTo>
                <a:lnTo>
                  <a:pt x="3904" y="1554"/>
                </a:lnTo>
                <a:lnTo>
                  <a:pt x="3904" y="1481"/>
                </a:lnTo>
                <a:close/>
                <a:moveTo>
                  <a:pt x="3904" y="1579"/>
                </a:moveTo>
                <a:lnTo>
                  <a:pt x="4039" y="1579"/>
                </a:lnTo>
                <a:lnTo>
                  <a:pt x="4039" y="1640"/>
                </a:lnTo>
                <a:lnTo>
                  <a:pt x="3904" y="1640"/>
                </a:lnTo>
                <a:lnTo>
                  <a:pt x="3904" y="1579"/>
                </a:lnTo>
                <a:close/>
                <a:moveTo>
                  <a:pt x="3904" y="1677"/>
                </a:moveTo>
                <a:lnTo>
                  <a:pt x="4039" y="1677"/>
                </a:lnTo>
                <a:lnTo>
                  <a:pt x="4039" y="1738"/>
                </a:lnTo>
                <a:lnTo>
                  <a:pt x="3904" y="1738"/>
                </a:lnTo>
                <a:lnTo>
                  <a:pt x="3904" y="1677"/>
                </a:lnTo>
                <a:close/>
                <a:moveTo>
                  <a:pt x="3904" y="1775"/>
                </a:moveTo>
                <a:lnTo>
                  <a:pt x="4039" y="1775"/>
                </a:lnTo>
                <a:lnTo>
                  <a:pt x="4039" y="1836"/>
                </a:lnTo>
                <a:lnTo>
                  <a:pt x="3904" y="1836"/>
                </a:lnTo>
                <a:lnTo>
                  <a:pt x="3904" y="1775"/>
                </a:lnTo>
                <a:close/>
                <a:moveTo>
                  <a:pt x="3904" y="1872"/>
                </a:moveTo>
                <a:lnTo>
                  <a:pt x="4039" y="1872"/>
                </a:lnTo>
                <a:lnTo>
                  <a:pt x="4039" y="1934"/>
                </a:lnTo>
                <a:lnTo>
                  <a:pt x="3904" y="1934"/>
                </a:lnTo>
                <a:lnTo>
                  <a:pt x="3904" y="1872"/>
                </a:lnTo>
                <a:close/>
                <a:moveTo>
                  <a:pt x="3904" y="1970"/>
                </a:moveTo>
                <a:lnTo>
                  <a:pt x="4039" y="1970"/>
                </a:lnTo>
                <a:lnTo>
                  <a:pt x="4039" y="2032"/>
                </a:lnTo>
                <a:lnTo>
                  <a:pt x="3904" y="2032"/>
                </a:lnTo>
                <a:lnTo>
                  <a:pt x="3904" y="1970"/>
                </a:lnTo>
                <a:close/>
                <a:moveTo>
                  <a:pt x="3904" y="2056"/>
                </a:moveTo>
                <a:lnTo>
                  <a:pt x="4039" y="2056"/>
                </a:lnTo>
                <a:lnTo>
                  <a:pt x="4039" y="2117"/>
                </a:lnTo>
                <a:lnTo>
                  <a:pt x="3904" y="2117"/>
                </a:lnTo>
                <a:lnTo>
                  <a:pt x="3904" y="2056"/>
                </a:lnTo>
                <a:close/>
                <a:moveTo>
                  <a:pt x="3904" y="2154"/>
                </a:moveTo>
                <a:lnTo>
                  <a:pt x="4039" y="2154"/>
                </a:lnTo>
                <a:lnTo>
                  <a:pt x="4039" y="2215"/>
                </a:lnTo>
                <a:lnTo>
                  <a:pt x="3904" y="2215"/>
                </a:lnTo>
                <a:lnTo>
                  <a:pt x="3904" y="2154"/>
                </a:lnTo>
                <a:close/>
                <a:moveTo>
                  <a:pt x="3941" y="3806"/>
                </a:moveTo>
                <a:lnTo>
                  <a:pt x="4247" y="3806"/>
                </a:lnTo>
                <a:lnTo>
                  <a:pt x="4247" y="3818"/>
                </a:lnTo>
                <a:lnTo>
                  <a:pt x="3941" y="3818"/>
                </a:lnTo>
                <a:lnTo>
                  <a:pt x="3941" y="3806"/>
                </a:lnTo>
                <a:close/>
                <a:moveTo>
                  <a:pt x="1958" y="3329"/>
                </a:moveTo>
                <a:lnTo>
                  <a:pt x="1885" y="3415"/>
                </a:lnTo>
                <a:lnTo>
                  <a:pt x="1799" y="3329"/>
                </a:lnTo>
                <a:lnTo>
                  <a:pt x="1958" y="3329"/>
                </a:lnTo>
                <a:close/>
                <a:moveTo>
                  <a:pt x="1799" y="3280"/>
                </a:moveTo>
                <a:lnTo>
                  <a:pt x="1885" y="3194"/>
                </a:lnTo>
                <a:lnTo>
                  <a:pt x="1970" y="3280"/>
                </a:lnTo>
                <a:lnTo>
                  <a:pt x="1799" y="3280"/>
                </a:lnTo>
                <a:close/>
                <a:moveTo>
                  <a:pt x="1995" y="3353"/>
                </a:moveTo>
                <a:lnTo>
                  <a:pt x="1995" y="3525"/>
                </a:lnTo>
                <a:lnTo>
                  <a:pt x="1909" y="3439"/>
                </a:lnTo>
                <a:lnTo>
                  <a:pt x="1995" y="3353"/>
                </a:lnTo>
                <a:close/>
                <a:moveTo>
                  <a:pt x="1970" y="3549"/>
                </a:moveTo>
                <a:lnTo>
                  <a:pt x="1799" y="3549"/>
                </a:lnTo>
                <a:lnTo>
                  <a:pt x="1885" y="3464"/>
                </a:lnTo>
                <a:lnTo>
                  <a:pt x="1970" y="3549"/>
                </a:lnTo>
                <a:close/>
                <a:moveTo>
                  <a:pt x="1958" y="3610"/>
                </a:moveTo>
                <a:lnTo>
                  <a:pt x="1885" y="3684"/>
                </a:lnTo>
                <a:lnTo>
                  <a:pt x="1799" y="3610"/>
                </a:lnTo>
                <a:lnTo>
                  <a:pt x="1958" y="3610"/>
                </a:lnTo>
                <a:close/>
                <a:moveTo>
                  <a:pt x="1995" y="3635"/>
                </a:moveTo>
                <a:lnTo>
                  <a:pt x="1995" y="3806"/>
                </a:lnTo>
                <a:lnTo>
                  <a:pt x="1909" y="3721"/>
                </a:lnTo>
                <a:lnTo>
                  <a:pt x="1995" y="3635"/>
                </a:lnTo>
                <a:close/>
                <a:moveTo>
                  <a:pt x="1995" y="3243"/>
                </a:moveTo>
                <a:lnTo>
                  <a:pt x="1909" y="3158"/>
                </a:lnTo>
                <a:lnTo>
                  <a:pt x="1995" y="3072"/>
                </a:lnTo>
                <a:lnTo>
                  <a:pt x="1995" y="3243"/>
                </a:lnTo>
                <a:close/>
                <a:moveTo>
                  <a:pt x="1958" y="3060"/>
                </a:moveTo>
                <a:lnTo>
                  <a:pt x="1885" y="3133"/>
                </a:lnTo>
                <a:lnTo>
                  <a:pt x="1799" y="3060"/>
                </a:lnTo>
                <a:lnTo>
                  <a:pt x="1958" y="3060"/>
                </a:lnTo>
                <a:close/>
                <a:moveTo>
                  <a:pt x="1762" y="3072"/>
                </a:moveTo>
                <a:lnTo>
                  <a:pt x="1848" y="3158"/>
                </a:lnTo>
                <a:lnTo>
                  <a:pt x="1762" y="3255"/>
                </a:lnTo>
                <a:lnTo>
                  <a:pt x="1762" y="3072"/>
                </a:lnTo>
                <a:close/>
                <a:moveTo>
                  <a:pt x="1762" y="3353"/>
                </a:moveTo>
                <a:lnTo>
                  <a:pt x="1848" y="3439"/>
                </a:lnTo>
                <a:lnTo>
                  <a:pt x="1762" y="3525"/>
                </a:lnTo>
                <a:lnTo>
                  <a:pt x="1762" y="3353"/>
                </a:lnTo>
                <a:close/>
                <a:moveTo>
                  <a:pt x="1762" y="3623"/>
                </a:moveTo>
                <a:lnTo>
                  <a:pt x="1848" y="3721"/>
                </a:lnTo>
                <a:lnTo>
                  <a:pt x="1762" y="3806"/>
                </a:lnTo>
                <a:lnTo>
                  <a:pt x="1762" y="3623"/>
                </a:lnTo>
                <a:close/>
                <a:moveTo>
                  <a:pt x="1885" y="3745"/>
                </a:moveTo>
                <a:lnTo>
                  <a:pt x="1958" y="3818"/>
                </a:lnTo>
                <a:lnTo>
                  <a:pt x="1799" y="3818"/>
                </a:lnTo>
                <a:lnTo>
                  <a:pt x="1885" y="3745"/>
                </a:lnTo>
                <a:close/>
                <a:moveTo>
                  <a:pt x="1456" y="2644"/>
                </a:moveTo>
                <a:lnTo>
                  <a:pt x="1542" y="2644"/>
                </a:lnTo>
                <a:lnTo>
                  <a:pt x="1542" y="2778"/>
                </a:lnTo>
                <a:lnTo>
                  <a:pt x="1456" y="2778"/>
                </a:lnTo>
                <a:lnTo>
                  <a:pt x="1456" y="2644"/>
                </a:lnTo>
                <a:close/>
                <a:moveTo>
                  <a:pt x="1456" y="2815"/>
                </a:moveTo>
                <a:lnTo>
                  <a:pt x="1542" y="2815"/>
                </a:lnTo>
                <a:lnTo>
                  <a:pt x="1542" y="2949"/>
                </a:lnTo>
                <a:lnTo>
                  <a:pt x="1456" y="2949"/>
                </a:lnTo>
                <a:lnTo>
                  <a:pt x="1456" y="2815"/>
                </a:lnTo>
                <a:close/>
                <a:moveTo>
                  <a:pt x="1456" y="2974"/>
                </a:moveTo>
                <a:lnTo>
                  <a:pt x="1542" y="2974"/>
                </a:lnTo>
                <a:lnTo>
                  <a:pt x="1542" y="3109"/>
                </a:lnTo>
                <a:lnTo>
                  <a:pt x="1456" y="3109"/>
                </a:lnTo>
                <a:lnTo>
                  <a:pt x="1456" y="2974"/>
                </a:lnTo>
                <a:close/>
                <a:moveTo>
                  <a:pt x="1456" y="3145"/>
                </a:moveTo>
                <a:lnTo>
                  <a:pt x="1542" y="3145"/>
                </a:lnTo>
                <a:lnTo>
                  <a:pt x="1542" y="3243"/>
                </a:lnTo>
                <a:lnTo>
                  <a:pt x="1456" y="3243"/>
                </a:lnTo>
                <a:lnTo>
                  <a:pt x="1456" y="3145"/>
                </a:lnTo>
                <a:close/>
                <a:moveTo>
                  <a:pt x="1456" y="3280"/>
                </a:moveTo>
                <a:lnTo>
                  <a:pt x="1542" y="3280"/>
                </a:lnTo>
                <a:lnTo>
                  <a:pt x="1542" y="3415"/>
                </a:lnTo>
                <a:lnTo>
                  <a:pt x="1456" y="3415"/>
                </a:lnTo>
                <a:lnTo>
                  <a:pt x="1456" y="3280"/>
                </a:lnTo>
                <a:close/>
                <a:moveTo>
                  <a:pt x="1456" y="3439"/>
                </a:moveTo>
                <a:lnTo>
                  <a:pt x="1542" y="3439"/>
                </a:lnTo>
                <a:lnTo>
                  <a:pt x="1542" y="3574"/>
                </a:lnTo>
                <a:lnTo>
                  <a:pt x="1456" y="3574"/>
                </a:lnTo>
                <a:lnTo>
                  <a:pt x="1456" y="3439"/>
                </a:lnTo>
                <a:close/>
                <a:moveTo>
                  <a:pt x="1456" y="3610"/>
                </a:moveTo>
                <a:lnTo>
                  <a:pt x="1542" y="3610"/>
                </a:lnTo>
                <a:lnTo>
                  <a:pt x="1542" y="3745"/>
                </a:lnTo>
                <a:lnTo>
                  <a:pt x="1456" y="3745"/>
                </a:lnTo>
                <a:lnTo>
                  <a:pt x="1456" y="3610"/>
                </a:lnTo>
                <a:close/>
                <a:moveTo>
                  <a:pt x="1456" y="3769"/>
                </a:moveTo>
                <a:lnTo>
                  <a:pt x="1542" y="3769"/>
                </a:lnTo>
                <a:lnTo>
                  <a:pt x="1542" y="3818"/>
                </a:lnTo>
                <a:lnTo>
                  <a:pt x="1456" y="3818"/>
                </a:lnTo>
                <a:lnTo>
                  <a:pt x="1456" y="3769"/>
                </a:lnTo>
                <a:close/>
                <a:moveTo>
                  <a:pt x="942" y="2864"/>
                </a:moveTo>
                <a:lnTo>
                  <a:pt x="869" y="2790"/>
                </a:lnTo>
                <a:lnTo>
                  <a:pt x="1028" y="2790"/>
                </a:lnTo>
                <a:lnTo>
                  <a:pt x="942" y="2864"/>
                </a:lnTo>
                <a:close/>
                <a:moveTo>
                  <a:pt x="1052" y="2803"/>
                </a:moveTo>
                <a:lnTo>
                  <a:pt x="1052" y="2974"/>
                </a:lnTo>
                <a:lnTo>
                  <a:pt x="967" y="2888"/>
                </a:lnTo>
                <a:lnTo>
                  <a:pt x="1052" y="2803"/>
                </a:lnTo>
                <a:close/>
                <a:moveTo>
                  <a:pt x="1016" y="2986"/>
                </a:moveTo>
                <a:lnTo>
                  <a:pt x="869" y="2986"/>
                </a:lnTo>
                <a:lnTo>
                  <a:pt x="942" y="2913"/>
                </a:lnTo>
                <a:lnTo>
                  <a:pt x="1016" y="2986"/>
                </a:lnTo>
                <a:close/>
                <a:moveTo>
                  <a:pt x="1028" y="3047"/>
                </a:moveTo>
                <a:lnTo>
                  <a:pt x="942" y="3121"/>
                </a:lnTo>
                <a:lnTo>
                  <a:pt x="869" y="3047"/>
                </a:lnTo>
                <a:lnTo>
                  <a:pt x="1028" y="3047"/>
                </a:lnTo>
                <a:close/>
                <a:moveTo>
                  <a:pt x="1052" y="3060"/>
                </a:moveTo>
                <a:lnTo>
                  <a:pt x="1052" y="3231"/>
                </a:lnTo>
                <a:lnTo>
                  <a:pt x="967" y="3145"/>
                </a:lnTo>
                <a:lnTo>
                  <a:pt x="1052" y="3060"/>
                </a:lnTo>
                <a:close/>
                <a:moveTo>
                  <a:pt x="1016" y="3243"/>
                </a:moveTo>
                <a:lnTo>
                  <a:pt x="869" y="3243"/>
                </a:lnTo>
                <a:lnTo>
                  <a:pt x="942" y="3170"/>
                </a:lnTo>
                <a:lnTo>
                  <a:pt x="1016" y="3243"/>
                </a:lnTo>
                <a:close/>
                <a:moveTo>
                  <a:pt x="1028" y="3304"/>
                </a:moveTo>
                <a:lnTo>
                  <a:pt x="942" y="3378"/>
                </a:lnTo>
                <a:lnTo>
                  <a:pt x="869" y="3304"/>
                </a:lnTo>
                <a:lnTo>
                  <a:pt x="1028" y="3304"/>
                </a:lnTo>
                <a:close/>
                <a:moveTo>
                  <a:pt x="1052" y="3317"/>
                </a:moveTo>
                <a:lnTo>
                  <a:pt x="1052" y="3488"/>
                </a:lnTo>
                <a:lnTo>
                  <a:pt x="967" y="3402"/>
                </a:lnTo>
                <a:lnTo>
                  <a:pt x="1052" y="3317"/>
                </a:lnTo>
                <a:close/>
                <a:moveTo>
                  <a:pt x="1016" y="3500"/>
                </a:moveTo>
                <a:lnTo>
                  <a:pt x="869" y="3500"/>
                </a:lnTo>
                <a:lnTo>
                  <a:pt x="942" y="3427"/>
                </a:lnTo>
                <a:lnTo>
                  <a:pt x="1016" y="3500"/>
                </a:lnTo>
                <a:close/>
                <a:moveTo>
                  <a:pt x="1028" y="3561"/>
                </a:moveTo>
                <a:lnTo>
                  <a:pt x="942" y="3635"/>
                </a:lnTo>
                <a:lnTo>
                  <a:pt x="869" y="3561"/>
                </a:lnTo>
                <a:lnTo>
                  <a:pt x="1028" y="3561"/>
                </a:lnTo>
                <a:close/>
                <a:moveTo>
                  <a:pt x="1052" y="3574"/>
                </a:moveTo>
                <a:lnTo>
                  <a:pt x="1052" y="3745"/>
                </a:lnTo>
                <a:lnTo>
                  <a:pt x="967" y="3659"/>
                </a:lnTo>
                <a:lnTo>
                  <a:pt x="1052" y="3574"/>
                </a:lnTo>
                <a:close/>
                <a:moveTo>
                  <a:pt x="1028" y="1946"/>
                </a:moveTo>
                <a:lnTo>
                  <a:pt x="942" y="2032"/>
                </a:lnTo>
                <a:lnTo>
                  <a:pt x="869" y="1946"/>
                </a:lnTo>
                <a:lnTo>
                  <a:pt x="1028" y="1946"/>
                </a:lnTo>
                <a:close/>
                <a:moveTo>
                  <a:pt x="869" y="1897"/>
                </a:moveTo>
                <a:lnTo>
                  <a:pt x="942" y="1824"/>
                </a:lnTo>
                <a:lnTo>
                  <a:pt x="1016" y="1897"/>
                </a:lnTo>
                <a:lnTo>
                  <a:pt x="869" y="1897"/>
                </a:lnTo>
                <a:close/>
                <a:moveTo>
                  <a:pt x="1052" y="1970"/>
                </a:moveTo>
                <a:lnTo>
                  <a:pt x="1052" y="2130"/>
                </a:lnTo>
                <a:lnTo>
                  <a:pt x="967" y="2056"/>
                </a:lnTo>
                <a:lnTo>
                  <a:pt x="1052" y="1970"/>
                </a:lnTo>
                <a:close/>
                <a:moveTo>
                  <a:pt x="1016" y="2154"/>
                </a:moveTo>
                <a:lnTo>
                  <a:pt x="869" y="2154"/>
                </a:lnTo>
                <a:lnTo>
                  <a:pt x="942" y="2081"/>
                </a:lnTo>
                <a:lnTo>
                  <a:pt x="1016" y="2154"/>
                </a:lnTo>
                <a:close/>
                <a:moveTo>
                  <a:pt x="1028" y="2203"/>
                </a:moveTo>
                <a:lnTo>
                  <a:pt x="942" y="2289"/>
                </a:lnTo>
                <a:lnTo>
                  <a:pt x="869" y="2203"/>
                </a:lnTo>
                <a:lnTo>
                  <a:pt x="1028" y="2203"/>
                </a:lnTo>
                <a:close/>
                <a:moveTo>
                  <a:pt x="1052" y="2227"/>
                </a:moveTo>
                <a:lnTo>
                  <a:pt x="1052" y="2387"/>
                </a:lnTo>
                <a:lnTo>
                  <a:pt x="967" y="2313"/>
                </a:lnTo>
                <a:lnTo>
                  <a:pt x="1052" y="2227"/>
                </a:lnTo>
                <a:close/>
                <a:moveTo>
                  <a:pt x="1016" y="2411"/>
                </a:moveTo>
                <a:lnTo>
                  <a:pt x="869" y="2411"/>
                </a:lnTo>
                <a:lnTo>
                  <a:pt x="942" y="2338"/>
                </a:lnTo>
                <a:lnTo>
                  <a:pt x="1016" y="2411"/>
                </a:lnTo>
                <a:close/>
                <a:moveTo>
                  <a:pt x="1028" y="2460"/>
                </a:moveTo>
                <a:lnTo>
                  <a:pt x="942" y="2533"/>
                </a:lnTo>
                <a:lnTo>
                  <a:pt x="869" y="2460"/>
                </a:lnTo>
                <a:lnTo>
                  <a:pt x="1028" y="2460"/>
                </a:lnTo>
                <a:close/>
                <a:moveTo>
                  <a:pt x="1052" y="2484"/>
                </a:moveTo>
                <a:lnTo>
                  <a:pt x="1052" y="2644"/>
                </a:lnTo>
                <a:lnTo>
                  <a:pt x="967" y="2570"/>
                </a:lnTo>
                <a:lnTo>
                  <a:pt x="1052" y="2484"/>
                </a:lnTo>
                <a:close/>
                <a:moveTo>
                  <a:pt x="1052" y="1872"/>
                </a:moveTo>
                <a:lnTo>
                  <a:pt x="967" y="1799"/>
                </a:lnTo>
                <a:lnTo>
                  <a:pt x="1052" y="1713"/>
                </a:lnTo>
                <a:lnTo>
                  <a:pt x="1052" y="1872"/>
                </a:lnTo>
                <a:close/>
                <a:moveTo>
                  <a:pt x="942" y="1775"/>
                </a:moveTo>
                <a:lnTo>
                  <a:pt x="869" y="1689"/>
                </a:lnTo>
                <a:lnTo>
                  <a:pt x="1028" y="1689"/>
                </a:lnTo>
                <a:lnTo>
                  <a:pt x="942" y="1775"/>
                </a:lnTo>
                <a:close/>
                <a:moveTo>
                  <a:pt x="1003" y="392"/>
                </a:moveTo>
                <a:lnTo>
                  <a:pt x="942" y="453"/>
                </a:lnTo>
                <a:lnTo>
                  <a:pt x="881" y="392"/>
                </a:lnTo>
                <a:lnTo>
                  <a:pt x="1003" y="392"/>
                </a:lnTo>
                <a:close/>
                <a:moveTo>
                  <a:pt x="881" y="355"/>
                </a:moveTo>
                <a:lnTo>
                  <a:pt x="942" y="294"/>
                </a:lnTo>
                <a:lnTo>
                  <a:pt x="1003" y="355"/>
                </a:lnTo>
                <a:lnTo>
                  <a:pt x="881" y="355"/>
                </a:lnTo>
                <a:close/>
                <a:moveTo>
                  <a:pt x="1028" y="404"/>
                </a:moveTo>
                <a:lnTo>
                  <a:pt x="1028" y="538"/>
                </a:lnTo>
                <a:lnTo>
                  <a:pt x="967" y="465"/>
                </a:lnTo>
                <a:lnTo>
                  <a:pt x="1028" y="404"/>
                </a:lnTo>
                <a:close/>
                <a:moveTo>
                  <a:pt x="1003" y="551"/>
                </a:moveTo>
                <a:lnTo>
                  <a:pt x="881" y="551"/>
                </a:lnTo>
                <a:lnTo>
                  <a:pt x="942" y="490"/>
                </a:lnTo>
                <a:lnTo>
                  <a:pt x="1003" y="551"/>
                </a:lnTo>
                <a:close/>
                <a:moveTo>
                  <a:pt x="1028" y="930"/>
                </a:moveTo>
                <a:lnTo>
                  <a:pt x="1028" y="967"/>
                </a:lnTo>
                <a:lnTo>
                  <a:pt x="991" y="930"/>
                </a:lnTo>
                <a:lnTo>
                  <a:pt x="1028" y="930"/>
                </a:lnTo>
                <a:close/>
                <a:moveTo>
                  <a:pt x="954" y="930"/>
                </a:moveTo>
                <a:lnTo>
                  <a:pt x="991" y="967"/>
                </a:lnTo>
                <a:lnTo>
                  <a:pt x="881" y="967"/>
                </a:lnTo>
                <a:lnTo>
                  <a:pt x="930" y="930"/>
                </a:lnTo>
                <a:lnTo>
                  <a:pt x="954" y="930"/>
                </a:lnTo>
                <a:close/>
                <a:moveTo>
                  <a:pt x="1003" y="1016"/>
                </a:moveTo>
                <a:lnTo>
                  <a:pt x="942" y="1077"/>
                </a:lnTo>
                <a:lnTo>
                  <a:pt x="881" y="1016"/>
                </a:lnTo>
                <a:lnTo>
                  <a:pt x="1003" y="1016"/>
                </a:lnTo>
                <a:close/>
                <a:moveTo>
                  <a:pt x="1028" y="1028"/>
                </a:moveTo>
                <a:lnTo>
                  <a:pt x="1028" y="1163"/>
                </a:lnTo>
                <a:lnTo>
                  <a:pt x="954" y="1089"/>
                </a:lnTo>
                <a:lnTo>
                  <a:pt x="1028" y="1028"/>
                </a:lnTo>
                <a:close/>
                <a:moveTo>
                  <a:pt x="991" y="1163"/>
                </a:moveTo>
                <a:lnTo>
                  <a:pt x="881" y="1163"/>
                </a:lnTo>
                <a:lnTo>
                  <a:pt x="942" y="1114"/>
                </a:lnTo>
                <a:lnTo>
                  <a:pt x="991" y="1163"/>
                </a:lnTo>
                <a:close/>
                <a:moveTo>
                  <a:pt x="1003" y="1212"/>
                </a:moveTo>
                <a:lnTo>
                  <a:pt x="942" y="1273"/>
                </a:lnTo>
                <a:lnTo>
                  <a:pt x="881" y="1212"/>
                </a:lnTo>
                <a:lnTo>
                  <a:pt x="1003" y="1212"/>
                </a:lnTo>
                <a:close/>
                <a:moveTo>
                  <a:pt x="1028" y="1224"/>
                </a:moveTo>
                <a:lnTo>
                  <a:pt x="1028" y="1358"/>
                </a:lnTo>
                <a:lnTo>
                  <a:pt x="954" y="1285"/>
                </a:lnTo>
                <a:lnTo>
                  <a:pt x="1028" y="1224"/>
                </a:lnTo>
                <a:close/>
                <a:moveTo>
                  <a:pt x="991" y="1371"/>
                </a:moveTo>
                <a:lnTo>
                  <a:pt x="881" y="1371"/>
                </a:lnTo>
                <a:lnTo>
                  <a:pt x="942" y="1310"/>
                </a:lnTo>
                <a:lnTo>
                  <a:pt x="991" y="1371"/>
                </a:lnTo>
                <a:close/>
                <a:moveTo>
                  <a:pt x="1003" y="1407"/>
                </a:moveTo>
                <a:lnTo>
                  <a:pt x="942" y="1469"/>
                </a:lnTo>
                <a:lnTo>
                  <a:pt x="881" y="1407"/>
                </a:lnTo>
                <a:lnTo>
                  <a:pt x="1003" y="1407"/>
                </a:lnTo>
                <a:close/>
                <a:moveTo>
                  <a:pt x="1028" y="1420"/>
                </a:moveTo>
                <a:lnTo>
                  <a:pt x="1028" y="1554"/>
                </a:lnTo>
                <a:lnTo>
                  <a:pt x="954" y="1481"/>
                </a:lnTo>
                <a:lnTo>
                  <a:pt x="1028" y="1420"/>
                </a:lnTo>
                <a:close/>
                <a:moveTo>
                  <a:pt x="1028" y="343"/>
                </a:moveTo>
                <a:lnTo>
                  <a:pt x="967" y="269"/>
                </a:lnTo>
                <a:lnTo>
                  <a:pt x="1028" y="208"/>
                </a:lnTo>
                <a:lnTo>
                  <a:pt x="1028" y="343"/>
                </a:lnTo>
                <a:close/>
                <a:moveTo>
                  <a:pt x="1003" y="196"/>
                </a:moveTo>
                <a:lnTo>
                  <a:pt x="942" y="257"/>
                </a:lnTo>
                <a:lnTo>
                  <a:pt x="881" y="196"/>
                </a:lnTo>
                <a:lnTo>
                  <a:pt x="1003" y="196"/>
                </a:lnTo>
                <a:close/>
                <a:moveTo>
                  <a:pt x="857" y="208"/>
                </a:moveTo>
                <a:lnTo>
                  <a:pt x="918" y="269"/>
                </a:lnTo>
                <a:lnTo>
                  <a:pt x="857" y="330"/>
                </a:lnTo>
                <a:lnTo>
                  <a:pt x="857" y="208"/>
                </a:lnTo>
                <a:close/>
                <a:moveTo>
                  <a:pt x="857" y="404"/>
                </a:moveTo>
                <a:lnTo>
                  <a:pt x="918" y="465"/>
                </a:lnTo>
                <a:lnTo>
                  <a:pt x="857" y="526"/>
                </a:lnTo>
                <a:lnTo>
                  <a:pt x="857" y="404"/>
                </a:lnTo>
                <a:close/>
                <a:moveTo>
                  <a:pt x="857" y="930"/>
                </a:moveTo>
                <a:lnTo>
                  <a:pt x="881" y="930"/>
                </a:lnTo>
                <a:lnTo>
                  <a:pt x="857" y="955"/>
                </a:lnTo>
                <a:lnTo>
                  <a:pt x="857" y="930"/>
                </a:lnTo>
                <a:close/>
                <a:moveTo>
                  <a:pt x="857" y="1028"/>
                </a:moveTo>
                <a:lnTo>
                  <a:pt x="918" y="1089"/>
                </a:lnTo>
                <a:lnTo>
                  <a:pt x="857" y="1150"/>
                </a:lnTo>
                <a:lnTo>
                  <a:pt x="857" y="1028"/>
                </a:lnTo>
                <a:close/>
                <a:moveTo>
                  <a:pt x="857" y="1224"/>
                </a:moveTo>
                <a:lnTo>
                  <a:pt x="918" y="1285"/>
                </a:lnTo>
                <a:lnTo>
                  <a:pt x="857" y="1346"/>
                </a:lnTo>
                <a:lnTo>
                  <a:pt x="857" y="1224"/>
                </a:lnTo>
                <a:close/>
                <a:moveTo>
                  <a:pt x="857" y="1432"/>
                </a:moveTo>
                <a:lnTo>
                  <a:pt x="918" y="1481"/>
                </a:lnTo>
                <a:lnTo>
                  <a:pt x="857" y="1542"/>
                </a:lnTo>
                <a:lnTo>
                  <a:pt x="857" y="1432"/>
                </a:lnTo>
                <a:close/>
                <a:moveTo>
                  <a:pt x="857" y="1591"/>
                </a:moveTo>
                <a:lnTo>
                  <a:pt x="942" y="1505"/>
                </a:lnTo>
                <a:lnTo>
                  <a:pt x="1028" y="1591"/>
                </a:lnTo>
                <a:lnTo>
                  <a:pt x="1028" y="1640"/>
                </a:lnTo>
                <a:lnTo>
                  <a:pt x="857" y="1640"/>
                </a:lnTo>
                <a:lnTo>
                  <a:pt x="857" y="1591"/>
                </a:lnTo>
                <a:close/>
                <a:moveTo>
                  <a:pt x="844" y="1713"/>
                </a:moveTo>
                <a:lnTo>
                  <a:pt x="918" y="1799"/>
                </a:lnTo>
                <a:lnTo>
                  <a:pt x="844" y="1872"/>
                </a:lnTo>
                <a:lnTo>
                  <a:pt x="844" y="1713"/>
                </a:lnTo>
                <a:close/>
                <a:moveTo>
                  <a:pt x="844" y="1970"/>
                </a:moveTo>
                <a:lnTo>
                  <a:pt x="918" y="2056"/>
                </a:lnTo>
                <a:lnTo>
                  <a:pt x="844" y="2130"/>
                </a:lnTo>
                <a:lnTo>
                  <a:pt x="844" y="1970"/>
                </a:lnTo>
                <a:close/>
                <a:moveTo>
                  <a:pt x="844" y="2227"/>
                </a:moveTo>
                <a:lnTo>
                  <a:pt x="918" y="2313"/>
                </a:lnTo>
                <a:lnTo>
                  <a:pt x="844" y="2387"/>
                </a:lnTo>
                <a:lnTo>
                  <a:pt x="844" y="2227"/>
                </a:lnTo>
                <a:close/>
                <a:moveTo>
                  <a:pt x="844" y="2484"/>
                </a:moveTo>
                <a:lnTo>
                  <a:pt x="918" y="2570"/>
                </a:lnTo>
                <a:lnTo>
                  <a:pt x="844" y="2644"/>
                </a:lnTo>
                <a:lnTo>
                  <a:pt x="844" y="2484"/>
                </a:lnTo>
                <a:close/>
                <a:moveTo>
                  <a:pt x="844" y="2692"/>
                </a:moveTo>
                <a:lnTo>
                  <a:pt x="942" y="2595"/>
                </a:lnTo>
                <a:lnTo>
                  <a:pt x="1052" y="2705"/>
                </a:lnTo>
                <a:lnTo>
                  <a:pt x="1052" y="2705"/>
                </a:lnTo>
                <a:lnTo>
                  <a:pt x="1052" y="2729"/>
                </a:lnTo>
                <a:lnTo>
                  <a:pt x="844" y="2729"/>
                </a:lnTo>
                <a:lnTo>
                  <a:pt x="844" y="2692"/>
                </a:lnTo>
                <a:close/>
                <a:moveTo>
                  <a:pt x="844" y="2815"/>
                </a:moveTo>
                <a:lnTo>
                  <a:pt x="918" y="2888"/>
                </a:lnTo>
                <a:lnTo>
                  <a:pt x="844" y="2974"/>
                </a:lnTo>
                <a:lnTo>
                  <a:pt x="844" y="2815"/>
                </a:lnTo>
                <a:close/>
                <a:moveTo>
                  <a:pt x="844" y="3072"/>
                </a:moveTo>
                <a:lnTo>
                  <a:pt x="918" y="3145"/>
                </a:lnTo>
                <a:lnTo>
                  <a:pt x="844" y="3231"/>
                </a:lnTo>
                <a:lnTo>
                  <a:pt x="844" y="3072"/>
                </a:lnTo>
                <a:close/>
                <a:moveTo>
                  <a:pt x="844" y="3329"/>
                </a:moveTo>
                <a:lnTo>
                  <a:pt x="918" y="3402"/>
                </a:lnTo>
                <a:lnTo>
                  <a:pt x="844" y="3488"/>
                </a:lnTo>
                <a:lnTo>
                  <a:pt x="844" y="3329"/>
                </a:lnTo>
                <a:close/>
                <a:moveTo>
                  <a:pt x="844" y="3586"/>
                </a:moveTo>
                <a:lnTo>
                  <a:pt x="918" y="3659"/>
                </a:lnTo>
                <a:lnTo>
                  <a:pt x="844" y="3745"/>
                </a:lnTo>
                <a:lnTo>
                  <a:pt x="844" y="3586"/>
                </a:lnTo>
                <a:close/>
                <a:moveTo>
                  <a:pt x="281" y="673"/>
                </a:moveTo>
                <a:lnTo>
                  <a:pt x="306" y="673"/>
                </a:lnTo>
                <a:lnTo>
                  <a:pt x="281" y="710"/>
                </a:lnTo>
                <a:lnTo>
                  <a:pt x="281" y="673"/>
                </a:lnTo>
                <a:close/>
                <a:moveTo>
                  <a:pt x="281" y="808"/>
                </a:moveTo>
                <a:lnTo>
                  <a:pt x="281" y="771"/>
                </a:lnTo>
                <a:lnTo>
                  <a:pt x="318" y="808"/>
                </a:lnTo>
                <a:lnTo>
                  <a:pt x="281" y="808"/>
                </a:lnTo>
                <a:close/>
                <a:moveTo>
                  <a:pt x="330" y="783"/>
                </a:moveTo>
                <a:lnTo>
                  <a:pt x="281" y="734"/>
                </a:lnTo>
                <a:lnTo>
                  <a:pt x="330" y="685"/>
                </a:lnTo>
                <a:lnTo>
                  <a:pt x="330" y="783"/>
                </a:lnTo>
                <a:close/>
                <a:moveTo>
                  <a:pt x="416" y="734"/>
                </a:moveTo>
                <a:lnTo>
                  <a:pt x="367" y="783"/>
                </a:lnTo>
                <a:lnTo>
                  <a:pt x="367" y="685"/>
                </a:lnTo>
                <a:lnTo>
                  <a:pt x="416" y="734"/>
                </a:lnTo>
                <a:close/>
                <a:moveTo>
                  <a:pt x="379" y="673"/>
                </a:moveTo>
                <a:lnTo>
                  <a:pt x="477" y="673"/>
                </a:lnTo>
                <a:lnTo>
                  <a:pt x="428" y="722"/>
                </a:lnTo>
                <a:lnTo>
                  <a:pt x="379" y="673"/>
                </a:lnTo>
                <a:close/>
                <a:moveTo>
                  <a:pt x="367" y="808"/>
                </a:moveTo>
                <a:lnTo>
                  <a:pt x="428" y="747"/>
                </a:lnTo>
                <a:lnTo>
                  <a:pt x="477" y="808"/>
                </a:lnTo>
                <a:lnTo>
                  <a:pt x="367" y="808"/>
                </a:lnTo>
                <a:close/>
                <a:moveTo>
                  <a:pt x="489" y="783"/>
                </a:moveTo>
                <a:lnTo>
                  <a:pt x="440" y="734"/>
                </a:lnTo>
                <a:lnTo>
                  <a:pt x="489" y="685"/>
                </a:lnTo>
                <a:lnTo>
                  <a:pt x="489" y="783"/>
                </a:lnTo>
                <a:close/>
                <a:moveTo>
                  <a:pt x="575" y="734"/>
                </a:moveTo>
                <a:lnTo>
                  <a:pt x="526" y="783"/>
                </a:lnTo>
                <a:lnTo>
                  <a:pt x="526" y="685"/>
                </a:lnTo>
                <a:lnTo>
                  <a:pt x="575" y="734"/>
                </a:lnTo>
                <a:close/>
                <a:moveTo>
                  <a:pt x="538" y="673"/>
                </a:moveTo>
                <a:lnTo>
                  <a:pt x="648" y="673"/>
                </a:lnTo>
                <a:lnTo>
                  <a:pt x="587" y="722"/>
                </a:lnTo>
                <a:lnTo>
                  <a:pt x="538" y="673"/>
                </a:lnTo>
                <a:close/>
                <a:moveTo>
                  <a:pt x="538" y="808"/>
                </a:moveTo>
                <a:lnTo>
                  <a:pt x="587" y="747"/>
                </a:lnTo>
                <a:lnTo>
                  <a:pt x="648" y="808"/>
                </a:lnTo>
                <a:lnTo>
                  <a:pt x="538" y="808"/>
                </a:lnTo>
                <a:close/>
                <a:moveTo>
                  <a:pt x="661" y="783"/>
                </a:moveTo>
                <a:lnTo>
                  <a:pt x="612" y="734"/>
                </a:lnTo>
                <a:lnTo>
                  <a:pt x="661" y="685"/>
                </a:lnTo>
                <a:lnTo>
                  <a:pt x="661" y="783"/>
                </a:lnTo>
                <a:close/>
                <a:moveTo>
                  <a:pt x="771" y="808"/>
                </a:moveTo>
                <a:lnTo>
                  <a:pt x="697" y="808"/>
                </a:lnTo>
                <a:lnTo>
                  <a:pt x="759" y="747"/>
                </a:lnTo>
                <a:lnTo>
                  <a:pt x="771" y="771"/>
                </a:lnTo>
                <a:lnTo>
                  <a:pt x="771" y="808"/>
                </a:lnTo>
                <a:close/>
                <a:moveTo>
                  <a:pt x="697" y="783"/>
                </a:moveTo>
                <a:lnTo>
                  <a:pt x="697" y="685"/>
                </a:lnTo>
                <a:lnTo>
                  <a:pt x="746" y="734"/>
                </a:lnTo>
                <a:lnTo>
                  <a:pt x="697" y="783"/>
                </a:lnTo>
                <a:close/>
                <a:moveTo>
                  <a:pt x="771" y="698"/>
                </a:moveTo>
                <a:lnTo>
                  <a:pt x="759" y="722"/>
                </a:lnTo>
                <a:lnTo>
                  <a:pt x="710" y="673"/>
                </a:lnTo>
                <a:lnTo>
                  <a:pt x="771" y="673"/>
                </a:lnTo>
                <a:lnTo>
                  <a:pt x="771" y="698"/>
                </a:lnTo>
                <a:close/>
                <a:moveTo>
                  <a:pt x="771" y="551"/>
                </a:moveTo>
                <a:lnTo>
                  <a:pt x="771" y="636"/>
                </a:lnTo>
                <a:lnTo>
                  <a:pt x="697" y="636"/>
                </a:lnTo>
                <a:lnTo>
                  <a:pt x="661" y="636"/>
                </a:lnTo>
                <a:lnTo>
                  <a:pt x="526" y="636"/>
                </a:lnTo>
                <a:lnTo>
                  <a:pt x="489" y="636"/>
                </a:lnTo>
                <a:lnTo>
                  <a:pt x="367" y="636"/>
                </a:lnTo>
                <a:lnTo>
                  <a:pt x="330" y="636"/>
                </a:lnTo>
                <a:lnTo>
                  <a:pt x="318" y="636"/>
                </a:lnTo>
                <a:lnTo>
                  <a:pt x="820" y="171"/>
                </a:lnTo>
                <a:lnTo>
                  <a:pt x="820" y="196"/>
                </a:lnTo>
                <a:lnTo>
                  <a:pt x="820" y="355"/>
                </a:lnTo>
                <a:lnTo>
                  <a:pt x="820" y="392"/>
                </a:lnTo>
                <a:lnTo>
                  <a:pt x="820" y="551"/>
                </a:lnTo>
                <a:lnTo>
                  <a:pt x="820" y="551"/>
                </a:lnTo>
                <a:lnTo>
                  <a:pt x="771" y="551"/>
                </a:lnTo>
                <a:close/>
                <a:moveTo>
                  <a:pt x="844" y="3794"/>
                </a:moveTo>
                <a:lnTo>
                  <a:pt x="942" y="3684"/>
                </a:lnTo>
                <a:lnTo>
                  <a:pt x="1052" y="3794"/>
                </a:lnTo>
                <a:lnTo>
                  <a:pt x="1052" y="3794"/>
                </a:lnTo>
                <a:lnTo>
                  <a:pt x="1052" y="3818"/>
                </a:lnTo>
                <a:lnTo>
                  <a:pt x="844" y="3818"/>
                </a:lnTo>
                <a:lnTo>
                  <a:pt x="844" y="3794"/>
                </a:lnTo>
                <a:close/>
              </a:path>
            </a:pathLst>
          </a:custGeom>
          <a:solidFill>
            <a:srgbClr val="63666A"/>
          </a:solidFill>
          <a:ln>
            <a:noFill/>
          </a:ln>
        </p:spPr>
        <p:txBody>
          <a:bodyPr vert="horz" wrap="square" lIns="45720" tIns="22860" rIns="45720" bIns="22860" numCol="1" anchor="t" anchorCtr="0" compatLnSpc="1">
            <a:prstTxWarp prst="textNoShape">
              <a:avLst/>
            </a:prstTxWarp>
          </a:bodyPr>
          <a:lstStyle/>
          <a:p>
            <a:endParaRPr lang="th-TH" sz="900"/>
          </a:p>
        </p:txBody>
      </p:sp>
    </p:spTree>
    <p:extLst>
      <p:ext uri="{BB962C8B-B14F-4D97-AF65-F5344CB8AC3E}">
        <p14:creationId xmlns:p14="http://schemas.microsoft.com/office/powerpoint/2010/main" val="332998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hasCustomPrompt="1"/>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dirty="0"/>
              <a:t>Advanced graphics timesaver</a:t>
            </a:r>
          </a:p>
          <a:p>
            <a:pPr lvl="0"/>
            <a:endParaRPr lang="en-US" dirty="0"/>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86936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6846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extLst>
              <p:ext uri="{D42A27DB-BD31-4B8C-83A1-F6EECF244321}">
                <p14:modId xmlns:p14="http://schemas.microsoft.com/office/powerpoint/2010/main" val="3206429901"/>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dirty="0">
              <a:solidFill>
                <a:srgbClr val="313131"/>
              </a:solidFill>
            </a:endParaRPr>
          </a:p>
        </p:txBody>
      </p:sp>
      <p:sp>
        <p:nvSpPr>
          <p:cNvPr id="9" name="TextBox 8">
            <a:extLst>
              <a:ext uri="{FF2B5EF4-FFF2-40B4-BE49-F238E27FC236}">
                <a16:creationId xmlns:a16="http://schemas.microsoft.com/office/drawing/2014/main" id="{0577D2A3-6C5A-2444-AA59-749218F7F4E0}"/>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 2021. For information, contact Deloitte Global</a:t>
            </a:r>
          </a:p>
        </p:txBody>
      </p:sp>
      <p:sp>
        <p:nvSpPr>
          <p:cNvPr id="10" name="TextBox 9">
            <a:extLst>
              <a:ext uri="{FF2B5EF4-FFF2-40B4-BE49-F238E27FC236}">
                <a16:creationId xmlns:a16="http://schemas.microsoft.com/office/drawing/2014/main" id="{00C86A3D-99F6-5145-AAE2-E4DCFB9A8B86}"/>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Advanced graphics timesaver</a:t>
            </a:r>
          </a:p>
        </p:txBody>
      </p:sp>
      <p:sp>
        <p:nvSpPr>
          <p:cNvPr id="11" name="TextBox 10">
            <a:extLst>
              <a:ext uri="{FF2B5EF4-FFF2-40B4-BE49-F238E27FC236}">
                <a16:creationId xmlns:a16="http://schemas.microsoft.com/office/drawing/2014/main" id="{CC403D44-5C3F-9E42-A9BF-3F2D6C6B851B}"/>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342551"/>
      </p:ext>
    </p:extLst>
  </p:cSld>
  <p:clrMap bg1="lt1" tx1="dk1" bg2="lt2" tx2="dk2" accent1="accent1" accent2="accent2" accent3="accent3" accent4="accent4" accent5="accent5" accent6="accent6" hlink="hlink" folHlink="folHlink"/>
  <p:sldLayoutIdLst>
    <p:sldLayoutId id="2147483947" r:id="rId1"/>
    <p:sldLayoutId id="2147484001" r:id="rId2"/>
    <p:sldLayoutId id="2147484015" r:id="rId3"/>
    <p:sldLayoutId id="2147483977" r:id="rId4"/>
    <p:sldLayoutId id="2147484016" r:id="rId5"/>
  </p:sldLayoutIdLst>
  <p:transition>
    <p:fade/>
  </p:transition>
  <p:hf hdr="0" ft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userDrawn="1">
          <p15:clr>
            <a:srgbClr val="F26B43"/>
          </p15:clr>
        </p15:guide>
        <p15:guide id="49" orient="horz" pos="432" userDrawn="1">
          <p15:clr>
            <a:srgbClr val="F26B43"/>
          </p15:clr>
        </p15:guide>
        <p15:guide id="68" orient="horz" pos="4104" userDrawn="1">
          <p15:clr>
            <a:srgbClr val="F26B43"/>
          </p15:clr>
        </p15:guide>
        <p15:guide id="69" orient="horz" pos="2088" userDrawn="1">
          <p15:clr>
            <a:srgbClr val="F26B43"/>
          </p15:clr>
        </p15:guide>
        <p15:guide id="70" orient="horz" pos="1080" userDrawn="1">
          <p15:clr>
            <a:srgbClr val="F26B43"/>
          </p15:clr>
        </p15:guide>
        <p15:guide id="71" orient="horz" pos="216" userDrawn="1">
          <p15:clr>
            <a:srgbClr val="F26B43"/>
          </p15:clr>
        </p15:guide>
        <p15:guide id="72" pos="3840" userDrawn="1">
          <p15:clr>
            <a:srgbClr val="F26B43"/>
          </p15:clr>
        </p15:guide>
        <p15:guide id="73" pos="3936" userDrawn="1">
          <p15:clr>
            <a:srgbClr val="F26B43"/>
          </p15:clr>
        </p15:guide>
        <p15:guide id="74" pos="288" userDrawn="1">
          <p15:clr>
            <a:srgbClr val="F26B43"/>
          </p15:clr>
        </p15:guide>
        <p15:guide id="75" pos="4960" userDrawn="1">
          <p15:clr>
            <a:srgbClr val="F26B43"/>
          </p15:clr>
        </p15:guide>
        <p15:guide id="76" pos="3744" userDrawn="1">
          <p15:clr>
            <a:srgbClr val="F26B43"/>
          </p15:clr>
        </p15:guide>
        <p15:guide id="77" pos="2720" userDrawn="1">
          <p15:clr>
            <a:srgbClr val="F26B43"/>
          </p15:clr>
        </p15:guide>
        <p15:guide id="78" pos="2528" userDrawn="1">
          <p15:clr>
            <a:srgbClr val="F26B43"/>
          </p15:clr>
        </p15:guide>
        <p15:guide id="79" pos="1312" userDrawn="1">
          <p15:clr>
            <a:srgbClr val="F26B43"/>
          </p15:clr>
        </p15:guide>
        <p15:guide id="80" pos="1504" userDrawn="1">
          <p15:clr>
            <a:srgbClr val="F26B43"/>
          </p15:clr>
        </p15:guide>
        <p15:guide id="81" pos="5152" userDrawn="1">
          <p15:clr>
            <a:srgbClr val="F26B43"/>
          </p15:clr>
        </p15:guide>
        <p15:guide id="82" pos="6176" userDrawn="1">
          <p15:clr>
            <a:srgbClr val="F26B43"/>
          </p15:clr>
        </p15:guide>
        <p15:guide id="83" pos="6368" userDrawn="1">
          <p15:clr>
            <a:srgbClr val="F26B43"/>
          </p15:clr>
        </p15:guide>
        <p15:guide id="84" pos="7392" userDrawn="1">
          <p15:clr>
            <a:srgbClr val="F26B43"/>
          </p15:clr>
        </p15:guide>
        <p15:guide id="85" orient="horz" pos="21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427_9500BC3F.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42C_BC33A881.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42D_152DEA1D.xm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430_984538CA.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18/10/relationships/comments" Target="../comments/modernComment_429_5BC54422.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18/10/relationships/comments" Target="../comments/modernComment_425_B8F4C434.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18/10/relationships/comments" Target="../comments/modernComment_426_BA300C7F.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327673-1413-4DDD-9B6F-FD99E249528C}"/>
              </a:ext>
            </a:extLst>
          </p:cNvPr>
          <p:cNvPicPr>
            <a:picLocks noChangeAspect="1"/>
          </p:cNvPicPr>
          <p:nvPr/>
        </p:nvPicPr>
        <p:blipFill>
          <a:blip r:embed="rId3"/>
          <a:srcRect/>
          <a:stretch/>
        </p:blipFill>
        <p:spPr>
          <a:xfrm>
            <a:off x="10694852" y="5659120"/>
            <a:ext cx="1198880" cy="1198880"/>
          </a:xfrm>
          <a:prstGeom prst="rect">
            <a:avLst/>
          </a:prstGeom>
        </p:spPr>
      </p:pic>
      <p:sp>
        <p:nvSpPr>
          <p:cNvPr id="9" name="Title 2">
            <a:extLst>
              <a:ext uri="{FF2B5EF4-FFF2-40B4-BE49-F238E27FC236}">
                <a16:creationId xmlns:a16="http://schemas.microsoft.com/office/drawing/2014/main" id="{0BB0C0D3-0E6F-764F-ADFD-A1A8DF9DCF8E}"/>
              </a:ext>
            </a:extLst>
          </p:cNvPr>
          <p:cNvSpPr txBox="1">
            <a:spLocks/>
          </p:cNvSpPr>
          <p:nvPr/>
        </p:nvSpPr>
        <p:spPr bwMode="gray">
          <a:xfrm>
            <a:off x="501651" y="5186207"/>
            <a:ext cx="6780498" cy="895983"/>
          </a:xfrm>
          <a:prstGeom prst="rect">
            <a:avLst/>
          </a:prstGeom>
        </p:spPr>
        <p:txBody>
          <a:bodyPr vert="horz" lIns="0" tIns="0" rIns="0" bIns="0" rtlCol="0" anchor="b" anchorCtr="0">
            <a:noAutofit/>
          </a:bodyPr>
          <a:lstStyle>
            <a:lvl1pPr algn="l" defTabSz="685800" rtl="0" eaLnBrk="1" latinLnBrk="0" hangingPunct="1">
              <a:lnSpc>
                <a:spcPts val="3200"/>
              </a:lnSpc>
              <a:spcBef>
                <a:spcPct val="0"/>
              </a:spcBef>
              <a:buNone/>
              <a:defRPr sz="3200" b="0" kern="120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IN" b="1" dirty="0">
                <a:effectLst/>
                <a:latin typeface="Times New Roman" panose="02020603050405020304" pitchFamily="18" charset="0"/>
                <a:ea typeface="Times New Roman" panose="02020603050405020304" pitchFamily="18" charset="0"/>
              </a:rPr>
              <a:t>Potential of Strategic Marketing for Financial Services</a:t>
            </a:r>
            <a:br>
              <a:rPr lang="en-GB" dirty="0"/>
            </a:br>
            <a:endParaRPr lang="en-GB" dirty="0"/>
          </a:p>
          <a:p>
            <a:r>
              <a:rPr lang="en-US" sz="2000" b="1" dirty="0">
                <a:solidFill>
                  <a:schemeClr val="bg1"/>
                </a:solidFill>
                <a:latin typeface="Times New Roman" panose="02020603050405020304" pitchFamily="18" charset="0"/>
                <a:cs typeface="Times New Roman" panose="02020603050405020304" pitchFamily="18" charset="0"/>
              </a:rPr>
              <a:t>Capstone AWS B4</a:t>
            </a:r>
          </a:p>
          <a:p>
            <a:pPr>
              <a:lnSpc>
                <a:spcPct val="100000"/>
              </a:lnSpc>
            </a:pPr>
            <a:endParaRPr lang="en-US" sz="1600"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US" sz="1600" dirty="0">
                <a:solidFill>
                  <a:schemeClr val="bg1"/>
                </a:solidFill>
                <a:latin typeface="Times New Roman" panose="02020603050405020304" pitchFamily="18" charset="0"/>
                <a:cs typeface="Times New Roman" panose="02020603050405020304" pitchFamily="18" charset="0"/>
              </a:rPr>
              <a:t>Ashish Prajapati</a:t>
            </a:r>
          </a:p>
          <a:p>
            <a:pPr>
              <a:lnSpc>
                <a:spcPct val="100000"/>
              </a:lnSpc>
            </a:pPr>
            <a:r>
              <a:rPr lang="en-US" sz="1600" dirty="0">
                <a:solidFill>
                  <a:schemeClr val="bg1"/>
                </a:solidFill>
                <a:latin typeface="Times New Roman" panose="02020603050405020304" pitchFamily="18" charset="0"/>
                <a:cs typeface="Times New Roman" panose="02020603050405020304" pitchFamily="18" charset="0"/>
              </a:rPr>
              <a:t>Bhavesh Jain </a:t>
            </a:r>
          </a:p>
          <a:p>
            <a:pPr>
              <a:lnSpc>
                <a:spcPct val="100000"/>
              </a:lnSpc>
            </a:pPr>
            <a:r>
              <a:rPr lang="en-US" sz="1600" dirty="0">
                <a:solidFill>
                  <a:schemeClr val="bg1"/>
                </a:solidFill>
                <a:latin typeface="Times New Roman" panose="02020603050405020304" pitchFamily="18" charset="0"/>
                <a:cs typeface="Times New Roman" panose="02020603050405020304" pitchFamily="18" charset="0"/>
              </a:rPr>
              <a:t>Chandana J </a:t>
            </a:r>
          </a:p>
          <a:p>
            <a:pPr>
              <a:lnSpc>
                <a:spcPct val="100000"/>
              </a:lnSpc>
            </a:pPr>
            <a:r>
              <a:rPr lang="en-US" sz="1600" dirty="0">
                <a:solidFill>
                  <a:schemeClr val="bg1"/>
                </a:solidFill>
                <a:latin typeface="Times New Roman" panose="02020603050405020304" pitchFamily="18" charset="0"/>
                <a:cs typeface="Times New Roman" panose="02020603050405020304" pitchFamily="18" charset="0"/>
              </a:rPr>
              <a:t>Mayank Kishor Chawla</a:t>
            </a:r>
          </a:p>
          <a:p>
            <a:pPr>
              <a:lnSpc>
                <a:spcPct val="100000"/>
              </a:lnSpc>
            </a:pPr>
            <a:r>
              <a:rPr lang="en-US" sz="1600" dirty="0">
                <a:solidFill>
                  <a:schemeClr val="bg1"/>
                </a:solidFill>
                <a:latin typeface="Times New Roman" panose="02020603050405020304" pitchFamily="18" charset="0"/>
                <a:cs typeface="Times New Roman" panose="02020603050405020304" pitchFamily="18" charset="0"/>
              </a:rPr>
              <a:t>Mugundhan B </a:t>
            </a:r>
          </a:p>
          <a:p>
            <a:pPr>
              <a:lnSpc>
                <a:spcPct val="100000"/>
              </a:lnSpc>
            </a:pPr>
            <a:r>
              <a:rPr lang="en-US" sz="1600" dirty="0">
                <a:solidFill>
                  <a:schemeClr val="bg1"/>
                </a:solidFill>
                <a:latin typeface="Times New Roman" panose="02020603050405020304" pitchFamily="18" charset="0"/>
                <a:cs typeface="Times New Roman" panose="02020603050405020304" pitchFamily="18" charset="0"/>
              </a:rPr>
              <a:t>Tanmay </a:t>
            </a:r>
            <a:r>
              <a:rPr lang="en-US" sz="1600" dirty="0" err="1">
                <a:solidFill>
                  <a:schemeClr val="bg1"/>
                </a:solidFill>
                <a:latin typeface="Times New Roman" panose="02020603050405020304" pitchFamily="18" charset="0"/>
                <a:cs typeface="Times New Roman" panose="02020603050405020304" pitchFamily="18" charset="0"/>
              </a:rPr>
              <a:t>Akkewar</a:t>
            </a:r>
            <a:endParaRPr lang="en-GB"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Text Placeholder 4">
            <a:extLst>
              <a:ext uri="{FF2B5EF4-FFF2-40B4-BE49-F238E27FC236}">
                <a16:creationId xmlns:a16="http://schemas.microsoft.com/office/drawing/2014/main" id="{6E62AF7C-D11A-9D40-92E3-A706C56E95D6}"/>
              </a:ext>
            </a:extLst>
          </p:cNvPr>
          <p:cNvSpPr txBox="1">
            <a:spLocks/>
          </p:cNvSpPr>
          <p:nvPr/>
        </p:nvSpPr>
        <p:spPr>
          <a:xfrm>
            <a:off x="501651" y="6381750"/>
            <a:ext cx="4446269" cy="273050"/>
          </a:xfrm>
          <a:prstGeom prst="rect">
            <a:avLst/>
          </a:prstGeom>
        </p:spPr>
        <p:txBody>
          <a:bodyPr vert="horz" lIns="0" tIns="0" rIns="0" bIns="0" rtlCol="0" anchor="t">
            <a:noAutofit/>
          </a:bodyPr>
          <a:lstStyle>
            <a:lvl1pPr marL="0" indent="0" algn="l" defTabSz="685800" rtl="0" eaLnBrk="1" latinLnBrk="0" hangingPunct="1">
              <a:spcBef>
                <a:spcPts val="0"/>
              </a:spcBef>
              <a:spcAft>
                <a:spcPts val="0"/>
              </a:spcAft>
              <a:buSzPct val="100000"/>
              <a:buFontTx/>
              <a:buNone/>
              <a:defRPr sz="1400" b="1" kern="1200">
                <a:solidFill>
                  <a:schemeClr val="bg1"/>
                </a:solidFill>
                <a:latin typeface="Calibri" panose="020F0502020204030204" pitchFamily="34" charset="0"/>
                <a:ea typeface="+mn-ea"/>
                <a:cs typeface="Calibri" panose="020F05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bg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bg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bg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bg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GB" cap="all" dirty="0"/>
              <a:t>July-September 2023</a:t>
            </a:r>
          </a:p>
        </p:txBody>
      </p:sp>
      <p:sp>
        <p:nvSpPr>
          <p:cNvPr id="2" name="Oval 1">
            <a:extLst>
              <a:ext uri="{FF2B5EF4-FFF2-40B4-BE49-F238E27FC236}">
                <a16:creationId xmlns:a16="http://schemas.microsoft.com/office/drawing/2014/main" id="{7680A997-D293-860A-807B-DE3F77C0DCB1}"/>
              </a:ext>
            </a:extLst>
          </p:cNvPr>
          <p:cNvSpPr/>
          <p:nvPr/>
        </p:nvSpPr>
        <p:spPr bwMode="gray">
          <a:xfrm>
            <a:off x="7810959" y="616944"/>
            <a:ext cx="3899971" cy="3789803"/>
          </a:xfrm>
          <a:prstGeom prst="ellipse">
            <a:avLst/>
          </a:prstGeom>
          <a:blipFill dpi="0" rotWithShape="1">
            <a:blip r:embed="rId4"/>
            <a:srcRect/>
            <a:stretch>
              <a:fillRect/>
            </a:stretch>
          </a:bli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4852231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6960879" y="1718208"/>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7905750" y="1683844"/>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8039250" y="1608923"/>
            <a:ext cx="3466950"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a:t>
            </a:r>
            <a:br>
              <a:rPr lang="en-US" sz="1600" b="1" dirty="0">
                <a:solidFill>
                  <a:schemeClr val="accent4"/>
                </a:solidFill>
              </a:rPr>
            </a:br>
            <a:r>
              <a:rPr lang="en-US" sz="1600" b="1" dirty="0">
                <a:solidFill>
                  <a:schemeClr val="bg1"/>
                </a:solidFill>
                <a:cs typeface="Times New Roman" pitchFamily="18" charset="0"/>
              </a:rPr>
              <a:t>Cellular mode of contact </a:t>
            </a:r>
            <a:r>
              <a:rPr lang="en-US" sz="1600" dirty="0">
                <a:solidFill>
                  <a:schemeClr val="bg1"/>
                </a:solidFill>
                <a:cs typeface="Times New Roman" pitchFamily="18" charset="0"/>
              </a:rPr>
              <a:t>has highest ratio of frequency and acceptance rate</a:t>
            </a:r>
          </a:p>
          <a:p>
            <a:endParaRPr lang="en-US" sz="1600" dirty="0">
              <a:solidFill>
                <a:schemeClr val="bg1"/>
              </a:solidFill>
            </a:endParaRPr>
          </a:p>
        </p:txBody>
      </p:sp>
      <p:cxnSp>
        <p:nvCxnSpPr>
          <p:cNvPr id="18" name="直接连接符 53"/>
          <p:cNvCxnSpPr/>
          <p:nvPr/>
        </p:nvCxnSpPr>
        <p:spPr>
          <a:xfrm>
            <a:off x="7905750" y="3366908"/>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8039250" y="3398104"/>
            <a:ext cx="3466950" cy="830993"/>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a:t>
            </a:r>
            <a:br>
              <a:rPr lang="en-US" sz="1600" b="1" dirty="0">
                <a:solidFill>
                  <a:schemeClr val="accent4"/>
                </a:solidFill>
              </a:rPr>
            </a:br>
            <a:r>
              <a:rPr lang="en-US" sz="1600" dirty="0">
                <a:solidFill>
                  <a:schemeClr val="bg1"/>
                </a:solidFill>
              </a:rPr>
              <a:t>Cellular contact were almost double as that of telephone</a:t>
            </a:r>
          </a:p>
        </p:txBody>
      </p:sp>
      <p:sp>
        <p:nvSpPr>
          <p:cNvPr id="21" name="椭圆 33"/>
          <p:cNvSpPr/>
          <p:nvPr/>
        </p:nvSpPr>
        <p:spPr>
          <a:xfrm>
            <a:off x="6960879" y="3401272"/>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7905750" y="5049972"/>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8039250" y="5017324"/>
            <a:ext cx="3466950"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Action</a:t>
            </a:r>
            <a:br>
              <a:rPr lang="en-US" sz="1600" b="1" dirty="0">
                <a:solidFill>
                  <a:schemeClr val="accent4"/>
                </a:solidFill>
              </a:rPr>
            </a:br>
            <a:r>
              <a:rPr lang="en-US" sz="1600" b="1" dirty="0">
                <a:solidFill>
                  <a:schemeClr val="bg1"/>
                </a:solidFill>
              </a:rPr>
              <a:t>More cellular contacts should be made or a balance of two method based on economic reasons.</a:t>
            </a:r>
            <a:endParaRPr lang="en-US" sz="1600" dirty="0">
              <a:solidFill>
                <a:schemeClr val="bg1"/>
              </a:solidFill>
            </a:endParaRPr>
          </a:p>
        </p:txBody>
      </p:sp>
      <p:sp>
        <p:nvSpPr>
          <p:cNvPr id="27" name="椭圆 39"/>
          <p:cNvSpPr/>
          <p:nvPr/>
        </p:nvSpPr>
        <p:spPr>
          <a:xfrm>
            <a:off x="6960879" y="5084336"/>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p:cNvGrpSpPr/>
          <p:nvPr/>
        </p:nvGrpSpPr>
        <p:grpSpPr>
          <a:xfrm>
            <a:off x="516147" y="1718208"/>
            <a:ext cx="5921975" cy="4331633"/>
            <a:chOff x="908033" y="1897753"/>
            <a:chExt cx="5465789" cy="3997955"/>
          </a:xfrm>
        </p:grpSpPr>
        <p:sp>
          <p:nvSpPr>
            <p:cNvPr id="4" name="Rectangle 3"/>
            <p:cNvSpPr/>
            <p:nvPr/>
          </p:nvSpPr>
          <p:spPr bwMode="gray">
            <a:xfrm>
              <a:off x="3039103" y="5017324"/>
              <a:ext cx="1203649" cy="795647"/>
            </a:xfrm>
            <a:prstGeom prst="rect">
              <a:avLst/>
            </a:prstGeom>
            <a:solidFill>
              <a:schemeClr val="tx1">
                <a:lumMod val="85000"/>
                <a:lumOff val="15000"/>
              </a:schemeClr>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 name="Rounded Rectangle 2"/>
            <p:cNvSpPr/>
            <p:nvPr/>
          </p:nvSpPr>
          <p:spPr bwMode="gray">
            <a:xfrm>
              <a:off x="908033" y="1897753"/>
              <a:ext cx="5465789" cy="3336720"/>
            </a:xfrm>
            <a:prstGeom prst="roundRect">
              <a:avLst>
                <a:gd name="adj" fmla="val 2965"/>
              </a:avLst>
            </a:prstGeom>
            <a:gradFill>
              <a:gsLst>
                <a:gs pos="0">
                  <a:schemeClr val="tx1">
                    <a:lumMod val="75000"/>
                    <a:lumOff val="25000"/>
                  </a:schemeClr>
                </a:gs>
                <a:gs pos="100000">
                  <a:srgbClr val="000000"/>
                </a:gs>
              </a:gsLst>
              <a:lin ang="2700000" scaled="0"/>
            </a:gra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14" name="Rounded Rectangle 13"/>
            <p:cNvSpPr/>
            <p:nvPr/>
          </p:nvSpPr>
          <p:spPr bwMode="gray">
            <a:xfrm>
              <a:off x="1021942" y="2024140"/>
              <a:ext cx="5237970" cy="3083946"/>
            </a:xfrm>
            <a:prstGeom prst="roundRect">
              <a:avLst>
                <a:gd name="adj" fmla="val 0"/>
              </a:avLst>
            </a:prstGeom>
            <a:solidFill>
              <a:srgbClr val="FFFFFF"/>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6" name="Rectangle 5"/>
            <p:cNvSpPr/>
            <p:nvPr/>
          </p:nvSpPr>
          <p:spPr bwMode="gray">
            <a:xfrm>
              <a:off x="2427948" y="5812971"/>
              <a:ext cx="2425959" cy="82737"/>
            </a:xfrm>
            <a:prstGeom prst="rect">
              <a:avLst/>
            </a:prstGeom>
            <a:solidFill>
              <a:srgbClr val="000000"/>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grpSp>
      <p:pic>
        <p:nvPicPr>
          <p:cNvPr id="2" name="Picture 1" descr="A screenshot of a computer screen&#10;&#10;Description automatically generated">
            <a:extLst>
              <a:ext uri="{FF2B5EF4-FFF2-40B4-BE49-F238E27FC236}">
                <a16:creationId xmlns:a16="http://schemas.microsoft.com/office/drawing/2014/main" id="{6851E76A-EC17-4D95-7FBE-ADC71263B220}"/>
              </a:ext>
            </a:extLst>
          </p:cNvPr>
          <p:cNvPicPr>
            <a:picLocks noChangeAspect="1"/>
          </p:cNvPicPr>
          <p:nvPr/>
        </p:nvPicPr>
        <p:blipFill>
          <a:blip r:embed="rId4"/>
          <a:stretch>
            <a:fillRect/>
          </a:stretch>
        </p:blipFill>
        <p:spPr>
          <a:xfrm>
            <a:off x="609600" y="1818605"/>
            <a:ext cx="5838092" cy="3373190"/>
          </a:xfrm>
          <a:prstGeom prst="rect">
            <a:avLst/>
          </a:prstGeom>
        </p:spPr>
      </p:pic>
    </p:spTree>
    <p:extLst>
      <p:ext uri="{BB962C8B-B14F-4D97-AF65-F5344CB8AC3E}">
        <p14:creationId xmlns:p14="http://schemas.microsoft.com/office/powerpoint/2010/main" val="2499853375"/>
      </p:ext>
    </p:extLst>
  </p:cSld>
  <p:clrMapOvr>
    <a:masterClrMapping/>
  </p:clrMapOvr>
  <p:transition>
    <p:fade/>
  </p:transition>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8134116" y="1229873"/>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9078987" y="1195509"/>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212487" y="1151809"/>
            <a:ext cx="2707752"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Monthly Response Analysis </a:t>
            </a:r>
            <a:br>
              <a:rPr lang="en-US" sz="1600" b="1" dirty="0">
                <a:solidFill>
                  <a:schemeClr val="accent4"/>
                </a:solidFill>
              </a:rPr>
            </a:br>
            <a:r>
              <a:rPr lang="en-US" sz="1600" dirty="0">
                <a:solidFill>
                  <a:schemeClr val="bg1"/>
                </a:solidFill>
              </a:rPr>
              <a:t>The variation in response rate and total response against each month is shown</a:t>
            </a:r>
          </a:p>
        </p:txBody>
      </p:sp>
      <p:cxnSp>
        <p:nvCxnSpPr>
          <p:cNvPr id="18" name="直接连接符 53"/>
          <p:cNvCxnSpPr/>
          <p:nvPr/>
        </p:nvCxnSpPr>
        <p:spPr>
          <a:xfrm>
            <a:off x="9078987" y="2878573"/>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212487" y="2786659"/>
            <a:ext cx="2707752"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 </a:t>
            </a:r>
            <a:br>
              <a:rPr lang="en-US" sz="1600" b="1" dirty="0">
                <a:solidFill>
                  <a:schemeClr val="accent4"/>
                </a:solidFill>
              </a:rPr>
            </a:br>
            <a:r>
              <a:rPr lang="en-US" sz="1600" dirty="0">
                <a:solidFill>
                  <a:schemeClr val="bg1"/>
                </a:solidFill>
              </a:rPr>
              <a:t>Most of the contact was made in the month of May and least in the month of December </a:t>
            </a:r>
          </a:p>
        </p:txBody>
      </p:sp>
      <p:sp>
        <p:nvSpPr>
          <p:cNvPr id="21" name="椭圆 33"/>
          <p:cNvSpPr/>
          <p:nvPr/>
        </p:nvSpPr>
        <p:spPr>
          <a:xfrm>
            <a:off x="8134116" y="2912937"/>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9078987" y="4561637"/>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078987" y="4190721"/>
            <a:ext cx="3028549" cy="1815878"/>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a:t>
            </a:r>
            <a:br>
              <a:rPr lang="en-US" sz="1600" b="1" dirty="0">
                <a:solidFill>
                  <a:schemeClr val="accent4"/>
                </a:solidFill>
              </a:rPr>
            </a:br>
            <a:r>
              <a:rPr lang="en-US" sz="1600" dirty="0">
                <a:solidFill>
                  <a:schemeClr val="bg1"/>
                </a:solidFill>
              </a:rPr>
              <a:t>The rate of response of was highest in the month of March but, the total response were also on the lower side. A good response and total response is seen in the month of April</a:t>
            </a:r>
          </a:p>
        </p:txBody>
      </p:sp>
      <p:sp>
        <p:nvSpPr>
          <p:cNvPr id="27" name="椭圆 39"/>
          <p:cNvSpPr/>
          <p:nvPr/>
        </p:nvSpPr>
        <p:spPr>
          <a:xfrm>
            <a:off x="8134116" y="4596001"/>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A screen shot of a graph&#10;&#10;Description automatically generated">
            <a:extLst>
              <a:ext uri="{FF2B5EF4-FFF2-40B4-BE49-F238E27FC236}">
                <a16:creationId xmlns:a16="http://schemas.microsoft.com/office/drawing/2014/main" id="{80B5E26F-EC7A-1560-DA9E-87CF0D88C0BF}"/>
              </a:ext>
            </a:extLst>
          </p:cNvPr>
          <p:cNvPicPr>
            <a:picLocks noChangeAspect="1"/>
          </p:cNvPicPr>
          <p:nvPr/>
        </p:nvPicPr>
        <p:blipFill rotWithShape="1">
          <a:blip r:embed="rId3"/>
          <a:srcRect l="545" t="1084" r="1082" b="1072"/>
          <a:stretch/>
        </p:blipFill>
        <p:spPr>
          <a:xfrm>
            <a:off x="702364" y="1041679"/>
            <a:ext cx="6170803" cy="4011334"/>
          </a:xfrm>
          <a:prstGeom prst="rect">
            <a:avLst/>
          </a:prstGeom>
        </p:spPr>
      </p:pic>
    </p:spTree>
    <p:extLst>
      <p:ext uri="{BB962C8B-B14F-4D97-AF65-F5344CB8AC3E}">
        <p14:creationId xmlns:p14="http://schemas.microsoft.com/office/powerpoint/2010/main" val="42081645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8512254" y="1327918"/>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9457125" y="1293554"/>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590625" y="984749"/>
            <a:ext cx="2505881" cy="1569656"/>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Mode of contact with Days of Week </a:t>
            </a:r>
            <a:br>
              <a:rPr lang="en-US" sz="1600" b="1" dirty="0">
                <a:solidFill>
                  <a:schemeClr val="accent4"/>
                </a:solidFill>
              </a:rPr>
            </a:br>
            <a:r>
              <a:rPr lang="en-US" sz="1600" dirty="0">
                <a:solidFill>
                  <a:schemeClr val="bg1"/>
                </a:solidFill>
              </a:rPr>
              <a:t>The Mode of Contact (Telephone/ Cellular) against the Days of the Week</a:t>
            </a:r>
          </a:p>
        </p:txBody>
      </p:sp>
      <p:cxnSp>
        <p:nvCxnSpPr>
          <p:cNvPr id="18" name="直接连接符 53"/>
          <p:cNvCxnSpPr/>
          <p:nvPr/>
        </p:nvCxnSpPr>
        <p:spPr>
          <a:xfrm>
            <a:off x="9457125" y="2976618"/>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590625" y="2579005"/>
            <a:ext cx="2505880" cy="1815878"/>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Insight – 1 </a:t>
            </a:r>
            <a:br>
              <a:rPr lang="en-US" sz="1600" b="1" dirty="0">
                <a:solidFill>
                  <a:schemeClr val="accent4"/>
                </a:solidFill>
              </a:rPr>
            </a:br>
            <a:r>
              <a:rPr lang="en-US" sz="1600" dirty="0">
                <a:solidFill>
                  <a:schemeClr val="bg1"/>
                </a:solidFill>
              </a:rPr>
              <a:t>Most of the contacts were made through Cellular with an average success rate of 15%. which also yielded higher relative positive responsive </a:t>
            </a:r>
          </a:p>
        </p:txBody>
      </p:sp>
      <p:sp>
        <p:nvSpPr>
          <p:cNvPr id="21" name="椭圆 33"/>
          <p:cNvSpPr/>
          <p:nvPr/>
        </p:nvSpPr>
        <p:spPr>
          <a:xfrm>
            <a:off x="8512254" y="3010982"/>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9457125" y="4659682"/>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590621" y="4391499"/>
            <a:ext cx="2505876" cy="1815878"/>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Insight – 2</a:t>
            </a:r>
            <a:br>
              <a:rPr lang="en-US" sz="1600" b="1" dirty="0">
                <a:solidFill>
                  <a:schemeClr val="accent4"/>
                </a:solidFill>
              </a:rPr>
            </a:br>
            <a:r>
              <a:rPr lang="en-US" sz="1600" dirty="0">
                <a:solidFill>
                  <a:schemeClr val="bg1"/>
                </a:solidFill>
              </a:rPr>
              <a:t>Thursday and Tuesday were the days in which response was the highest(almost 16%). Starting and ending of the week response was the lowest(5%). </a:t>
            </a:r>
          </a:p>
        </p:txBody>
      </p:sp>
      <p:sp>
        <p:nvSpPr>
          <p:cNvPr id="27" name="椭圆 39"/>
          <p:cNvSpPr/>
          <p:nvPr/>
        </p:nvSpPr>
        <p:spPr>
          <a:xfrm>
            <a:off x="8512254" y="4694046"/>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A screenshot of a computer&#10;&#10;Description automatically generated">
            <a:extLst>
              <a:ext uri="{FF2B5EF4-FFF2-40B4-BE49-F238E27FC236}">
                <a16:creationId xmlns:a16="http://schemas.microsoft.com/office/drawing/2014/main" id="{BBD0C14E-35D7-4679-B369-A93CE3E7E807}"/>
              </a:ext>
            </a:extLst>
          </p:cNvPr>
          <p:cNvPicPr>
            <a:picLocks noChangeAspect="1"/>
          </p:cNvPicPr>
          <p:nvPr/>
        </p:nvPicPr>
        <p:blipFill rotWithShape="1">
          <a:blip r:embed="rId4"/>
          <a:srcRect l="485" r="1176" b="1051"/>
          <a:stretch/>
        </p:blipFill>
        <p:spPr>
          <a:xfrm>
            <a:off x="577606" y="1477190"/>
            <a:ext cx="7310132" cy="4153404"/>
          </a:xfrm>
          <a:prstGeom prst="rect">
            <a:avLst/>
          </a:prstGeom>
        </p:spPr>
      </p:pic>
    </p:spTree>
    <p:extLst>
      <p:ext uri="{BB962C8B-B14F-4D97-AF65-F5344CB8AC3E}">
        <p14:creationId xmlns:p14="http://schemas.microsoft.com/office/powerpoint/2010/main" val="3157502081"/>
      </p:ext>
    </p:extLst>
  </p:cSld>
  <p:clrMapOvr>
    <a:masterClrMapping/>
  </p:clrMapOvr>
  <p:transition>
    <p:fade/>
  </p:transition>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8417860" y="1464820"/>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9362731" y="1430456"/>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496231" y="1494895"/>
            <a:ext cx="2332382"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Rate of Success with day of the week </a:t>
            </a:r>
            <a:br>
              <a:rPr lang="en-US" sz="1600" b="1" dirty="0">
                <a:solidFill>
                  <a:schemeClr val="accent4"/>
                </a:solidFill>
              </a:rPr>
            </a:br>
            <a:r>
              <a:rPr lang="en-US" sz="1600" dirty="0">
                <a:solidFill>
                  <a:schemeClr val="bg1"/>
                </a:solidFill>
              </a:rPr>
              <a:t>This is similar to an earlier comparison, but with </a:t>
            </a:r>
            <a:r>
              <a:rPr lang="en-US" sz="1600" b="1" dirty="0">
                <a:solidFill>
                  <a:schemeClr val="bg1"/>
                </a:solidFill>
              </a:rPr>
              <a:t>success only</a:t>
            </a:r>
          </a:p>
        </p:txBody>
      </p:sp>
      <p:cxnSp>
        <p:nvCxnSpPr>
          <p:cNvPr id="18" name="直接连接符 53"/>
          <p:cNvCxnSpPr/>
          <p:nvPr/>
        </p:nvCxnSpPr>
        <p:spPr>
          <a:xfrm>
            <a:off x="9362731" y="3113520"/>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496231" y="3021605"/>
            <a:ext cx="2214698"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 </a:t>
            </a:r>
            <a:br>
              <a:rPr lang="en-US" sz="1600" b="1" dirty="0">
                <a:solidFill>
                  <a:schemeClr val="accent4"/>
                </a:solidFill>
              </a:rPr>
            </a:br>
            <a:r>
              <a:rPr lang="en-US" sz="1600" dirty="0">
                <a:solidFill>
                  <a:schemeClr val="bg1"/>
                </a:solidFill>
              </a:rPr>
              <a:t>Similar to earlier comparison Thursday and Tuesday were the most productive days</a:t>
            </a:r>
          </a:p>
        </p:txBody>
      </p:sp>
      <p:sp>
        <p:nvSpPr>
          <p:cNvPr id="21" name="椭圆 33"/>
          <p:cNvSpPr/>
          <p:nvPr/>
        </p:nvSpPr>
        <p:spPr>
          <a:xfrm>
            <a:off x="8417860" y="3147884"/>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9362731" y="4796584"/>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496231" y="4502706"/>
            <a:ext cx="2611304" cy="1815878"/>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a:t>
            </a:r>
            <a:br>
              <a:rPr lang="en-US" sz="1600" b="1" dirty="0">
                <a:solidFill>
                  <a:schemeClr val="accent4"/>
                </a:solidFill>
              </a:rPr>
            </a:br>
            <a:r>
              <a:rPr lang="en-US" sz="1600" dirty="0">
                <a:solidFill>
                  <a:schemeClr val="bg1"/>
                </a:solidFill>
              </a:rPr>
              <a:t>While Monday as seen earlier were less contacts were made but also turns out to be third productive day of the week. Response was poor on </a:t>
            </a:r>
            <a:r>
              <a:rPr lang="en-US" sz="1600" dirty="0" err="1">
                <a:solidFill>
                  <a:schemeClr val="bg1"/>
                </a:solidFill>
              </a:rPr>
              <a:t>friday</a:t>
            </a:r>
            <a:endParaRPr lang="en-US" sz="1600" dirty="0">
              <a:solidFill>
                <a:schemeClr val="bg1"/>
              </a:solidFill>
            </a:endParaRPr>
          </a:p>
        </p:txBody>
      </p:sp>
      <p:sp>
        <p:nvSpPr>
          <p:cNvPr id="27" name="椭圆 39"/>
          <p:cNvSpPr/>
          <p:nvPr/>
        </p:nvSpPr>
        <p:spPr>
          <a:xfrm>
            <a:off x="8417860" y="4830948"/>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A green bar graph with black and white text&#10;&#10;Description automatically generated">
            <a:extLst>
              <a:ext uri="{FF2B5EF4-FFF2-40B4-BE49-F238E27FC236}">
                <a16:creationId xmlns:a16="http://schemas.microsoft.com/office/drawing/2014/main" id="{A6D8EB74-E688-D6CB-D10B-738C5EB7594F}"/>
              </a:ext>
            </a:extLst>
          </p:cNvPr>
          <p:cNvPicPr>
            <a:picLocks noChangeAspect="1"/>
          </p:cNvPicPr>
          <p:nvPr/>
        </p:nvPicPr>
        <p:blipFill rotWithShape="1">
          <a:blip r:embed="rId3"/>
          <a:srcRect l="206" t="1090" r="426" b="1394"/>
          <a:stretch/>
        </p:blipFill>
        <p:spPr>
          <a:xfrm>
            <a:off x="363386" y="1813708"/>
            <a:ext cx="7688979" cy="3182492"/>
          </a:xfrm>
          <a:prstGeom prst="rect">
            <a:avLst/>
          </a:prstGeom>
        </p:spPr>
      </p:pic>
    </p:spTree>
    <p:extLst>
      <p:ext uri="{BB962C8B-B14F-4D97-AF65-F5344CB8AC3E}">
        <p14:creationId xmlns:p14="http://schemas.microsoft.com/office/powerpoint/2010/main" val="34404472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8627179" y="1333607"/>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9572050" y="1299243"/>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705550" y="1009323"/>
            <a:ext cx="2313725" cy="1569656"/>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Campaign Success by Education and Job </a:t>
            </a:r>
            <a:br>
              <a:rPr lang="en-US" sz="1600" b="1" dirty="0">
                <a:solidFill>
                  <a:schemeClr val="accent4"/>
                </a:solidFill>
              </a:rPr>
            </a:br>
            <a:r>
              <a:rPr lang="en-US" sz="1600" dirty="0">
                <a:solidFill>
                  <a:schemeClr val="bg1"/>
                </a:solidFill>
              </a:rPr>
              <a:t>Campaign success compared to education and professional background</a:t>
            </a:r>
          </a:p>
        </p:txBody>
      </p:sp>
      <p:cxnSp>
        <p:nvCxnSpPr>
          <p:cNvPr id="18" name="直接连接符 53"/>
          <p:cNvCxnSpPr/>
          <p:nvPr/>
        </p:nvCxnSpPr>
        <p:spPr>
          <a:xfrm>
            <a:off x="9572050" y="2982307"/>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705550" y="2795158"/>
            <a:ext cx="2313718"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Insight – 1 </a:t>
            </a:r>
            <a:br>
              <a:rPr lang="en-US" sz="1600" b="1" dirty="0">
                <a:solidFill>
                  <a:schemeClr val="accent4"/>
                </a:solidFill>
              </a:rPr>
            </a:br>
            <a:r>
              <a:rPr lang="en-US" sz="1600" dirty="0">
                <a:solidFill>
                  <a:schemeClr val="bg1"/>
                </a:solidFill>
              </a:rPr>
              <a:t>Response rates were in the higher side if the customer had done a professional course</a:t>
            </a:r>
            <a:endParaRPr lang="en-US" sz="1600" dirty="0">
              <a:solidFill>
                <a:schemeClr val="bg1"/>
              </a:solidFill>
              <a:cs typeface="Calibri"/>
            </a:endParaRPr>
          </a:p>
        </p:txBody>
      </p:sp>
      <p:sp>
        <p:nvSpPr>
          <p:cNvPr id="21" name="椭圆 33"/>
          <p:cNvSpPr/>
          <p:nvPr/>
        </p:nvSpPr>
        <p:spPr>
          <a:xfrm>
            <a:off x="8627179" y="3016671"/>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9572050" y="4665371"/>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705550" y="4528733"/>
            <a:ext cx="2313716" cy="1569656"/>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a:t>
            </a:r>
            <a:br>
              <a:rPr lang="en-US" sz="1600" b="1" dirty="0">
                <a:solidFill>
                  <a:schemeClr val="accent4"/>
                </a:solidFill>
              </a:rPr>
            </a:br>
            <a:r>
              <a:rPr lang="en-US" sz="1600" dirty="0">
                <a:solidFill>
                  <a:schemeClr val="bg1"/>
                </a:solidFill>
              </a:rPr>
              <a:t>In terms of Professional background retired personnel and students gave a higher positive response</a:t>
            </a:r>
          </a:p>
        </p:txBody>
      </p:sp>
      <p:sp>
        <p:nvSpPr>
          <p:cNvPr id="27" name="椭圆 39"/>
          <p:cNvSpPr/>
          <p:nvPr/>
        </p:nvSpPr>
        <p:spPr>
          <a:xfrm>
            <a:off x="8627179" y="4699735"/>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A graph of different colored lines and a line&#10;&#10;Description automatically generated">
            <a:extLst>
              <a:ext uri="{FF2B5EF4-FFF2-40B4-BE49-F238E27FC236}">
                <a16:creationId xmlns:a16="http://schemas.microsoft.com/office/drawing/2014/main" id="{45C92B33-C630-BDE7-522B-62A27FF93FCB}"/>
              </a:ext>
            </a:extLst>
          </p:cNvPr>
          <p:cNvPicPr>
            <a:picLocks noChangeAspect="1"/>
          </p:cNvPicPr>
          <p:nvPr/>
        </p:nvPicPr>
        <p:blipFill>
          <a:blip r:embed="rId3"/>
          <a:stretch>
            <a:fillRect/>
          </a:stretch>
        </p:blipFill>
        <p:spPr>
          <a:xfrm>
            <a:off x="83940" y="1234466"/>
            <a:ext cx="8325278" cy="4648439"/>
          </a:xfrm>
          <a:prstGeom prst="rect">
            <a:avLst/>
          </a:prstGeom>
        </p:spPr>
      </p:pic>
    </p:spTree>
    <p:extLst>
      <p:ext uri="{BB962C8B-B14F-4D97-AF65-F5344CB8AC3E}">
        <p14:creationId xmlns:p14="http://schemas.microsoft.com/office/powerpoint/2010/main" val="32661293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7996465" y="1384183"/>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8941336" y="1349819"/>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074836" y="1288055"/>
            <a:ext cx="2841740"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Customer Response by Qualification</a:t>
            </a:r>
            <a:br>
              <a:rPr lang="en-US" sz="1600" b="1" dirty="0">
                <a:solidFill>
                  <a:schemeClr val="accent4"/>
                </a:solidFill>
              </a:rPr>
            </a:br>
            <a:r>
              <a:rPr lang="en-US" sz="1600" dirty="0">
                <a:solidFill>
                  <a:schemeClr val="bg1"/>
                </a:solidFill>
              </a:rPr>
              <a:t>Number of customers by education background was analyzed</a:t>
            </a:r>
          </a:p>
        </p:txBody>
      </p:sp>
      <p:cxnSp>
        <p:nvCxnSpPr>
          <p:cNvPr id="18" name="直接连接符 53"/>
          <p:cNvCxnSpPr/>
          <p:nvPr/>
        </p:nvCxnSpPr>
        <p:spPr>
          <a:xfrm>
            <a:off x="8941336" y="3032883"/>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074836" y="2932023"/>
            <a:ext cx="2841740"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 </a:t>
            </a:r>
            <a:br>
              <a:rPr lang="en-US" sz="1600" b="1" dirty="0">
                <a:solidFill>
                  <a:schemeClr val="accent4"/>
                </a:solidFill>
              </a:rPr>
            </a:br>
            <a:r>
              <a:rPr lang="en-US" sz="1600" dirty="0">
                <a:solidFill>
                  <a:schemeClr val="bg1"/>
                </a:solidFill>
              </a:rPr>
              <a:t>Most of the customers contacted had a university degree. Illiterates were less contacted</a:t>
            </a:r>
          </a:p>
        </p:txBody>
      </p:sp>
      <p:sp>
        <p:nvSpPr>
          <p:cNvPr id="21" name="椭圆 33"/>
          <p:cNvSpPr/>
          <p:nvPr/>
        </p:nvSpPr>
        <p:spPr>
          <a:xfrm>
            <a:off x="7996465" y="3067247"/>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8941336" y="4715947"/>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074836" y="4760198"/>
            <a:ext cx="2568523"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a:t>
            </a:r>
            <a:br>
              <a:rPr lang="en-US" sz="1600" b="1" dirty="0">
                <a:solidFill>
                  <a:schemeClr val="accent4"/>
                </a:solidFill>
              </a:rPr>
            </a:br>
            <a:r>
              <a:rPr lang="en-US" sz="1600" dirty="0">
                <a:solidFill>
                  <a:schemeClr val="bg1"/>
                </a:solidFill>
              </a:rPr>
              <a:t>Seen earlier success rate was high with professional course and illiterates</a:t>
            </a:r>
          </a:p>
        </p:txBody>
      </p:sp>
      <p:sp>
        <p:nvSpPr>
          <p:cNvPr id="27" name="椭圆 39"/>
          <p:cNvSpPr/>
          <p:nvPr/>
        </p:nvSpPr>
        <p:spPr>
          <a:xfrm>
            <a:off x="7996465" y="4750311"/>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A graph showing a number of green and orange colored lines&#10;&#10;Description automatically generated">
            <a:extLst>
              <a:ext uri="{FF2B5EF4-FFF2-40B4-BE49-F238E27FC236}">
                <a16:creationId xmlns:a16="http://schemas.microsoft.com/office/drawing/2014/main" id="{A5FDAAD7-EB80-86AF-0472-AFBFAD5B0082}"/>
              </a:ext>
            </a:extLst>
          </p:cNvPr>
          <p:cNvPicPr>
            <a:picLocks noChangeAspect="1"/>
          </p:cNvPicPr>
          <p:nvPr/>
        </p:nvPicPr>
        <p:blipFill>
          <a:blip r:embed="rId3"/>
          <a:stretch>
            <a:fillRect/>
          </a:stretch>
        </p:blipFill>
        <p:spPr>
          <a:xfrm>
            <a:off x="275422" y="1420239"/>
            <a:ext cx="7444142" cy="4164472"/>
          </a:xfrm>
          <a:prstGeom prst="rect">
            <a:avLst/>
          </a:prstGeom>
        </p:spPr>
      </p:pic>
    </p:spTree>
    <p:extLst>
      <p:ext uri="{BB962C8B-B14F-4D97-AF65-F5344CB8AC3E}">
        <p14:creationId xmlns:p14="http://schemas.microsoft.com/office/powerpoint/2010/main" val="30145750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7037997" y="2191934"/>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7982868" y="2157570"/>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7982868" y="2053345"/>
            <a:ext cx="3466950"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Customer Response for Term-deposit</a:t>
            </a:r>
            <a:br>
              <a:rPr lang="en-US" sz="1600" b="1" dirty="0">
                <a:solidFill>
                  <a:schemeClr val="accent4"/>
                </a:solidFill>
              </a:rPr>
            </a:br>
            <a:r>
              <a:rPr lang="en-US" sz="1600" dirty="0">
                <a:solidFill>
                  <a:schemeClr val="bg1"/>
                </a:solidFill>
              </a:rPr>
              <a:t>The representation shows if the customer with positive response had accepted the term deposit </a:t>
            </a:r>
          </a:p>
        </p:txBody>
      </p:sp>
      <p:cxnSp>
        <p:nvCxnSpPr>
          <p:cNvPr id="18" name="直接连接符 53"/>
          <p:cNvCxnSpPr/>
          <p:nvPr/>
        </p:nvCxnSpPr>
        <p:spPr>
          <a:xfrm>
            <a:off x="7982868" y="3840634"/>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8116368" y="3994941"/>
            <a:ext cx="3466950" cy="584771"/>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 </a:t>
            </a:r>
            <a:br>
              <a:rPr lang="en-US" sz="1600" b="1" dirty="0">
                <a:solidFill>
                  <a:schemeClr val="accent4"/>
                </a:solidFill>
              </a:rPr>
            </a:br>
            <a:r>
              <a:rPr lang="en-US" sz="1600" dirty="0">
                <a:solidFill>
                  <a:schemeClr val="bg1"/>
                </a:solidFill>
              </a:rPr>
              <a:t>The success rate was just about 15% </a:t>
            </a:r>
          </a:p>
        </p:txBody>
      </p:sp>
      <p:sp>
        <p:nvSpPr>
          <p:cNvPr id="21" name="椭圆 33"/>
          <p:cNvSpPr/>
          <p:nvPr/>
        </p:nvSpPr>
        <p:spPr>
          <a:xfrm>
            <a:off x="7037997" y="3874998"/>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descr="A white circle with green and black text&#10;&#10;Description automatically generated">
            <a:extLst>
              <a:ext uri="{FF2B5EF4-FFF2-40B4-BE49-F238E27FC236}">
                <a16:creationId xmlns:a16="http://schemas.microsoft.com/office/drawing/2014/main" id="{74426EB9-777D-B36F-32B2-FFEEBEAD42C7}"/>
              </a:ext>
            </a:extLst>
          </p:cNvPr>
          <p:cNvPicPr>
            <a:picLocks noChangeAspect="1"/>
          </p:cNvPicPr>
          <p:nvPr/>
        </p:nvPicPr>
        <p:blipFill rotWithShape="1">
          <a:blip r:embed="rId3"/>
          <a:srcRect r="1427"/>
          <a:stretch/>
        </p:blipFill>
        <p:spPr>
          <a:xfrm>
            <a:off x="1165932" y="1565179"/>
            <a:ext cx="5201818" cy="3727642"/>
          </a:xfrm>
          <a:prstGeom prst="rect">
            <a:avLst/>
          </a:prstGeom>
        </p:spPr>
      </p:pic>
    </p:spTree>
    <p:extLst>
      <p:ext uri="{BB962C8B-B14F-4D97-AF65-F5344CB8AC3E}">
        <p14:creationId xmlns:p14="http://schemas.microsoft.com/office/powerpoint/2010/main" val="8043246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8183751" y="1333607"/>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9128622" y="1299243"/>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262122" y="1071907"/>
            <a:ext cx="2818115"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Customer Age against the Campaign Outcome </a:t>
            </a:r>
            <a:br>
              <a:rPr lang="en-US" sz="1600" b="1" dirty="0">
                <a:solidFill>
                  <a:schemeClr val="accent4"/>
                </a:solidFill>
              </a:rPr>
            </a:br>
            <a:r>
              <a:rPr lang="en-US" sz="1600" dirty="0">
                <a:solidFill>
                  <a:schemeClr val="bg1"/>
                </a:solidFill>
              </a:rPr>
              <a:t>Variation of campaign success customer among different age groups of customers is shown</a:t>
            </a:r>
            <a:endParaRPr lang="en-US" sz="1600" dirty="0">
              <a:solidFill>
                <a:schemeClr val="bg1"/>
              </a:solidFill>
              <a:ea typeface="Calibri"/>
              <a:cs typeface="Calibri"/>
            </a:endParaRPr>
          </a:p>
        </p:txBody>
      </p:sp>
      <p:cxnSp>
        <p:nvCxnSpPr>
          <p:cNvPr id="18" name="直接连接符 53"/>
          <p:cNvCxnSpPr/>
          <p:nvPr/>
        </p:nvCxnSpPr>
        <p:spPr>
          <a:xfrm>
            <a:off x="9128622" y="2982307"/>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262122" y="2767283"/>
            <a:ext cx="2696196"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Insight – 1 </a:t>
            </a:r>
            <a:br>
              <a:rPr lang="en-US" sz="1600" b="1" dirty="0">
                <a:solidFill>
                  <a:schemeClr val="accent4"/>
                </a:solidFill>
              </a:rPr>
            </a:br>
            <a:r>
              <a:rPr lang="en-US" sz="1600" dirty="0">
                <a:solidFill>
                  <a:schemeClr val="bg1"/>
                </a:solidFill>
              </a:rPr>
              <a:t>Most of the customers were middle aged.  We have more success outcome from 10-20 and &gt;=60 years old age groups</a:t>
            </a:r>
            <a:endParaRPr lang="en-US" sz="1600" dirty="0">
              <a:solidFill>
                <a:schemeClr val="bg1"/>
              </a:solidFill>
              <a:ea typeface="Calibri"/>
              <a:cs typeface="Calibri"/>
            </a:endParaRPr>
          </a:p>
        </p:txBody>
      </p:sp>
      <p:sp>
        <p:nvSpPr>
          <p:cNvPr id="21" name="椭圆 33"/>
          <p:cNvSpPr/>
          <p:nvPr/>
        </p:nvSpPr>
        <p:spPr>
          <a:xfrm>
            <a:off x="8183751" y="3016671"/>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9128622" y="4665371"/>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262122" y="4263392"/>
            <a:ext cx="2696186" cy="1815878"/>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Insight – 2</a:t>
            </a:r>
            <a:br>
              <a:rPr lang="en-US" sz="1600" b="1" dirty="0">
                <a:solidFill>
                  <a:schemeClr val="accent4"/>
                </a:solidFill>
              </a:rPr>
            </a:br>
            <a:r>
              <a:rPr lang="en-US" sz="1600" dirty="0">
                <a:solidFill>
                  <a:schemeClr val="bg1"/>
                </a:solidFill>
                <a:cs typeface="Calibri"/>
              </a:rPr>
              <a:t>Teenagers as well as aged customers are interested in term deposits for future and retirement purposes. Middle ages might be less interested since they are actively earning</a:t>
            </a:r>
          </a:p>
        </p:txBody>
      </p:sp>
      <p:sp>
        <p:nvSpPr>
          <p:cNvPr id="27" name="椭圆 39"/>
          <p:cNvSpPr/>
          <p:nvPr/>
        </p:nvSpPr>
        <p:spPr>
          <a:xfrm>
            <a:off x="8183751" y="4699735"/>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A graph with blue and orange lines&#10;&#10;Description automatically generated">
            <a:extLst>
              <a:ext uri="{FF2B5EF4-FFF2-40B4-BE49-F238E27FC236}">
                <a16:creationId xmlns:a16="http://schemas.microsoft.com/office/drawing/2014/main" id="{8D224503-361F-6D78-30E2-5785B7341202}"/>
              </a:ext>
            </a:extLst>
          </p:cNvPr>
          <p:cNvPicPr>
            <a:picLocks noChangeAspect="1"/>
          </p:cNvPicPr>
          <p:nvPr/>
        </p:nvPicPr>
        <p:blipFill>
          <a:blip r:embed="rId4"/>
          <a:stretch>
            <a:fillRect/>
          </a:stretch>
        </p:blipFill>
        <p:spPr>
          <a:xfrm>
            <a:off x="469267" y="1067180"/>
            <a:ext cx="7566603" cy="4749116"/>
          </a:xfrm>
          <a:prstGeom prst="rect">
            <a:avLst/>
          </a:prstGeom>
        </p:spPr>
      </p:pic>
    </p:spTree>
    <p:extLst>
      <p:ext uri="{BB962C8B-B14F-4D97-AF65-F5344CB8AC3E}">
        <p14:creationId xmlns:p14="http://schemas.microsoft.com/office/powerpoint/2010/main" val="355330589"/>
      </p:ext>
    </p:extLst>
  </p:cSld>
  <p:clrMapOvr>
    <a:masterClrMapping/>
  </p:clrMapOvr>
  <p:transition>
    <p:fade/>
  </p:transition>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8076337" y="1394735"/>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9021208" y="1360371"/>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9154708" y="1270641"/>
            <a:ext cx="2820626"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Martial Status and housing loan against campaign outcome </a:t>
            </a:r>
            <a:br>
              <a:rPr lang="en-US" sz="1600" b="1" dirty="0">
                <a:solidFill>
                  <a:schemeClr val="accent4"/>
                </a:solidFill>
              </a:rPr>
            </a:br>
            <a:r>
              <a:rPr lang="en-US" sz="1600" dirty="0">
                <a:solidFill>
                  <a:schemeClr val="bg1"/>
                </a:solidFill>
              </a:rPr>
              <a:t>Martial status divided as divorced, single and married</a:t>
            </a:r>
          </a:p>
        </p:txBody>
      </p:sp>
      <p:cxnSp>
        <p:nvCxnSpPr>
          <p:cNvPr id="18" name="直接连接符 53"/>
          <p:cNvCxnSpPr/>
          <p:nvPr/>
        </p:nvCxnSpPr>
        <p:spPr>
          <a:xfrm>
            <a:off x="9021208" y="3043435"/>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9154708" y="2828411"/>
            <a:ext cx="2641051" cy="1569656"/>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 </a:t>
            </a:r>
            <a:br>
              <a:rPr lang="en-US" sz="1600" b="1" dirty="0">
                <a:solidFill>
                  <a:schemeClr val="accent4"/>
                </a:solidFill>
              </a:rPr>
            </a:br>
            <a:r>
              <a:rPr lang="en-US" sz="1600" dirty="0">
                <a:solidFill>
                  <a:schemeClr val="bg1"/>
                </a:solidFill>
              </a:rPr>
              <a:t>Most of the contact were made to married customers</a:t>
            </a:r>
          </a:p>
          <a:p>
            <a:r>
              <a:rPr lang="en-US" sz="1600" dirty="0">
                <a:solidFill>
                  <a:schemeClr val="bg1"/>
                </a:solidFill>
                <a:cs typeface="Calibri"/>
              </a:rPr>
              <a:t>And the success rate is more among single customers without housing loan.</a:t>
            </a:r>
          </a:p>
        </p:txBody>
      </p:sp>
      <p:sp>
        <p:nvSpPr>
          <p:cNvPr id="21" name="椭圆 33"/>
          <p:cNvSpPr/>
          <p:nvPr/>
        </p:nvSpPr>
        <p:spPr>
          <a:xfrm>
            <a:off x="8076337" y="3077799"/>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9021208" y="4726499"/>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9154708" y="4385998"/>
            <a:ext cx="2641050" cy="1815878"/>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Insight – 2</a:t>
            </a:r>
            <a:br>
              <a:rPr lang="en-US" sz="1600" b="1" dirty="0">
                <a:solidFill>
                  <a:schemeClr val="accent4"/>
                </a:solidFill>
              </a:rPr>
            </a:br>
            <a:r>
              <a:rPr lang="en-US" sz="1600" dirty="0">
                <a:solidFill>
                  <a:schemeClr val="bg1"/>
                </a:solidFill>
              </a:rPr>
              <a:t>It is always a better idea to contact customers with no housing loan. Divorcees give the least success rate among all since their needs may be less than others.</a:t>
            </a:r>
            <a:endParaRPr lang="en-US" sz="1600" dirty="0">
              <a:solidFill>
                <a:schemeClr val="bg1"/>
              </a:solidFill>
              <a:cs typeface="Calibri"/>
            </a:endParaRPr>
          </a:p>
        </p:txBody>
      </p:sp>
      <p:sp>
        <p:nvSpPr>
          <p:cNvPr id="27" name="椭圆 39"/>
          <p:cNvSpPr/>
          <p:nvPr/>
        </p:nvSpPr>
        <p:spPr>
          <a:xfrm>
            <a:off x="8076337" y="4760863"/>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A graph with blue and green rectangles and a line">
            <a:extLst>
              <a:ext uri="{FF2B5EF4-FFF2-40B4-BE49-F238E27FC236}">
                <a16:creationId xmlns:a16="http://schemas.microsoft.com/office/drawing/2014/main" id="{963BBEA7-B1CB-3047-E6FA-398B94024477}"/>
              </a:ext>
            </a:extLst>
          </p:cNvPr>
          <p:cNvPicPr>
            <a:picLocks noChangeAspect="1"/>
          </p:cNvPicPr>
          <p:nvPr/>
        </p:nvPicPr>
        <p:blipFill>
          <a:blip r:embed="rId4"/>
          <a:stretch>
            <a:fillRect/>
          </a:stretch>
        </p:blipFill>
        <p:spPr>
          <a:xfrm>
            <a:off x="267222" y="1399759"/>
            <a:ext cx="7534406" cy="4442753"/>
          </a:xfrm>
          <a:prstGeom prst="rect">
            <a:avLst/>
          </a:prstGeom>
        </p:spPr>
      </p:pic>
    </p:spTree>
    <p:extLst>
      <p:ext uri="{BB962C8B-B14F-4D97-AF65-F5344CB8AC3E}">
        <p14:creationId xmlns:p14="http://schemas.microsoft.com/office/powerpoint/2010/main" val="2554673354"/>
      </p:ext>
    </p:extLst>
  </p:cSld>
  <p:clrMapOvr>
    <a:masterClrMapping/>
  </p:clrMapOvr>
  <p:transition>
    <p:fade/>
  </p:transition>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7646679" y="1453803"/>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8591550" y="1419439"/>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8725050" y="1356854"/>
            <a:ext cx="3466950"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Total duration of calls against each customer </a:t>
            </a:r>
            <a:br>
              <a:rPr lang="en-US" sz="1600" b="1" dirty="0">
                <a:solidFill>
                  <a:schemeClr val="accent4"/>
                </a:solidFill>
              </a:rPr>
            </a:br>
            <a:r>
              <a:rPr lang="en-US" sz="1600" dirty="0">
                <a:solidFill>
                  <a:schemeClr val="bg1"/>
                </a:solidFill>
              </a:rPr>
              <a:t>The representation shows the total duration of calls against each customer</a:t>
            </a:r>
          </a:p>
        </p:txBody>
      </p:sp>
      <p:cxnSp>
        <p:nvCxnSpPr>
          <p:cNvPr id="18" name="直接连接符 53"/>
          <p:cNvCxnSpPr/>
          <p:nvPr/>
        </p:nvCxnSpPr>
        <p:spPr>
          <a:xfrm>
            <a:off x="8591550" y="3102503"/>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8725050" y="3133699"/>
            <a:ext cx="3466950" cy="830993"/>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 </a:t>
            </a:r>
            <a:br>
              <a:rPr lang="en-US" sz="1600" b="1" dirty="0">
                <a:solidFill>
                  <a:schemeClr val="accent4"/>
                </a:solidFill>
              </a:rPr>
            </a:br>
            <a:r>
              <a:rPr lang="en-US" sz="1600" dirty="0">
                <a:solidFill>
                  <a:schemeClr val="bg1"/>
                </a:solidFill>
              </a:rPr>
              <a:t>The representation includes successful and failure calls</a:t>
            </a:r>
          </a:p>
        </p:txBody>
      </p:sp>
      <p:sp>
        <p:nvSpPr>
          <p:cNvPr id="21" name="椭圆 33"/>
          <p:cNvSpPr/>
          <p:nvPr/>
        </p:nvSpPr>
        <p:spPr>
          <a:xfrm>
            <a:off x="7646679" y="3136867"/>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8591550" y="4785567"/>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8725050" y="4876029"/>
            <a:ext cx="3466950" cy="830993"/>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a:t>
            </a:r>
            <a:br>
              <a:rPr lang="en-US" sz="1600" b="1" dirty="0">
                <a:solidFill>
                  <a:schemeClr val="accent4"/>
                </a:solidFill>
              </a:rPr>
            </a:br>
            <a:r>
              <a:rPr lang="en-US" sz="1600" dirty="0">
                <a:solidFill>
                  <a:schemeClr val="bg1"/>
                </a:solidFill>
              </a:rPr>
              <a:t>The maximum duration for a successful response is about 3500 seconds</a:t>
            </a:r>
          </a:p>
        </p:txBody>
      </p:sp>
      <p:sp>
        <p:nvSpPr>
          <p:cNvPr id="27" name="椭圆 39"/>
          <p:cNvSpPr/>
          <p:nvPr/>
        </p:nvSpPr>
        <p:spPr>
          <a:xfrm>
            <a:off x="7646679" y="4819931"/>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A screen shot of a graph&#10;&#10;Description automatically generated">
            <a:extLst>
              <a:ext uri="{FF2B5EF4-FFF2-40B4-BE49-F238E27FC236}">
                <a16:creationId xmlns:a16="http://schemas.microsoft.com/office/drawing/2014/main" id="{C4B858EE-E8AD-F0C3-A7CD-8BBA256BBA7A}"/>
              </a:ext>
            </a:extLst>
          </p:cNvPr>
          <p:cNvPicPr>
            <a:picLocks noChangeAspect="1"/>
          </p:cNvPicPr>
          <p:nvPr/>
        </p:nvPicPr>
        <p:blipFill rotWithShape="1">
          <a:blip r:embed="rId3"/>
          <a:srcRect l="449" r="1782" b="1774"/>
          <a:stretch/>
        </p:blipFill>
        <p:spPr>
          <a:xfrm>
            <a:off x="264405" y="1560407"/>
            <a:ext cx="7248774" cy="3659542"/>
          </a:xfrm>
          <a:prstGeom prst="rect">
            <a:avLst/>
          </a:prstGeom>
        </p:spPr>
      </p:pic>
    </p:spTree>
    <p:extLst>
      <p:ext uri="{BB962C8B-B14F-4D97-AF65-F5344CB8AC3E}">
        <p14:creationId xmlns:p14="http://schemas.microsoft.com/office/powerpoint/2010/main" val="15191480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507BF8-38E4-5649-9D67-5A8AE5979CB1}"/>
              </a:ext>
            </a:extLst>
          </p:cNvPr>
          <p:cNvSpPr/>
          <p:nvPr/>
        </p:nvSpPr>
        <p:spPr bwMode="gray">
          <a:xfrm>
            <a:off x="0" y="0"/>
            <a:ext cx="12172327" cy="6858000"/>
          </a:xfrm>
          <a:prstGeom prst="rect">
            <a:avLst/>
          </a:prstGeom>
          <a:solidFill>
            <a:schemeClr val="tx1">
              <a:lumMod val="95000"/>
              <a:lumOff val="5000"/>
            </a:schemeClr>
          </a:solidFill>
          <a:ln w="19050" algn="ctr">
            <a:noFill/>
            <a:miter lim="800000"/>
            <a:headEnd/>
            <a:tailEnd/>
          </a:ln>
        </p:spPr>
        <p:txBody>
          <a:bodyPr wrap="square" lIns="88900" tIns="88900" rIns="648000" bIns="88900" rtlCol="0" anchor="t"/>
          <a:lstStyle/>
          <a:p>
            <a:pPr marL="342900" indent="-342900">
              <a:lnSpc>
                <a:spcPct val="106000"/>
              </a:lnSpc>
              <a:buFont typeface="Wingdings 2" pitchFamily="18" charset="2"/>
              <a:buAutoNum type="arabicPeriod"/>
            </a:pPr>
            <a:endParaRPr lang="en-US" sz="1600" dirty="0">
              <a:solidFill>
                <a:srgbClr val="FF0000"/>
              </a:solidFill>
            </a:endParaRPr>
          </a:p>
        </p:txBody>
      </p:sp>
      <p:sp>
        <p:nvSpPr>
          <p:cNvPr id="15" name="Title 14"/>
          <p:cNvSpPr>
            <a:spLocks noGrp="1"/>
          </p:cNvSpPr>
          <p:nvPr>
            <p:ph type="title"/>
          </p:nvPr>
        </p:nvSpPr>
        <p:spPr/>
        <p:txBody>
          <a:bodyPr/>
          <a:lstStyle/>
          <a:p>
            <a:r>
              <a:rPr lang="en-US" dirty="0"/>
              <a:t>Contents</a:t>
            </a:r>
            <a:endParaRPr lang="en-US" dirty="0">
              <a:solidFill>
                <a:srgbClr val="FF0000"/>
              </a:solidFill>
            </a:endParaRPr>
          </a:p>
        </p:txBody>
      </p:sp>
      <p:sp>
        <p:nvSpPr>
          <p:cNvPr id="10" name="Rectangle 9">
            <a:extLst>
              <a:ext uri="{FF2B5EF4-FFF2-40B4-BE49-F238E27FC236}">
                <a16:creationId xmlns:a16="http://schemas.microsoft.com/office/drawing/2014/main" id="{4042AA4D-AF75-964B-BD2D-C0C556DA3EC1}"/>
              </a:ext>
            </a:extLst>
          </p:cNvPr>
          <p:cNvSpPr/>
          <p:nvPr/>
        </p:nvSpPr>
        <p:spPr bwMode="gray">
          <a:xfrm>
            <a:off x="8438713" y="4919398"/>
            <a:ext cx="3733614" cy="1364760"/>
          </a:xfrm>
          <a:prstGeom prst="rect">
            <a:avLst/>
          </a:prstGeom>
          <a:noFill/>
          <a:ln w="19050" algn="ctr">
            <a:noFill/>
            <a:miter lim="800000"/>
            <a:headEnd/>
            <a:tailEnd/>
          </a:ln>
        </p:spPr>
        <p:txBody>
          <a:bodyPr wrap="square" lIns="88900" tIns="88900" rIns="648000" bIns="88900" numCol="1" rtlCol="0" anchor="t"/>
          <a:lstStyle/>
          <a:p>
            <a:endParaRPr lang="en-US" sz="1400" dirty="0">
              <a:solidFill>
                <a:schemeClr val="accent2"/>
              </a:solidFill>
              <a:latin typeface="Calibri Light" panose="020F0502020204030204" pitchFamily="34" charset="0"/>
              <a:cs typeface="Calibri Light" panose="020F0502020204030204" pitchFamily="34" charset="0"/>
            </a:endParaRPr>
          </a:p>
        </p:txBody>
      </p:sp>
      <p:sp>
        <p:nvSpPr>
          <p:cNvPr id="9" name="Content Placeholder 1">
            <a:extLst>
              <a:ext uri="{FF2B5EF4-FFF2-40B4-BE49-F238E27FC236}">
                <a16:creationId xmlns:a16="http://schemas.microsoft.com/office/drawing/2014/main" id="{68052601-2742-4928-9716-8217F03B474A}"/>
              </a:ext>
            </a:extLst>
          </p:cNvPr>
          <p:cNvSpPr txBox="1">
            <a:spLocks/>
          </p:cNvSpPr>
          <p:nvPr/>
        </p:nvSpPr>
        <p:spPr>
          <a:xfrm>
            <a:off x="463295" y="1711960"/>
            <a:ext cx="5358380" cy="4667250"/>
          </a:xfrm>
          <a:prstGeom prst="rect">
            <a:avLst/>
          </a:prstGeom>
        </p:spPr>
        <p:txBody>
          <a:bodyPr vert="horz" lIns="0" tIns="0" rIns="0" bIns="0" rtlCol="0">
            <a:no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endParaRPr lang="en-GB" sz="2000" dirty="0">
              <a:solidFill>
                <a:schemeClr val="bg1"/>
              </a:solidFill>
              <a:latin typeface="+mj-lt"/>
              <a:cs typeface="Calibri Light" panose="020F0502020204030204" pitchFamily="34" charset="0"/>
            </a:endParaRPr>
          </a:p>
          <a:p>
            <a:endParaRPr lang="en-GB" sz="2000" dirty="0">
              <a:solidFill>
                <a:schemeClr val="bg1"/>
              </a:solidFill>
              <a:latin typeface="+mj-lt"/>
              <a:cs typeface="Calibri Light" panose="020F0502020204030204" pitchFamily="34" charset="0"/>
            </a:endParaRPr>
          </a:p>
        </p:txBody>
      </p:sp>
      <p:sp>
        <p:nvSpPr>
          <p:cNvPr id="11" name="Content Placeholder 1">
            <a:extLst>
              <a:ext uri="{FF2B5EF4-FFF2-40B4-BE49-F238E27FC236}">
                <a16:creationId xmlns:a16="http://schemas.microsoft.com/office/drawing/2014/main" id="{1B93B247-1B4E-467F-8F29-98F5B7E00310}"/>
              </a:ext>
            </a:extLst>
          </p:cNvPr>
          <p:cNvSpPr txBox="1">
            <a:spLocks/>
          </p:cNvSpPr>
          <p:nvPr/>
        </p:nvSpPr>
        <p:spPr>
          <a:xfrm>
            <a:off x="3297098" y="2819956"/>
            <a:ext cx="6651133" cy="4667250"/>
          </a:xfrm>
          <a:prstGeom prst="rect">
            <a:avLst/>
          </a:prstGeom>
        </p:spPr>
        <p:txBody>
          <a:bodyPr vert="horz" lIns="0" tIns="0" rIns="0" bIns="0" rtlCol="0">
            <a:no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GB" sz="2600" b="1" dirty="0">
                <a:solidFill>
                  <a:schemeClr val="accent1">
                    <a:lumMod val="60000"/>
                    <a:lumOff val="40000"/>
                  </a:schemeClr>
                </a:solidFill>
                <a:latin typeface="Times New Roman" panose="02020603050405020304" pitchFamily="18" charset="0"/>
                <a:cs typeface="Times New Roman" panose="02020603050405020304" pitchFamily="18" charset="0"/>
              </a:rPr>
              <a:t>Problem Statement	</a:t>
            </a:r>
            <a:r>
              <a:rPr lang="en-GB" sz="2600" b="1" dirty="0">
                <a:solidFill>
                  <a:schemeClr val="bg1"/>
                </a:solidFill>
                <a:latin typeface="Times New Roman" panose="02020603050405020304" pitchFamily="18" charset="0"/>
                <a:cs typeface="Times New Roman" panose="02020603050405020304" pitchFamily="18" charset="0"/>
              </a:rPr>
              <a:t>			3</a:t>
            </a:r>
          </a:p>
          <a:p>
            <a:r>
              <a:rPr lang="en-GB" sz="2600" b="1" dirty="0">
                <a:solidFill>
                  <a:schemeClr val="accent1">
                    <a:lumMod val="60000"/>
                    <a:lumOff val="40000"/>
                  </a:schemeClr>
                </a:solidFill>
                <a:latin typeface="Times New Roman" panose="02020603050405020304" pitchFamily="18" charset="0"/>
                <a:cs typeface="Times New Roman" panose="02020603050405020304" pitchFamily="18" charset="0"/>
              </a:rPr>
              <a:t>Approach</a:t>
            </a:r>
            <a:r>
              <a:rPr lang="en-GB" sz="2600" b="1" dirty="0">
                <a:solidFill>
                  <a:schemeClr val="accent3"/>
                </a:solidFill>
                <a:latin typeface="Times New Roman" panose="02020603050405020304" pitchFamily="18" charset="0"/>
                <a:cs typeface="Times New Roman" panose="02020603050405020304" pitchFamily="18" charset="0"/>
              </a:rPr>
              <a:t>	</a:t>
            </a:r>
            <a:r>
              <a:rPr lang="en-GB" sz="2600" b="1" dirty="0">
                <a:solidFill>
                  <a:schemeClr val="bg1"/>
                </a:solidFill>
                <a:latin typeface="Times New Roman" panose="02020603050405020304" pitchFamily="18" charset="0"/>
                <a:cs typeface="Times New Roman" panose="02020603050405020304" pitchFamily="18" charset="0"/>
              </a:rPr>
              <a:t>				4</a:t>
            </a:r>
          </a:p>
          <a:p>
            <a:r>
              <a:rPr lang="en-GB" sz="2600" b="1" dirty="0">
                <a:solidFill>
                  <a:schemeClr val="accent1">
                    <a:lumMod val="60000"/>
                    <a:lumOff val="40000"/>
                  </a:schemeClr>
                </a:solidFill>
                <a:latin typeface="Times New Roman" panose="02020603050405020304" pitchFamily="18" charset="0"/>
                <a:cs typeface="Times New Roman" panose="02020603050405020304" pitchFamily="18" charset="0"/>
              </a:rPr>
              <a:t>Tasks 1.1 and 1.2</a:t>
            </a:r>
            <a:r>
              <a:rPr lang="en-GB" sz="2600" b="1" dirty="0">
                <a:solidFill>
                  <a:schemeClr val="accent3"/>
                </a:solidFill>
                <a:latin typeface="Times New Roman" panose="02020603050405020304" pitchFamily="18" charset="0"/>
                <a:cs typeface="Times New Roman" panose="02020603050405020304" pitchFamily="18" charset="0"/>
              </a:rPr>
              <a:t>	</a:t>
            </a:r>
            <a:r>
              <a:rPr lang="en-GB" sz="2600" b="1" dirty="0">
                <a:solidFill>
                  <a:schemeClr val="bg1"/>
                </a:solidFill>
                <a:latin typeface="Times New Roman" panose="02020603050405020304" pitchFamily="18" charset="0"/>
                <a:cs typeface="Times New Roman" panose="02020603050405020304" pitchFamily="18" charset="0"/>
              </a:rPr>
              <a:t>			5</a:t>
            </a:r>
          </a:p>
          <a:p>
            <a:r>
              <a:rPr lang="en-GB" sz="2600" b="1" dirty="0">
                <a:solidFill>
                  <a:schemeClr val="accent1">
                    <a:lumMod val="60000"/>
                    <a:lumOff val="40000"/>
                  </a:schemeClr>
                </a:solidFill>
                <a:latin typeface="Times New Roman" panose="02020603050405020304" pitchFamily="18" charset="0"/>
                <a:cs typeface="Times New Roman" panose="02020603050405020304" pitchFamily="18" charset="0"/>
              </a:rPr>
              <a:t>Checkpoint 1 Deliverables</a:t>
            </a:r>
            <a:r>
              <a:rPr lang="en-GB" sz="2600" b="1" dirty="0">
                <a:solidFill>
                  <a:schemeClr val="bg1"/>
                </a:solidFill>
                <a:latin typeface="Times New Roman" panose="02020603050405020304" pitchFamily="18" charset="0"/>
                <a:cs typeface="Times New Roman" panose="02020603050405020304" pitchFamily="18" charset="0"/>
              </a:rPr>
              <a:t>		7</a:t>
            </a:r>
          </a:p>
          <a:p>
            <a:r>
              <a:rPr lang="en-GB" sz="2600" b="1" dirty="0">
                <a:solidFill>
                  <a:schemeClr val="accent1">
                    <a:lumMod val="60000"/>
                    <a:lumOff val="40000"/>
                  </a:schemeClr>
                </a:solidFill>
                <a:latin typeface="Times New Roman" panose="02020603050405020304" pitchFamily="18" charset="0"/>
                <a:cs typeface="Times New Roman" panose="02020603050405020304" pitchFamily="18" charset="0"/>
              </a:rPr>
              <a:t>Tasks 2.1 and 2.2</a:t>
            </a:r>
            <a:r>
              <a:rPr lang="en-GB" sz="2600" b="1" dirty="0">
                <a:solidFill>
                  <a:schemeClr val="accent3"/>
                </a:solidFill>
                <a:latin typeface="Times New Roman" panose="02020603050405020304" pitchFamily="18" charset="0"/>
                <a:cs typeface="Times New Roman" panose="02020603050405020304" pitchFamily="18" charset="0"/>
              </a:rPr>
              <a:t>	</a:t>
            </a:r>
            <a:r>
              <a:rPr lang="en-GB" sz="2600" b="1" dirty="0">
                <a:solidFill>
                  <a:schemeClr val="bg1"/>
                </a:solidFill>
                <a:latin typeface="Times New Roman" panose="02020603050405020304" pitchFamily="18" charset="0"/>
                <a:cs typeface="Times New Roman" panose="02020603050405020304" pitchFamily="18" charset="0"/>
              </a:rPr>
              <a:t>			12</a:t>
            </a:r>
          </a:p>
          <a:p>
            <a:r>
              <a:rPr lang="en-GB" sz="2600" b="1" dirty="0">
                <a:solidFill>
                  <a:schemeClr val="accent1">
                    <a:lumMod val="60000"/>
                    <a:lumOff val="40000"/>
                  </a:schemeClr>
                </a:solidFill>
                <a:latin typeface="Times New Roman" panose="02020603050405020304" pitchFamily="18" charset="0"/>
                <a:cs typeface="Times New Roman" panose="02020603050405020304" pitchFamily="18" charset="0"/>
              </a:rPr>
              <a:t>Checkpoint 2 Deliverables</a:t>
            </a:r>
            <a:r>
              <a:rPr lang="en-GB" sz="2600" b="1" dirty="0">
                <a:solidFill>
                  <a:schemeClr val="bg1"/>
                </a:solidFill>
                <a:latin typeface="Times New Roman" panose="02020603050405020304" pitchFamily="18" charset="0"/>
                <a:cs typeface="Times New Roman" panose="02020603050405020304" pitchFamily="18" charset="0"/>
              </a:rPr>
              <a:t>		14</a:t>
            </a:r>
          </a:p>
          <a:p>
            <a:endParaRPr lang="en-GB" sz="2600" b="1" dirty="0">
              <a:solidFill>
                <a:schemeClr val="bg1"/>
              </a:solidFill>
              <a:latin typeface="Times New Roman" panose="02020603050405020304" pitchFamily="18" charset="0"/>
              <a:cs typeface="Times New Roman" panose="02020603050405020304" pitchFamily="18" charset="0"/>
            </a:endParaRPr>
          </a:p>
          <a:p>
            <a:endParaRPr lang="en-GB" sz="2600" b="1" dirty="0">
              <a:solidFill>
                <a:schemeClr val="bg1"/>
              </a:solidFill>
              <a:latin typeface="Times New Roman" panose="02020603050405020304" pitchFamily="18" charset="0"/>
              <a:cs typeface="Times New Roman" panose="02020603050405020304" pitchFamily="18" charset="0"/>
            </a:endParaRPr>
          </a:p>
          <a:p>
            <a:endParaRPr lang="en-GB" sz="2600" b="1" dirty="0">
              <a:solidFill>
                <a:schemeClr val="bg1"/>
              </a:solidFill>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62D9A2-0832-57B1-E060-E7659894C567}"/>
              </a:ext>
            </a:extLst>
          </p:cNvPr>
          <p:cNvSpPr txBox="1"/>
          <p:nvPr/>
        </p:nvSpPr>
        <p:spPr>
          <a:xfrm>
            <a:off x="3295772" y="623044"/>
            <a:ext cx="3800819" cy="1107996"/>
          </a:xfrm>
          <a:prstGeom prst="rect">
            <a:avLst/>
          </a:prstGeom>
          <a:noFill/>
        </p:spPr>
        <p:txBody>
          <a:bodyPr wrap="square" lIns="0" tIns="0" rIns="0" bIns="0" rtlCol="0">
            <a:spAutoFit/>
          </a:bodyPr>
          <a:lstStyle/>
          <a:p>
            <a:pPr>
              <a:spcBef>
                <a:spcPts val="600"/>
              </a:spcBef>
              <a:buSzPct val="100000"/>
            </a:pPr>
            <a:r>
              <a:rPr lang="en-US" sz="4400" b="1" dirty="0">
                <a:solidFill>
                  <a:schemeClr val="bg1"/>
                </a:solidFill>
                <a:latin typeface="Times New Roman" panose="02020603050405020304" pitchFamily="18" charset="0"/>
                <a:cs typeface="Times New Roman" panose="02020603050405020304" pitchFamily="18" charset="0"/>
              </a:rPr>
              <a:t>Contents</a:t>
            </a:r>
            <a:r>
              <a:rPr lang="en-US" sz="7200" b="1" dirty="0">
                <a:solidFill>
                  <a:schemeClr val="accent1">
                    <a:lumMod val="75000"/>
                  </a:schemeClr>
                </a:solidFill>
                <a:latin typeface="Times New Roman" panose="02020603050405020304" pitchFamily="18" charset="0"/>
                <a:cs typeface="Times New Roman" panose="02020603050405020304" pitchFamily="18" charset="0"/>
              </a:rPr>
              <a:t>.</a:t>
            </a:r>
            <a:endParaRPr lang="en-US" sz="4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1008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7646679" y="1225203"/>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8569779" y="1190839"/>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8725050" y="679356"/>
            <a:ext cx="3466950" cy="2062099"/>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List of predictive models used for model training</a:t>
            </a:r>
            <a:endParaRPr lang="en-US" sz="1600" b="1" dirty="0">
              <a:solidFill>
                <a:schemeClr val="accent1"/>
              </a:solidFill>
            </a:endParaRPr>
          </a:p>
          <a:p>
            <a:pPr marL="285750" indent="-285750">
              <a:buFont typeface="Arial"/>
              <a:buChar char="•"/>
            </a:pPr>
            <a:r>
              <a:rPr lang="en-US" sz="1600" dirty="0">
                <a:solidFill>
                  <a:schemeClr val="bg1"/>
                </a:solidFill>
              </a:rPr>
              <a:t>KNN</a:t>
            </a:r>
            <a:endParaRPr lang="en-US" sz="1600" dirty="0">
              <a:solidFill>
                <a:schemeClr val="bg1"/>
              </a:solidFill>
              <a:cs typeface="Calibri"/>
            </a:endParaRPr>
          </a:p>
          <a:p>
            <a:pPr marL="285750" indent="-285750">
              <a:buFont typeface="Arial"/>
              <a:buChar char="•"/>
            </a:pPr>
            <a:r>
              <a:rPr lang="en-US" sz="1600" dirty="0">
                <a:solidFill>
                  <a:schemeClr val="bg1"/>
                </a:solidFill>
                <a:cs typeface="Calibri"/>
              </a:rPr>
              <a:t>Logistic Regression</a:t>
            </a:r>
            <a:endParaRPr lang="en-US" sz="1600" dirty="0">
              <a:solidFill>
                <a:schemeClr val="bg1"/>
              </a:solidFill>
            </a:endParaRPr>
          </a:p>
          <a:p>
            <a:pPr marL="285750" indent="-285750">
              <a:buFont typeface="Arial"/>
              <a:buChar char="•"/>
            </a:pPr>
            <a:r>
              <a:rPr lang="en-US" sz="1600" dirty="0">
                <a:solidFill>
                  <a:schemeClr val="bg1"/>
                </a:solidFill>
              </a:rPr>
              <a:t>Naïve Bayes</a:t>
            </a:r>
            <a:endParaRPr lang="en-US" sz="1600" dirty="0">
              <a:solidFill>
                <a:schemeClr val="bg1"/>
              </a:solidFill>
              <a:cs typeface="Calibri"/>
            </a:endParaRPr>
          </a:p>
          <a:p>
            <a:pPr marL="285750" indent="-285750">
              <a:buFont typeface="Arial"/>
              <a:buChar char="•"/>
            </a:pPr>
            <a:r>
              <a:rPr lang="en-US" sz="1600" dirty="0">
                <a:solidFill>
                  <a:schemeClr val="bg1"/>
                </a:solidFill>
              </a:rPr>
              <a:t>Decision Tree</a:t>
            </a:r>
            <a:endParaRPr lang="en-US" sz="1600" dirty="0">
              <a:solidFill>
                <a:schemeClr val="bg1"/>
              </a:solidFill>
              <a:cs typeface="Calibri"/>
            </a:endParaRPr>
          </a:p>
          <a:p>
            <a:pPr marL="285750" indent="-285750">
              <a:buFont typeface="Arial"/>
              <a:buChar char="•"/>
            </a:pPr>
            <a:r>
              <a:rPr lang="en-US" sz="1600" dirty="0">
                <a:solidFill>
                  <a:schemeClr val="bg1"/>
                </a:solidFill>
              </a:rPr>
              <a:t>Random Forest</a:t>
            </a:r>
            <a:endParaRPr lang="en-US" sz="1600" dirty="0">
              <a:solidFill>
                <a:schemeClr val="bg1"/>
              </a:solidFill>
              <a:cs typeface="Calibri"/>
            </a:endParaRPr>
          </a:p>
          <a:p>
            <a:pPr marL="285750" indent="-285750">
              <a:buFont typeface="Arial"/>
              <a:buChar char="•"/>
            </a:pPr>
            <a:r>
              <a:rPr lang="en-US" sz="1600" dirty="0">
                <a:solidFill>
                  <a:schemeClr val="bg1"/>
                </a:solidFill>
              </a:rPr>
              <a:t>Gradient Boosting</a:t>
            </a:r>
            <a:endParaRPr lang="en-US" sz="1600" dirty="0">
              <a:solidFill>
                <a:schemeClr val="bg1"/>
              </a:solidFill>
              <a:cs typeface="Calibri"/>
            </a:endParaRPr>
          </a:p>
        </p:txBody>
      </p:sp>
      <p:cxnSp>
        <p:nvCxnSpPr>
          <p:cNvPr id="18" name="直接连接符 53"/>
          <p:cNvCxnSpPr/>
          <p:nvPr/>
        </p:nvCxnSpPr>
        <p:spPr>
          <a:xfrm>
            <a:off x="8591550" y="3102503"/>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8703279" y="2764369"/>
            <a:ext cx="3260121" cy="1569656"/>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a:rPr>
              <a:t>Insight – 1 </a:t>
            </a:r>
            <a:br>
              <a:rPr lang="en-US" sz="1600" b="1" dirty="0">
                <a:solidFill>
                  <a:schemeClr val="accent4"/>
                </a:solidFill>
              </a:rPr>
            </a:br>
            <a:r>
              <a:rPr lang="en-US" sz="1600" dirty="0">
                <a:solidFill>
                  <a:schemeClr val="bg1"/>
                </a:solidFill>
              </a:rPr>
              <a:t>The first graph shows the accuracy of each model. Whereas the second graph </a:t>
            </a:r>
            <a:r>
              <a:rPr lang="en-US" sz="1600">
                <a:solidFill>
                  <a:schemeClr val="bg1"/>
                </a:solidFill>
              </a:rPr>
              <a:t>i.e., AUC</a:t>
            </a:r>
            <a:r>
              <a:rPr lang="en-US" sz="1600" dirty="0">
                <a:solidFill>
                  <a:schemeClr val="bg1"/>
                </a:solidFill>
              </a:rPr>
              <a:t> provides an aggregate measure of performance of the model.</a:t>
            </a:r>
            <a:endParaRPr lang="en-US" sz="1600" dirty="0">
              <a:solidFill>
                <a:schemeClr val="bg1"/>
              </a:solidFill>
              <a:cs typeface="Calibri"/>
            </a:endParaRPr>
          </a:p>
        </p:txBody>
      </p:sp>
      <p:sp>
        <p:nvSpPr>
          <p:cNvPr id="21" name="椭圆 33"/>
          <p:cNvSpPr/>
          <p:nvPr/>
        </p:nvSpPr>
        <p:spPr>
          <a:xfrm>
            <a:off x="7646679" y="3136867"/>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8591550" y="4785567"/>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8714165" y="4629808"/>
            <a:ext cx="3205693" cy="1323435"/>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a:rPr>
              <a:t>Insight – 2</a:t>
            </a:r>
            <a:br>
              <a:rPr lang="en-US" sz="1600" b="1" dirty="0">
                <a:solidFill>
                  <a:schemeClr val="accent4"/>
                </a:solidFill>
              </a:rPr>
            </a:br>
            <a:r>
              <a:rPr lang="en-US" sz="1600" dirty="0">
                <a:solidFill>
                  <a:schemeClr val="bg1"/>
                </a:solidFill>
                <a:cs typeface="Calibri"/>
              </a:rPr>
              <a:t>Looking at above two plots we are good to go with </a:t>
            </a:r>
            <a:r>
              <a:rPr lang="en-US" sz="1600" b="1" dirty="0">
                <a:solidFill>
                  <a:schemeClr val="accent1"/>
                </a:solidFill>
                <a:cs typeface="Times New Roman"/>
              </a:rPr>
              <a:t>Gradient Boosting</a:t>
            </a:r>
            <a:r>
              <a:rPr lang="en-US" sz="1600" dirty="0">
                <a:solidFill>
                  <a:schemeClr val="bg1"/>
                </a:solidFill>
                <a:cs typeface="Calibri"/>
              </a:rPr>
              <a:t> algorithm given high AUC and high train test accuracy</a:t>
            </a:r>
            <a:endParaRPr lang="en-US"/>
          </a:p>
        </p:txBody>
      </p:sp>
      <p:sp>
        <p:nvSpPr>
          <p:cNvPr id="27" name="椭圆 39"/>
          <p:cNvSpPr/>
          <p:nvPr/>
        </p:nvSpPr>
        <p:spPr>
          <a:xfrm>
            <a:off x="7646679" y="4819931"/>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A graph of a train test&#10;&#10;Description automatically generated">
            <a:extLst>
              <a:ext uri="{FF2B5EF4-FFF2-40B4-BE49-F238E27FC236}">
                <a16:creationId xmlns:a16="http://schemas.microsoft.com/office/drawing/2014/main" id="{00D5503A-B114-82F3-78F7-279AD2627522}"/>
              </a:ext>
            </a:extLst>
          </p:cNvPr>
          <p:cNvPicPr>
            <a:picLocks noChangeAspect="1"/>
          </p:cNvPicPr>
          <p:nvPr/>
        </p:nvPicPr>
        <p:blipFill>
          <a:blip r:embed="rId3"/>
          <a:stretch>
            <a:fillRect/>
          </a:stretch>
        </p:blipFill>
        <p:spPr>
          <a:xfrm>
            <a:off x="340290" y="356905"/>
            <a:ext cx="6699336" cy="3158820"/>
          </a:xfrm>
          <a:prstGeom prst="rect">
            <a:avLst/>
          </a:prstGeom>
        </p:spPr>
      </p:pic>
      <p:pic>
        <p:nvPicPr>
          <p:cNvPr id="3" name="Picture 2" descr="A graph with lines in the middle&#10;&#10;Description automatically generated">
            <a:extLst>
              <a:ext uri="{FF2B5EF4-FFF2-40B4-BE49-F238E27FC236}">
                <a16:creationId xmlns:a16="http://schemas.microsoft.com/office/drawing/2014/main" id="{8CE4EFF9-D54F-BF12-2B0C-EB1C5F7E7602}"/>
              </a:ext>
            </a:extLst>
          </p:cNvPr>
          <p:cNvPicPr>
            <a:picLocks noChangeAspect="1"/>
          </p:cNvPicPr>
          <p:nvPr/>
        </p:nvPicPr>
        <p:blipFill>
          <a:blip r:embed="rId4"/>
          <a:stretch>
            <a:fillRect/>
          </a:stretch>
        </p:blipFill>
        <p:spPr>
          <a:xfrm>
            <a:off x="340291" y="3614469"/>
            <a:ext cx="6699336" cy="2990211"/>
          </a:xfrm>
          <a:prstGeom prst="rect">
            <a:avLst/>
          </a:prstGeom>
        </p:spPr>
      </p:pic>
    </p:spTree>
    <p:extLst>
      <p:ext uri="{BB962C8B-B14F-4D97-AF65-F5344CB8AC3E}">
        <p14:creationId xmlns:p14="http://schemas.microsoft.com/office/powerpoint/2010/main" val="25451461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5632822" y="1508232"/>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6577693" y="1473868"/>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6776506" y="737933"/>
            <a:ext cx="4816778" cy="2554541"/>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a:rPr>
              <a:t>Gradient Boosting</a:t>
            </a:r>
            <a:endParaRPr lang="en-US" sz="1600" b="1" dirty="0">
              <a:solidFill>
                <a:schemeClr val="accent1"/>
              </a:solidFill>
            </a:endParaRPr>
          </a:p>
          <a:p>
            <a:pPr marL="285750" indent="-285750" algn="just">
              <a:buFont typeface="Arial"/>
              <a:buChar char="•"/>
            </a:pPr>
            <a:r>
              <a:rPr lang="en-US" sz="1600" b="1">
                <a:solidFill>
                  <a:schemeClr val="bg1"/>
                </a:solidFill>
                <a:cs typeface="Calibri"/>
              </a:rPr>
              <a:t>Ensemble Learning:</a:t>
            </a:r>
            <a:r>
              <a:rPr lang="en-US" sz="1600">
                <a:solidFill>
                  <a:schemeClr val="bg1"/>
                </a:solidFill>
                <a:cs typeface="Calibri"/>
              </a:rPr>
              <a:t> Gradient Boosting is an ensemble learning technique that combines multiple weak learners, often decision trees, to create a strong predictive model.</a:t>
            </a:r>
            <a:endParaRPr lang="en-US">
              <a:solidFill>
                <a:schemeClr val="bg1"/>
              </a:solidFill>
              <a:cs typeface="Calibri"/>
            </a:endParaRPr>
          </a:p>
          <a:p>
            <a:pPr marL="285750" indent="-285750" algn="just">
              <a:buFont typeface="Arial"/>
              <a:buChar char="•"/>
            </a:pPr>
            <a:r>
              <a:rPr lang="en-US" sz="1600" b="1">
                <a:solidFill>
                  <a:schemeClr val="bg1"/>
                </a:solidFill>
                <a:cs typeface="Calibri"/>
              </a:rPr>
              <a:t>Sequential Improvement:</a:t>
            </a:r>
            <a:r>
              <a:rPr lang="en-US" sz="1600">
                <a:solidFill>
                  <a:schemeClr val="bg1"/>
                </a:solidFill>
                <a:cs typeface="Calibri"/>
              </a:rPr>
              <a:t> It iteratively builds new learners to correct the errors made by the existing ensemble, placing more emphasis on misclassified instances.</a:t>
            </a:r>
            <a:endParaRPr lang="en-US">
              <a:solidFill>
                <a:schemeClr val="bg1"/>
              </a:solidFill>
              <a:cs typeface="Calibri"/>
            </a:endParaRPr>
          </a:p>
          <a:p>
            <a:endParaRPr lang="en-US" sz="1600" dirty="0">
              <a:solidFill>
                <a:schemeClr val="bg1"/>
              </a:solidFill>
              <a:cs typeface="Calibri"/>
            </a:endParaRPr>
          </a:p>
        </p:txBody>
      </p:sp>
      <p:cxnSp>
        <p:nvCxnSpPr>
          <p:cNvPr id="18" name="直接连接符 53"/>
          <p:cNvCxnSpPr/>
          <p:nvPr/>
        </p:nvCxnSpPr>
        <p:spPr>
          <a:xfrm>
            <a:off x="6610350" y="3374646"/>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6776507" y="3386147"/>
            <a:ext cx="4805892" cy="1077214"/>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a:rPr>
              <a:t>Insight – 1 </a:t>
            </a:r>
            <a:br>
              <a:rPr lang="en-US" sz="1600" b="1" dirty="0">
                <a:solidFill>
                  <a:schemeClr val="accent4"/>
                </a:solidFill>
              </a:rPr>
            </a:br>
            <a:r>
              <a:rPr lang="en-US" sz="1600" dirty="0">
                <a:solidFill>
                  <a:schemeClr val="bg1"/>
                </a:solidFill>
                <a:cs typeface="Calibri"/>
              </a:rPr>
              <a:t>From the confusion matrix, the TP, FP, FN and TN count is 528, 111, 59 and 580 respectively. The accuracy of model is 87% and precision is 82.6%.</a:t>
            </a:r>
            <a:endParaRPr lang="en-US">
              <a:solidFill>
                <a:schemeClr val="bg1"/>
              </a:solidFill>
            </a:endParaRPr>
          </a:p>
        </p:txBody>
      </p:sp>
      <p:sp>
        <p:nvSpPr>
          <p:cNvPr id="21" name="椭圆 33"/>
          <p:cNvSpPr/>
          <p:nvPr/>
        </p:nvSpPr>
        <p:spPr>
          <a:xfrm>
            <a:off x="5665479" y="3409010"/>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6610350" y="5035939"/>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6776507" y="4921647"/>
            <a:ext cx="4805892" cy="1077214"/>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a:rPr>
              <a:t>Insight – 2</a:t>
            </a:r>
            <a:br>
              <a:rPr lang="en-US" sz="1600" b="1" dirty="0">
                <a:solidFill>
                  <a:schemeClr val="accent4"/>
                </a:solidFill>
              </a:rPr>
            </a:br>
            <a:r>
              <a:rPr lang="en-US" sz="1600" dirty="0">
                <a:solidFill>
                  <a:schemeClr val="bg1"/>
                </a:solidFill>
              </a:rPr>
              <a:t>The Receiver</a:t>
            </a:r>
            <a:r>
              <a:rPr lang="en-US" sz="1600">
                <a:solidFill>
                  <a:schemeClr val="bg1"/>
                </a:solidFill>
              </a:rPr>
              <a:t> Operating Characteristics value is 0.87. This high value indicates that the model </a:t>
            </a:r>
            <a:r>
              <a:rPr lang="en-US" sz="1600" dirty="0">
                <a:solidFill>
                  <a:schemeClr val="bg1"/>
                </a:solidFill>
              </a:rPr>
              <a:t>is </a:t>
            </a:r>
            <a:r>
              <a:rPr lang="en-US" sz="1600">
                <a:solidFill>
                  <a:schemeClr val="bg1"/>
                </a:solidFill>
              </a:rPr>
              <a:t>able to distinguish between classes.</a:t>
            </a:r>
            <a:endParaRPr lang="en-US" sz="1600" dirty="0">
              <a:solidFill>
                <a:schemeClr val="bg1"/>
              </a:solidFill>
              <a:cs typeface="Calibri"/>
            </a:endParaRPr>
          </a:p>
        </p:txBody>
      </p:sp>
      <p:sp>
        <p:nvSpPr>
          <p:cNvPr id="27" name="椭圆 39"/>
          <p:cNvSpPr/>
          <p:nvPr/>
        </p:nvSpPr>
        <p:spPr>
          <a:xfrm>
            <a:off x="5665479" y="5070303"/>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a:extLst>
              <a:ext uri="{FF2B5EF4-FFF2-40B4-BE49-F238E27FC236}">
                <a16:creationId xmlns:a16="http://schemas.microsoft.com/office/drawing/2014/main" id="{5FAC23F8-BC26-68C9-DCDA-BDC384F59FCA}"/>
              </a:ext>
            </a:extLst>
          </p:cNvPr>
          <p:cNvPicPr>
            <a:picLocks noChangeAspect="1"/>
          </p:cNvPicPr>
          <p:nvPr/>
        </p:nvPicPr>
        <p:blipFill>
          <a:blip r:embed="rId3"/>
          <a:stretch>
            <a:fillRect/>
          </a:stretch>
        </p:blipFill>
        <p:spPr>
          <a:xfrm>
            <a:off x="413210" y="130881"/>
            <a:ext cx="4298514" cy="3679760"/>
          </a:xfrm>
          <a:prstGeom prst="rect">
            <a:avLst/>
          </a:prstGeom>
        </p:spPr>
      </p:pic>
      <p:pic>
        <p:nvPicPr>
          <p:cNvPr id="3" name="Picture 2" descr="A green and red line graph&#10;&#10;Description automatically generated">
            <a:extLst>
              <a:ext uri="{FF2B5EF4-FFF2-40B4-BE49-F238E27FC236}">
                <a16:creationId xmlns:a16="http://schemas.microsoft.com/office/drawing/2014/main" id="{6D078AF1-4A45-B8D5-7CE5-28CA2C0FA157}"/>
              </a:ext>
            </a:extLst>
          </p:cNvPr>
          <p:cNvPicPr>
            <a:picLocks noChangeAspect="1"/>
          </p:cNvPicPr>
          <p:nvPr/>
        </p:nvPicPr>
        <p:blipFill>
          <a:blip r:embed="rId4"/>
          <a:stretch>
            <a:fillRect/>
          </a:stretch>
        </p:blipFill>
        <p:spPr>
          <a:xfrm>
            <a:off x="413209" y="3957543"/>
            <a:ext cx="4298515" cy="2850434"/>
          </a:xfrm>
          <a:prstGeom prst="rect">
            <a:avLst/>
          </a:prstGeom>
        </p:spPr>
      </p:pic>
    </p:spTree>
    <p:extLst>
      <p:ext uri="{BB962C8B-B14F-4D97-AF65-F5344CB8AC3E}">
        <p14:creationId xmlns:p14="http://schemas.microsoft.com/office/powerpoint/2010/main" val="26589067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椭圆 2"/>
          <p:cNvSpPr/>
          <p:nvPr/>
        </p:nvSpPr>
        <p:spPr>
          <a:xfrm>
            <a:off x="469900" y="1714500"/>
            <a:ext cx="3713756" cy="3713750"/>
          </a:xfrm>
          <a:prstGeom prst="ellipse">
            <a:avLst/>
          </a:prstGeom>
          <a:solidFill>
            <a:srgbClr val="43B02A"/>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200000"/>
              </a:lnSpc>
            </a:pPr>
            <a:r>
              <a:rPr lang="en-US" altLang="zh-CN" sz="2000" b="1" dirty="0">
                <a:solidFill>
                  <a:schemeClr val="bg1"/>
                </a:solidFill>
                <a:latin typeface="+mj-lt"/>
              </a:rPr>
              <a:t>Problem Statement</a:t>
            </a:r>
          </a:p>
          <a:p>
            <a:pPr algn="ctr"/>
            <a:r>
              <a:rPr lang="en-US" altLang="zh-CN" sz="1700" dirty="0">
                <a:solidFill>
                  <a:schemeClr val="bg1"/>
                </a:solidFill>
                <a:latin typeface="+mj-lt"/>
              </a:rPr>
              <a:t>HBCF bank recently conducted marketing campaigns to promote their in-term deposit scheme. They want to analyze the data and derive insights for better marketing campaign and thereby increasing their customer base</a:t>
            </a:r>
          </a:p>
        </p:txBody>
      </p:sp>
      <p:sp>
        <p:nvSpPr>
          <p:cNvPr id="5" name="椭圆 3"/>
          <p:cNvSpPr/>
          <p:nvPr/>
        </p:nvSpPr>
        <p:spPr>
          <a:xfrm>
            <a:off x="8008344" y="1714500"/>
            <a:ext cx="3713756" cy="3713750"/>
          </a:xfrm>
          <a:prstGeom prst="ellipse">
            <a:avLst/>
          </a:prstGeom>
          <a:solidFill>
            <a:srgbClr val="FFFFFF"/>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400" dirty="0">
              <a:solidFill>
                <a:schemeClr val="tx1"/>
              </a:solidFill>
              <a:latin typeface="+mj-lt"/>
            </a:endParaRPr>
          </a:p>
        </p:txBody>
      </p:sp>
      <p:sp>
        <p:nvSpPr>
          <p:cNvPr id="6" name="椭圆 4"/>
          <p:cNvSpPr/>
          <p:nvPr/>
        </p:nvSpPr>
        <p:spPr>
          <a:xfrm>
            <a:off x="4319641" y="3401793"/>
            <a:ext cx="339165" cy="339165"/>
          </a:xfrm>
          <a:prstGeom prst="ellipse">
            <a:avLst/>
          </a:prstGeom>
          <a:solidFill>
            <a:srgbClr val="43B02A"/>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000" dirty="0">
              <a:solidFill>
                <a:schemeClr val="bg1"/>
              </a:solidFill>
              <a:latin typeface="+mj-lt"/>
            </a:endParaRPr>
          </a:p>
        </p:txBody>
      </p:sp>
      <p:sp>
        <p:nvSpPr>
          <p:cNvPr id="7" name="椭圆 5"/>
          <p:cNvSpPr/>
          <p:nvPr/>
        </p:nvSpPr>
        <p:spPr>
          <a:xfrm>
            <a:off x="4721335" y="3401793"/>
            <a:ext cx="339165" cy="339165"/>
          </a:xfrm>
          <a:prstGeom prst="ellipse">
            <a:avLst/>
          </a:prstGeom>
          <a:solidFill>
            <a:srgbClr val="43B02A"/>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000" dirty="0">
              <a:solidFill>
                <a:schemeClr val="bg1"/>
              </a:solidFill>
              <a:latin typeface="+mj-lt"/>
            </a:endParaRPr>
          </a:p>
        </p:txBody>
      </p:sp>
      <p:sp>
        <p:nvSpPr>
          <p:cNvPr id="8" name="椭圆 6"/>
          <p:cNvSpPr/>
          <p:nvPr/>
        </p:nvSpPr>
        <p:spPr>
          <a:xfrm>
            <a:off x="5123029" y="3401793"/>
            <a:ext cx="339165" cy="339165"/>
          </a:xfrm>
          <a:prstGeom prst="ellipse">
            <a:avLst/>
          </a:prstGeom>
          <a:solidFill>
            <a:srgbClr val="43B02A"/>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000" dirty="0">
              <a:solidFill>
                <a:schemeClr val="bg1"/>
              </a:solidFill>
              <a:latin typeface="+mj-lt"/>
            </a:endParaRPr>
          </a:p>
        </p:txBody>
      </p:sp>
      <p:sp>
        <p:nvSpPr>
          <p:cNvPr id="9" name="椭圆 7"/>
          <p:cNvSpPr/>
          <p:nvPr/>
        </p:nvSpPr>
        <p:spPr>
          <a:xfrm>
            <a:off x="5524723" y="3401793"/>
            <a:ext cx="339165" cy="339165"/>
          </a:xfrm>
          <a:prstGeom prst="ellipse">
            <a:avLst/>
          </a:prstGeom>
          <a:solidFill>
            <a:srgbClr val="43B02A"/>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000" dirty="0">
              <a:solidFill>
                <a:schemeClr val="bg1"/>
              </a:solidFill>
              <a:latin typeface="+mj-lt"/>
            </a:endParaRPr>
          </a:p>
        </p:txBody>
      </p:sp>
      <p:sp>
        <p:nvSpPr>
          <p:cNvPr id="10" name="椭圆 8"/>
          <p:cNvSpPr/>
          <p:nvPr/>
        </p:nvSpPr>
        <p:spPr>
          <a:xfrm>
            <a:off x="5926417" y="3401793"/>
            <a:ext cx="339165" cy="339165"/>
          </a:xfrm>
          <a:prstGeom prst="ellipse">
            <a:avLst/>
          </a:prstGeom>
          <a:solidFill>
            <a:srgbClr val="FFFFFF"/>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400" dirty="0">
              <a:solidFill>
                <a:schemeClr val="tx1"/>
              </a:solidFill>
              <a:latin typeface="+mj-lt"/>
            </a:endParaRPr>
          </a:p>
        </p:txBody>
      </p:sp>
      <p:sp>
        <p:nvSpPr>
          <p:cNvPr id="11" name="椭圆 9"/>
          <p:cNvSpPr/>
          <p:nvPr/>
        </p:nvSpPr>
        <p:spPr>
          <a:xfrm>
            <a:off x="6328111" y="3401793"/>
            <a:ext cx="339165" cy="339165"/>
          </a:xfrm>
          <a:prstGeom prst="ellipse">
            <a:avLst/>
          </a:prstGeom>
          <a:solidFill>
            <a:srgbClr val="FFFFFF"/>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400" dirty="0">
              <a:solidFill>
                <a:schemeClr val="tx1"/>
              </a:solidFill>
              <a:latin typeface="+mj-lt"/>
            </a:endParaRPr>
          </a:p>
        </p:txBody>
      </p:sp>
      <p:sp>
        <p:nvSpPr>
          <p:cNvPr id="12" name="椭圆 10"/>
          <p:cNvSpPr/>
          <p:nvPr/>
        </p:nvSpPr>
        <p:spPr>
          <a:xfrm>
            <a:off x="6729804" y="3401793"/>
            <a:ext cx="339165" cy="339165"/>
          </a:xfrm>
          <a:prstGeom prst="ellipse">
            <a:avLst/>
          </a:prstGeom>
          <a:solidFill>
            <a:srgbClr val="FFFFFF"/>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400" dirty="0">
              <a:solidFill>
                <a:schemeClr val="tx1"/>
              </a:solidFill>
              <a:latin typeface="+mj-lt"/>
            </a:endParaRPr>
          </a:p>
        </p:txBody>
      </p:sp>
      <p:sp>
        <p:nvSpPr>
          <p:cNvPr id="13" name="椭圆 11"/>
          <p:cNvSpPr/>
          <p:nvPr/>
        </p:nvSpPr>
        <p:spPr>
          <a:xfrm>
            <a:off x="7131498" y="3401793"/>
            <a:ext cx="339165" cy="339165"/>
          </a:xfrm>
          <a:prstGeom prst="ellipse">
            <a:avLst/>
          </a:prstGeom>
          <a:solidFill>
            <a:srgbClr val="FFFFFF"/>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400" dirty="0">
              <a:solidFill>
                <a:schemeClr val="tx1"/>
              </a:solidFill>
              <a:latin typeface="+mj-lt"/>
            </a:endParaRPr>
          </a:p>
        </p:txBody>
      </p:sp>
      <p:sp>
        <p:nvSpPr>
          <p:cNvPr id="14" name="椭圆 12"/>
          <p:cNvSpPr/>
          <p:nvPr/>
        </p:nvSpPr>
        <p:spPr>
          <a:xfrm>
            <a:off x="7533190" y="3401793"/>
            <a:ext cx="339165" cy="339165"/>
          </a:xfrm>
          <a:prstGeom prst="ellipse">
            <a:avLst/>
          </a:prstGeom>
          <a:solidFill>
            <a:srgbClr val="FFFFFF"/>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400" dirty="0">
              <a:solidFill>
                <a:schemeClr val="tx1"/>
              </a:solidFill>
              <a:latin typeface="+mj-lt"/>
            </a:endParaRPr>
          </a:p>
        </p:txBody>
      </p:sp>
      <p:sp>
        <p:nvSpPr>
          <p:cNvPr id="15" name="任意多边形 14"/>
          <p:cNvSpPr/>
          <p:nvPr/>
        </p:nvSpPr>
        <p:spPr>
          <a:xfrm rot="5400000">
            <a:off x="5924465" y="2226184"/>
            <a:ext cx="942418" cy="1235106"/>
          </a:xfrm>
          <a:custGeom>
            <a:avLst/>
            <a:gdLst>
              <a:gd name="connsiteX0" fmla="*/ 0 w 1044303"/>
              <a:gd name="connsiteY0" fmla="*/ 1016528 h 1152128"/>
              <a:gd name="connsiteX1" fmla="*/ 0 w 1044303"/>
              <a:gd name="connsiteY1" fmla="*/ 135600 h 1152128"/>
              <a:gd name="connsiteX2" fmla="*/ 135600 w 1044303"/>
              <a:gd name="connsiteY2" fmla="*/ 0 h 1152128"/>
              <a:gd name="connsiteX3" fmla="*/ 677985 w 1044303"/>
              <a:gd name="connsiteY3" fmla="*/ 0 h 1152128"/>
              <a:gd name="connsiteX4" fmla="*/ 813585 w 1044303"/>
              <a:gd name="connsiteY4" fmla="*/ 135600 h 1152128"/>
              <a:gd name="connsiteX5" fmla="*/ 813585 w 1044303"/>
              <a:gd name="connsiteY5" fmla="*/ 648343 h 1152128"/>
              <a:gd name="connsiteX6" fmla="*/ 1044303 w 1044303"/>
              <a:gd name="connsiteY6" fmla="*/ 939297 h 1152128"/>
              <a:gd name="connsiteX7" fmla="*/ 813585 w 1044303"/>
              <a:gd name="connsiteY7" fmla="*/ 939297 h 1152128"/>
              <a:gd name="connsiteX8" fmla="*/ 813585 w 1044303"/>
              <a:gd name="connsiteY8" fmla="*/ 1016528 h 1152128"/>
              <a:gd name="connsiteX9" fmla="*/ 677985 w 1044303"/>
              <a:gd name="connsiteY9" fmla="*/ 1152128 h 1152128"/>
              <a:gd name="connsiteX10" fmla="*/ 135600 w 1044303"/>
              <a:gd name="connsiteY10" fmla="*/ 1152128 h 1152128"/>
              <a:gd name="connsiteX11" fmla="*/ 0 w 1044303"/>
              <a:gd name="connsiteY11" fmla="*/ 1016528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303" h="1152128">
                <a:moveTo>
                  <a:pt x="0" y="1016528"/>
                </a:moveTo>
                <a:lnTo>
                  <a:pt x="0" y="135600"/>
                </a:lnTo>
                <a:cubicBezTo>
                  <a:pt x="0" y="60710"/>
                  <a:pt x="60710" y="0"/>
                  <a:pt x="135600" y="0"/>
                </a:cubicBezTo>
                <a:lnTo>
                  <a:pt x="677985" y="0"/>
                </a:lnTo>
                <a:cubicBezTo>
                  <a:pt x="752875" y="0"/>
                  <a:pt x="813585" y="60710"/>
                  <a:pt x="813585" y="135600"/>
                </a:cubicBezTo>
                <a:lnTo>
                  <a:pt x="813585" y="648343"/>
                </a:lnTo>
                <a:lnTo>
                  <a:pt x="1044303" y="939297"/>
                </a:lnTo>
                <a:lnTo>
                  <a:pt x="813585" y="939297"/>
                </a:lnTo>
                <a:lnTo>
                  <a:pt x="813585" y="1016528"/>
                </a:lnTo>
                <a:cubicBezTo>
                  <a:pt x="813585" y="1091418"/>
                  <a:pt x="752875" y="1152128"/>
                  <a:pt x="677985" y="1152128"/>
                </a:cubicBezTo>
                <a:lnTo>
                  <a:pt x="135600" y="1152128"/>
                </a:lnTo>
                <a:cubicBezTo>
                  <a:pt x="60710" y="1152128"/>
                  <a:pt x="0" y="1091418"/>
                  <a:pt x="0" y="1016528"/>
                </a:cubicBezTo>
                <a:close/>
              </a:path>
            </a:pathLst>
          </a:custGeom>
          <a:solidFill>
            <a:srgbClr val="43B02A"/>
          </a:solidFill>
          <a:ln w="1905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600" dirty="0">
              <a:solidFill>
                <a:schemeClr val="bg1"/>
              </a:solidFill>
              <a:latin typeface="+mj-lt"/>
            </a:endParaRPr>
          </a:p>
        </p:txBody>
      </p:sp>
      <p:sp>
        <p:nvSpPr>
          <p:cNvPr id="16" name="矩形 15"/>
          <p:cNvSpPr/>
          <p:nvPr/>
        </p:nvSpPr>
        <p:spPr>
          <a:xfrm>
            <a:off x="5792426" y="2494295"/>
            <a:ext cx="1213858" cy="400110"/>
          </a:xfrm>
          <a:prstGeom prst="rect">
            <a:avLst/>
          </a:prstGeom>
        </p:spPr>
        <p:txBody>
          <a:bodyPr wrap="none">
            <a:spAutoFit/>
          </a:bodyPr>
          <a:lstStyle/>
          <a:p>
            <a:pPr algn="ctr"/>
            <a:r>
              <a:rPr lang="en-US" altLang="zh-CN" sz="2000" b="1" dirty="0">
                <a:solidFill>
                  <a:schemeClr val="bg1"/>
                </a:solidFill>
                <a:latin typeface="+mj-lt"/>
              </a:rPr>
              <a:t>Approach</a:t>
            </a:r>
            <a:endParaRPr lang="zh-CN" altLang="en-US" sz="2000" b="1" dirty="0">
              <a:solidFill>
                <a:schemeClr val="bg1"/>
              </a:solidFill>
              <a:latin typeface="+mj-lt"/>
            </a:endParaRPr>
          </a:p>
        </p:txBody>
      </p:sp>
      <p:sp>
        <p:nvSpPr>
          <p:cNvPr id="18" name="圆角矩形 17"/>
          <p:cNvSpPr/>
          <p:nvPr/>
        </p:nvSpPr>
        <p:spPr>
          <a:xfrm flipH="1">
            <a:off x="7872355" y="2148139"/>
            <a:ext cx="2740673" cy="600164"/>
          </a:xfrm>
          <a:prstGeom prst="roundRect">
            <a:avLst>
              <a:gd name="adj"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spAutoFit/>
          </a:bodyPr>
          <a:lstStyle/>
          <a:p>
            <a:pPr algn="r"/>
            <a:r>
              <a:rPr lang="en-US" altLang="zh-CN" sz="2000" b="1" dirty="0">
                <a:solidFill>
                  <a:schemeClr val="tx1"/>
                </a:solidFill>
                <a:latin typeface="+mj-lt"/>
              </a:rPr>
              <a:t>Deliverables</a:t>
            </a:r>
          </a:p>
          <a:p>
            <a:pPr algn="r"/>
            <a:endParaRPr lang="en-US" altLang="zh-CN" sz="1300" dirty="0">
              <a:solidFill>
                <a:schemeClr val="tx1"/>
              </a:solidFill>
            </a:endParaRPr>
          </a:p>
        </p:txBody>
      </p:sp>
      <p:sp>
        <p:nvSpPr>
          <p:cNvPr id="19" name="圆角矩形 18"/>
          <p:cNvSpPr/>
          <p:nvPr/>
        </p:nvSpPr>
        <p:spPr>
          <a:xfrm flipH="1">
            <a:off x="4690137" y="4014087"/>
            <a:ext cx="3615111" cy="1624433"/>
          </a:xfrm>
          <a:prstGeom prst="roundRect">
            <a:avLst>
              <a:gd name="adj"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2000" b="1" dirty="0">
                <a:solidFill>
                  <a:schemeClr val="bg1"/>
                </a:solidFill>
                <a:latin typeface="+mj-lt"/>
              </a:rPr>
              <a:t>Checkpoints </a:t>
            </a:r>
          </a:p>
          <a:p>
            <a:pPr marL="457200" indent="-457200">
              <a:buFont typeface="+mj-lt"/>
              <a:buAutoNum type="arabicPeriod"/>
            </a:pPr>
            <a:r>
              <a:rPr lang="en-US" altLang="zh-CN" dirty="0">
                <a:solidFill>
                  <a:schemeClr val="bg1"/>
                </a:solidFill>
                <a:latin typeface="+mj-lt"/>
              </a:rPr>
              <a:t>Analysis using Python and SQL </a:t>
            </a:r>
          </a:p>
          <a:p>
            <a:pPr marL="457200" indent="-457200">
              <a:buFont typeface="+mj-lt"/>
              <a:buAutoNum type="arabicPeriod"/>
            </a:pPr>
            <a:r>
              <a:rPr lang="en-US" altLang="zh-CN" dirty="0">
                <a:solidFill>
                  <a:schemeClr val="bg1"/>
                </a:solidFill>
                <a:latin typeface="+mj-lt"/>
              </a:rPr>
              <a:t>Analysis using Power BI and Big Data Tools </a:t>
            </a:r>
          </a:p>
          <a:p>
            <a:pPr marL="457200" indent="-457200">
              <a:buFont typeface="+mj-lt"/>
              <a:buAutoNum type="arabicPeriod"/>
            </a:pPr>
            <a:r>
              <a:rPr lang="en-US" altLang="zh-CN" dirty="0">
                <a:solidFill>
                  <a:schemeClr val="bg1"/>
                </a:solidFill>
                <a:latin typeface="+mj-lt"/>
              </a:rPr>
              <a:t>Analysis, Modelling and Deployment </a:t>
            </a:r>
          </a:p>
          <a:p>
            <a:pPr marL="457200" indent="-457200">
              <a:buFont typeface="+mj-lt"/>
              <a:buAutoNum type="arabicPeriod"/>
            </a:pPr>
            <a:r>
              <a:rPr lang="en-US" altLang="zh-CN" dirty="0">
                <a:solidFill>
                  <a:schemeClr val="bg1"/>
                </a:solidFill>
                <a:latin typeface="+mj-lt"/>
              </a:rPr>
              <a:t>Delivery </a:t>
            </a:r>
            <a:endParaRPr lang="en-US" altLang="zh-CN" sz="1200" dirty="0">
              <a:solidFill>
                <a:schemeClr val="bg1"/>
              </a:solidFill>
              <a:latin typeface="+mj-lt"/>
            </a:endParaRPr>
          </a:p>
        </p:txBody>
      </p:sp>
      <p:sp>
        <p:nvSpPr>
          <p:cNvPr id="2" name="TextBox 1">
            <a:extLst>
              <a:ext uri="{FF2B5EF4-FFF2-40B4-BE49-F238E27FC236}">
                <a16:creationId xmlns:a16="http://schemas.microsoft.com/office/drawing/2014/main" id="{5AC9E75B-99D3-7728-46FC-8D676F3D6472}"/>
              </a:ext>
            </a:extLst>
          </p:cNvPr>
          <p:cNvSpPr txBox="1"/>
          <p:nvPr/>
        </p:nvSpPr>
        <p:spPr>
          <a:xfrm>
            <a:off x="8811729" y="3027783"/>
            <a:ext cx="1851295" cy="276999"/>
          </a:xfrm>
          <a:prstGeom prst="rect">
            <a:avLst/>
          </a:prstGeom>
          <a:noFill/>
        </p:spPr>
        <p:txBody>
          <a:bodyPr wrap="square" lIns="0" tIns="0" rIns="0" bIns="0" rtlCol="0">
            <a:spAutoFit/>
          </a:bodyPr>
          <a:lstStyle/>
          <a:p>
            <a:pPr>
              <a:spcBef>
                <a:spcPts val="600"/>
              </a:spcBef>
              <a:buSzPct val="100000"/>
            </a:pPr>
            <a:endParaRPr lang="en-US" dirty="0">
              <a:solidFill>
                <a:srgbClr val="313131"/>
              </a:solidFill>
            </a:endParaRPr>
          </a:p>
        </p:txBody>
      </p:sp>
      <p:sp>
        <p:nvSpPr>
          <p:cNvPr id="3" name="TextBox 2">
            <a:extLst>
              <a:ext uri="{FF2B5EF4-FFF2-40B4-BE49-F238E27FC236}">
                <a16:creationId xmlns:a16="http://schemas.microsoft.com/office/drawing/2014/main" id="{42AF1940-3416-9D87-4EF0-2F8424AE392D}"/>
              </a:ext>
            </a:extLst>
          </p:cNvPr>
          <p:cNvSpPr txBox="1"/>
          <p:nvPr/>
        </p:nvSpPr>
        <p:spPr>
          <a:xfrm>
            <a:off x="8585086" y="2748303"/>
            <a:ext cx="2820920" cy="1938992"/>
          </a:xfrm>
          <a:prstGeom prst="rect">
            <a:avLst/>
          </a:prstGeom>
          <a:noFill/>
        </p:spPr>
        <p:txBody>
          <a:bodyPr wrap="square" lIns="0" tIns="0" rIns="0" bIns="0" rtlCol="0">
            <a:spAutoFit/>
          </a:bodyPr>
          <a:lstStyle/>
          <a:p>
            <a:pPr>
              <a:spcBef>
                <a:spcPts val="600"/>
              </a:spcBef>
              <a:buSzPct val="100000"/>
            </a:pPr>
            <a:r>
              <a:rPr lang="en-US" dirty="0"/>
              <a:t>The motive is to deliver key insights and potential issues from the available data. Build predictive models to optimize the process of successful and unsuccessful campaigns and delivery it to the client</a:t>
            </a:r>
          </a:p>
        </p:txBody>
      </p:sp>
    </p:spTree>
    <p:extLst>
      <p:ext uri="{BB962C8B-B14F-4D97-AF65-F5344CB8AC3E}">
        <p14:creationId xmlns:p14="http://schemas.microsoft.com/office/powerpoint/2010/main" val="34952353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3" name="矩形 32"/>
          <p:cNvSpPr/>
          <p:nvPr/>
        </p:nvSpPr>
        <p:spPr bwMode="gray">
          <a:xfrm>
            <a:off x="3971857" y="1714498"/>
            <a:ext cx="7499707" cy="1170000"/>
          </a:xfrm>
          <a:prstGeom prst="rect">
            <a:avLst/>
          </a:prstGeom>
          <a:solidFill>
            <a:schemeClr val="tx1"/>
          </a:solidFill>
          <a:ln w="19050" algn="ctr">
            <a:solidFill>
              <a:srgbClr val="43B02A"/>
            </a:solidFill>
            <a:miter lim="800000"/>
            <a:headEnd/>
            <a:tailEnd/>
          </a:ln>
        </p:spPr>
        <p:txBody>
          <a:bodyPr wrap="square" lIns="1080000" tIns="88900" rIns="108000" bIns="88900" rtlCol="0" anchor="ctr" anchorCtr="1"/>
          <a:lstStyle/>
          <a:p>
            <a:r>
              <a:rPr lang="en-US" dirty="0">
                <a:solidFill>
                  <a:schemeClr val="bg1"/>
                </a:solidFill>
                <a:ea typeface="Lato" pitchFamily="34" charset="0"/>
                <a:cs typeface="Lato" pitchFamily="34" charset="0"/>
              </a:rPr>
              <a:t>Understanding the data provided, pre-processing the data and deriving insights from it</a:t>
            </a:r>
          </a:p>
        </p:txBody>
      </p:sp>
      <p:sp>
        <p:nvSpPr>
          <p:cNvPr id="38" name="任意多边形 37"/>
          <p:cNvSpPr/>
          <p:nvPr/>
        </p:nvSpPr>
        <p:spPr bwMode="gray">
          <a:xfrm>
            <a:off x="2804538" y="1714501"/>
            <a:ext cx="1167319" cy="1170000"/>
          </a:xfrm>
          <a:custGeom>
            <a:avLst/>
            <a:gdLst>
              <a:gd name="connsiteX0" fmla="*/ 1167319 w 1167319"/>
              <a:gd name="connsiteY0" fmla="*/ 0 h 1177711"/>
              <a:gd name="connsiteX1" fmla="*/ 1167319 w 1167319"/>
              <a:gd name="connsiteY1" fmla="*/ 1177711 h 1177711"/>
              <a:gd name="connsiteX2" fmla="*/ 492 w 1167319"/>
              <a:gd name="connsiteY2" fmla="*/ 1177711 h 1177711"/>
              <a:gd name="connsiteX3" fmla="*/ 0 w 1167319"/>
              <a:gd name="connsiteY3" fmla="*/ 1167320 h 1177711"/>
              <a:gd name="connsiteX4" fmla="*/ 1047968 w 1167319"/>
              <a:gd name="connsiteY4" fmla="*/ 6027 h 1177711"/>
              <a:gd name="connsiteX5" fmla="*/ 1167319 w 1167319"/>
              <a:gd name="connsiteY5" fmla="*/ 0 h 11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319" h="1177711">
                <a:moveTo>
                  <a:pt x="1167319" y="0"/>
                </a:moveTo>
                <a:lnTo>
                  <a:pt x="1167319" y="1177711"/>
                </a:lnTo>
                <a:lnTo>
                  <a:pt x="492" y="1177711"/>
                </a:lnTo>
                <a:lnTo>
                  <a:pt x="0" y="1167320"/>
                </a:lnTo>
                <a:cubicBezTo>
                  <a:pt x="0" y="562920"/>
                  <a:pt x="459340" y="65805"/>
                  <a:pt x="1047968" y="6027"/>
                </a:cubicBezTo>
                <a:lnTo>
                  <a:pt x="1167319" y="0"/>
                </a:lnTo>
                <a:close/>
              </a:path>
            </a:pathLst>
          </a:custGeom>
          <a:solidFill>
            <a:srgbClr val="86BC25"/>
          </a:solidFill>
          <a:ln w="19050" algn="ctr">
            <a:solidFill>
              <a:srgbClr val="86BC25"/>
            </a:solid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9" name="任意多边形 38"/>
          <p:cNvSpPr/>
          <p:nvPr/>
        </p:nvSpPr>
        <p:spPr bwMode="gray">
          <a:xfrm flipH="1" flipV="1">
            <a:off x="3971857" y="1714500"/>
            <a:ext cx="1167319" cy="1170000"/>
          </a:xfrm>
          <a:custGeom>
            <a:avLst/>
            <a:gdLst>
              <a:gd name="connsiteX0" fmla="*/ 1167319 w 1167319"/>
              <a:gd name="connsiteY0" fmla="*/ 0 h 1177711"/>
              <a:gd name="connsiteX1" fmla="*/ 1167319 w 1167319"/>
              <a:gd name="connsiteY1" fmla="*/ 1177711 h 1177711"/>
              <a:gd name="connsiteX2" fmla="*/ 492 w 1167319"/>
              <a:gd name="connsiteY2" fmla="*/ 1177711 h 1177711"/>
              <a:gd name="connsiteX3" fmla="*/ 0 w 1167319"/>
              <a:gd name="connsiteY3" fmla="*/ 1167320 h 1177711"/>
              <a:gd name="connsiteX4" fmla="*/ 1047968 w 1167319"/>
              <a:gd name="connsiteY4" fmla="*/ 6027 h 1177711"/>
              <a:gd name="connsiteX5" fmla="*/ 1167319 w 1167319"/>
              <a:gd name="connsiteY5" fmla="*/ 0 h 11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319" h="1177711">
                <a:moveTo>
                  <a:pt x="1167319" y="0"/>
                </a:moveTo>
                <a:lnTo>
                  <a:pt x="1167319" y="1177711"/>
                </a:lnTo>
                <a:lnTo>
                  <a:pt x="492" y="1177711"/>
                </a:lnTo>
                <a:lnTo>
                  <a:pt x="0" y="1167320"/>
                </a:lnTo>
                <a:cubicBezTo>
                  <a:pt x="0" y="562920"/>
                  <a:pt x="459340" y="65805"/>
                  <a:pt x="1047968" y="6027"/>
                </a:cubicBezTo>
                <a:lnTo>
                  <a:pt x="1167319" y="0"/>
                </a:lnTo>
                <a:close/>
              </a:path>
            </a:pathLst>
          </a:custGeom>
          <a:solidFill>
            <a:srgbClr val="43B02A"/>
          </a:solidFill>
          <a:ln w="19050" algn="ctr">
            <a:noFill/>
            <a:miter lim="800000"/>
            <a:headEnd/>
            <a:tailEnd/>
          </a:ln>
        </p:spPr>
        <p:txBody>
          <a:bodyPr vert="horz"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6" name="文本框 35"/>
          <p:cNvSpPr txBox="1"/>
          <p:nvPr/>
        </p:nvSpPr>
        <p:spPr>
          <a:xfrm>
            <a:off x="4129207" y="2009184"/>
            <a:ext cx="694967" cy="492443"/>
          </a:xfrm>
          <a:prstGeom prst="rect">
            <a:avLst/>
          </a:prstGeom>
          <a:noFill/>
        </p:spPr>
        <p:txBody>
          <a:bodyPr wrap="square" lIns="0" tIns="0" rIns="0" bIns="0" rtlCol="0">
            <a:spAutoFit/>
          </a:bodyPr>
          <a:lstStyle/>
          <a:p>
            <a:pPr>
              <a:buSzPct val="100000"/>
            </a:pPr>
            <a:r>
              <a:rPr lang="en-US" sz="3200" b="1" dirty="0">
                <a:solidFill>
                  <a:srgbClr val="FFFFFF"/>
                </a:solidFill>
              </a:rPr>
              <a:t>01</a:t>
            </a:r>
          </a:p>
        </p:txBody>
      </p:sp>
      <p:sp>
        <p:nvSpPr>
          <p:cNvPr id="37" name="矩形 36"/>
          <p:cNvSpPr/>
          <p:nvPr/>
        </p:nvSpPr>
        <p:spPr bwMode="gray">
          <a:xfrm>
            <a:off x="11471564" y="1714498"/>
            <a:ext cx="105415" cy="1170000"/>
          </a:xfrm>
          <a:prstGeom prst="rect">
            <a:avLst/>
          </a:prstGeom>
          <a:solidFill>
            <a:srgbClr val="43B02A"/>
          </a:solidFill>
          <a:ln w="19050" algn="ctr">
            <a:solidFill>
              <a:srgbClr val="43B02A"/>
            </a:solid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25" name="矩形 24"/>
          <p:cNvSpPr/>
          <p:nvPr/>
        </p:nvSpPr>
        <p:spPr bwMode="gray">
          <a:xfrm>
            <a:off x="2804538" y="2881436"/>
            <a:ext cx="7794189" cy="1170000"/>
          </a:xfrm>
          <a:prstGeom prst="rect">
            <a:avLst/>
          </a:prstGeom>
          <a:solidFill>
            <a:schemeClr val="tx1"/>
          </a:solidFill>
          <a:ln w="19050" algn="ctr">
            <a:solidFill>
              <a:schemeClr val="accent3"/>
            </a:solidFill>
            <a:miter lim="800000"/>
            <a:headEnd/>
            <a:tailEnd/>
          </a:ln>
        </p:spPr>
        <p:txBody>
          <a:bodyPr wrap="square" lIns="1404000" tIns="88900" rIns="324000" bIns="88900" rtlCol="0" anchor="ctr" anchorCtr="1"/>
          <a:lstStyle/>
          <a:p>
            <a:r>
              <a:rPr lang="en-US" dirty="0">
                <a:solidFill>
                  <a:schemeClr val="bg1"/>
                </a:solidFill>
                <a:ea typeface="Lato" pitchFamily="34" charset="0"/>
                <a:cs typeface="Lato" pitchFamily="34" charset="0"/>
              </a:rPr>
              <a:t>Building various predictive models, comparing the accuracy of all the models, testing and deploying the best possible model</a:t>
            </a:r>
          </a:p>
        </p:txBody>
      </p:sp>
      <p:sp>
        <p:nvSpPr>
          <p:cNvPr id="30" name="任意多边形 29"/>
          <p:cNvSpPr/>
          <p:nvPr/>
        </p:nvSpPr>
        <p:spPr bwMode="gray">
          <a:xfrm>
            <a:off x="1637219" y="2882219"/>
            <a:ext cx="1167319" cy="1170000"/>
          </a:xfrm>
          <a:custGeom>
            <a:avLst/>
            <a:gdLst>
              <a:gd name="connsiteX0" fmla="*/ 1167319 w 1167319"/>
              <a:gd name="connsiteY0" fmla="*/ 0 h 1177711"/>
              <a:gd name="connsiteX1" fmla="*/ 1167319 w 1167319"/>
              <a:gd name="connsiteY1" fmla="*/ 1177711 h 1177711"/>
              <a:gd name="connsiteX2" fmla="*/ 492 w 1167319"/>
              <a:gd name="connsiteY2" fmla="*/ 1177711 h 1177711"/>
              <a:gd name="connsiteX3" fmla="*/ 0 w 1167319"/>
              <a:gd name="connsiteY3" fmla="*/ 1167320 h 1177711"/>
              <a:gd name="connsiteX4" fmla="*/ 1047968 w 1167319"/>
              <a:gd name="connsiteY4" fmla="*/ 6027 h 1177711"/>
              <a:gd name="connsiteX5" fmla="*/ 1167319 w 1167319"/>
              <a:gd name="connsiteY5" fmla="*/ 0 h 11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319" h="1177711">
                <a:moveTo>
                  <a:pt x="1167319" y="0"/>
                </a:moveTo>
                <a:lnTo>
                  <a:pt x="1167319" y="1177711"/>
                </a:lnTo>
                <a:lnTo>
                  <a:pt x="492" y="1177711"/>
                </a:lnTo>
                <a:lnTo>
                  <a:pt x="0" y="1167320"/>
                </a:lnTo>
                <a:cubicBezTo>
                  <a:pt x="0" y="562920"/>
                  <a:pt x="459340" y="65805"/>
                  <a:pt x="1047968" y="6027"/>
                </a:cubicBezTo>
                <a:lnTo>
                  <a:pt x="1167319" y="0"/>
                </a:lnTo>
                <a:close/>
              </a:path>
            </a:pathLst>
          </a:custGeom>
          <a:solidFill>
            <a:srgbClr val="009A44"/>
          </a:solidFill>
          <a:ln w="19050" algn="ctr">
            <a:solidFill>
              <a:srgbClr val="009A44"/>
            </a:solid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1" name="任意多边形 30"/>
          <p:cNvSpPr/>
          <p:nvPr/>
        </p:nvSpPr>
        <p:spPr bwMode="gray">
          <a:xfrm flipH="1" flipV="1">
            <a:off x="2804538" y="2882219"/>
            <a:ext cx="1167319" cy="1170000"/>
          </a:xfrm>
          <a:custGeom>
            <a:avLst/>
            <a:gdLst>
              <a:gd name="connsiteX0" fmla="*/ 1167319 w 1167319"/>
              <a:gd name="connsiteY0" fmla="*/ 0 h 1177711"/>
              <a:gd name="connsiteX1" fmla="*/ 1167319 w 1167319"/>
              <a:gd name="connsiteY1" fmla="*/ 1177711 h 1177711"/>
              <a:gd name="connsiteX2" fmla="*/ 492 w 1167319"/>
              <a:gd name="connsiteY2" fmla="*/ 1177711 h 1177711"/>
              <a:gd name="connsiteX3" fmla="*/ 0 w 1167319"/>
              <a:gd name="connsiteY3" fmla="*/ 1167320 h 1177711"/>
              <a:gd name="connsiteX4" fmla="*/ 1047968 w 1167319"/>
              <a:gd name="connsiteY4" fmla="*/ 6027 h 1177711"/>
              <a:gd name="connsiteX5" fmla="*/ 1167319 w 1167319"/>
              <a:gd name="connsiteY5" fmla="*/ 0 h 11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319" h="1177711">
                <a:moveTo>
                  <a:pt x="1167319" y="0"/>
                </a:moveTo>
                <a:lnTo>
                  <a:pt x="1167319" y="1177711"/>
                </a:lnTo>
                <a:lnTo>
                  <a:pt x="492" y="1177711"/>
                </a:lnTo>
                <a:lnTo>
                  <a:pt x="0" y="1167320"/>
                </a:lnTo>
                <a:cubicBezTo>
                  <a:pt x="0" y="562920"/>
                  <a:pt x="459340" y="65805"/>
                  <a:pt x="1047968" y="6027"/>
                </a:cubicBezTo>
                <a:lnTo>
                  <a:pt x="1167319" y="0"/>
                </a:lnTo>
                <a:close/>
              </a:path>
            </a:pathLst>
          </a:custGeom>
          <a:solidFill>
            <a:schemeClr val="accent3"/>
          </a:solidFill>
          <a:ln w="19050" algn="ctr">
            <a:noFill/>
            <a:miter lim="800000"/>
            <a:headEnd/>
            <a:tailEnd/>
          </a:ln>
        </p:spPr>
        <p:txBody>
          <a:bodyPr vert="horz"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28" name="文本框 27"/>
          <p:cNvSpPr txBox="1"/>
          <p:nvPr/>
        </p:nvSpPr>
        <p:spPr>
          <a:xfrm>
            <a:off x="2961888" y="3185332"/>
            <a:ext cx="694967" cy="492443"/>
          </a:xfrm>
          <a:prstGeom prst="rect">
            <a:avLst/>
          </a:prstGeom>
          <a:noFill/>
        </p:spPr>
        <p:txBody>
          <a:bodyPr wrap="square" lIns="0" tIns="0" rIns="0" bIns="0" rtlCol="0">
            <a:spAutoFit/>
          </a:bodyPr>
          <a:lstStyle/>
          <a:p>
            <a:pPr>
              <a:buSzPct val="100000"/>
            </a:pPr>
            <a:r>
              <a:rPr lang="en-US" sz="3200" b="1" dirty="0">
                <a:solidFill>
                  <a:srgbClr val="FFFFFF"/>
                </a:solidFill>
              </a:rPr>
              <a:t>02</a:t>
            </a:r>
          </a:p>
        </p:txBody>
      </p:sp>
      <p:sp>
        <p:nvSpPr>
          <p:cNvPr id="40" name="矩形 39"/>
          <p:cNvSpPr/>
          <p:nvPr/>
        </p:nvSpPr>
        <p:spPr bwMode="gray">
          <a:xfrm>
            <a:off x="10598727" y="2882219"/>
            <a:ext cx="105415" cy="1170000"/>
          </a:xfrm>
          <a:prstGeom prst="rect">
            <a:avLst/>
          </a:prstGeom>
          <a:solidFill>
            <a:schemeClr val="accent3"/>
          </a:solidFill>
          <a:ln w="19050" algn="ctr">
            <a:solidFill>
              <a:schemeClr val="accent3"/>
            </a:solid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20" name="矩形 19"/>
          <p:cNvSpPr/>
          <p:nvPr/>
        </p:nvSpPr>
        <p:spPr bwMode="gray">
          <a:xfrm>
            <a:off x="1637219" y="4051633"/>
            <a:ext cx="8010166" cy="1169089"/>
          </a:xfrm>
          <a:prstGeom prst="rect">
            <a:avLst/>
          </a:prstGeom>
          <a:solidFill>
            <a:schemeClr val="tx1"/>
          </a:solidFill>
          <a:ln w="19050" algn="ctr">
            <a:solidFill>
              <a:srgbClr val="000000"/>
            </a:solidFill>
            <a:miter lim="800000"/>
            <a:headEnd/>
            <a:tailEnd/>
          </a:ln>
        </p:spPr>
        <p:txBody>
          <a:bodyPr wrap="square" lIns="1440000" tIns="88900" rIns="144000" bIns="88900" rtlCol="0" anchor="ctr"/>
          <a:lstStyle/>
          <a:p>
            <a:r>
              <a:rPr lang="en-US" dirty="0">
                <a:solidFill>
                  <a:schemeClr val="bg1"/>
                </a:solidFill>
                <a:ea typeface="Lato" pitchFamily="34" charset="0"/>
                <a:cs typeface="Lato" pitchFamily="34" charset="0"/>
              </a:rPr>
              <a:t>Delivery  the final product to the client</a:t>
            </a:r>
          </a:p>
        </p:txBody>
      </p:sp>
      <p:sp>
        <p:nvSpPr>
          <p:cNvPr id="14" name="任意多边形 13"/>
          <p:cNvSpPr/>
          <p:nvPr/>
        </p:nvSpPr>
        <p:spPr bwMode="gray">
          <a:xfrm>
            <a:off x="469900" y="4050722"/>
            <a:ext cx="1167319" cy="1170000"/>
          </a:xfrm>
          <a:custGeom>
            <a:avLst/>
            <a:gdLst>
              <a:gd name="connsiteX0" fmla="*/ 1167319 w 1167319"/>
              <a:gd name="connsiteY0" fmla="*/ 0 h 1177711"/>
              <a:gd name="connsiteX1" fmla="*/ 1167319 w 1167319"/>
              <a:gd name="connsiteY1" fmla="*/ 1177711 h 1177711"/>
              <a:gd name="connsiteX2" fmla="*/ 492 w 1167319"/>
              <a:gd name="connsiteY2" fmla="*/ 1177711 h 1177711"/>
              <a:gd name="connsiteX3" fmla="*/ 0 w 1167319"/>
              <a:gd name="connsiteY3" fmla="*/ 1167320 h 1177711"/>
              <a:gd name="connsiteX4" fmla="*/ 1047968 w 1167319"/>
              <a:gd name="connsiteY4" fmla="*/ 6027 h 1177711"/>
              <a:gd name="connsiteX5" fmla="*/ 1167319 w 1167319"/>
              <a:gd name="connsiteY5" fmla="*/ 0 h 11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319" h="1177711">
                <a:moveTo>
                  <a:pt x="1167319" y="0"/>
                </a:moveTo>
                <a:lnTo>
                  <a:pt x="1167319" y="1177711"/>
                </a:lnTo>
                <a:lnTo>
                  <a:pt x="492" y="1177711"/>
                </a:lnTo>
                <a:lnTo>
                  <a:pt x="0" y="1167320"/>
                </a:lnTo>
                <a:cubicBezTo>
                  <a:pt x="0" y="562920"/>
                  <a:pt x="459340" y="65805"/>
                  <a:pt x="1047968" y="6027"/>
                </a:cubicBezTo>
                <a:lnTo>
                  <a:pt x="1167319" y="0"/>
                </a:lnTo>
                <a:close/>
              </a:path>
            </a:pathLst>
          </a:custGeom>
          <a:solidFill>
            <a:srgbClr val="53565A"/>
          </a:solidFill>
          <a:ln w="19050" algn="ctr">
            <a:solidFill>
              <a:srgbClr val="53565A"/>
            </a:solid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18" name="任意多边形 17"/>
          <p:cNvSpPr/>
          <p:nvPr/>
        </p:nvSpPr>
        <p:spPr bwMode="gray">
          <a:xfrm flipH="1" flipV="1">
            <a:off x="1637219" y="4050722"/>
            <a:ext cx="1167319" cy="1170000"/>
          </a:xfrm>
          <a:custGeom>
            <a:avLst/>
            <a:gdLst>
              <a:gd name="connsiteX0" fmla="*/ 1167319 w 1167319"/>
              <a:gd name="connsiteY0" fmla="*/ 0 h 1177711"/>
              <a:gd name="connsiteX1" fmla="*/ 1167319 w 1167319"/>
              <a:gd name="connsiteY1" fmla="*/ 1177711 h 1177711"/>
              <a:gd name="connsiteX2" fmla="*/ 492 w 1167319"/>
              <a:gd name="connsiteY2" fmla="*/ 1177711 h 1177711"/>
              <a:gd name="connsiteX3" fmla="*/ 0 w 1167319"/>
              <a:gd name="connsiteY3" fmla="*/ 1167320 h 1177711"/>
              <a:gd name="connsiteX4" fmla="*/ 1047968 w 1167319"/>
              <a:gd name="connsiteY4" fmla="*/ 6027 h 1177711"/>
              <a:gd name="connsiteX5" fmla="*/ 1167319 w 1167319"/>
              <a:gd name="connsiteY5" fmla="*/ 0 h 117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7319" h="1177711">
                <a:moveTo>
                  <a:pt x="1167319" y="0"/>
                </a:moveTo>
                <a:lnTo>
                  <a:pt x="1167319" y="1177711"/>
                </a:lnTo>
                <a:lnTo>
                  <a:pt x="492" y="1177711"/>
                </a:lnTo>
                <a:lnTo>
                  <a:pt x="0" y="1167320"/>
                </a:lnTo>
                <a:cubicBezTo>
                  <a:pt x="0" y="562920"/>
                  <a:pt x="459340" y="65805"/>
                  <a:pt x="1047968" y="6027"/>
                </a:cubicBezTo>
                <a:lnTo>
                  <a:pt x="1167319" y="0"/>
                </a:lnTo>
                <a:close/>
              </a:path>
            </a:pathLst>
          </a:custGeom>
          <a:solidFill>
            <a:schemeClr val="bg1"/>
          </a:solidFill>
          <a:ln w="19050" algn="ctr">
            <a:noFill/>
            <a:miter lim="800000"/>
            <a:headEnd/>
            <a:tailEnd/>
          </a:ln>
        </p:spPr>
        <p:txBody>
          <a:bodyPr vert="horz"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19" name="Freeform 607"/>
          <p:cNvSpPr>
            <a:spLocks noChangeAspect="1" noEditPoints="1"/>
          </p:cNvSpPr>
          <p:nvPr/>
        </p:nvSpPr>
        <p:spPr bwMode="auto">
          <a:xfrm>
            <a:off x="933970" y="4470567"/>
            <a:ext cx="466725" cy="466725"/>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405 w 512"/>
              <a:gd name="T21" fmla="*/ 170 h 512"/>
              <a:gd name="T22" fmla="*/ 106 w 512"/>
              <a:gd name="T23" fmla="*/ 170 h 512"/>
              <a:gd name="T24" fmla="*/ 96 w 512"/>
              <a:gd name="T25" fmla="*/ 160 h 512"/>
              <a:gd name="T26" fmla="*/ 106 w 512"/>
              <a:gd name="T27" fmla="*/ 149 h 512"/>
              <a:gd name="T28" fmla="*/ 405 w 512"/>
              <a:gd name="T29" fmla="*/ 149 h 512"/>
              <a:gd name="T30" fmla="*/ 416 w 512"/>
              <a:gd name="T31" fmla="*/ 160 h 512"/>
              <a:gd name="T32" fmla="*/ 405 w 512"/>
              <a:gd name="T33" fmla="*/ 170 h 512"/>
              <a:gd name="T34" fmla="*/ 416 w 512"/>
              <a:gd name="T35" fmla="*/ 224 h 512"/>
              <a:gd name="T36" fmla="*/ 405 w 512"/>
              <a:gd name="T37" fmla="*/ 213 h 512"/>
              <a:gd name="T38" fmla="*/ 106 w 512"/>
              <a:gd name="T39" fmla="*/ 213 h 512"/>
              <a:gd name="T40" fmla="*/ 96 w 512"/>
              <a:gd name="T41" fmla="*/ 224 h 512"/>
              <a:gd name="T42" fmla="*/ 106 w 512"/>
              <a:gd name="T43" fmla="*/ 234 h 512"/>
              <a:gd name="T44" fmla="*/ 405 w 512"/>
              <a:gd name="T45" fmla="*/ 234 h 512"/>
              <a:gd name="T46" fmla="*/ 416 w 512"/>
              <a:gd name="T47" fmla="*/ 224 h 512"/>
              <a:gd name="T48" fmla="*/ 416 w 512"/>
              <a:gd name="T49" fmla="*/ 288 h 512"/>
              <a:gd name="T50" fmla="*/ 405 w 512"/>
              <a:gd name="T51" fmla="*/ 277 h 512"/>
              <a:gd name="T52" fmla="*/ 106 w 512"/>
              <a:gd name="T53" fmla="*/ 277 h 512"/>
              <a:gd name="T54" fmla="*/ 96 w 512"/>
              <a:gd name="T55" fmla="*/ 288 h 512"/>
              <a:gd name="T56" fmla="*/ 106 w 512"/>
              <a:gd name="T57" fmla="*/ 298 h 512"/>
              <a:gd name="T58" fmla="*/ 405 w 512"/>
              <a:gd name="T59" fmla="*/ 298 h 512"/>
              <a:gd name="T60" fmla="*/ 416 w 512"/>
              <a:gd name="T61" fmla="*/ 288 h 512"/>
              <a:gd name="T62" fmla="*/ 416 w 512"/>
              <a:gd name="T63" fmla="*/ 352 h 512"/>
              <a:gd name="T64" fmla="*/ 405 w 512"/>
              <a:gd name="T65" fmla="*/ 341 h 512"/>
              <a:gd name="T66" fmla="*/ 106 w 512"/>
              <a:gd name="T67" fmla="*/ 341 h 512"/>
              <a:gd name="T68" fmla="*/ 96 w 512"/>
              <a:gd name="T69" fmla="*/ 352 h 512"/>
              <a:gd name="T70" fmla="*/ 106 w 512"/>
              <a:gd name="T71" fmla="*/ 362 h 512"/>
              <a:gd name="T72" fmla="*/ 405 w 512"/>
              <a:gd name="T73" fmla="*/ 362 h 512"/>
              <a:gd name="T74" fmla="*/ 416 w 512"/>
              <a:gd name="T75"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moveTo>
                  <a:pt x="416" y="224"/>
                </a:moveTo>
                <a:cubicBezTo>
                  <a:pt x="416" y="218"/>
                  <a:pt x="411" y="213"/>
                  <a:pt x="405" y="213"/>
                </a:cubicBezTo>
                <a:cubicBezTo>
                  <a:pt x="106" y="213"/>
                  <a:pt x="106" y="213"/>
                  <a:pt x="106" y="213"/>
                </a:cubicBezTo>
                <a:cubicBezTo>
                  <a:pt x="100" y="213"/>
                  <a:pt x="96" y="218"/>
                  <a:pt x="96" y="224"/>
                </a:cubicBezTo>
                <a:cubicBezTo>
                  <a:pt x="96" y="230"/>
                  <a:pt x="100" y="234"/>
                  <a:pt x="106" y="234"/>
                </a:cubicBezTo>
                <a:cubicBezTo>
                  <a:pt x="405" y="234"/>
                  <a:pt x="405" y="234"/>
                  <a:pt x="405" y="234"/>
                </a:cubicBezTo>
                <a:cubicBezTo>
                  <a:pt x="411" y="234"/>
                  <a:pt x="416" y="230"/>
                  <a:pt x="416" y="224"/>
                </a:cubicBezTo>
                <a:close/>
                <a:moveTo>
                  <a:pt x="416" y="288"/>
                </a:moveTo>
                <a:cubicBezTo>
                  <a:pt x="416" y="282"/>
                  <a:pt x="411" y="277"/>
                  <a:pt x="405" y="277"/>
                </a:cubicBezTo>
                <a:cubicBezTo>
                  <a:pt x="106" y="277"/>
                  <a:pt x="106" y="277"/>
                  <a:pt x="106" y="277"/>
                </a:cubicBezTo>
                <a:cubicBezTo>
                  <a:pt x="100" y="277"/>
                  <a:pt x="96" y="282"/>
                  <a:pt x="96" y="288"/>
                </a:cubicBezTo>
                <a:cubicBezTo>
                  <a:pt x="96" y="294"/>
                  <a:pt x="100" y="298"/>
                  <a:pt x="106" y="298"/>
                </a:cubicBezTo>
                <a:cubicBezTo>
                  <a:pt x="405" y="298"/>
                  <a:pt x="405" y="298"/>
                  <a:pt x="405" y="298"/>
                </a:cubicBezTo>
                <a:cubicBezTo>
                  <a:pt x="411" y="298"/>
                  <a:pt x="416" y="294"/>
                  <a:pt x="416" y="288"/>
                </a:cubicBezTo>
                <a:close/>
                <a:moveTo>
                  <a:pt x="416" y="352"/>
                </a:moveTo>
                <a:cubicBezTo>
                  <a:pt x="416" y="346"/>
                  <a:pt x="411" y="341"/>
                  <a:pt x="405" y="341"/>
                </a:cubicBezTo>
                <a:cubicBezTo>
                  <a:pt x="106" y="341"/>
                  <a:pt x="106" y="341"/>
                  <a:pt x="106" y="341"/>
                </a:cubicBezTo>
                <a:cubicBezTo>
                  <a:pt x="100" y="341"/>
                  <a:pt x="96" y="346"/>
                  <a:pt x="96" y="352"/>
                </a:cubicBezTo>
                <a:cubicBezTo>
                  <a:pt x="96" y="358"/>
                  <a:pt x="100" y="362"/>
                  <a:pt x="106" y="362"/>
                </a:cubicBezTo>
                <a:cubicBezTo>
                  <a:pt x="405" y="362"/>
                  <a:pt x="405" y="362"/>
                  <a:pt x="405" y="362"/>
                </a:cubicBezTo>
                <a:cubicBezTo>
                  <a:pt x="411" y="362"/>
                  <a:pt x="416" y="358"/>
                  <a:pt x="416" y="35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11" name="文本框 10"/>
          <p:cNvSpPr txBox="1"/>
          <p:nvPr/>
        </p:nvSpPr>
        <p:spPr>
          <a:xfrm>
            <a:off x="1794569" y="4354619"/>
            <a:ext cx="694967" cy="492443"/>
          </a:xfrm>
          <a:prstGeom prst="rect">
            <a:avLst/>
          </a:prstGeom>
          <a:noFill/>
        </p:spPr>
        <p:txBody>
          <a:bodyPr wrap="square" lIns="0" tIns="0" rIns="0" bIns="0" rtlCol="0">
            <a:spAutoFit/>
          </a:bodyPr>
          <a:lstStyle/>
          <a:p>
            <a:pPr>
              <a:buSzPct val="100000"/>
            </a:pPr>
            <a:r>
              <a:rPr lang="en-US" sz="3200" b="1" dirty="0"/>
              <a:t>03</a:t>
            </a:r>
          </a:p>
        </p:txBody>
      </p:sp>
      <p:sp>
        <p:nvSpPr>
          <p:cNvPr id="41" name="矩形 40"/>
          <p:cNvSpPr/>
          <p:nvPr/>
        </p:nvSpPr>
        <p:spPr bwMode="gray">
          <a:xfrm>
            <a:off x="9647385" y="4050394"/>
            <a:ext cx="104172" cy="1170656"/>
          </a:xfrm>
          <a:prstGeom prst="rect">
            <a:avLst/>
          </a:prstGeom>
          <a:solidFill>
            <a:srgbClr val="000000"/>
          </a:solidFill>
          <a:ln w="19050" algn="ctr">
            <a:solidFill>
              <a:srgbClr val="000000"/>
            </a:solid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29" name="Freeform 607"/>
          <p:cNvSpPr>
            <a:spLocks noChangeAspect="1" noEditPoints="1"/>
          </p:cNvSpPr>
          <p:nvPr/>
        </p:nvSpPr>
        <p:spPr bwMode="auto">
          <a:xfrm>
            <a:off x="2101289" y="3301281"/>
            <a:ext cx="466725" cy="466725"/>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405 w 512"/>
              <a:gd name="T21" fmla="*/ 170 h 512"/>
              <a:gd name="T22" fmla="*/ 106 w 512"/>
              <a:gd name="T23" fmla="*/ 170 h 512"/>
              <a:gd name="T24" fmla="*/ 96 w 512"/>
              <a:gd name="T25" fmla="*/ 160 h 512"/>
              <a:gd name="T26" fmla="*/ 106 w 512"/>
              <a:gd name="T27" fmla="*/ 149 h 512"/>
              <a:gd name="T28" fmla="*/ 405 w 512"/>
              <a:gd name="T29" fmla="*/ 149 h 512"/>
              <a:gd name="T30" fmla="*/ 416 w 512"/>
              <a:gd name="T31" fmla="*/ 160 h 512"/>
              <a:gd name="T32" fmla="*/ 405 w 512"/>
              <a:gd name="T33" fmla="*/ 170 h 512"/>
              <a:gd name="T34" fmla="*/ 416 w 512"/>
              <a:gd name="T35" fmla="*/ 224 h 512"/>
              <a:gd name="T36" fmla="*/ 405 w 512"/>
              <a:gd name="T37" fmla="*/ 213 h 512"/>
              <a:gd name="T38" fmla="*/ 106 w 512"/>
              <a:gd name="T39" fmla="*/ 213 h 512"/>
              <a:gd name="T40" fmla="*/ 96 w 512"/>
              <a:gd name="T41" fmla="*/ 224 h 512"/>
              <a:gd name="T42" fmla="*/ 106 w 512"/>
              <a:gd name="T43" fmla="*/ 234 h 512"/>
              <a:gd name="T44" fmla="*/ 405 w 512"/>
              <a:gd name="T45" fmla="*/ 234 h 512"/>
              <a:gd name="T46" fmla="*/ 416 w 512"/>
              <a:gd name="T47" fmla="*/ 224 h 512"/>
              <a:gd name="T48" fmla="*/ 416 w 512"/>
              <a:gd name="T49" fmla="*/ 288 h 512"/>
              <a:gd name="T50" fmla="*/ 405 w 512"/>
              <a:gd name="T51" fmla="*/ 277 h 512"/>
              <a:gd name="T52" fmla="*/ 106 w 512"/>
              <a:gd name="T53" fmla="*/ 277 h 512"/>
              <a:gd name="T54" fmla="*/ 96 w 512"/>
              <a:gd name="T55" fmla="*/ 288 h 512"/>
              <a:gd name="T56" fmla="*/ 106 w 512"/>
              <a:gd name="T57" fmla="*/ 298 h 512"/>
              <a:gd name="T58" fmla="*/ 405 w 512"/>
              <a:gd name="T59" fmla="*/ 298 h 512"/>
              <a:gd name="T60" fmla="*/ 416 w 512"/>
              <a:gd name="T61" fmla="*/ 288 h 512"/>
              <a:gd name="T62" fmla="*/ 416 w 512"/>
              <a:gd name="T63" fmla="*/ 352 h 512"/>
              <a:gd name="T64" fmla="*/ 405 w 512"/>
              <a:gd name="T65" fmla="*/ 341 h 512"/>
              <a:gd name="T66" fmla="*/ 106 w 512"/>
              <a:gd name="T67" fmla="*/ 341 h 512"/>
              <a:gd name="T68" fmla="*/ 96 w 512"/>
              <a:gd name="T69" fmla="*/ 352 h 512"/>
              <a:gd name="T70" fmla="*/ 106 w 512"/>
              <a:gd name="T71" fmla="*/ 362 h 512"/>
              <a:gd name="T72" fmla="*/ 405 w 512"/>
              <a:gd name="T73" fmla="*/ 362 h 512"/>
              <a:gd name="T74" fmla="*/ 416 w 512"/>
              <a:gd name="T75"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moveTo>
                  <a:pt x="416" y="224"/>
                </a:moveTo>
                <a:cubicBezTo>
                  <a:pt x="416" y="218"/>
                  <a:pt x="411" y="213"/>
                  <a:pt x="405" y="213"/>
                </a:cubicBezTo>
                <a:cubicBezTo>
                  <a:pt x="106" y="213"/>
                  <a:pt x="106" y="213"/>
                  <a:pt x="106" y="213"/>
                </a:cubicBezTo>
                <a:cubicBezTo>
                  <a:pt x="100" y="213"/>
                  <a:pt x="96" y="218"/>
                  <a:pt x="96" y="224"/>
                </a:cubicBezTo>
                <a:cubicBezTo>
                  <a:pt x="96" y="230"/>
                  <a:pt x="100" y="234"/>
                  <a:pt x="106" y="234"/>
                </a:cubicBezTo>
                <a:cubicBezTo>
                  <a:pt x="405" y="234"/>
                  <a:pt x="405" y="234"/>
                  <a:pt x="405" y="234"/>
                </a:cubicBezTo>
                <a:cubicBezTo>
                  <a:pt x="411" y="234"/>
                  <a:pt x="416" y="230"/>
                  <a:pt x="416" y="224"/>
                </a:cubicBezTo>
                <a:close/>
                <a:moveTo>
                  <a:pt x="416" y="288"/>
                </a:moveTo>
                <a:cubicBezTo>
                  <a:pt x="416" y="282"/>
                  <a:pt x="411" y="277"/>
                  <a:pt x="405" y="277"/>
                </a:cubicBezTo>
                <a:cubicBezTo>
                  <a:pt x="106" y="277"/>
                  <a:pt x="106" y="277"/>
                  <a:pt x="106" y="277"/>
                </a:cubicBezTo>
                <a:cubicBezTo>
                  <a:pt x="100" y="277"/>
                  <a:pt x="96" y="282"/>
                  <a:pt x="96" y="288"/>
                </a:cubicBezTo>
                <a:cubicBezTo>
                  <a:pt x="96" y="294"/>
                  <a:pt x="100" y="298"/>
                  <a:pt x="106" y="298"/>
                </a:cubicBezTo>
                <a:cubicBezTo>
                  <a:pt x="405" y="298"/>
                  <a:pt x="405" y="298"/>
                  <a:pt x="405" y="298"/>
                </a:cubicBezTo>
                <a:cubicBezTo>
                  <a:pt x="411" y="298"/>
                  <a:pt x="416" y="294"/>
                  <a:pt x="416" y="288"/>
                </a:cubicBezTo>
                <a:close/>
                <a:moveTo>
                  <a:pt x="416" y="352"/>
                </a:moveTo>
                <a:cubicBezTo>
                  <a:pt x="416" y="346"/>
                  <a:pt x="411" y="341"/>
                  <a:pt x="405" y="341"/>
                </a:cubicBezTo>
                <a:cubicBezTo>
                  <a:pt x="106" y="341"/>
                  <a:pt x="106" y="341"/>
                  <a:pt x="106" y="341"/>
                </a:cubicBezTo>
                <a:cubicBezTo>
                  <a:pt x="100" y="341"/>
                  <a:pt x="96" y="346"/>
                  <a:pt x="96" y="352"/>
                </a:cubicBezTo>
                <a:cubicBezTo>
                  <a:pt x="96" y="358"/>
                  <a:pt x="100" y="362"/>
                  <a:pt x="106" y="362"/>
                </a:cubicBezTo>
                <a:cubicBezTo>
                  <a:pt x="405" y="362"/>
                  <a:pt x="405" y="362"/>
                  <a:pt x="405" y="362"/>
                </a:cubicBezTo>
                <a:cubicBezTo>
                  <a:pt x="411" y="362"/>
                  <a:pt x="416" y="358"/>
                  <a:pt x="416" y="35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42" name="Freeform 607"/>
          <p:cNvSpPr>
            <a:spLocks noChangeAspect="1" noEditPoints="1"/>
          </p:cNvSpPr>
          <p:nvPr/>
        </p:nvSpPr>
        <p:spPr bwMode="auto">
          <a:xfrm>
            <a:off x="3268608" y="2133561"/>
            <a:ext cx="466725" cy="466725"/>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405 w 512"/>
              <a:gd name="T21" fmla="*/ 170 h 512"/>
              <a:gd name="T22" fmla="*/ 106 w 512"/>
              <a:gd name="T23" fmla="*/ 170 h 512"/>
              <a:gd name="T24" fmla="*/ 96 w 512"/>
              <a:gd name="T25" fmla="*/ 160 h 512"/>
              <a:gd name="T26" fmla="*/ 106 w 512"/>
              <a:gd name="T27" fmla="*/ 149 h 512"/>
              <a:gd name="T28" fmla="*/ 405 w 512"/>
              <a:gd name="T29" fmla="*/ 149 h 512"/>
              <a:gd name="T30" fmla="*/ 416 w 512"/>
              <a:gd name="T31" fmla="*/ 160 h 512"/>
              <a:gd name="T32" fmla="*/ 405 w 512"/>
              <a:gd name="T33" fmla="*/ 170 h 512"/>
              <a:gd name="T34" fmla="*/ 416 w 512"/>
              <a:gd name="T35" fmla="*/ 224 h 512"/>
              <a:gd name="T36" fmla="*/ 405 w 512"/>
              <a:gd name="T37" fmla="*/ 213 h 512"/>
              <a:gd name="T38" fmla="*/ 106 w 512"/>
              <a:gd name="T39" fmla="*/ 213 h 512"/>
              <a:gd name="T40" fmla="*/ 96 w 512"/>
              <a:gd name="T41" fmla="*/ 224 h 512"/>
              <a:gd name="T42" fmla="*/ 106 w 512"/>
              <a:gd name="T43" fmla="*/ 234 h 512"/>
              <a:gd name="T44" fmla="*/ 405 w 512"/>
              <a:gd name="T45" fmla="*/ 234 h 512"/>
              <a:gd name="T46" fmla="*/ 416 w 512"/>
              <a:gd name="T47" fmla="*/ 224 h 512"/>
              <a:gd name="T48" fmla="*/ 416 w 512"/>
              <a:gd name="T49" fmla="*/ 288 h 512"/>
              <a:gd name="T50" fmla="*/ 405 w 512"/>
              <a:gd name="T51" fmla="*/ 277 h 512"/>
              <a:gd name="T52" fmla="*/ 106 w 512"/>
              <a:gd name="T53" fmla="*/ 277 h 512"/>
              <a:gd name="T54" fmla="*/ 96 w 512"/>
              <a:gd name="T55" fmla="*/ 288 h 512"/>
              <a:gd name="T56" fmla="*/ 106 w 512"/>
              <a:gd name="T57" fmla="*/ 298 h 512"/>
              <a:gd name="T58" fmla="*/ 405 w 512"/>
              <a:gd name="T59" fmla="*/ 298 h 512"/>
              <a:gd name="T60" fmla="*/ 416 w 512"/>
              <a:gd name="T61" fmla="*/ 288 h 512"/>
              <a:gd name="T62" fmla="*/ 416 w 512"/>
              <a:gd name="T63" fmla="*/ 352 h 512"/>
              <a:gd name="T64" fmla="*/ 405 w 512"/>
              <a:gd name="T65" fmla="*/ 341 h 512"/>
              <a:gd name="T66" fmla="*/ 106 w 512"/>
              <a:gd name="T67" fmla="*/ 341 h 512"/>
              <a:gd name="T68" fmla="*/ 96 w 512"/>
              <a:gd name="T69" fmla="*/ 352 h 512"/>
              <a:gd name="T70" fmla="*/ 106 w 512"/>
              <a:gd name="T71" fmla="*/ 362 h 512"/>
              <a:gd name="T72" fmla="*/ 405 w 512"/>
              <a:gd name="T73" fmla="*/ 362 h 512"/>
              <a:gd name="T74" fmla="*/ 416 w 512"/>
              <a:gd name="T75"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moveTo>
                  <a:pt x="416" y="224"/>
                </a:moveTo>
                <a:cubicBezTo>
                  <a:pt x="416" y="218"/>
                  <a:pt x="411" y="213"/>
                  <a:pt x="405" y="213"/>
                </a:cubicBezTo>
                <a:cubicBezTo>
                  <a:pt x="106" y="213"/>
                  <a:pt x="106" y="213"/>
                  <a:pt x="106" y="213"/>
                </a:cubicBezTo>
                <a:cubicBezTo>
                  <a:pt x="100" y="213"/>
                  <a:pt x="96" y="218"/>
                  <a:pt x="96" y="224"/>
                </a:cubicBezTo>
                <a:cubicBezTo>
                  <a:pt x="96" y="230"/>
                  <a:pt x="100" y="234"/>
                  <a:pt x="106" y="234"/>
                </a:cubicBezTo>
                <a:cubicBezTo>
                  <a:pt x="405" y="234"/>
                  <a:pt x="405" y="234"/>
                  <a:pt x="405" y="234"/>
                </a:cubicBezTo>
                <a:cubicBezTo>
                  <a:pt x="411" y="234"/>
                  <a:pt x="416" y="230"/>
                  <a:pt x="416" y="224"/>
                </a:cubicBezTo>
                <a:close/>
                <a:moveTo>
                  <a:pt x="416" y="288"/>
                </a:moveTo>
                <a:cubicBezTo>
                  <a:pt x="416" y="282"/>
                  <a:pt x="411" y="277"/>
                  <a:pt x="405" y="277"/>
                </a:cubicBezTo>
                <a:cubicBezTo>
                  <a:pt x="106" y="277"/>
                  <a:pt x="106" y="277"/>
                  <a:pt x="106" y="277"/>
                </a:cubicBezTo>
                <a:cubicBezTo>
                  <a:pt x="100" y="277"/>
                  <a:pt x="96" y="282"/>
                  <a:pt x="96" y="288"/>
                </a:cubicBezTo>
                <a:cubicBezTo>
                  <a:pt x="96" y="294"/>
                  <a:pt x="100" y="298"/>
                  <a:pt x="106" y="298"/>
                </a:cubicBezTo>
                <a:cubicBezTo>
                  <a:pt x="405" y="298"/>
                  <a:pt x="405" y="298"/>
                  <a:pt x="405" y="298"/>
                </a:cubicBezTo>
                <a:cubicBezTo>
                  <a:pt x="411" y="298"/>
                  <a:pt x="416" y="294"/>
                  <a:pt x="416" y="288"/>
                </a:cubicBezTo>
                <a:close/>
                <a:moveTo>
                  <a:pt x="416" y="352"/>
                </a:moveTo>
                <a:cubicBezTo>
                  <a:pt x="416" y="346"/>
                  <a:pt x="411" y="341"/>
                  <a:pt x="405" y="341"/>
                </a:cubicBezTo>
                <a:cubicBezTo>
                  <a:pt x="106" y="341"/>
                  <a:pt x="106" y="341"/>
                  <a:pt x="106" y="341"/>
                </a:cubicBezTo>
                <a:cubicBezTo>
                  <a:pt x="100" y="341"/>
                  <a:pt x="96" y="346"/>
                  <a:pt x="96" y="352"/>
                </a:cubicBezTo>
                <a:cubicBezTo>
                  <a:pt x="96" y="358"/>
                  <a:pt x="100" y="362"/>
                  <a:pt x="106" y="362"/>
                </a:cubicBezTo>
                <a:cubicBezTo>
                  <a:pt x="405" y="362"/>
                  <a:pt x="405" y="362"/>
                  <a:pt x="405" y="362"/>
                </a:cubicBezTo>
                <a:cubicBezTo>
                  <a:pt x="411" y="362"/>
                  <a:pt x="416" y="358"/>
                  <a:pt x="416" y="35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a:latin typeface="+mj-lt"/>
              <a:ea typeface="华文细黑" panose="02010600040101010101" pitchFamily="2" charset="-122"/>
            </a:endParaRPr>
          </a:p>
        </p:txBody>
      </p:sp>
      <p:sp>
        <p:nvSpPr>
          <p:cNvPr id="2" name="TextBox 1">
            <a:extLst>
              <a:ext uri="{FF2B5EF4-FFF2-40B4-BE49-F238E27FC236}">
                <a16:creationId xmlns:a16="http://schemas.microsoft.com/office/drawing/2014/main" id="{7FC21C8B-9870-3D48-1808-99D097B1F7F0}"/>
              </a:ext>
            </a:extLst>
          </p:cNvPr>
          <p:cNvSpPr txBox="1"/>
          <p:nvPr/>
        </p:nvSpPr>
        <p:spPr>
          <a:xfrm>
            <a:off x="1200839" y="495759"/>
            <a:ext cx="3294043" cy="492443"/>
          </a:xfrm>
          <a:prstGeom prst="rect">
            <a:avLst/>
          </a:prstGeom>
          <a:noFill/>
        </p:spPr>
        <p:txBody>
          <a:bodyPr wrap="square" lIns="0" tIns="0" rIns="0" bIns="0" rtlCol="0">
            <a:spAutoFit/>
          </a:bodyPr>
          <a:lstStyle/>
          <a:p>
            <a:pPr>
              <a:spcBef>
                <a:spcPts val="600"/>
              </a:spcBef>
              <a:buSzPct val="100000"/>
            </a:pPr>
            <a:r>
              <a:rPr lang="en-US" sz="3200" b="1" dirty="0">
                <a:solidFill>
                  <a:schemeClr val="bg1"/>
                </a:solidFill>
              </a:rPr>
              <a:t>Approach</a:t>
            </a:r>
          </a:p>
        </p:txBody>
      </p:sp>
    </p:spTree>
    <p:extLst>
      <p:ext uri="{BB962C8B-B14F-4D97-AF65-F5344CB8AC3E}">
        <p14:creationId xmlns:p14="http://schemas.microsoft.com/office/powerpoint/2010/main" val="8834055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 name="Freeform 29">
            <a:extLst>
              <a:ext uri="{FF2B5EF4-FFF2-40B4-BE49-F238E27FC236}">
                <a16:creationId xmlns:a16="http://schemas.microsoft.com/office/drawing/2014/main" id="{3BDC1CB9-5BC9-A44E-8E55-E15B416B8E84}"/>
              </a:ext>
            </a:extLst>
          </p:cNvPr>
          <p:cNvSpPr/>
          <p:nvPr/>
        </p:nvSpPr>
        <p:spPr bwMode="gray">
          <a:xfrm>
            <a:off x="2998190" y="1762699"/>
            <a:ext cx="7458824" cy="1666301"/>
          </a:xfrm>
          <a:custGeom>
            <a:avLst/>
            <a:gdLst>
              <a:gd name="connsiteX0" fmla="*/ 0 w 7458824"/>
              <a:gd name="connsiteY0" fmla="*/ 0 h 1536192"/>
              <a:gd name="connsiteX1" fmla="*/ 255746 w 7458824"/>
              <a:gd name="connsiteY1" fmla="*/ 0 h 1536192"/>
              <a:gd name="connsiteX2" fmla="*/ 677677 w 7458824"/>
              <a:gd name="connsiteY2" fmla="*/ 0 h 1536192"/>
              <a:gd name="connsiteX3" fmla="*/ 7203078 w 7458824"/>
              <a:gd name="connsiteY3" fmla="*/ 0 h 1536192"/>
              <a:gd name="connsiteX4" fmla="*/ 7458824 w 7458824"/>
              <a:gd name="connsiteY4" fmla="*/ 255746 h 1536192"/>
              <a:gd name="connsiteX5" fmla="*/ 7458824 w 7458824"/>
              <a:gd name="connsiteY5" fmla="*/ 1278701 h 1536192"/>
              <a:gd name="connsiteX6" fmla="*/ 7203078 w 7458824"/>
              <a:gd name="connsiteY6" fmla="*/ 1534447 h 1536192"/>
              <a:gd name="connsiteX7" fmla="*/ 677677 w 7458824"/>
              <a:gd name="connsiteY7" fmla="*/ 1534447 h 1536192"/>
              <a:gd name="connsiteX8" fmla="*/ 677677 w 7458824"/>
              <a:gd name="connsiteY8" fmla="*/ 1536192 h 1536192"/>
              <a:gd name="connsiteX9" fmla="*/ 0 w 7458824"/>
              <a:gd name="connsiteY9" fmla="*/ 1536192 h 1536192"/>
              <a:gd name="connsiteX10" fmla="*/ 0 w 7458824"/>
              <a:gd name="connsiteY10" fmla="*/ 1278701 h 1536192"/>
              <a:gd name="connsiteX11" fmla="*/ 0 w 7458824"/>
              <a:gd name="connsiteY11" fmla="*/ 255746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58824" h="1536192">
                <a:moveTo>
                  <a:pt x="0" y="0"/>
                </a:moveTo>
                <a:lnTo>
                  <a:pt x="255746" y="0"/>
                </a:lnTo>
                <a:lnTo>
                  <a:pt x="677677" y="0"/>
                </a:lnTo>
                <a:lnTo>
                  <a:pt x="7203078" y="0"/>
                </a:lnTo>
                <a:cubicBezTo>
                  <a:pt x="7344323" y="0"/>
                  <a:pt x="7458824" y="114501"/>
                  <a:pt x="7458824" y="255746"/>
                </a:cubicBezTo>
                <a:lnTo>
                  <a:pt x="7458824" y="1278701"/>
                </a:lnTo>
                <a:cubicBezTo>
                  <a:pt x="7458824" y="1419946"/>
                  <a:pt x="7344323" y="1534447"/>
                  <a:pt x="7203078" y="1534447"/>
                </a:cubicBezTo>
                <a:lnTo>
                  <a:pt x="677677" y="1534447"/>
                </a:lnTo>
                <a:lnTo>
                  <a:pt x="677677" y="1536192"/>
                </a:lnTo>
                <a:lnTo>
                  <a:pt x="0" y="1536192"/>
                </a:lnTo>
                <a:lnTo>
                  <a:pt x="0" y="1278701"/>
                </a:lnTo>
                <a:lnTo>
                  <a:pt x="0" y="255746"/>
                </a:lnTo>
                <a:close/>
              </a:path>
            </a:pathLst>
          </a:custGeom>
          <a:solidFill>
            <a:srgbClr val="000000"/>
          </a:solidFill>
          <a:ln w="19050" algn="ctr">
            <a:noFill/>
            <a:miter lim="800000"/>
            <a:headEnd/>
            <a:tailEnd/>
          </a:ln>
        </p:spPr>
        <p:txBody>
          <a:bodyPr wrap="square" lIns="182880" tIns="88900" rIns="1800000" bIns="88900" rtlCol="0" anchor="ctr"/>
          <a:lstStyle/>
          <a:p>
            <a:pPr defTabSz="913686"/>
            <a:r>
              <a:rPr lang="en-US" b="1" dirty="0">
                <a:solidFill>
                  <a:prstClr val="white"/>
                </a:solidFill>
              </a:rPr>
              <a:t>Python</a:t>
            </a:r>
          </a:p>
          <a:p>
            <a:pPr marL="285750" indent="-285750" defTabSz="913686">
              <a:buFont typeface="Arial" panose="020B0604020202020204" pitchFamily="34" charset="0"/>
              <a:buChar char="•"/>
            </a:pPr>
            <a:r>
              <a:rPr lang="en-US" sz="1300" dirty="0">
                <a:solidFill>
                  <a:prstClr val="white"/>
                </a:solidFill>
              </a:rPr>
              <a:t>Percentage turnout of marketing campaign</a:t>
            </a:r>
          </a:p>
          <a:p>
            <a:pPr marL="285750" indent="-285750" defTabSz="913686">
              <a:buFont typeface="Arial" panose="020B0604020202020204" pitchFamily="34" charset="0"/>
              <a:buChar char="•"/>
            </a:pPr>
            <a:r>
              <a:rPr lang="en-US" sz="1300" dirty="0">
                <a:solidFill>
                  <a:prstClr val="white"/>
                </a:solidFill>
              </a:rPr>
              <a:t>Mode of contact</a:t>
            </a:r>
          </a:p>
          <a:p>
            <a:pPr marL="285750" indent="-285750" defTabSz="913686">
              <a:buFont typeface="Arial" panose="020B0604020202020204" pitchFamily="34" charset="0"/>
              <a:buChar char="•"/>
            </a:pPr>
            <a:r>
              <a:rPr lang="en-US" sz="1300" dirty="0">
                <a:solidFill>
                  <a:prstClr val="white"/>
                </a:solidFill>
              </a:rPr>
              <a:t>Attempts made to for a successful customer</a:t>
            </a:r>
          </a:p>
          <a:p>
            <a:pPr marL="285750" indent="-285750" defTabSz="913686">
              <a:buFont typeface="Arial" panose="020B0604020202020204" pitchFamily="34" charset="0"/>
              <a:buChar char="•"/>
            </a:pPr>
            <a:r>
              <a:rPr lang="en-US" sz="1300" dirty="0">
                <a:solidFill>
                  <a:prstClr val="white"/>
                </a:solidFill>
              </a:rPr>
              <a:t>Personal background impact on marketing campaigns</a:t>
            </a:r>
          </a:p>
          <a:p>
            <a:pPr marL="285750" indent="-285750" defTabSz="913686">
              <a:buFont typeface="Arial" panose="020B0604020202020204" pitchFamily="34" charset="0"/>
              <a:buChar char="•"/>
            </a:pPr>
            <a:r>
              <a:rPr lang="en-US" sz="1300" dirty="0">
                <a:solidFill>
                  <a:prstClr val="white"/>
                </a:solidFill>
              </a:rPr>
              <a:t>Socio-economic analysis</a:t>
            </a:r>
          </a:p>
          <a:p>
            <a:pPr marL="285750" indent="-285750" defTabSz="913686">
              <a:buFont typeface="Arial" panose="020B0604020202020204" pitchFamily="34" charset="0"/>
              <a:buChar char="•"/>
            </a:pPr>
            <a:r>
              <a:rPr lang="en-US" sz="1300" dirty="0">
                <a:solidFill>
                  <a:prstClr val="white"/>
                </a:solidFill>
              </a:rPr>
              <a:t>Demographics and More.. </a:t>
            </a:r>
          </a:p>
          <a:p>
            <a:pPr defTabSz="913686"/>
            <a:endParaRPr lang="en-US" sz="1300" b="1" dirty="0">
              <a:solidFill>
                <a:prstClr val="white"/>
              </a:solidFill>
            </a:endParaRPr>
          </a:p>
        </p:txBody>
      </p:sp>
      <p:sp>
        <p:nvSpPr>
          <p:cNvPr id="31" name="Freeform 30">
            <a:extLst>
              <a:ext uri="{FF2B5EF4-FFF2-40B4-BE49-F238E27FC236}">
                <a16:creationId xmlns:a16="http://schemas.microsoft.com/office/drawing/2014/main" id="{6CA6289B-0A8F-9246-B270-74F6B4787C8A}"/>
              </a:ext>
            </a:extLst>
          </p:cNvPr>
          <p:cNvSpPr/>
          <p:nvPr/>
        </p:nvSpPr>
        <p:spPr bwMode="gray">
          <a:xfrm>
            <a:off x="2998190" y="3493742"/>
            <a:ext cx="7458824" cy="1503886"/>
          </a:xfrm>
          <a:custGeom>
            <a:avLst/>
            <a:gdLst>
              <a:gd name="connsiteX0" fmla="*/ 0 w 7458824"/>
              <a:gd name="connsiteY0" fmla="*/ 0 h 1536192"/>
              <a:gd name="connsiteX1" fmla="*/ 255746 w 7458824"/>
              <a:gd name="connsiteY1" fmla="*/ 0 h 1536192"/>
              <a:gd name="connsiteX2" fmla="*/ 677677 w 7458824"/>
              <a:gd name="connsiteY2" fmla="*/ 0 h 1536192"/>
              <a:gd name="connsiteX3" fmla="*/ 7203078 w 7458824"/>
              <a:gd name="connsiteY3" fmla="*/ 0 h 1536192"/>
              <a:gd name="connsiteX4" fmla="*/ 7458824 w 7458824"/>
              <a:gd name="connsiteY4" fmla="*/ 255746 h 1536192"/>
              <a:gd name="connsiteX5" fmla="*/ 7458824 w 7458824"/>
              <a:gd name="connsiteY5" fmla="*/ 1278701 h 1536192"/>
              <a:gd name="connsiteX6" fmla="*/ 7203078 w 7458824"/>
              <a:gd name="connsiteY6" fmla="*/ 1534447 h 1536192"/>
              <a:gd name="connsiteX7" fmla="*/ 677677 w 7458824"/>
              <a:gd name="connsiteY7" fmla="*/ 1534447 h 1536192"/>
              <a:gd name="connsiteX8" fmla="*/ 677677 w 7458824"/>
              <a:gd name="connsiteY8" fmla="*/ 1536192 h 1536192"/>
              <a:gd name="connsiteX9" fmla="*/ 0 w 7458824"/>
              <a:gd name="connsiteY9" fmla="*/ 1536192 h 1536192"/>
              <a:gd name="connsiteX10" fmla="*/ 0 w 7458824"/>
              <a:gd name="connsiteY10" fmla="*/ 1278701 h 1536192"/>
              <a:gd name="connsiteX11" fmla="*/ 0 w 7458824"/>
              <a:gd name="connsiteY11" fmla="*/ 255746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58824" h="1536192">
                <a:moveTo>
                  <a:pt x="0" y="0"/>
                </a:moveTo>
                <a:lnTo>
                  <a:pt x="255746" y="0"/>
                </a:lnTo>
                <a:lnTo>
                  <a:pt x="677677" y="0"/>
                </a:lnTo>
                <a:lnTo>
                  <a:pt x="7203078" y="0"/>
                </a:lnTo>
                <a:cubicBezTo>
                  <a:pt x="7344323" y="0"/>
                  <a:pt x="7458824" y="114501"/>
                  <a:pt x="7458824" y="255746"/>
                </a:cubicBezTo>
                <a:lnTo>
                  <a:pt x="7458824" y="1278701"/>
                </a:lnTo>
                <a:cubicBezTo>
                  <a:pt x="7458824" y="1419946"/>
                  <a:pt x="7344323" y="1534447"/>
                  <a:pt x="7203078" y="1534447"/>
                </a:cubicBezTo>
                <a:lnTo>
                  <a:pt x="677677" y="1534447"/>
                </a:lnTo>
                <a:lnTo>
                  <a:pt x="677677" y="1536192"/>
                </a:lnTo>
                <a:lnTo>
                  <a:pt x="0" y="1536192"/>
                </a:lnTo>
                <a:lnTo>
                  <a:pt x="0" y="1278701"/>
                </a:lnTo>
                <a:lnTo>
                  <a:pt x="0" y="255746"/>
                </a:lnTo>
                <a:close/>
              </a:path>
            </a:pathLst>
          </a:custGeom>
          <a:solidFill>
            <a:srgbClr val="FFFFFF"/>
          </a:solidFill>
          <a:ln w="19050" algn="ctr">
            <a:solidFill>
              <a:srgbClr val="43B02A"/>
            </a:solidFill>
            <a:miter lim="800000"/>
            <a:headEnd/>
            <a:tailEnd/>
          </a:ln>
        </p:spPr>
        <p:txBody>
          <a:bodyPr wrap="square" lIns="182880" tIns="88900" rIns="1800000" bIns="88900" rtlCol="0" anchor="ctr"/>
          <a:lstStyle/>
          <a:p>
            <a:pPr defTabSz="913686"/>
            <a:r>
              <a:rPr lang="en-US" dirty="0">
                <a:solidFill>
                  <a:srgbClr val="000000"/>
                </a:solidFill>
              </a:rPr>
              <a:t>SQL</a:t>
            </a:r>
          </a:p>
          <a:p>
            <a:pPr marL="285750" indent="-285750" defTabSz="913686">
              <a:buFont typeface="Arial" panose="020B0604020202020204" pitchFamily="34" charset="0"/>
              <a:buChar char="•"/>
            </a:pPr>
            <a:r>
              <a:rPr lang="en-US" sz="1300" dirty="0">
                <a:solidFill>
                  <a:srgbClr val="000000"/>
                </a:solidFill>
              </a:rPr>
              <a:t>Construct ER Diagrams</a:t>
            </a:r>
          </a:p>
          <a:p>
            <a:pPr marL="285750" indent="-285750" defTabSz="913686">
              <a:buFont typeface="Arial" panose="020B0604020202020204" pitchFamily="34" charset="0"/>
              <a:buChar char="•"/>
            </a:pPr>
            <a:r>
              <a:rPr lang="en-US" sz="1300" dirty="0">
                <a:solidFill>
                  <a:srgbClr val="000000"/>
                </a:solidFill>
              </a:rPr>
              <a:t>Find relationships between tables</a:t>
            </a:r>
          </a:p>
          <a:p>
            <a:pPr marL="285750" indent="-285750" defTabSz="913686">
              <a:buFont typeface="Arial" panose="020B0604020202020204" pitchFamily="34" charset="0"/>
              <a:buChar char="•"/>
            </a:pPr>
            <a:r>
              <a:rPr lang="en-US" sz="1300" dirty="0">
                <a:solidFill>
                  <a:srgbClr val="000000"/>
                </a:solidFill>
              </a:rPr>
              <a:t>Derive insights </a:t>
            </a:r>
          </a:p>
          <a:p>
            <a:pPr defTabSz="913686"/>
            <a:endParaRPr lang="en-US" sz="1300" b="1" dirty="0">
              <a:solidFill>
                <a:srgbClr val="000000"/>
              </a:solidFill>
            </a:endParaRPr>
          </a:p>
        </p:txBody>
      </p:sp>
      <p:sp>
        <p:nvSpPr>
          <p:cNvPr id="33" name="TextBox 32">
            <a:extLst>
              <a:ext uri="{FF2B5EF4-FFF2-40B4-BE49-F238E27FC236}">
                <a16:creationId xmlns:a16="http://schemas.microsoft.com/office/drawing/2014/main" id="{BEE4392C-761C-4E4E-9025-1ED374F1BF09}"/>
              </a:ext>
            </a:extLst>
          </p:cNvPr>
          <p:cNvSpPr txBox="1"/>
          <p:nvPr/>
        </p:nvSpPr>
        <p:spPr>
          <a:xfrm>
            <a:off x="1699758" y="2065405"/>
            <a:ext cx="1298432" cy="1231106"/>
          </a:xfrm>
          <a:prstGeom prst="rect">
            <a:avLst/>
          </a:prstGeom>
          <a:noFill/>
        </p:spPr>
        <p:txBody>
          <a:bodyPr wrap="none" lIns="0" tIns="0" rIns="0" bIns="0" rtlCol="0">
            <a:spAutoFit/>
          </a:bodyPr>
          <a:lstStyle/>
          <a:p>
            <a:pPr defTabSz="913686">
              <a:buSzPct val="100000"/>
            </a:pPr>
            <a:r>
              <a:rPr lang="en-US" sz="8000" dirty="0">
                <a:solidFill>
                  <a:schemeClr val="bg1"/>
                </a:solidFill>
              </a:rPr>
              <a:t>1.1</a:t>
            </a:r>
            <a:endParaRPr lang="en-GB" sz="8000" dirty="0">
              <a:solidFill>
                <a:schemeClr val="bg1"/>
              </a:solidFill>
            </a:endParaRPr>
          </a:p>
        </p:txBody>
      </p:sp>
      <p:sp>
        <p:nvSpPr>
          <p:cNvPr id="34" name="TextBox 33">
            <a:extLst>
              <a:ext uri="{FF2B5EF4-FFF2-40B4-BE49-F238E27FC236}">
                <a16:creationId xmlns:a16="http://schemas.microsoft.com/office/drawing/2014/main" id="{C9B3E88F-916A-F644-AD29-A5A7527F4EFE}"/>
              </a:ext>
            </a:extLst>
          </p:cNvPr>
          <p:cNvSpPr txBox="1"/>
          <p:nvPr/>
        </p:nvSpPr>
        <p:spPr>
          <a:xfrm>
            <a:off x="1630728" y="3630132"/>
            <a:ext cx="1298432" cy="1231106"/>
          </a:xfrm>
          <a:prstGeom prst="rect">
            <a:avLst/>
          </a:prstGeom>
          <a:noFill/>
        </p:spPr>
        <p:txBody>
          <a:bodyPr wrap="none" lIns="0" tIns="0" rIns="0" bIns="0" rtlCol="0">
            <a:spAutoFit/>
          </a:bodyPr>
          <a:lstStyle/>
          <a:p>
            <a:pPr defTabSz="913686">
              <a:buSzPct val="100000"/>
            </a:pPr>
            <a:r>
              <a:rPr lang="en-US" sz="8000" dirty="0">
                <a:solidFill>
                  <a:srgbClr val="43B02A"/>
                </a:solidFill>
              </a:rPr>
              <a:t>1.2</a:t>
            </a:r>
            <a:endParaRPr lang="en-GB" sz="8000" dirty="0">
              <a:solidFill>
                <a:srgbClr val="43B02A"/>
              </a:solidFill>
            </a:endParaRPr>
          </a:p>
        </p:txBody>
      </p:sp>
      <p:grpSp>
        <p:nvGrpSpPr>
          <p:cNvPr id="39" name="Group 487">
            <a:extLst>
              <a:ext uri="{FF2B5EF4-FFF2-40B4-BE49-F238E27FC236}">
                <a16:creationId xmlns:a16="http://schemas.microsoft.com/office/drawing/2014/main" id="{281FCB50-3486-954D-B1F2-C4DEC1714E47}"/>
              </a:ext>
            </a:extLst>
          </p:cNvPr>
          <p:cNvGrpSpPr>
            <a:grpSpLocks noChangeAspect="1"/>
          </p:cNvGrpSpPr>
          <p:nvPr/>
        </p:nvGrpSpPr>
        <p:grpSpPr bwMode="auto">
          <a:xfrm>
            <a:off x="9319849" y="3788485"/>
            <a:ext cx="914400" cy="914400"/>
            <a:chOff x="6566" y="1944"/>
            <a:chExt cx="341" cy="341"/>
          </a:xfrm>
          <a:solidFill>
            <a:srgbClr val="43B02A"/>
          </a:solidFill>
        </p:grpSpPr>
        <p:sp>
          <p:nvSpPr>
            <p:cNvPr id="40" name="Freeform 488">
              <a:extLst>
                <a:ext uri="{FF2B5EF4-FFF2-40B4-BE49-F238E27FC236}">
                  <a16:creationId xmlns:a16="http://schemas.microsoft.com/office/drawing/2014/main" id="{E2DA18CC-9BCE-1944-A606-D3E83A7E7F84}"/>
                </a:ext>
              </a:extLst>
            </p:cNvPr>
            <p:cNvSpPr>
              <a:spLocks noEditPoints="1"/>
            </p:cNvSpPr>
            <p:nvPr/>
          </p:nvSpPr>
          <p:spPr bwMode="auto">
            <a:xfrm>
              <a:off x="6566" y="1944"/>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86"/>
              <a:endParaRPr lang="en-GB">
                <a:solidFill>
                  <a:prstClr val="black"/>
                </a:solidFill>
              </a:endParaRPr>
            </a:p>
          </p:txBody>
        </p:sp>
        <p:sp>
          <p:nvSpPr>
            <p:cNvPr id="41" name="Freeform 489">
              <a:extLst>
                <a:ext uri="{FF2B5EF4-FFF2-40B4-BE49-F238E27FC236}">
                  <a16:creationId xmlns:a16="http://schemas.microsoft.com/office/drawing/2014/main" id="{1E0B6B97-062D-2549-BCED-1B261F9C3AAA}"/>
                </a:ext>
              </a:extLst>
            </p:cNvPr>
            <p:cNvSpPr>
              <a:spLocks noEditPoints="1"/>
            </p:cNvSpPr>
            <p:nvPr/>
          </p:nvSpPr>
          <p:spPr bwMode="auto">
            <a:xfrm>
              <a:off x="6715" y="2178"/>
              <a:ext cx="43" cy="4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86"/>
              <a:endParaRPr lang="en-GB">
                <a:solidFill>
                  <a:prstClr val="black"/>
                </a:solidFill>
              </a:endParaRPr>
            </a:p>
          </p:txBody>
        </p:sp>
        <p:sp>
          <p:nvSpPr>
            <p:cNvPr id="42" name="Freeform 490">
              <a:extLst>
                <a:ext uri="{FF2B5EF4-FFF2-40B4-BE49-F238E27FC236}">
                  <a16:creationId xmlns:a16="http://schemas.microsoft.com/office/drawing/2014/main" id="{D28423D7-D825-FF4A-A955-CC1C399D0419}"/>
                </a:ext>
              </a:extLst>
            </p:cNvPr>
            <p:cNvSpPr>
              <a:spLocks noEditPoints="1"/>
            </p:cNvSpPr>
            <p:nvPr/>
          </p:nvSpPr>
          <p:spPr bwMode="auto">
            <a:xfrm>
              <a:off x="6673" y="2008"/>
              <a:ext cx="127" cy="156"/>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86"/>
              <a:endParaRPr lang="en-GB">
                <a:solidFill>
                  <a:prstClr val="black"/>
                </a:solidFill>
              </a:endParaRPr>
            </a:p>
          </p:txBody>
        </p:sp>
      </p:grpSp>
      <p:cxnSp>
        <p:nvCxnSpPr>
          <p:cNvPr id="53" name="Straight Connector 52">
            <a:extLst>
              <a:ext uri="{FF2B5EF4-FFF2-40B4-BE49-F238E27FC236}">
                <a16:creationId xmlns:a16="http://schemas.microsoft.com/office/drawing/2014/main" id="{68CC6C4A-2F4A-E144-8C7A-834888AAC03E}"/>
              </a:ext>
            </a:extLst>
          </p:cNvPr>
          <p:cNvCxnSpPr/>
          <p:nvPr/>
        </p:nvCxnSpPr>
        <p:spPr>
          <a:xfrm>
            <a:off x="9093353" y="2219857"/>
            <a:ext cx="0" cy="9144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328463-C7F0-354D-A96B-5ED0753A29A7}"/>
              </a:ext>
            </a:extLst>
          </p:cNvPr>
          <p:cNvCxnSpPr/>
          <p:nvPr/>
        </p:nvCxnSpPr>
        <p:spPr>
          <a:xfrm>
            <a:off x="9093353" y="3788485"/>
            <a:ext cx="0" cy="914400"/>
          </a:xfrm>
          <a:prstGeom prst="line">
            <a:avLst/>
          </a:prstGeom>
          <a:ln w="38100">
            <a:solidFill>
              <a:srgbClr val="43B02A"/>
            </a:solidFill>
          </a:ln>
        </p:spPr>
        <p:style>
          <a:lnRef idx="1">
            <a:schemeClr val="accent1"/>
          </a:lnRef>
          <a:fillRef idx="0">
            <a:schemeClr val="accent1"/>
          </a:fillRef>
          <a:effectRef idx="0">
            <a:schemeClr val="accent1"/>
          </a:effectRef>
          <a:fontRef idx="minor">
            <a:schemeClr val="tx1"/>
          </a:fontRef>
        </p:style>
      </p:cxnSp>
      <p:grpSp>
        <p:nvGrpSpPr>
          <p:cNvPr id="2" name="Group 487">
            <a:extLst>
              <a:ext uri="{FF2B5EF4-FFF2-40B4-BE49-F238E27FC236}">
                <a16:creationId xmlns:a16="http://schemas.microsoft.com/office/drawing/2014/main" id="{71455EF7-C1C9-0F13-C128-75683BBA07D5}"/>
              </a:ext>
            </a:extLst>
          </p:cNvPr>
          <p:cNvGrpSpPr>
            <a:grpSpLocks noChangeAspect="1"/>
          </p:cNvGrpSpPr>
          <p:nvPr/>
        </p:nvGrpSpPr>
        <p:grpSpPr bwMode="auto">
          <a:xfrm>
            <a:off x="9319849" y="2269514"/>
            <a:ext cx="914400" cy="914400"/>
            <a:chOff x="6566" y="1944"/>
            <a:chExt cx="341" cy="341"/>
          </a:xfrm>
          <a:solidFill>
            <a:schemeClr val="bg1"/>
          </a:solidFill>
        </p:grpSpPr>
        <p:sp>
          <p:nvSpPr>
            <p:cNvPr id="3" name="Freeform 488">
              <a:extLst>
                <a:ext uri="{FF2B5EF4-FFF2-40B4-BE49-F238E27FC236}">
                  <a16:creationId xmlns:a16="http://schemas.microsoft.com/office/drawing/2014/main" id="{BC782C74-2A8F-ECF4-250F-06E2444A2A00}"/>
                </a:ext>
              </a:extLst>
            </p:cNvPr>
            <p:cNvSpPr>
              <a:spLocks noEditPoints="1"/>
            </p:cNvSpPr>
            <p:nvPr/>
          </p:nvSpPr>
          <p:spPr bwMode="auto">
            <a:xfrm>
              <a:off x="6566" y="1944"/>
              <a:ext cx="341"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86"/>
              <a:endParaRPr lang="en-GB">
                <a:solidFill>
                  <a:schemeClr val="bg1"/>
                </a:solidFill>
              </a:endParaRPr>
            </a:p>
          </p:txBody>
        </p:sp>
        <p:sp>
          <p:nvSpPr>
            <p:cNvPr id="4" name="Freeform 489">
              <a:extLst>
                <a:ext uri="{FF2B5EF4-FFF2-40B4-BE49-F238E27FC236}">
                  <a16:creationId xmlns:a16="http://schemas.microsoft.com/office/drawing/2014/main" id="{B9DB4FF3-CCCA-DACF-37FD-3601DFA3D72F}"/>
                </a:ext>
              </a:extLst>
            </p:cNvPr>
            <p:cNvSpPr>
              <a:spLocks noEditPoints="1"/>
            </p:cNvSpPr>
            <p:nvPr/>
          </p:nvSpPr>
          <p:spPr bwMode="auto">
            <a:xfrm>
              <a:off x="6715" y="2178"/>
              <a:ext cx="43" cy="43"/>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21 h 64"/>
                <a:gd name="T12" fmla="*/ 21 w 64"/>
                <a:gd name="T13" fmla="*/ 32 h 64"/>
                <a:gd name="T14" fmla="*/ 32 w 64"/>
                <a:gd name="T15" fmla="*/ 42 h 64"/>
                <a:gd name="T16" fmla="*/ 4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49"/>
                    <a:pt x="0" y="32"/>
                  </a:cubicBezTo>
                  <a:cubicBezTo>
                    <a:pt x="0" y="14"/>
                    <a:pt x="14" y="0"/>
                    <a:pt x="32" y="0"/>
                  </a:cubicBezTo>
                  <a:cubicBezTo>
                    <a:pt x="49" y="0"/>
                    <a:pt x="64" y="14"/>
                    <a:pt x="64" y="32"/>
                  </a:cubicBezTo>
                  <a:cubicBezTo>
                    <a:pt x="64" y="49"/>
                    <a:pt x="49" y="64"/>
                    <a:pt x="32" y="64"/>
                  </a:cubicBezTo>
                  <a:close/>
                  <a:moveTo>
                    <a:pt x="32" y="21"/>
                  </a:moveTo>
                  <a:cubicBezTo>
                    <a:pt x="26" y="21"/>
                    <a:pt x="21" y="26"/>
                    <a:pt x="21" y="32"/>
                  </a:cubicBezTo>
                  <a:cubicBezTo>
                    <a:pt x="21" y="38"/>
                    <a:pt x="26" y="42"/>
                    <a:pt x="32" y="42"/>
                  </a:cubicBezTo>
                  <a:cubicBezTo>
                    <a:pt x="38" y="42"/>
                    <a:pt x="42" y="38"/>
                    <a:pt x="42" y="32"/>
                  </a:cubicBezTo>
                  <a:cubicBezTo>
                    <a:pt x="42" y="26"/>
                    <a:pt x="38"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86"/>
              <a:endParaRPr lang="en-GB">
                <a:solidFill>
                  <a:schemeClr val="bg1"/>
                </a:solidFill>
              </a:endParaRPr>
            </a:p>
          </p:txBody>
        </p:sp>
        <p:sp>
          <p:nvSpPr>
            <p:cNvPr id="5" name="Freeform 490">
              <a:extLst>
                <a:ext uri="{FF2B5EF4-FFF2-40B4-BE49-F238E27FC236}">
                  <a16:creationId xmlns:a16="http://schemas.microsoft.com/office/drawing/2014/main" id="{9902C946-6350-EEAB-0D22-087EAE3B142F}"/>
                </a:ext>
              </a:extLst>
            </p:cNvPr>
            <p:cNvSpPr>
              <a:spLocks noEditPoints="1"/>
            </p:cNvSpPr>
            <p:nvPr/>
          </p:nvSpPr>
          <p:spPr bwMode="auto">
            <a:xfrm>
              <a:off x="6673" y="2008"/>
              <a:ext cx="127" cy="156"/>
            </a:xfrm>
            <a:custGeom>
              <a:avLst/>
              <a:gdLst>
                <a:gd name="T0" fmla="*/ 116 w 191"/>
                <a:gd name="T1" fmla="*/ 234 h 234"/>
                <a:gd name="T2" fmla="*/ 73 w 191"/>
                <a:gd name="T3" fmla="*/ 234 h 234"/>
                <a:gd name="T4" fmla="*/ 63 w 191"/>
                <a:gd name="T5" fmla="*/ 224 h 234"/>
                <a:gd name="T6" fmla="*/ 63 w 191"/>
                <a:gd name="T7" fmla="*/ 138 h 234"/>
                <a:gd name="T8" fmla="*/ 66 w 191"/>
                <a:gd name="T9" fmla="*/ 131 h 234"/>
                <a:gd name="T10" fmla="*/ 73 w 191"/>
                <a:gd name="T11" fmla="*/ 128 h 234"/>
                <a:gd name="T12" fmla="*/ 95 w 191"/>
                <a:gd name="T13" fmla="*/ 128 h 234"/>
                <a:gd name="T14" fmla="*/ 127 w 191"/>
                <a:gd name="T15" fmla="*/ 96 h 234"/>
                <a:gd name="T16" fmla="*/ 95 w 191"/>
                <a:gd name="T17" fmla="*/ 64 h 234"/>
                <a:gd name="T18" fmla="*/ 63 w 191"/>
                <a:gd name="T19" fmla="*/ 90 h 234"/>
                <a:gd name="T20" fmla="*/ 53 w 191"/>
                <a:gd name="T21" fmla="*/ 99 h 234"/>
                <a:gd name="T22" fmla="*/ 10 w 191"/>
                <a:gd name="T23" fmla="*/ 96 h 234"/>
                <a:gd name="T24" fmla="*/ 0 w 191"/>
                <a:gd name="T25" fmla="*/ 85 h 234"/>
                <a:gd name="T26" fmla="*/ 0 w 191"/>
                <a:gd name="T27" fmla="*/ 80 h 234"/>
                <a:gd name="T28" fmla="*/ 95 w 191"/>
                <a:gd name="T29" fmla="*/ 0 h 234"/>
                <a:gd name="T30" fmla="*/ 191 w 191"/>
                <a:gd name="T31" fmla="*/ 96 h 234"/>
                <a:gd name="T32" fmla="*/ 127 w 191"/>
                <a:gd name="T33" fmla="*/ 186 h 234"/>
                <a:gd name="T34" fmla="*/ 127 w 191"/>
                <a:gd name="T35" fmla="*/ 224 h 234"/>
                <a:gd name="T36" fmla="*/ 116 w 191"/>
                <a:gd name="T37" fmla="*/ 234 h 234"/>
                <a:gd name="T38" fmla="*/ 84 w 191"/>
                <a:gd name="T39" fmla="*/ 213 h 234"/>
                <a:gd name="T40" fmla="*/ 105 w 191"/>
                <a:gd name="T41" fmla="*/ 213 h 234"/>
                <a:gd name="T42" fmla="*/ 105 w 191"/>
                <a:gd name="T43" fmla="*/ 178 h 234"/>
                <a:gd name="T44" fmla="*/ 113 w 191"/>
                <a:gd name="T45" fmla="*/ 168 h 234"/>
                <a:gd name="T46" fmla="*/ 169 w 191"/>
                <a:gd name="T47" fmla="*/ 96 h 234"/>
                <a:gd name="T48" fmla="*/ 95 w 191"/>
                <a:gd name="T49" fmla="*/ 21 h 234"/>
                <a:gd name="T50" fmla="*/ 23 w 191"/>
                <a:gd name="T51" fmla="*/ 75 h 234"/>
                <a:gd name="T52" fmla="*/ 45 w 191"/>
                <a:gd name="T53" fmla="*/ 77 h 234"/>
                <a:gd name="T54" fmla="*/ 95 w 191"/>
                <a:gd name="T55" fmla="*/ 42 h 234"/>
                <a:gd name="T56" fmla="*/ 148 w 191"/>
                <a:gd name="T57" fmla="*/ 96 h 234"/>
                <a:gd name="T58" fmla="*/ 95 w 191"/>
                <a:gd name="T59" fmla="*/ 149 h 234"/>
                <a:gd name="T60" fmla="*/ 84 w 191"/>
                <a:gd name="T61" fmla="*/ 149 h 234"/>
                <a:gd name="T62" fmla="*/ 84 w 191"/>
                <a:gd name="T63" fmla="*/ 21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1" h="234">
                  <a:moveTo>
                    <a:pt x="116" y="234"/>
                  </a:moveTo>
                  <a:cubicBezTo>
                    <a:pt x="73" y="234"/>
                    <a:pt x="73" y="234"/>
                    <a:pt x="73" y="234"/>
                  </a:cubicBezTo>
                  <a:cubicBezTo>
                    <a:pt x="67" y="234"/>
                    <a:pt x="63" y="230"/>
                    <a:pt x="63" y="224"/>
                  </a:cubicBezTo>
                  <a:cubicBezTo>
                    <a:pt x="63" y="138"/>
                    <a:pt x="63" y="138"/>
                    <a:pt x="63" y="138"/>
                  </a:cubicBezTo>
                  <a:cubicBezTo>
                    <a:pt x="63" y="136"/>
                    <a:pt x="64" y="133"/>
                    <a:pt x="66" y="131"/>
                  </a:cubicBezTo>
                  <a:cubicBezTo>
                    <a:pt x="68" y="129"/>
                    <a:pt x="70" y="128"/>
                    <a:pt x="73" y="128"/>
                  </a:cubicBezTo>
                  <a:cubicBezTo>
                    <a:pt x="95" y="128"/>
                    <a:pt x="95" y="128"/>
                    <a:pt x="95" y="128"/>
                  </a:cubicBezTo>
                  <a:cubicBezTo>
                    <a:pt x="111" y="128"/>
                    <a:pt x="127" y="112"/>
                    <a:pt x="127" y="96"/>
                  </a:cubicBezTo>
                  <a:cubicBezTo>
                    <a:pt x="127" y="78"/>
                    <a:pt x="112" y="64"/>
                    <a:pt x="95" y="64"/>
                  </a:cubicBezTo>
                  <a:cubicBezTo>
                    <a:pt x="79" y="64"/>
                    <a:pt x="66" y="75"/>
                    <a:pt x="63" y="90"/>
                  </a:cubicBezTo>
                  <a:cubicBezTo>
                    <a:pt x="62" y="95"/>
                    <a:pt x="58" y="99"/>
                    <a:pt x="53" y="99"/>
                  </a:cubicBezTo>
                  <a:cubicBezTo>
                    <a:pt x="10" y="96"/>
                    <a:pt x="10" y="96"/>
                    <a:pt x="10" y="96"/>
                  </a:cubicBezTo>
                  <a:cubicBezTo>
                    <a:pt x="4" y="95"/>
                    <a:pt x="0" y="91"/>
                    <a:pt x="0" y="85"/>
                  </a:cubicBezTo>
                  <a:cubicBezTo>
                    <a:pt x="0" y="85"/>
                    <a:pt x="0" y="82"/>
                    <a:pt x="0" y="80"/>
                  </a:cubicBezTo>
                  <a:cubicBezTo>
                    <a:pt x="8" y="33"/>
                    <a:pt x="47" y="0"/>
                    <a:pt x="95" y="0"/>
                  </a:cubicBezTo>
                  <a:cubicBezTo>
                    <a:pt x="148" y="0"/>
                    <a:pt x="191" y="43"/>
                    <a:pt x="191" y="96"/>
                  </a:cubicBezTo>
                  <a:cubicBezTo>
                    <a:pt x="191" y="137"/>
                    <a:pt x="165" y="173"/>
                    <a:pt x="127" y="186"/>
                  </a:cubicBezTo>
                  <a:cubicBezTo>
                    <a:pt x="127" y="224"/>
                    <a:pt x="127" y="224"/>
                    <a:pt x="127" y="224"/>
                  </a:cubicBezTo>
                  <a:cubicBezTo>
                    <a:pt x="127" y="230"/>
                    <a:pt x="122" y="234"/>
                    <a:pt x="116" y="234"/>
                  </a:cubicBezTo>
                  <a:close/>
                  <a:moveTo>
                    <a:pt x="84" y="213"/>
                  </a:moveTo>
                  <a:cubicBezTo>
                    <a:pt x="105" y="213"/>
                    <a:pt x="105" y="213"/>
                    <a:pt x="105" y="213"/>
                  </a:cubicBezTo>
                  <a:cubicBezTo>
                    <a:pt x="105" y="178"/>
                    <a:pt x="105" y="178"/>
                    <a:pt x="105" y="178"/>
                  </a:cubicBezTo>
                  <a:cubicBezTo>
                    <a:pt x="105" y="173"/>
                    <a:pt x="109" y="169"/>
                    <a:pt x="113" y="168"/>
                  </a:cubicBezTo>
                  <a:cubicBezTo>
                    <a:pt x="146" y="159"/>
                    <a:pt x="169" y="130"/>
                    <a:pt x="169" y="96"/>
                  </a:cubicBezTo>
                  <a:cubicBezTo>
                    <a:pt x="169" y="54"/>
                    <a:pt x="136" y="21"/>
                    <a:pt x="95" y="21"/>
                  </a:cubicBezTo>
                  <a:cubicBezTo>
                    <a:pt x="61" y="21"/>
                    <a:pt x="32" y="43"/>
                    <a:pt x="23" y="75"/>
                  </a:cubicBezTo>
                  <a:cubicBezTo>
                    <a:pt x="45" y="77"/>
                    <a:pt x="45" y="77"/>
                    <a:pt x="45" y="77"/>
                  </a:cubicBezTo>
                  <a:cubicBezTo>
                    <a:pt x="52" y="56"/>
                    <a:pt x="72" y="42"/>
                    <a:pt x="95" y="42"/>
                  </a:cubicBezTo>
                  <a:cubicBezTo>
                    <a:pt x="124" y="42"/>
                    <a:pt x="148" y="66"/>
                    <a:pt x="148" y="96"/>
                  </a:cubicBezTo>
                  <a:cubicBezTo>
                    <a:pt x="148" y="125"/>
                    <a:pt x="124" y="149"/>
                    <a:pt x="95" y="149"/>
                  </a:cubicBezTo>
                  <a:cubicBezTo>
                    <a:pt x="84" y="149"/>
                    <a:pt x="84" y="149"/>
                    <a:pt x="84" y="149"/>
                  </a:cubicBezTo>
                  <a:lnTo>
                    <a:pt x="84" y="2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686"/>
              <a:endParaRPr lang="en-GB" dirty="0">
                <a:solidFill>
                  <a:schemeClr val="bg1"/>
                </a:solidFill>
              </a:endParaRPr>
            </a:p>
          </p:txBody>
        </p:sp>
      </p:grpSp>
      <p:sp>
        <p:nvSpPr>
          <p:cNvPr id="6" name="TextBox 5">
            <a:extLst>
              <a:ext uri="{FF2B5EF4-FFF2-40B4-BE49-F238E27FC236}">
                <a16:creationId xmlns:a16="http://schemas.microsoft.com/office/drawing/2014/main" id="{315A3244-3CB1-A1B2-28FF-3729157AC682}"/>
              </a:ext>
            </a:extLst>
          </p:cNvPr>
          <p:cNvSpPr txBox="1"/>
          <p:nvPr/>
        </p:nvSpPr>
        <p:spPr>
          <a:xfrm>
            <a:off x="1454227" y="616945"/>
            <a:ext cx="3283026" cy="492443"/>
          </a:xfrm>
          <a:prstGeom prst="rect">
            <a:avLst/>
          </a:prstGeom>
          <a:noFill/>
        </p:spPr>
        <p:txBody>
          <a:bodyPr wrap="square" lIns="0" tIns="0" rIns="0" bIns="0" rtlCol="0">
            <a:spAutoFit/>
          </a:bodyPr>
          <a:lstStyle/>
          <a:p>
            <a:pPr>
              <a:spcBef>
                <a:spcPts val="600"/>
              </a:spcBef>
              <a:buSzPct val="100000"/>
            </a:pPr>
            <a:r>
              <a:rPr lang="en-US" sz="3200" b="1" dirty="0">
                <a:solidFill>
                  <a:schemeClr val="bg1"/>
                </a:solidFill>
              </a:rPr>
              <a:t>Checkpoint 1</a:t>
            </a:r>
          </a:p>
        </p:txBody>
      </p:sp>
    </p:spTree>
    <p:extLst>
      <p:ext uri="{BB962C8B-B14F-4D97-AF65-F5344CB8AC3E}">
        <p14:creationId xmlns:p14="http://schemas.microsoft.com/office/powerpoint/2010/main" val="15078698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466176" y="313557"/>
            <a:ext cx="9143348" cy="6544443"/>
            <a:chOff x="908033" y="1897753"/>
            <a:chExt cx="5465789" cy="3997955"/>
          </a:xfrm>
        </p:grpSpPr>
        <p:sp>
          <p:nvSpPr>
            <p:cNvPr id="4" name="Rectangle 3"/>
            <p:cNvSpPr/>
            <p:nvPr/>
          </p:nvSpPr>
          <p:spPr bwMode="gray">
            <a:xfrm>
              <a:off x="3039103" y="5017324"/>
              <a:ext cx="1203649" cy="795647"/>
            </a:xfrm>
            <a:prstGeom prst="rect">
              <a:avLst/>
            </a:prstGeom>
            <a:solidFill>
              <a:schemeClr val="tx1">
                <a:lumMod val="85000"/>
                <a:lumOff val="15000"/>
              </a:schemeClr>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 name="Rounded Rectangle 2"/>
            <p:cNvSpPr/>
            <p:nvPr/>
          </p:nvSpPr>
          <p:spPr bwMode="gray">
            <a:xfrm>
              <a:off x="908033" y="1897753"/>
              <a:ext cx="5465789" cy="3336720"/>
            </a:xfrm>
            <a:prstGeom prst="roundRect">
              <a:avLst>
                <a:gd name="adj" fmla="val 2965"/>
              </a:avLst>
            </a:prstGeom>
            <a:gradFill>
              <a:gsLst>
                <a:gs pos="0">
                  <a:schemeClr val="tx1">
                    <a:lumMod val="75000"/>
                    <a:lumOff val="25000"/>
                  </a:schemeClr>
                </a:gs>
                <a:gs pos="100000">
                  <a:srgbClr val="000000"/>
                </a:gs>
              </a:gsLst>
              <a:lin ang="2700000" scaled="0"/>
            </a:gra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14" name="Rounded Rectangle 13"/>
            <p:cNvSpPr/>
            <p:nvPr/>
          </p:nvSpPr>
          <p:spPr bwMode="gray">
            <a:xfrm>
              <a:off x="1021942" y="2024140"/>
              <a:ext cx="5237970" cy="3083946"/>
            </a:xfrm>
            <a:prstGeom prst="roundRect">
              <a:avLst>
                <a:gd name="adj" fmla="val 0"/>
              </a:avLst>
            </a:prstGeom>
            <a:solidFill>
              <a:srgbClr val="FFFFFF"/>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6" name="Rectangle 5"/>
            <p:cNvSpPr/>
            <p:nvPr/>
          </p:nvSpPr>
          <p:spPr bwMode="gray">
            <a:xfrm>
              <a:off x="2427948" y="5812971"/>
              <a:ext cx="2425959" cy="82737"/>
            </a:xfrm>
            <a:prstGeom prst="rect">
              <a:avLst/>
            </a:prstGeom>
            <a:solidFill>
              <a:srgbClr val="000000"/>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grpSp>
      <p:pic>
        <p:nvPicPr>
          <p:cNvPr id="8" name="Picture 7">
            <a:extLst>
              <a:ext uri="{FF2B5EF4-FFF2-40B4-BE49-F238E27FC236}">
                <a16:creationId xmlns:a16="http://schemas.microsoft.com/office/drawing/2014/main" id="{954FCC47-FAB9-9E4E-2922-90EB4A2078F9}"/>
              </a:ext>
            </a:extLst>
          </p:cNvPr>
          <p:cNvPicPr>
            <a:picLocks noChangeAspect="1"/>
          </p:cNvPicPr>
          <p:nvPr/>
        </p:nvPicPr>
        <p:blipFill rotWithShape="1">
          <a:blip r:embed="rId3"/>
          <a:srcRect l="19237" t="14963" r="19516" b="15126"/>
          <a:stretch/>
        </p:blipFill>
        <p:spPr>
          <a:xfrm>
            <a:off x="788033" y="520445"/>
            <a:ext cx="8630939" cy="5048260"/>
          </a:xfrm>
          <a:prstGeom prst="rect">
            <a:avLst/>
          </a:prstGeom>
        </p:spPr>
      </p:pic>
      <p:sp>
        <p:nvSpPr>
          <p:cNvPr id="9" name="椭圆 16">
            <a:extLst>
              <a:ext uri="{FF2B5EF4-FFF2-40B4-BE49-F238E27FC236}">
                <a16:creationId xmlns:a16="http://schemas.microsoft.com/office/drawing/2014/main" id="{259067FC-71CA-9E36-8B01-79192B872E0D}"/>
              </a:ext>
            </a:extLst>
          </p:cNvPr>
          <p:cNvSpPr/>
          <p:nvPr/>
        </p:nvSpPr>
        <p:spPr>
          <a:xfrm>
            <a:off x="6797678" y="5742299"/>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37">
            <a:extLst>
              <a:ext uri="{FF2B5EF4-FFF2-40B4-BE49-F238E27FC236}">
                <a16:creationId xmlns:a16="http://schemas.microsoft.com/office/drawing/2014/main" id="{47E7831C-621A-47C4-0596-D4F0A46DAFF9}"/>
              </a:ext>
            </a:extLst>
          </p:cNvPr>
          <p:cNvCxnSpPr/>
          <p:nvPr/>
        </p:nvCxnSpPr>
        <p:spPr>
          <a:xfrm>
            <a:off x="7742549" y="5707935"/>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27">
            <a:extLst>
              <a:ext uri="{FF2B5EF4-FFF2-40B4-BE49-F238E27FC236}">
                <a16:creationId xmlns:a16="http://schemas.microsoft.com/office/drawing/2014/main" id="{BC50BEEB-5B99-EDDB-D2B8-04CEA3FD5D2B}"/>
              </a:ext>
            </a:extLst>
          </p:cNvPr>
          <p:cNvSpPr txBox="1"/>
          <p:nvPr/>
        </p:nvSpPr>
        <p:spPr>
          <a:xfrm>
            <a:off x="7876049" y="5799240"/>
            <a:ext cx="3466950" cy="769437"/>
          </a:xfrm>
          <a:prstGeom prst="rect">
            <a:avLst/>
          </a:prstGeom>
          <a:noFill/>
        </p:spPr>
        <p:txBody>
          <a:bodyPr wrap="square" lIns="91436" tIns="45718" rIns="91436" bIns="45718" rtlCol="0" anchor="ctr">
            <a:spAutoFit/>
          </a:bodyPr>
          <a:lstStyle/>
          <a:p>
            <a:r>
              <a:rPr lang="en-US" sz="4400" b="1" dirty="0">
                <a:solidFill>
                  <a:schemeClr val="bg1"/>
                </a:solidFill>
                <a:cs typeface="Times New Roman" pitchFamily="18" charset="0"/>
              </a:rPr>
              <a:t>ER- Diagram </a:t>
            </a:r>
            <a:endParaRPr lang="en-US" sz="4400" dirty="0">
              <a:solidFill>
                <a:schemeClr val="bg1"/>
              </a:solidFill>
            </a:endParaRPr>
          </a:p>
        </p:txBody>
      </p:sp>
    </p:spTree>
    <p:extLst>
      <p:ext uri="{BB962C8B-B14F-4D97-AF65-F5344CB8AC3E}">
        <p14:creationId xmlns:p14="http://schemas.microsoft.com/office/powerpoint/2010/main" val="205885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AED05-B5CB-FBB2-4543-F44D88FEF2B6}"/>
              </a:ext>
            </a:extLst>
          </p:cNvPr>
          <p:cNvPicPr>
            <a:picLocks noChangeAspect="1"/>
          </p:cNvPicPr>
          <p:nvPr/>
        </p:nvPicPr>
        <p:blipFill rotWithShape="1">
          <a:blip r:embed="rId4"/>
          <a:srcRect l="371" t="1057" r="-157" b="-317"/>
          <a:stretch/>
        </p:blipFill>
        <p:spPr>
          <a:xfrm>
            <a:off x="0" y="850294"/>
            <a:ext cx="7925429" cy="5157411"/>
          </a:xfrm>
          <a:prstGeom prst="rect">
            <a:avLst/>
          </a:prstGeom>
        </p:spPr>
      </p:pic>
      <p:sp>
        <p:nvSpPr>
          <p:cNvPr id="3" name="椭圆 16">
            <a:extLst>
              <a:ext uri="{FF2B5EF4-FFF2-40B4-BE49-F238E27FC236}">
                <a16:creationId xmlns:a16="http://schemas.microsoft.com/office/drawing/2014/main" id="{63AFEE65-F601-A8C8-BD5C-EFA4934FB110}"/>
              </a:ext>
            </a:extLst>
          </p:cNvPr>
          <p:cNvSpPr/>
          <p:nvPr/>
        </p:nvSpPr>
        <p:spPr>
          <a:xfrm>
            <a:off x="8095620" y="1244481"/>
            <a:ext cx="732948" cy="692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7">
            <a:extLst>
              <a:ext uri="{FF2B5EF4-FFF2-40B4-BE49-F238E27FC236}">
                <a16:creationId xmlns:a16="http://schemas.microsoft.com/office/drawing/2014/main" id="{CF24EF98-B18C-1B11-2A68-ED4F748FD5AB}"/>
              </a:ext>
            </a:extLst>
          </p:cNvPr>
          <p:cNvCxnSpPr>
            <a:cxnSpLocks/>
          </p:cNvCxnSpPr>
          <p:nvPr/>
        </p:nvCxnSpPr>
        <p:spPr>
          <a:xfrm>
            <a:off x="9040491" y="1210117"/>
            <a:ext cx="0" cy="74177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文本框 27">
            <a:extLst>
              <a:ext uri="{FF2B5EF4-FFF2-40B4-BE49-F238E27FC236}">
                <a16:creationId xmlns:a16="http://schemas.microsoft.com/office/drawing/2014/main" id="{B7DCCFFF-DDE4-1DE4-408B-02313B5083E0}"/>
              </a:ext>
            </a:extLst>
          </p:cNvPr>
          <p:cNvSpPr txBox="1"/>
          <p:nvPr/>
        </p:nvSpPr>
        <p:spPr>
          <a:xfrm>
            <a:off x="9173991" y="1068802"/>
            <a:ext cx="3131847" cy="1077214"/>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pitchFamily="18" charset="0"/>
              </a:rPr>
              <a:t>Insight-1</a:t>
            </a:r>
            <a:br>
              <a:rPr lang="en-US" sz="1600" dirty="0">
                <a:solidFill>
                  <a:schemeClr val="accent4"/>
                </a:solidFill>
              </a:rPr>
            </a:br>
            <a:r>
              <a:rPr lang="en-US" sz="1600" dirty="0">
                <a:solidFill>
                  <a:schemeClr val="bg1"/>
                </a:solidFill>
              </a:rPr>
              <a:t>Few states which have less responses have got higher acceptance rate</a:t>
            </a:r>
          </a:p>
        </p:txBody>
      </p:sp>
      <p:cxnSp>
        <p:nvCxnSpPr>
          <p:cNvPr id="7" name="直接连接符 53">
            <a:extLst>
              <a:ext uri="{FF2B5EF4-FFF2-40B4-BE49-F238E27FC236}">
                <a16:creationId xmlns:a16="http://schemas.microsoft.com/office/drawing/2014/main" id="{3206854A-8BAC-6F3A-9387-A012B21FE4AF}"/>
              </a:ext>
            </a:extLst>
          </p:cNvPr>
          <p:cNvCxnSpPr>
            <a:cxnSpLocks/>
          </p:cNvCxnSpPr>
          <p:nvPr/>
        </p:nvCxnSpPr>
        <p:spPr>
          <a:xfrm>
            <a:off x="9040491" y="2893181"/>
            <a:ext cx="0" cy="74177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30">
            <a:extLst>
              <a:ext uri="{FF2B5EF4-FFF2-40B4-BE49-F238E27FC236}">
                <a16:creationId xmlns:a16="http://schemas.microsoft.com/office/drawing/2014/main" id="{5C482B4C-AFC2-A2E7-3854-854E452A12F3}"/>
              </a:ext>
            </a:extLst>
          </p:cNvPr>
          <p:cNvSpPr txBox="1"/>
          <p:nvPr/>
        </p:nvSpPr>
        <p:spPr>
          <a:xfrm>
            <a:off x="9173991" y="2599427"/>
            <a:ext cx="3131847" cy="1323435"/>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pitchFamily="18" charset="0"/>
              </a:rPr>
              <a:t>Insight–2</a:t>
            </a:r>
            <a:br>
              <a:rPr lang="en-US" sz="1600" b="1" dirty="0">
                <a:solidFill>
                  <a:schemeClr val="accent4"/>
                </a:solidFill>
              </a:rPr>
            </a:br>
            <a:r>
              <a:rPr lang="en-US" sz="1600" dirty="0">
                <a:solidFill>
                  <a:schemeClr val="bg1"/>
                </a:solidFill>
              </a:rPr>
              <a:t>Most of the responses are concentrated in the regions of California, New York, Texas, Pennsylvania</a:t>
            </a:r>
          </a:p>
        </p:txBody>
      </p:sp>
      <p:sp>
        <p:nvSpPr>
          <p:cNvPr id="9" name="椭圆 33">
            <a:extLst>
              <a:ext uri="{FF2B5EF4-FFF2-40B4-BE49-F238E27FC236}">
                <a16:creationId xmlns:a16="http://schemas.microsoft.com/office/drawing/2014/main" id="{9E71DD37-1AB0-7BDC-D7C1-D03A2C177AD9}"/>
              </a:ext>
            </a:extLst>
          </p:cNvPr>
          <p:cNvSpPr/>
          <p:nvPr/>
        </p:nvSpPr>
        <p:spPr>
          <a:xfrm>
            <a:off x="8095620" y="2927545"/>
            <a:ext cx="732948" cy="692770"/>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58">
            <a:extLst>
              <a:ext uri="{FF2B5EF4-FFF2-40B4-BE49-F238E27FC236}">
                <a16:creationId xmlns:a16="http://schemas.microsoft.com/office/drawing/2014/main" id="{633EF5BB-100D-9A26-1CD0-505A83B4C6B9}"/>
              </a:ext>
            </a:extLst>
          </p:cNvPr>
          <p:cNvCxnSpPr>
            <a:cxnSpLocks/>
          </p:cNvCxnSpPr>
          <p:nvPr/>
        </p:nvCxnSpPr>
        <p:spPr>
          <a:xfrm>
            <a:off x="9040491" y="4510143"/>
            <a:ext cx="0" cy="74177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36">
            <a:extLst>
              <a:ext uri="{FF2B5EF4-FFF2-40B4-BE49-F238E27FC236}">
                <a16:creationId xmlns:a16="http://schemas.microsoft.com/office/drawing/2014/main" id="{9CEB6E35-838B-F130-A3FD-7DA78E513C24}"/>
              </a:ext>
            </a:extLst>
          </p:cNvPr>
          <p:cNvSpPr txBox="1"/>
          <p:nvPr/>
        </p:nvSpPr>
        <p:spPr>
          <a:xfrm>
            <a:off x="9173991" y="3757141"/>
            <a:ext cx="3131847" cy="2308320"/>
          </a:xfrm>
          <a:prstGeom prst="rect">
            <a:avLst/>
          </a:prstGeom>
          <a:noFill/>
        </p:spPr>
        <p:txBody>
          <a:bodyPr wrap="square" lIns="91436" tIns="45718" rIns="91436" bIns="45718" rtlCol="0" anchor="ctr">
            <a:spAutoFit/>
          </a:bodyPr>
          <a:lstStyle/>
          <a:p>
            <a:pPr algn="just"/>
            <a:r>
              <a:rPr lang="en-US" sz="1600" b="1" dirty="0">
                <a:solidFill>
                  <a:schemeClr val="accent1"/>
                </a:solidFill>
                <a:cs typeface="Times New Roman" pitchFamily="18" charset="0"/>
              </a:rPr>
              <a:t>Action</a:t>
            </a:r>
            <a:br>
              <a:rPr lang="en-US" sz="1600" dirty="0">
                <a:solidFill>
                  <a:schemeClr val="accent4"/>
                </a:solidFill>
              </a:rPr>
            </a:br>
            <a:r>
              <a:rPr lang="en-US" sz="1600" dirty="0">
                <a:solidFill>
                  <a:schemeClr val="bg1"/>
                </a:solidFill>
              </a:rPr>
              <a:t>The states which have higher acceptance rate but more response can be made main focus area for future advertisement target. Also the states having very high frequency should be made aggressive offers to increase conversion rate</a:t>
            </a:r>
          </a:p>
        </p:txBody>
      </p:sp>
      <p:sp>
        <p:nvSpPr>
          <p:cNvPr id="12" name="椭圆 39">
            <a:extLst>
              <a:ext uri="{FF2B5EF4-FFF2-40B4-BE49-F238E27FC236}">
                <a16:creationId xmlns:a16="http://schemas.microsoft.com/office/drawing/2014/main" id="{4421F650-4145-1748-D027-A84318D05484}"/>
              </a:ext>
            </a:extLst>
          </p:cNvPr>
          <p:cNvSpPr/>
          <p:nvPr/>
        </p:nvSpPr>
        <p:spPr>
          <a:xfrm>
            <a:off x="8095620" y="4544507"/>
            <a:ext cx="732948" cy="692770"/>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9654690"/>
      </p:ext>
    </p:extLst>
  </p:cSld>
  <p:clrMapOvr>
    <a:masterClrMapping/>
  </p:clrMapOvr>
  <p:transition>
    <p:fade/>
  </p:transition>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6960879" y="1718208"/>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7905750" y="1683844"/>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8039250" y="1621259"/>
            <a:ext cx="3466950"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a:t>
            </a:r>
            <a:br>
              <a:rPr lang="en-US" sz="1600" b="1" dirty="0">
                <a:solidFill>
                  <a:schemeClr val="accent4"/>
                </a:solidFill>
              </a:rPr>
            </a:br>
            <a:r>
              <a:rPr lang="en-US" sz="1600" dirty="0">
                <a:solidFill>
                  <a:schemeClr val="bg1"/>
                </a:solidFill>
              </a:rPr>
              <a:t>Few job categories which have less responses have got higher acceptance rate</a:t>
            </a:r>
          </a:p>
        </p:txBody>
      </p:sp>
      <p:cxnSp>
        <p:nvCxnSpPr>
          <p:cNvPr id="18" name="直接连接符 53"/>
          <p:cNvCxnSpPr/>
          <p:nvPr/>
        </p:nvCxnSpPr>
        <p:spPr>
          <a:xfrm>
            <a:off x="7905750" y="3366908"/>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8039250" y="3151883"/>
            <a:ext cx="3466950" cy="1323435"/>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 </a:t>
            </a:r>
            <a:br>
              <a:rPr lang="en-US" sz="1600" b="1" dirty="0">
                <a:solidFill>
                  <a:schemeClr val="accent4"/>
                </a:solidFill>
              </a:rPr>
            </a:br>
            <a:r>
              <a:rPr lang="en-US" sz="1600" dirty="0">
                <a:solidFill>
                  <a:schemeClr val="bg1"/>
                </a:solidFill>
              </a:rPr>
              <a:t>Most of the responses are concentrated among the job categories such as admin, technician, blue collar, services</a:t>
            </a:r>
          </a:p>
        </p:txBody>
      </p:sp>
      <p:sp>
        <p:nvSpPr>
          <p:cNvPr id="21" name="椭圆 33"/>
          <p:cNvSpPr/>
          <p:nvPr/>
        </p:nvSpPr>
        <p:spPr>
          <a:xfrm>
            <a:off x="6960879" y="3401272"/>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7905750" y="5049972"/>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8039250" y="4524881"/>
            <a:ext cx="3466950" cy="2062099"/>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Action</a:t>
            </a:r>
            <a:br>
              <a:rPr lang="en-US" sz="1600" b="1" dirty="0">
                <a:solidFill>
                  <a:schemeClr val="accent4"/>
                </a:solidFill>
              </a:rPr>
            </a:br>
            <a:r>
              <a:rPr lang="en-US" sz="1600" dirty="0">
                <a:solidFill>
                  <a:schemeClr val="bg1"/>
                </a:solidFill>
              </a:rPr>
              <a:t>The job category which have higher acceptance rate but more response can be made main focus area for future advertisement target. Also the job categories having very high frequency should be made aggressive offers to increase conversion rate</a:t>
            </a:r>
          </a:p>
        </p:txBody>
      </p:sp>
      <p:sp>
        <p:nvSpPr>
          <p:cNvPr id="27" name="椭圆 39"/>
          <p:cNvSpPr/>
          <p:nvPr/>
        </p:nvSpPr>
        <p:spPr>
          <a:xfrm>
            <a:off x="6960879" y="5084336"/>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p:cNvGrpSpPr/>
          <p:nvPr/>
        </p:nvGrpSpPr>
        <p:grpSpPr>
          <a:xfrm>
            <a:off x="516147" y="1718208"/>
            <a:ext cx="5921975" cy="4331633"/>
            <a:chOff x="908033" y="1897753"/>
            <a:chExt cx="5465789" cy="3997955"/>
          </a:xfrm>
        </p:grpSpPr>
        <p:sp>
          <p:nvSpPr>
            <p:cNvPr id="4" name="Rectangle 3"/>
            <p:cNvSpPr/>
            <p:nvPr/>
          </p:nvSpPr>
          <p:spPr bwMode="gray">
            <a:xfrm>
              <a:off x="3039103" y="5017324"/>
              <a:ext cx="1203649" cy="795647"/>
            </a:xfrm>
            <a:prstGeom prst="rect">
              <a:avLst/>
            </a:prstGeom>
            <a:solidFill>
              <a:schemeClr val="tx1">
                <a:lumMod val="85000"/>
                <a:lumOff val="15000"/>
              </a:schemeClr>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 name="Rounded Rectangle 2"/>
            <p:cNvSpPr/>
            <p:nvPr/>
          </p:nvSpPr>
          <p:spPr bwMode="gray">
            <a:xfrm>
              <a:off x="908033" y="1897753"/>
              <a:ext cx="5465789" cy="3336720"/>
            </a:xfrm>
            <a:prstGeom prst="roundRect">
              <a:avLst>
                <a:gd name="adj" fmla="val 2965"/>
              </a:avLst>
            </a:prstGeom>
            <a:gradFill>
              <a:gsLst>
                <a:gs pos="0">
                  <a:schemeClr val="tx1">
                    <a:lumMod val="75000"/>
                    <a:lumOff val="25000"/>
                  </a:schemeClr>
                </a:gs>
                <a:gs pos="100000">
                  <a:srgbClr val="000000"/>
                </a:gs>
              </a:gsLst>
              <a:lin ang="2700000" scaled="0"/>
            </a:gra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14" name="Rounded Rectangle 13"/>
            <p:cNvSpPr/>
            <p:nvPr/>
          </p:nvSpPr>
          <p:spPr bwMode="gray">
            <a:xfrm>
              <a:off x="1021942" y="2024140"/>
              <a:ext cx="5237970" cy="3083946"/>
            </a:xfrm>
            <a:prstGeom prst="roundRect">
              <a:avLst>
                <a:gd name="adj" fmla="val 0"/>
              </a:avLst>
            </a:prstGeom>
            <a:solidFill>
              <a:srgbClr val="FFFFFF"/>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6" name="Rectangle 5"/>
            <p:cNvSpPr/>
            <p:nvPr/>
          </p:nvSpPr>
          <p:spPr bwMode="gray">
            <a:xfrm>
              <a:off x="2427948" y="5812971"/>
              <a:ext cx="2425959" cy="82737"/>
            </a:xfrm>
            <a:prstGeom prst="rect">
              <a:avLst/>
            </a:prstGeom>
            <a:solidFill>
              <a:srgbClr val="000000"/>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grpSp>
      <p:pic>
        <p:nvPicPr>
          <p:cNvPr id="2" name="Picture 1" descr="A graph with blue and green lines&#10;&#10;Description automatically generated">
            <a:extLst>
              <a:ext uri="{FF2B5EF4-FFF2-40B4-BE49-F238E27FC236}">
                <a16:creationId xmlns:a16="http://schemas.microsoft.com/office/drawing/2014/main" id="{ED868AF9-FD99-F907-5432-55C77DC9F06D}"/>
              </a:ext>
            </a:extLst>
          </p:cNvPr>
          <p:cNvPicPr>
            <a:picLocks noChangeAspect="1"/>
          </p:cNvPicPr>
          <p:nvPr/>
        </p:nvPicPr>
        <p:blipFill>
          <a:blip r:embed="rId4"/>
          <a:stretch>
            <a:fillRect/>
          </a:stretch>
        </p:blipFill>
        <p:spPr>
          <a:xfrm>
            <a:off x="609600" y="1799033"/>
            <a:ext cx="5732584" cy="3400610"/>
          </a:xfrm>
          <a:prstGeom prst="rect">
            <a:avLst/>
          </a:prstGeom>
        </p:spPr>
      </p:pic>
    </p:spTree>
    <p:extLst>
      <p:ext uri="{BB962C8B-B14F-4D97-AF65-F5344CB8AC3E}">
        <p14:creationId xmlns:p14="http://schemas.microsoft.com/office/powerpoint/2010/main" val="3103048756"/>
      </p:ext>
    </p:extLst>
  </p:cSld>
  <p:clrMapOvr>
    <a:masterClrMapping/>
  </p:clrMapOvr>
  <p:transition>
    <p:fade/>
  </p:transition>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椭圆 16"/>
          <p:cNvSpPr/>
          <p:nvPr/>
        </p:nvSpPr>
        <p:spPr>
          <a:xfrm>
            <a:off x="6960879" y="1718208"/>
            <a:ext cx="811372" cy="8113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37"/>
          <p:cNvCxnSpPr/>
          <p:nvPr/>
        </p:nvCxnSpPr>
        <p:spPr>
          <a:xfrm>
            <a:off x="7905750" y="1683844"/>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文本框 27"/>
          <p:cNvSpPr txBox="1"/>
          <p:nvPr/>
        </p:nvSpPr>
        <p:spPr>
          <a:xfrm>
            <a:off x="8039250" y="1621259"/>
            <a:ext cx="3466950" cy="1077214"/>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1</a:t>
            </a:r>
          </a:p>
          <a:p>
            <a:r>
              <a:rPr lang="en-US" sz="1600" dirty="0">
                <a:solidFill>
                  <a:schemeClr val="bg1"/>
                </a:solidFill>
                <a:cs typeface="Times New Roman" pitchFamily="18" charset="0"/>
              </a:rPr>
              <a:t>“Single” category has highest ratio of frequency and acceptance rate</a:t>
            </a:r>
          </a:p>
          <a:p>
            <a:endParaRPr lang="en-US" sz="1600" dirty="0">
              <a:solidFill>
                <a:schemeClr val="bg1"/>
              </a:solidFill>
            </a:endParaRPr>
          </a:p>
        </p:txBody>
      </p:sp>
      <p:cxnSp>
        <p:nvCxnSpPr>
          <p:cNvPr id="18" name="直接连接符 53"/>
          <p:cNvCxnSpPr/>
          <p:nvPr/>
        </p:nvCxnSpPr>
        <p:spPr>
          <a:xfrm>
            <a:off x="7905750" y="3366908"/>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30"/>
          <p:cNvSpPr txBox="1"/>
          <p:nvPr/>
        </p:nvSpPr>
        <p:spPr>
          <a:xfrm>
            <a:off x="8039250" y="3398104"/>
            <a:ext cx="3466950" cy="830993"/>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Insight - 2</a:t>
            </a:r>
            <a:br>
              <a:rPr lang="en-US" sz="1600" b="1" dirty="0">
                <a:solidFill>
                  <a:schemeClr val="accent4"/>
                </a:solidFill>
              </a:rPr>
            </a:br>
            <a:r>
              <a:rPr lang="en-US" sz="1600" b="1" dirty="0">
                <a:solidFill>
                  <a:schemeClr val="accent4"/>
                </a:solidFill>
              </a:rPr>
              <a:t>‘</a:t>
            </a:r>
            <a:r>
              <a:rPr lang="en-US" sz="1600" dirty="0">
                <a:solidFill>
                  <a:schemeClr val="bg1"/>
                </a:solidFill>
              </a:rPr>
              <a:t>Married” category has  highest responses but conversion rate is less.</a:t>
            </a:r>
          </a:p>
        </p:txBody>
      </p:sp>
      <p:sp>
        <p:nvSpPr>
          <p:cNvPr id="21" name="椭圆 33"/>
          <p:cNvSpPr/>
          <p:nvPr/>
        </p:nvSpPr>
        <p:spPr>
          <a:xfrm>
            <a:off x="6960879" y="3401272"/>
            <a:ext cx="811372" cy="811372"/>
          </a:xfrm>
          <a:prstGeom prst="ellipse">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58"/>
          <p:cNvCxnSpPr/>
          <p:nvPr/>
        </p:nvCxnSpPr>
        <p:spPr>
          <a:xfrm>
            <a:off x="7905750" y="5049972"/>
            <a:ext cx="0" cy="8687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6"/>
          <p:cNvSpPr txBox="1"/>
          <p:nvPr/>
        </p:nvSpPr>
        <p:spPr>
          <a:xfrm>
            <a:off x="8039250" y="4771104"/>
            <a:ext cx="3466950" cy="1569656"/>
          </a:xfrm>
          <a:prstGeom prst="rect">
            <a:avLst/>
          </a:prstGeom>
          <a:noFill/>
        </p:spPr>
        <p:txBody>
          <a:bodyPr wrap="square" lIns="91436" tIns="45718" rIns="91436" bIns="45718" rtlCol="0" anchor="ctr">
            <a:spAutoFit/>
          </a:bodyPr>
          <a:lstStyle/>
          <a:p>
            <a:r>
              <a:rPr lang="en-US" sz="1600" b="1" dirty="0">
                <a:solidFill>
                  <a:schemeClr val="accent1"/>
                </a:solidFill>
                <a:cs typeface="Times New Roman" pitchFamily="18" charset="0"/>
              </a:rPr>
              <a:t>Action</a:t>
            </a:r>
            <a:br>
              <a:rPr lang="en-US" sz="1600" b="1" dirty="0">
                <a:solidFill>
                  <a:schemeClr val="accent4"/>
                </a:solidFill>
              </a:rPr>
            </a:br>
            <a:r>
              <a:rPr lang="en-US" sz="1600" b="1" dirty="0">
                <a:solidFill>
                  <a:schemeClr val="bg1"/>
                </a:solidFill>
              </a:rPr>
              <a:t>More emphasis should be made on the ‘single’ category. Also few regressive offers can be made to married people to increase conversion rate.</a:t>
            </a:r>
            <a:endParaRPr lang="en-US" sz="1600" dirty="0">
              <a:solidFill>
                <a:schemeClr val="bg1"/>
              </a:solidFill>
            </a:endParaRPr>
          </a:p>
        </p:txBody>
      </p:sp>
      <p:sp>
        <p:nvSpPr>
          <p:cNvPr id="27" name="椭圆 39"/>
          <p:cNvSpPr/>
          <p:nvPr/>
        </p:nvSpPr>
        <p:spPr>
          <a:xfrm>
            <a:off x="6960879" y="5084336"/>
            <a:ext cx="811372" cy="811372"/>
          </a:xfrm>
          <a:prstGeom prst="ellipse">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p:cNvGrpSpPr/>
          <p:nvPr/>
        </p:nvGrpSpPr>
        <p:grpSpPr>
          <a:xfrm>
            <a:off x="516147" y="1718208"/>
            <a:ext cx="5921975" cy="4331633"/>
            <a:chOff x="908033" y="1897753"/>
            <a:chExt cx="5465789" cy="3997955"/>
          </a:xfrm>
        </p:grpSpPr>
        <p:sp>
          <p:nvSpPr>
            <p:cNvPr id="4" name="Rectangle 3"/>
            <p:cNvSpPr/>
            <p:nvPr/>
          </p:nvSpPr>
          <p:spPr bwMode="gray">
            <a:xfrm>
              <a:off x="3039103" y="5017324"/>
              <a:ext cx="1203649" cy="795647"/>
            </a:xfrm>
            <a:prstGeom prst="rect">
              <a:avLst/>
            </a:prstGeom>
            <a:solidFill>
              <a:schemeClr val="tx1">
                <a:lumMod val="85000"/>
                <a:lumOff val="15000"/>
              </a:schemeClr>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3" name="Rounded Rectangle 2"/>
            <p:cNvSpPr/>
            <p:nvPr/>
          </p:nvSpPr>
          <p:spPr bwMode="gray">
            <a:xfrm>
              <a:off x="908033" y="1897753"/>
              <a:ext cx="5465789" cy="3336720"/>
            </a:xfrm>
            <a:prstGeom prst="roundRect">
              <a:avLst>
                <a:gd name="adj" fmla="val 2965"/>
              </a:avLst>
            </a:prstGeom>
            <a:gradFill>
              <a:gsLst>
                <a:gs pos="0">
                  <a:schemeClr val="tx1">
                    <a:lumMod val="75000"/>
                    <a:lumOff val="25000"/>
                  </a:schemeClr>
                </a:gs>
                <a:gs pos="100000">
                  <a:srgbClr val="000000"/>
                </a:gs>
              </a:gsLst>
              <a:lin ang="2700000" scaled="0"/>
            </a:gra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14" name="Rounded Rectangle 13"/>
            <p:cNvSpPr/>
            <p:nvPr/>
          </p:nvSpPr>
          <p:spPr bwMode="gray">
            <a:xfrm>
              <a:off x="1021942" y="2024140"/>
              <a:ext cx="5237970" cy="3083946"/>
            </a:xfrm>
            <a:prstGeom prst="roundRect">
              <a:avLst>
                <a:gd name="adj" fmla="val 0"/>
              </a:avLst>
            </a:prstGeom>
            <a:solidFill>
              <a:srgbClr val="FFFFFF"/>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sp>
          <p:nvSpPr>
            <p:cNvPr id="6" name="Rectangle 5"/>
            <p:cNvSpPr/>
            <p:nvPr/>
          </p:nvSpPr>
          <p:spPr bwMode="gray">
            <a:xfrm>
              <a:off x="2427948" y="5812971"/>
              <a:ext cx="2425959" cy="82737"/>
            </a:xfrm>
            <a:prstGeom prst="rect">
              <a:avLst/>
            </a:prstGeom>
            <a:solidFill>
              <a:srgbClr val="000000"/>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600" b="1" dirty="0">
                <a:solidFill>
                  <a:schemeClr val="bg1"/>
                </a:solidFill>
              </a:endParaRPr>
            </a:p>
          </p:txBody>
        </p:sp>
      </p:grpSp>
      <p:pic>
        <p:nvPicPr>
          <p:cNvPr id="2" name="Picture 1" descr="A graph with a green line&#10;&#10;Description automatically generated">
            <a:extLst>
              <a:ext uri="{FF2B5EF4-FFF2-40B4-BE49-F238E27FC236}">
                <a16:creationId xmlns:a16="http://schemas.microsoft.com/office/drawing/2014/main" id="{208F9FDE-957D-11EA-7D6A-9F809979B787}"/>
              </a:ext>
            </a:extLst>
          </p:cNvPr>
          <p:cNvPicPr>
            <a:picLocks noChangeAspect="1"/>
          </p:cNvPicPr>
          <p:nvPr/>
        </p:nvPicPr>
        <p:blipFill>
          <a:blip r:embed="rId4"/>
          <a:stretch>
            <a:fillRect/>
          </a:stretch>
        </p:blipFill>
        <p:spPr>
          <a:xfrm>
            <a:off x="644769" y="1850143"/>
            <a:ext cx="5791200" cy="3345282"/>
          </a:xfrm>
          <a:prstGeom prst="rect">
            <a:avLst/>
          </a:prstGeom>
        </p:spPr>
      </p:pic>
    </p:spTree>
    <p:extLst>
      <p:ext uri="{BB962C8B-B14F-4D97-AF65-F5344CB8AC3E}">
        <p14:creationId xmlns:p14="http://schemas.microsoft.com/office/powerpoint/2010/main" val="3123711103"/>
      </p:ext>
    </p:extLst>
  </p:cSld>
  <p:clrMapOvr>
    <a:masterClrMapping/>
  </p:clrMapOvr>
  <p:transition>
    <p:fade/>
  </p:transition>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7ADE31365D4E41811B5FD2F955A4DD" ma:contentTypeVersion="5" ma:contentTypeDescription="Create a new document." ma:contentTypeScope="" ma:versionID="fe69b75e52c20555ca09594b30cf45e4">
  <xsd:schema xmlns:xsd="http://www.w3.org/2001/XMLSchema" xmlns:xs="http://www.w3.org/2001/XMLSchema" xmlns:p="http://schemas.microsoft.com/office/2006/metadata/properties" xmlns:ns2="e6e05b49-52e1-4587-a0f3-2cede21bb7d3" targetNamespace="http://schemas.microsoft.com/office/2006/metadata/properties" ma:root="true" ma:fieldsID="0fac40c7d6f3fd11ca44998ec10bb1f0" ns2:_="">
    <xsd:import namespace="e6e05b49-52e1-4587-a0f3-2cede21bb7d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e05b49-52e1-4587-a0f3-2cede21bb7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06E7EA-445E-4553-A921-FC28FB21B7AE}">
  <ds:schemaRefs>
    <ds:schemaRef ds:uri="http://schemas.microsoft.com/sharepoint/v3/contenttype/forms"/>
  </ds:schemaRefs>
</ds:datastoreItem>
</file>

<file path=customXml/itemProps2.xml><?xml version="1.0" encoding="utf-8"?>
<ds:datastoreItem xmlns:ds="http://schemas.openxmlformats.org/officeDocument/2006/customXml" ds:itemID="{BB31AB1C-7ADC-4BE9-91A1-8F94D26CB9DC}">
  <ds:schemaRefs>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5b48fa31-d83c-45f4-a3ed-f9ced1b0efe0"/>
    <ds:schemaRef ds:uri="4a6966a3-f3b3-4d4b-9628-beeb71d0d9fc"/>
  </ds:schemaRefs>
</ds:datastoreItem>
</file>

<file path=customXml/itemProps3.xml><?xml version="1.0" encoding="utf-8"?>
<ds:datastoreItem xmlns:ds="http://schemas.openxmlformats.org/officeDocument/2006/customXml" ds:itemID="{3C316BF2-4909-4980-91A6-388A1E72E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e05b49-52e1-4587-a0f3-2cede21b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 Brand Theme</Template>
  <TotalTime>0</TotalTime>
  <Words>1331</Words>
  <Application>Microsoft Office PowerPoint</Application>
  <PresentationFormat>Widescreen</PresentationFormat>
  <Paragraphs>144</Paragraphs>
  <Slides>21</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Calibri Light</vt:lpstr>
      <vt:lpstr>Times New Roman</vt:lpstr>
      <vt:lpstr>Verdana</vt:lpstr>
      <vt:lpstr>Wingdings 2</vt:lpstr>
      <vt:lpstr>Deloitte Brand Theme</vt:lpstr>
      <vt:lpstr>think-cell Slide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453</cp:revision>
  <dcterms:created xsi:type="dcterms:W3CDTF">2020-04-09T19:50:51Z</dcterms:created>
  <dcterms:modified xsi:type="dcterms:W3CDTF">2023-09-05T13:55:06Z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0x010100CA7ADE31365D4E41811B5FD2F955A4DD</vt:lpwstr>
  </property>
  <property fmtid="{D5CDD505-2E9C-101B-9397-08002B2CF9AE}" pid="3" name="MSIP_Label_ea60d57e-af5b-4752-ac57-3e4f28ca11dc_Enabled">
    <vt:lpwstr>true</vt:lpwstr>
  </property>
  <property fmtid="{D5CDD505-2E9C-101B-9397-08002B2CF9AE}" pid="4" name="MSIP_Label_ea60d57e-af5b-4752-ac57-3e4f28ca11dc_SetDate">
    <vt:lpwstr>2021-06-04T16:43:47Z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70313499-b7d2-4828-8cd0-57f1b2f5be59</vt:lpwstr>
  </property>
  <property fmtid="{D5CDD505-2E9C-101B-9397-08002B2CF9AE}" pid="9" name="MSIP_Label_ea60d57e-af5b-4752-ac57-3e4f28ca11dc_ContentBits">
    <vt:lpwstr>0</vt:lpwstr>
  </property>
</Properties>
</file>