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6" r:id="rId5"/>
    <p:sldId id="256" r:id="rId6"/>
    <p:sldId id="259" r:id="rId7"/>
    <p:sldId id="260" r:id="rId8"/>
    <p:sldId id="264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8AD8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6"/>
    <p:restoredTop sz="94655"/>
  </p:normalViewPr>
  <p:slideViewPr>
    <p:cSldViewPr snapToGrid="0" snapToObjects="1">
      <p:cViewPr varScale="1">
        <p:scale>
          <a:sx n="61" d="100"/>
          <a:sy n="61" d="100"/>
        </p:scale>
        <p:origin x="2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B8B87-20AF-3E4F-ABA5-267F9D158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169C18-5D4D-5A47-9FDD-937009385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CD146-951F-D743-927B-504EB7CB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29E985-5A75-254B-8656-A2CDA915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FD3D8-5E41-7343-9254-BFD0C861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84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CB13F-4589-9945-955D-808B07E8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A36510-6ECC-F747-861D-8FE7C18E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7FD6A9-8E06-7247-922B-8F2891A3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1DB9D3-AE7B-D44D-AB9E-2668FE0E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2B841C-4F28-7740-A224-0204F2EE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24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008FF1-9241-AE45-96C8-045F71BE6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A045C2-DA04-C840-9BDB-CB074339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F9030-F72B-904A-98B3-500FA015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F275F3-5CE0-A741-9F14-F8040018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51FBD-A477-4049-AE2C-7AD0536E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4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AEB3B-F542-4B45-8207-69D5EAE4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6C1A4-F365-C449-A247-95B3ACA2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82E9D-B421-A349-A495-E3137EAA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830CA-55E8-754E-992D-ED4515B7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72E32-A13D-B54F-9397-02C97E01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29F4C-8F44-8748-8D61-D3578831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2B56BB-84A8-1343-8811-7E57AC1C5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88E12B-69B5-2A48-A8A5-95BB260B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C5DCAE-F5BA-8042-BE79-F0928909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1E161-2BE7-D742-B335-0F0EE3A6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12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81F45-3F8E-CF4E-B3A2-3B675FD7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F6FF4-49B3-C747-8805-60495F208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8276A6-9DD6-1941-A329-010C1DB1B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D78878-FAE9-514F-A5AC-6A5D02F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FB3502-C386-B644-B830-26339AF1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D78160-EB49-5E4B-B326-C09C1974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69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70828-4566-5A43-A5BC-AB505C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2A6C5-F0A1-9845-8694-D340F2E9E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64EE30-EA8D-934E-A1C4-CB0A28382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4CD831-E309-EB47-BFF7-5D2D1A71A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2AD6F8-231F-354A-956E-CF6D0F64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71C2BC-8DFC-D946-A6BC-4716BF73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DB1D23-1C98-3E42-8E6A-35047056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A3F51F-1A61-794B-8761-888574BB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31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BF376-9384-FB43-9916-865E5AEF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09244E-9823-DE46-8508-84A95C1F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D72708-D017-E943-9D25-7FF17C84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290AE-8CBD-AF49-B619-4768A207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5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4D4357-8196-5C4B-A79E-7D1672D9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59F8CC-B568-8246-85B7-EEC1DBA4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60424-C0BE-7A4A-B279-41DA83FE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19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D9135-C612-8841-9FF6-039CC0B2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F6EF2-5460-8849-818E-DA538C13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65E931-517D-A043-AA13-936682CE1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48CC5-81E8-CF40-B695-09C0E8B4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C823B9-831D-C64F-8B8D-CEE4FA28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E5C63-9DEC-6046-A7FD-BF4257B5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6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F6033-550F-DF41-AFDC-C761E8DF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90C938-D1F5-AE48-9A20-8C5E1CDC7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749959-CFEC-234E-AC9F-E2CF0F10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D9E176-8642-E340-8793-864BBDF8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CEB159-1CC2-7B40-ACE2-D1745A2C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960968-062C-2240-8B1A-0E306EAF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26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F0905C-E7FF-8949-8427-4B1263B9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68B653-E11E-0F40-8798-5AA2B081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62080-1829-2848-8E0F-CE9F172AC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BB4A4-1285-0D48-8AE8-3A3C46DAD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EDDD5-0A4C-7B49-BE0D-4903DBEF0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52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10C6A0E-337F-D14A-B6A5-8F5380E5C4EA}"/>
              </a:ext>
            </a:extLst>
          </p:cNvPr>
          <p:cNvSpPr txBox="1"/>
          <p:nvPr/>
        </p:nvSpPr>
        <p:spPr>
          <a:xfrm>
            <a:off x="0" y="121433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PROJET DE DEEP LEARNING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963B0A-4D6F-774E-9150-DB3FFB1EE096}"/>
              </a:ext>
            </a:extLst>
          </p:cNvPr>
          <p:cNvSpPr txBox="1"/>
          <p:nvPr/>
        </p:nvSpPr>
        <p:spPr>
          <a:xfrm>
            <a:off x="0" y="5240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Julie GORSE BOGOIN</a:t>
            </a:r>
          </a:p>
          <a:p>
            <a:pPr algn="ctr"/>
            <a:r>
              <a:rPr lang="fr-FR" sz="2400" dirty="0"/>
              <a:t>M2 BIB 2019-2020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66A7B-0BB4-0F40-A852-AA2A840AE5D4}"/>
              </a:ext>
            </a:extLst>
          </p:cNvPr>
          <p:cNvSpPr/>
          <p:nvPr/>
        </p:nvSpPr>
        <p:spPr>
          <a:xfrm>
            <a:off x="0" y="255037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Classification de poches de fixation </a:t>
            </a:r>
          </a:p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ligands/ protéines </a:t>
            </a:r>
          </a:p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utilisant un réseau de neurones à convolution</a:t>
            </a:r>
          </a:p>
        </p:txBody>
      </p:sp>
    </p:spTree>
    <p:extLst>
      <p:ext uri="{BB962C8B-B14F-4D97-AF65-F5344CB8AC3E}">
        <p14:creationId xmlns:p14="http://schemas.microsoft.com/office/powerpoint/2010/main" val="73117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857F2-DD4F-CC42-9C30-8F7AD3449FFB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PERSECTIVES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663FF-758E-2849-BA3E-C92A47A9BB74}"/>
              </a:ext>
            </a:extLst>
          </p:cNvPr>
          <p:cNvSpPr txBox="1"/>
          <p:nvPr/>
        </p:nvSpPr>
        <p:spPr>
          <a:xfrm>
            <a:off x="770056" y="2165145"/>
            <a:ext cx="11053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Réaliser des évaluations pour chaque jeux de données </a:t>
            </a:r>
            <a:r>
              <a:rPr lang="fr-FR" sz="2400" dirty="0">
                <a:sym typeface="Wingdings" pitchFamily="2" charset="2"/>
              </a:rPr>
              <a:t> meilleures performances?</a:t>
            </a: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Améliorer les performances du modèle </a:t>
            </a:r>
            <a:r>
              <a:rPr lang="fr-FR" sz="2400" dirty="0">
                <a:sym typeface="Wingdings" pitchFamily="2" charset="2"/>
              </a:rPr>
              <a:t> modification des couches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Inclure le </a:t>
            </a:r>
            <a:r>
              <a:rPr lang="fr-FR" sz="2400" dirty="0" err="1"/>
              <a:t>dataset</a:t>
            </a:r>
            <a:r>
              <a:rPr lang="fr-FR" sz="2400" dirty="0"/>
              <a:t> « </a:t>
            </a:r>
            <a:r>
              <a:rPr lang="fr-FR" sz="2400" dirty="0" err="1"/>
              <a:t>steroides</a:t>
            </a:r>
            <a:r>
              <a:rPr lang="fr-FR" sz="2400" dirty="0"/>
              <a:t> » dans le jeu de données test</a:t>
            </a:r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Tester le modèle sur les jeux de données « peptidases »</a:t>
            </a:r>
          </a:p>
        </p:txBody>
      </p:sp>
    </p:spTree>
    <p:extLst>
      <p:ext uri="{BB962C8B-B14F-4D97-AF65-F5344CB8AC3E}">
        <p14:creationId xmlns:p14="http://schemas.microsoft.com/office/powerpoint/2010/main" val="365496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10C6A0E-337F-D14A-B6A5-8F5380E5C4EA}"/>
              </a:ext>
            </a:extLst>
          </p:cNvPr>
          <p:cNvSpPr txBox="1"/>
          <p:nvPr/>
        </p:nvSpPr>
        <p:spPr>
          <a:xfrm>
            <a:off x="0" y="121433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PROJET DE DEEP LEARNING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963B0A-4D6F-774E-9150-DB3FFB1EE096}"/>
              </a:ext>
            </a:extLst>
          </p:cNvPr>
          <p:cNvSpPr txBox="1"/>
          <p:nvPr/>
        </p:nvSpPr>
        <p:spPr>
          <a:xfrm>
            <a:off x="0" y="5240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Julie GORSE BOGOIN</a:t>
            </a:r>
          </a:p>
          <a:p>
            <a:pPr algn="ctr"/>
            <a:r>
              <a:rPr lang="fr-FR" sz="2400" dirty="0"/>
              <a:t>M2 BIB 2019-2020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AA162-3858-BB49-9587-AD7143A20A53}"/>
              </a:ext>
            </a:extLst>
          </p:cNvPr>
          <p:cNvSpPr/>
          <p:nvPr/>
        </p:nvSpPr>
        <p:spPr>
          <a:xfrm>
            <a:off x="0" y="255037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Classification de poches de fixation </a:t>
            </a:r>
          </a:p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ligands/ protéines </a:t>
            </a:r>
          </a:p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utilisant un réseau de neurones à convolution</a:t>
            </a:r>
          </a:p>
        </p:txBody>
      </p:sp>
    </p:spTree>
    <p:extLst>
      <p:ext uri="{BB962C8B-B14F-4D97-AF65-F5344CB8AC3E}">
        <p14:creationId xmlns:p14="http://schemas.microsoft.com/office/powerpoint/2010/main" val="116698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2F2D1E-4638-244C-B40F-A0DB907D376C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475E6B-B7CA-BE46-AEB9-DB5A53348FC6}"/>
              </a:ext>
            </a:extLst>
          </p:cNvPr>
          <p:cNvSpPr txBox="1"/>
          <p:nvPr/>
        </p:nvSpPr>
        <p:spPr>
          <a:xfrm>
            <a:off x="765544" y="1612251"/>
            <a:ext cx="106325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DEEP DRUG 3D</a:t>
            </a:r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Auteurs: </a:t>
            </a:r>
            <a:r>
              <a:rPr lang="fr-FR" sz="2400" dirty="0" err="1"/>
              <a:t>Limeng</a:t>
            </a:r>
            <a:r>
              <a:rPr lang="fr-FR" sz="2400" dirty="0"/>
              <a:t> Pu, Rajiv Gandhi </a:t>
            </a:r>
            <a:r>
              <a:rPr lang="fr-FR" sz="2400" dirty="0" err="1"/>
              <a:t>Govindaraj</a:t>
            </a:r>
            <a:r>
              <a:rPr lang="fr-FR" sz="2400" dirty="0"/>
              <a:t>, Jeffrey Mitchell Lemoine, </a:t>
            </a:r>
            <a:r>
              <a:rPr lang="fr-FR" sz="2400" dirty="0" err="1"/>
              <a:t>Hsiao</a:t>
            </a:r>
            <a:r>
              <a:rPr lang="fr-FR" sz="2400" dirty="0"/>
              <a:t>-Chun Wu, Michal </a:t>
            </a:r>
            <a:r>
              <a:rPr lang="fr-FR" sz="2400" dirty="0" err="1"/>
              <a:t>Brylinski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Date de publication: février 2019</a:t>
            </a:r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Journal: </a:t>
            </a:r>
            <a:r>
              <a:rPr lang="fr-FR" sz="2400" dirty="0" err="1"/>
              <a:t>Computational</a:t>
            </a:r>
            <a:r>
              <a:rPr lang="fr-FR" sz="2400" dirty="0"/>
              <a:t> </a:t>
            </a:r>
            <a:r>
              <a:rPr lang="fr-FR" sz="2400" dirty="0" err="1"/>
              <a:t>Biology</a:t>
            </a: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Objectif : détection et classification de sites de fixation de poches protéiques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Outils: réseau de neurones à convolution  </a:t>
            </a:r>
          </a:p>
        </p:txBody>
      </p:sp>
    </p:spTree>
    <p:extLst>
      <p:ext uri="{BB962C8B-B14F-4D97-AF65-F5344CB8AC3E}">
        <p14:creationId xmlns:p14="http://schemas.microsoft.com/office/powerpoint/2010/main" val="110644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2F2D1E-4638-244C-B40F-A0DB907D376C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DATASETS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475E6B-B7CA-BE46-AEB9-DB5A53348FC6}"/>
              </a:ext>
            </a:extLst>
          </p:cNvPr>
          <p:cNvSpPr txBox="1"/>
          <p:nvPr/>
        </p:nvSpPr>
        <p:spPr>
          <a:xfrm>
            <a:off x="779721" y="1420865"/>
            <a:ext cx="10632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nucleotid.list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heme.list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steroid.list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control.list</a:t>
            </a: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4170 </a:t>
            </a:r>
            <a:r>
              <a:rPr lang="fr-FR" sz="2400" dirty="0" err="1"/>
              <a:t>Nympy</a:t>
            </a:r>
            <a:r>
              <a:rPr lang="fr-FR" sz="2400" dirty="0"/>
              <a:t> data files obtenus par les auteurs après </a:t>
            </a:r>
            <a:r>
              <a:rPr lang="fr-FR" sz="2400" dirty="0" err="1"/>
              <a:t>voxélisation</a:t>
            </a:r>
            <a:r>
              <a:rPr lang="fr-FR" sz="2400" dirty="0"/>
              <a:t> des poches</a:t>
            </a:r>
          </a:p>
        </p:txBody>
      </p:sp>
    </p:spTree>
    <p:extLst>
      <p:ext uri="{BB962C8B-B14F-4D97-AF65-F5344CB8AC3E}">
        <p14:creationId xmlns:p14="http://schemas.microsoft.com/office/powerpoint/2010/main" val="349911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2F2D1E-4638-244C-B40F-A0DB907D376C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DATASETS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475E6B-B7CA-BE46-AEB9-DB5A53348FC6}"/>
              </a:ext>
            </a:extLst>
          </p:cNvPr>
          <p:cNvSpPr txBox="1"/>
          <p:nvPr/>
        </p:nvSpPr>
        <p:spPr>
          <a:xfrm>
            <a:off x="779721" y="1420865"/>
            <a:ext cx="106325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nucleotid.list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heme.list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steroid.list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control.list</a:t>
            </a: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4170 </a:t>
            </a:r>
            <a:r>
              <a:rPr lang="fr-FR" sz="2400" dirty="0" err="1"/>
              <a:t>Nympy</a:t>
            </a:r>
            <a:r>
              <a:rPr lang="fr-FR" sz="2400" dirty="0"/>
              <a:t> data files obtenus par les auteurs après </a:t>
            </a:r>
            <a:r>
              <a:rPr lang="fr-FR" sz="2400" dirty="0" err="1"/>
              <a:t>voxélisation</a:t>
            </a:r>
            <a:r>
              <a:rPr lang="fr-FR" sz="2400" dirty="0"/>
              <a:t> des poches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endParaRPr lang="fr-FR" sz="2400" dirty="0"/>
          </a:p>
          <a:p>
            <a:r>
              <a:rPr lang="fr-FR" sz="2800" b="1" dirty="0">
                <a:solidFill>
                  <a:srgbClr val="0070C0"/>
                </a:solidFill>
              </a:rPr>
              <a:t>JEUX DE DONNEES D’ENTRAINEMENT : 	300 poches</a:t>
            </a:r>
          </a:p>
          <a:p>
            <a:r>
              <a:rPr lang="fr-FR" sz="2800" b="1" dirty="0">
                <a:solidFill>
                  <a:srgbClr val="0070C0"/>
                </a:solidFill>
              </a:rPr>
              <a:t>           JEUX DE DONNEES TEST : 		900 poches (différentes)</a:t>
            </a:r>
          </a:p>
        </p:txBody>
      </p:sp>
    </p:spTree>
    <p:extLst>
      <p:ext uri="{BB962C8B-B14F-4D97-AF65-F5344CB8AC3E}">
        <p14:creationId xmlns:p14="http://schemas.microsoft.com/office/powerpoint/2010/main" val="40213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ZoneTexte 52">
            <a:extLst>
              <a:ext uri="{FF2B5EF4-FFF2-40B4-BE49-F238E27FC236}">
                <a16:creationId xmlns:a16="http://schemas.microsoft.com/office/drawing/2014/main" id="{A85D36F8-6FEB-7B42-9122-DB3B1E83C1A3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WORKFLOW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6A3AA1C-F929-AD4E-A771-34806167090E}"/>
              </a:ext>
            </a:extLst>
          </p:cNvPr>
          <p:cNvGrpSpPr/>
          <p:nvPr/>
        </p:nvGrpSpPr>
        <p:grpSpPr>
          <a:xfrm>
            <a:off x="1" y="2361244"/>
            <a:ext cx="12126637" cy="3386499"/>
            <a:chOff x="1" y="2361244"/>
            <a:chExt cx="12126637" cy="3386499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B44E938-6773-5043-A7F0-F6812EE7A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69" y="2715235"/>
              <a:ext cx="1327197" cy="1379864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57FCB5F-25EE-404B-84DF-3E0BC8A55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5391" y="3033690"/>
              <a:ext cx="765127" cy="74294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6903819-AF04-A843-9C27-E5154D2644E4}"/>
                </a:ext>
              </a:extLst>
            </p:cNvPr>
            <p:cNvSpPr txBox="1"/>
            <p:nvPr/>
          </p:nvSpPr>
          <p:spPr>
            <a:xfrm>
              <a:off x="2795608" y="3994781"/>
              <a:ext cx="1045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One hot </a:t>
              </a:r>
            </a:p>
            <a:p>
              <a:pPr algn="ctr"/>
              <a:r>
                <a:rPr lang="fr-FR" dirty="0" err="1"/>
                <a:t>encoding</a:t>
              </a:r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6E43626-4544-D141-A86E-905F8D09E755}"/>
                </a:ext>
              </a:extLst>
            </p:cNvPr>
            <p:cNvSpPr txBox="1"/>
            <p:nvPr/>
          </p:nvSpPr>
          <p:spPr>
            <a:xfrm>
              <a:off x="357934" y="4135120"/>
              <a:ext cx="68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/>
                <a:t>Voxel</a:t>
              </a:r>
              <a:endParaRPr lang="fr-FR" dirty="0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18DD0D5-9398-C84F-9E19-613C6192C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3685" y="2896067"/>
              <a:ext cx="1035050" cy="1018193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4EDA223-11F8-274A-8D87-F0200D8B1AFF}"/>
                </a:ext>
              </a:extLst>
            </p:cNvPr>
            <p:cNvSpPr txBox="1"/>
            <p:nvPr/>
          </p:nvSpPr>
          <p:spPr>
            <a:xfrm>
              <a:off x="1758637" y="414419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Input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54E318C2-B720-FB44-9E4F-EE213657A374}"/>
                </a:ext>
              </a:extLst>
            </p:cNvPr>
            <p:cNvSpPr/>
            <p:nvPr/>
          </p:nvSpPr>
          <p:spPr>
            <a:xfrm rot="16200000">
              <a:off x="2983732" y="3435738"/>
              <a:ext cx="2613031" cy="48474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Convolution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BE227CA-6729-2C47-8092-EB3DA3507449}"/>
                </a:ext>
              </a:extLst>
            </p:cNvPr>
            <p:cNvSpPr/>
            <p:nvPr/>
          </p:nvSpPr>
          <p:spPr>
            <a:xfrm rot="16200000">
              <a:off x="3675777" y="3425388"/>
              <a:ext cx="2613031" cy="48474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Dropout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63B87341-8415-E447-BD29-6265280F0F26}"/>
                </a:ext>
              </a:extLst>
            </p:cNvPr>
            <p:cNvSpPr/>
            <p:nvPr/>
          </p:nvSpPr>
          <p:spPr>
            <a:xfrm rot="16200000">
              <a:off x="4410666" y="3425387"/>
              <a:ext cx="2613031" cy="484746"/>
            </a:xfrm>
            <a:prstGeom prst="roundRect">
              <a:avLst/>
            </a:prstGeom>
            <a:solidFill>
              <a:srgbClr val="FF8A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Max </a:t>
              </a:r>
              <a:r>
                <a:rPr lang="fr-FR" dirty="0" err="1">
                  <a:solidFill>
                    <a:schemeClr val="tx1"/>
                  </a:solidFill>
                </a:rPr>
                <a:t>Pooling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80488CE-B5B1-2D48-9839-19CBE0F25430}"/>
                </a:ext>
              </a:extLst>
            </p:cNvPr>
            <p:cNvSpPr/>
            <p:nvPr/>
          </p:nvSpPr>
          <p:spPr>
            <a:xfrm rot="16200000">
              <a:off x="5141511" y="3447467"/>
              <a:ext cx="2613031" cy="48474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Dropout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6D4A9EF7-0EC4-0447-A763-33D53449BED5}"/>
                </a:ext>
              </a:extLst>
            </p:cNvPr>
            <p:cNvSpPr/>
            <p:nvPr/>
          </p:nvSpPr>
          <p:spPr>
            <a:xfrm rot="16200000">
              <a:off x="5892914" y="3474006"/>
              <a:ext cx="2613031" cy="48474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Flatten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3CE6FFC-3AA1-BE4C-8555-5B0AA5699CF4}"/>
                </a:ext>
              </a:extLst>
            </p:cNvPr>
            <p:cNvSpPr/>
            <p:nvPr/>
          </p:nvSpPr>
          <p:spPr>
            <a:xfrm rot="16200000">
              <a:off x="6605516" y="3447467"/>
              <a:ext cx="2613031" cy="48474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Dense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9ACA647F-F47E-2D44-BD6E-DBCD7CCDE677}"/>
                </a:ext>
              </a:extLst>
            </p:cNvPr>
            <p:cNvSpPr/>
            <p:nvPr/>
          </p:nvSpPr>
          <p:spPr>
            <a:xfrm rot="16200000">
              <a:off x="7317837" y="3425387"/>
              <a:ext cx="2613031" cy="484746"/>
            </a:xfrm>
            <a:prstGeom prst="roundRect">
              <a:avLst/>
            </a:prstGeom>
            <a:solidFill>
              <a:srgbClr val="7A8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Activation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EAD46823-A6BB-104A-A4AB-22FE41E1CE19}"/>
                </a:ext>
              </a:extLst>
            </p:cNvPr>
            <p:cNvSpPr/>
            <p:nvPr/>
          </p:nvSpPr>
          <p:spPr>
            <a:xfrm rot="16200000">
              <a:off x="8069136" y="3433105"/>
              <a:ext cx="2613031" cy="48474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Dense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EC4992DF-3418-7540-8DFC-E9F8C650609E}"/>
                </a:ext>
              </a:extLst>
            </p:cNvPr>
            <p:cNvSpPr/>
            <p:nvPr/>
          </p:nvSpPr>
          <p:spPr>
            <a:xfrm rot="16200000">
              <a:off x="8781457" y="3434736"/>
              <a:ext cx="2613031" cy="484746"/>
            </a:xfrm>
            <a:prstGeom prst="roundRect">
              <a:avLst/>
            </a:prstGeom>
            <a:solidFill>
              <a:srgbClr val="7A8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Softmax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E36EA99D-80E3-0B40-A7A8-EAB0400E1F8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V="1">
              <a:off x="10330346" y="3211033"/>
              <a:ext cx="642455" cy="466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58C0ADBB-24D6-AF4A-A9CD-1A14EF905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346" y="3689840"/>
              <a:ext cx="642455" cy="304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FB0DDBF-B55D-1741-A868-0BB6CF6E8AC3}"/>
                </a:ext>
              </a:extLst>
            </p:cNvPr>
            <p:cNvSpPr txBox="1"/>
            <p:nvPr/>
          </p:nvSpPr>
          <p:spPr>
            <a:xfrm>
              <a:off x="10916049" y="3026367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Nucléotide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843A9B8-CEBD-EC41-B1BE-6395931B1304}"/>
                </a:ext>
              </a:extLst>
            </p:cNvPr>
            <p:cNvSpPr txBox="1"/>
            <p:nvPr/>
          </p:nvSpPr>
          <p:spPr>
            <a:xfrm>
              <a:off x="10906960" y="381195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Hème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384F624C-84AF-E240-974D-84EA5857D510}"/>
                </a:ext>
              </a:extLst>
            </p:cNvPr>
            <p:cNvCxnSpPr>
              <a:cxnSpLocks/>
            </p:cNvCxnSpPr>
            <p:nvPr/>
          </p:nvCxnSpPr>
          <p:spPr>
            <a:xfrm>
              <a:off x="961802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23D5011-907F-8F46-A9DE-0D031BF8DE52}"/>
                </a:ext>
              </a:extLst>
            </p:cNvPr>
            <p:cNvCxnSpPr>
              <a:cxnSpLocks/>
            </p:cNvCxnSpPr>
            <p:nvPr/>
          </p:nvCxnSpPr>
          <p:spPr>
            <a:xfrm>
              <a:off x="2683018" y="3417798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7B46EB95-4047-3245-B3C5-19C16D7D9B99}"/>
                </a:ext>
              </a:extLst>
            </p:cNvPr>
            <p:cNvCxnSpPr>
              <a:cxnSpLocks/>
            </p:cNvCxnSpPr>
            <p:nvPr/>
          </p:nvCxnSpPr>
          <p:spPr>
            <a:xfrm>
              <a:off x="4497546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FBF85636-C64D-9C4F-89B0-F5081C44067C}"/>
                </a:ext>
              </a:extLst>
            </p:cNvPr>
            <p:cNvCxnSpPr>
              <a:cxnSpLocks/>
            </p:cNvCxnSpPr>
            <p:nvPr/>
          </p:nvCxnSpPr>
          <p:spPr>
            <a:xfrm>
              <a:off x="523243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68692D2B-DE91-4847-9B73-A52C5445906E}"/>
                </a:ext>
              </a:extLst>
            </p:cNvPr>
            <p:cNvCxnSpPr>
              <a:cxnSpLocks/>
            </p:cNvCxnSpPr>
            <p:nvPr/>
          </p:nvCxnSpPr>
          <p:spPr>
            <a:xfrm>
              <a:off x="595955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470DF8AB-C6F8-F940-8D18-D652F24C215F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83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8298933B-0819-9649-9B01-FFFF59726FF8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CD530FB0-ECEC-6241-B7BA-E0C42F5E88AD}"/>
                </a:ext>
              </a:extLst>
            </p:cNvPr>
            <p:cNvCxnSpPr>
              <a:cxnSpLocks/>
            </p:cNvCxnSpPr>
            <p:nvPr/>
          </p:nvCxnSpPr>
          <p:spPr>
            <a:xfrm>
              <a:off x="815440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2C43E008-401E-024A-AB7A-242FFAEBAAB8}"/>
                </a:ext>
              </a:extLst>
            </p:cNvPr>
            <p:cNvCxnSpPr>
              <a:cxnSpLocks/>
            </p:cNvCxnSpPr>
            <p:nvPr/>
          </p:nvCxnSpPr>
          <p:spPr>
            <a:xfrm>
              <a:off x="889090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2A68CD2C-7FCB-1C4E-919E-594FCD94E87B}"/>
                </a:ext>
              </a:extLst>
            </p:cNvPr>
            <p:cNvCxnSpPr>
              <a:cxnSpLocks/>
            </p:cNvCxnSpPr>
            <p:nvPr/>
          </p:nvCxnSpPr>
          <p:spPr>
            <a:xfrm>
              <a:off x="1338782" y="3419000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CA41E882-56A6-2F44-8D82-205EEEF728C4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4" y="5252484"/>
              <a:ext cx="3332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3B2E987D-7896-684D-8ED2-3EE98B8DC250}"/>
                </a:ext>
              </a:extLst>
            </p:cNvPr>
            <p:cNvCxnSpPr>
              <a:cxnSpLocks/>
            </p:cNvCxnSpPr>
            <p:nvPr/>
          </p:nvCxnSpPr>
          <p:spPr>
            <a:xfrm>
              <a:off x="3968828" y="5252484"/>
              <a:ext cx="77247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544843FE-CFB3-C841-AF57-62B5FFE89E5B}"/>
                </a:ext>
              </a:extLst>
            </p:cNvPr>
            <p:cNvSpPr txBox="1"/>
            <p:nvPr/>
          </p:nvSpPr>
          <p:spPr>
            <a:xfrm>
              <a:off x="1646462" y="5378411"/>
              <a:ext cx="755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Filtres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722062AE-553A-1D43-B255-92CE6A3B1EBC}"/>
                </a:ext>
              </a:extLst>
            </p:cNvPr>
            <p:cNvSpPr txBox="1"/>
            <p:nvPr/>
          </p:nvSpPr>
          <p:spPr>
            <a:xfrm>
              <a:off x="6731299" y="5378411"/>
              <a:ext cx="2199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Prédiction de classes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D1A2C4-3314-7B4F-9D26-2649224A8E83}"/>
                </a:ext>
              </a:extLst>
            </p:cNvPr>
            <p:cNvSpPr/>
            <p:nvPr/>
          </p:nvSpPr>
          <p:spPr>
            <a:xfrm>
              <a:off x="53869" y="2736500"/>
              <a:ext cx="304065" cy="18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E9CCB70-11B8-144C-939F-72939D82B540}"/>
                </a:ext>
              </a:extLst>
            </p:cNvPr>
            <p:cNvSpPr/>
            <p:nvPr/>
          </p:nvSpPr>
          <p:spPr>
            <a:xfrm>
              <a:off x="1" y="3211033"/>
              <a:ext cx="96398" cy="600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Accolade fermante 53">
              <a:extLst>
                <a:ext uri="{FF2B5EF4-FFF2-40B4-BE49-F238E27FC236}">
                  <a16:creationId xmlns:a16="http://schemas.microsoft.com/office/drawing/2014/main" id="{C136283E-93EF-AA43-B4AC-7492555609C4}"/>
                </a:ext>
              </a:extLst>
            </p:cNvPr>
            <p:cNvSpPr/>
            <p:nvPr/>
          </p:nvSpPr>
          <p:spPr>
            <a:xfrm>
              <a:off x="3781218" y="2715235"/>
              <a:ext cx="335254" cy="2090681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291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D036C7D-582F-1D4F-8C25-0AC4D6D934C4}"/>
              </a:ext>
            </a:extLst>
          </p:cNvPr>
          <p:cNvSpPr txBox="1"/>
          <p:nvPr/>
        </p:nvSpPr>
        <p:spPr>
          <a:xfrm>
            <a:off x="0" y="117458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COMPARAISON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E51B451-302C-2248-95A8-B7E1DDC041FA}"/>
              </a:ext>
            </a:extLst>
          </p:cNvPr>
          <p:cNvGrpSpPr/>
          <p:nvPr/>
        </p:nvGrpSpPr>
        <p:grpSpPr>
          <a:xfrm>
            <a:off x="1791568" y="3958645"/>
            <a:ext cx="8585200" cy="2825750"/>
            <a:chOff x="367414" y="1650557"/>
            <a:chExt cx="11074400" cy="427990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78ECC52-B245-7E49-AE8D-33405A32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414" y="1650557"/>
              <a:ext cx="11074400" cy="4279900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0C8F003-A2DF-2A47-A59A-F146CEFC8F0A}"/>
                </a:ext>
              </a:extLst>
            </p:cNvPr>
            <p:cNvSpPr/>
            <p:nvPr/>
          </p:nvSpPr>
          <p:spPr>
            <a:xfrm>
              <a:off x="6804837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80604FD-3CB7-8E4E-B977-A22E14512774}"/>
                </a:ext>
              </a:extLst>
            </p:cNvPr>
            <p:cNvSpPr/>
            <p:nvPr/>
          </p:nvSpPr>
          <p:spPr>
            <a:xfrm>
              <a:off x="9913088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2EEBA60-3B38-FE48-9730-C9524BAFCAB6}"/>
                </a:ext>
              </a:extLst>
            </p:cNvPr>
            <p:cNvSpPr/>
            <p:nvPr/>
          </p:nvSpPr>
          <p:spPr>
            <a:xfrm>
              <a:off x="10677451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7A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E0729D-780F-494A-9DBF-B4A8E09F1D5B}"/>
                </a:ext>
              </a:extLst>
            </p:cNvPr>
            <p:cNvSpPr/>
            <p:nvPr/>
          </p:nvSpPr>
          <p:spPr>
            <a:xfrm>
              <a:off x="8358962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DE27656-790D-1F4A-96E1-B72F5F04EA5C}"/>
                </a:ext>
              </a:extLst>
            </p:cNvPr>
            <p:cNvSpPr/>
            <p:nvPr/>
          </p:nvSpPr>
          <p:spPr>
            <a:xfrm>
              <a:off x="7573924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FF8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3A6687F-105F-8347-BFFE-E70F53302B17}"/>
                </a:ext>
              </a:extLst>
            </p:cNvPr>
            <p:cNvSpPr/>
            <p:nvPr/>
          </p:nvSpPr>
          <p:spPr>
            <a:xfrm>
              <a:off x="9148725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A01454B-7D5C-F94F-ABF6-D25D1CEEEC3F}"/>
              </a:ext>
            </a:extLst>
          </p:cNvPr>
          <p:cNvGrpSpPr/>
          <p:nvPr/>
        </p:nvGrpSpPr>
        <p:grpSpPr>
          <a:xfrm>
            <a:off x="957713" y="1137439"/>
            <a:ext cx="10276573" cy="2825750"/>
            <a:chOff x="1" y="2361244"/>
            <a:chExt cx="12126637" cy="3386499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871011E-CF36-3545-9D3A-3CE172ED3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69" y="2715235"/>
              <a:ext cx="1327197" cy="1379864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47875F6-25D9-2748-88EB-B36124664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5391" y="3033690"/>
              <a:ext cx="765127" cy="742949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8320787-8D8A-9D4B-AC15-F3C30917B3F0}"/>
                </a:ext>
              </a:extLst>
            </p:cNvPr>
            <p:cNvSpPr txBox="1"/>
            <p:nvPr/>
          </p:nvSpPr>
          <p:spPr>
            <a:xfrm>
              <a:off x="2795608" y="3994781"/>
              <a:ext cx="1045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One hot </a:t>
              </a:r>
            </a:p>
            <a:p>
              <a:pPr algn="ctr"/>
              <a:r>
                <a:rPr lang="fr-FR" dirty="0" err="1"/>
                <a:t>encoding</a:t>
              </a:r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9842735-F636-6347-BC00-BEF2ED731456}"/>
                </a:ext>
              </a:extLst>
            </p:cNvPr>
            <p:cNvSpPr txBox="1"/>
            <p:nvPr/>
          </p:nvSpPr>
          <p:spPr>
            <a:xfrm>
              <a:off x="357934" y="4135120"/>
              <a:ext cx="68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/>
                <a:t>Voxel</a:t>
              </a:r>
              <a:endParaRPr lang="fr-FR" dirty="0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69053A53-6981-054F-A637-52E12D9A0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3685" y="2896067"/>
              <a:ext cx="1035050" cy="1018193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FD6256E-970D-0046-BA9B-FF9883621CEA}"/>
                </a:ext>
              </a:extLst>
            </p:cNvPr>
            <p:cNvSpPr txBox="1"/>
            <p:nvPr/>
          </p:nvSpPr>
          <p:spPr>
            <a:xfrm>
              <a:off x="1758637" y="414419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Input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FB823AC-10E4-B94C-8763-4A24926EBF98}"/>
                </a:ext>
              </a:extLst>
            </p:cNvPr>
            <p:cNvSpPr/>
            <p:nvPr/>
          </p:nvSpPr>
          <p:spPr>
            <a:xfrm rot="16200000">
              <a:off x="2983732" y="3435738"/>
              <a:ext cx="2613031" cy="48474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Convolution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4AA0554E-D771-0445-A59C-B01B36092A47}"/>
                </a:ext>
              </a:extLst>
            </p:cNvPr>
            <p:cNvSpPr/>
            <p:nvPr/>
          </p:nvSpPr>
          <p:spPr>
            <a:xfrm rot="16200000">
              <a:off x="3675777" y="3425388"/>
              <a:ext cx="2613031" cy="48474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Dropout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FCF43457-294C-2D49-855E-EE8895FBB3F5}"/>
                </a:ext>
              </a:extLst>
            </p:cNvPr>
            <p:cNvSpPr/>
            <p:nvPr/>
          </p:nvSpPr>
          <p:spPr>
            <a:xfrm rot="16200000">
              <a:off x="4410666" y="3425387"/>
              <a:ext cx="2613031" cy="484746"/>
            </a:xfrm>
            <a:prstGeom prst="roundRect">
              <a:avLst/>
            </a:prstGeom>
            <a:solidFill>
              <a:srgbClr val="FF8A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Max </a:t>
              </a:r>
              <a:r>
                <a:rPr lang="fr-FR" dirty="0" err="1">
                  <a:solidFill>
                    <a:schemeClr val="tx1"/>
                  </a:solidFill>
                </a:rPr>
                <a:t>Pooling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22C16602-186A-2B4A-82C4-24E230B70D18}"/>
                </a:ext>
              </a:extLst>
            </p:cNvPr>
            <p:cNvSpPr/>
            <p:nvPr/>
          </p:nvSpPr>
          <p:spPr>
            <a:xfrm rot="16200000">
              <a:off x="5141511" y="3447467"/>
              <a:ext cx="2613031" cy="48474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Dropout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7FC18657-5ADD-E644-B48D-742F40ACA788}"/>
                </a:ext>
              </a:extLst>
            </p:cNvPr>
            <p:cNvSpPr/>
            <p:nvPr/>
          </p:nvSpPr>
          <p:spPr>
            <a:xfrm rot="16200000">
              <a:off x="5892914" y="3474006"/>
              <a:ext cx="2613031" cy="48474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Flatten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FAB9690-AED5-2048-9DF6-03BCF55043E2}"/>
                </a:ext>
              </a:extLst>
            </p:cNvPr>
            <p:cNvSpPr/>
            <p:nvPr/>
          </p:nvSpPr>
          <p:spPr>
            <a:xfrm rot="16200000">
              <a:off x="6605516" y="3447467"/>
              <a:ext cx="2613031" cy="48474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Dense</a:t>
              </a: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B90DF9C2-394F-CE40-AA03-A2B449BB9ECD}"/>
                </a:ext>
              </a:extLst>
            </p:cNvPr>
            <p:cNvSpPr/>
            <p:nvPr/>
          </p:nvSpPr>
          <p:spPr>
            <a:xfrm rot="16200000">
              <a:off x="7317837" y="3425387"/>
              <a:ext cx="2613031" cy="484746"/>
            </a:xfrm>
            <a:prstGeom prst="roundRect">
              <a:avLst/>
            </a:prstGeom>
            <a:solidFill>
              <a:srgbClr val="7A8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Activation</a:t>
              </a: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B53AFC55-EBC6-DE48-AF26-E994EFA2E54C}"/>
                </a:ext>
              </a:extLst>
            </p:cNvPr>
            <p:cNvSpPr/>
            <p:nvPr/>
          </p:nvSpPr>
          <p:spPr>
            <a:xfrm rot="16200000">
              <a:off x="8069136" y="3433105"/>
              <a:ext cx="2613031" cy="48474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Dense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340DA488-DC11-7F44-80B5-202CF076DB71}"/>
                </a:ext>
              </a:extLst>
            </p:cNvPr>
            <p:cNvSpPr/>
            <p:nvPr/>
          </p:nvSpPr>
          <p:spPr>
            <a:xfrm rot="16200000">
              <a:off x="8781457" y="3434736"/>
              <a:ext cx="2613031" cy="484746"/>
            </a:xfrm>
            <a:prstGeom prst="roundRect">
              <a:avLst/>
            </a:prstGeom>
            <a:solidFill>
              <a:srgbClr val="7A8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Softmax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B3590B3-1011-E34F-AF46-11FCCF9BE42E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V="1">
              <a:off x="10330346" y="3211033"/>
              <a:ext cx="642455" cy="466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EBEA3A6F-AEE8-F94D-8DCD-5E5F32746DC6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346" y="3689840"/>
              <a:ext cx="642455" cy="304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A55D777-045E-B947-BA0F-78811CA91D99}"/>
                </a:ext>
              </a:extLst>
            </p:cNvPr>
            <p:cNvSpPr txBox="1"/>
            <p:nvPr/>
          </p:nvSpPr>
          <p:spPr>
            <a:xfrm>
              <a:off x="10916049" y="3026367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Nucléotide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B99AE46-934A-954C-AD83-CD78FC4FF690}"/>
                </a:ext>
              </a:extLst>
            </p:cNvPr>
            <p:cNvSpPr txBox="1"/>
            <p:nvPr/>
          </p:nvSpPr>
          <p:spPr>
            <a:xfrm>
              <a:off x="10906960" y="381195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Hème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CD1BB8A9-B4B2-DF48-BC49-01E58E18A649}"/>
                </a:ext>
              </a:extLst>
            </p:cNvPr>
            <p:cNvCxnSpPr>
              <a:cxnSpLocks/>
            </p:cNvCxnSpPr>
            <p:nvPr/>
          </p:nvCxnSpPr>
          <p:spPr>
            <a:xfrm>
              <a:off x="961802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71A2020-AB4A-A649-A0C9-56BE9C533E6E}"/>
                </a:ext>
              </a:extLst>
            </p:cNvPr>
            <p:cNvCxnSpPr>
              <a:cxnSpLocks/>
            </p:cNvCxnSpPr>
            <p:nvPr/>
          </p:nvCxnSpPr>
          <p:spPr>
            <a:xfrm>
              <a:off x="2683018" y="3417798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F1E95F3D-EC4F-5A4B-BBC4-AC429241EF6E}"/>
                </a:ext>
              </a:extLst>
            </p:cNvPr>
            <p:cNvCxnSpPr>
              <a:cxnSpLocks/>
            </p:cNvCxnSpPr>
            <p:nvPr/>
          </p:nvCxnSpPr>
          <p:spPr>
            <a:xfrm>
              <a:off x="4497546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2DB77C30-9B28-914D-83D2-5E7C1ED58ED0}"/>
                </a:ext>
              </a:extLst>
            </p:cNvPr>
            <p:cNvCxnSpPr>
              <a:cxnSpLocks/>
            </p:cNvCxnSpPr>
            <p:nvPr/>
          </p:nvCxnSpPr>
          <p:spPr>
            <a:xfrm>
              <a:off x="523243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6373C290-8261-6140-891B-329C631C9675}"/>
                </a:ext>
              </a:extLst>
            </p:cNvPr>
            <p:cNvCxnSpPr>
              <a:cxnSpLocks/>
            </p:cNvCxnSpPr>
            <p:nvPr/>
          </p:nvCxnSpPr>
          <p:spPr>
            <a:xfrm>
              <a:off x="595955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C150AD3D-C75F-144F-B027-5C37E99143B8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83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18903780-70C3-A749-8C96-1D099BA2C360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7536A281-E1E9-1048-8973-BE86446C7030}"/>
                </a:ext>
              </a:extLst>
            </p:cNvPr>
            <p:cNvCxnSpPr>
              <a:cxnSpLocks/>
            </p:cNvCxnSpPr>
            <p:nvPr/>
          </p:nvCxnSpPr>
          <p:spPr>
            <a:xfrm>
              <a:off x="815440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F0A5B49D-1818-C74A-8749-A82EA4F7E60D}"/>
                </a:ext>
              </a:extLst>
            </p:cNvPr>
            <p:cNvCxnSpPr>
              <a:cxnSpLocks/>
            </p:cNvCxnSpPr>
            <p:nvPr/>
          </p:nvCxnSpPr>
          <p:spPr>
            <a:xfrm>
              <a:off x="889090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C3FDAE88-E718-B541-898C-4FA2511EFE68}"/>
                </a:ext>
              </a:extLst>
            </p:cNvPr>
            <p:cNvCxnSpPr>
              <a:cxnSpLocks/>
            </p:cNvCxnSpPr>
            <p:nvPr/>
          </p:nvCxnSpPr>
          <p:spPr>
            <a:xfrm>
              <a:off x="1338782" y="3419000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A1E162C2-043C-3245-BABB-001FF52DE352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4" y="5252484"/>
              <a:ext cx="3332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5C1D498E-2A4B-1948-AC6B-73F6BB4E737F}"/>
                </a:ext>
              </a:extLst>
            </p:cNvPr>
            <p:cNvCxnSpPr>
              <a:cxnSpLocks/>
            </p:cNvCxnSpPr>
            <p:nvPr/>
          </p:nvCxnSpPr>
          <p:spPr>
            <a:xfrm>
              <a:off x="3968828" y="5252484"/>
              <a:ext cx="77247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5F644C3-B299-6E46-A1A8-D244832A7C53}"/>
                </a:ext>
              </a:extLst>
            </p:cNvPr>
            <p:cNvSpPr txBox="1"/>
            <p:nvPr/>
          </p:nvSpPr>
          <p:spPr>
            <a:xfrm>
              <a:off x="1646462" y="5378411"/>
              <a:ext cx="755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Filtres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0AE5BD3-691B-EA49-8082-EC20A4E29278}"/>
                </a:ext>
              </a:extLst>
            </p:cNvPr>
            <p:cNvSpPr txBox="1"/>
            <p:nvPr/>
          </p:nvSpPr>
          <p:spPr>
            <a:xfrm>
              <a:off x="6731299" y="5378411"/>
              <a:ext cx="2199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Prédiction de classes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5F55C0-E1BD-D146-B0C7-DA176CDC0EFC}"/>
                </a:ext>
              </a:extLst>
            </p:cNvPr>
            <p:cNvSpPr/>
            <p:nvPr/>
          </p:nvSpPr>
          <p:spPr>
            <a:xfrm>
              <a:off x="53869" y="2736500"/>
              <a:ext cx="304065" cy="18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1FABA9-2BBC-D14D-A58F-786EC03CFED0}"/>
                </a:ext>
              </a:extLst>
            </p:cNvPr>
            <p:cNvSpPr/>
            <p:nvPr/>
          </p:nvSpPr>
          <p:spPr>
            <a:xfrm>
              <a:off x="1" y="3211033"/>
              <a:ext cx="96398" cy="600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ccolade fermante 50">
              <a:extLst>
                <a:ext uri="{FF2B5EF4-FFF2-40B4-BE49-F238E27FC236}">
                  <a16:creationId xmlns:a16="http://schemas.microsoft.com/office/drawing/2014/main" id="{47048864-BD36-4D4F-95B6-734E29FE9EC8}"/>
                </a:ext>
              </a:extLst>
            </p:cNvPr>
            <p:cNvSpPr/>
            <p:nvPr/>
          </p:nvSpPr>
          <p:spPr>
            <a:xfrm>
              <a:off x="3781218" y="2715235"/>
              <a:ext cx="335254" cy="2090681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985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FDE0E7-3146-7342-B9F4-F49AF7D22EA7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PARAMETRES D’EVALUTION DU MODELE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A0216D-C005-4A4B-A84D-DF98EFD8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8333"/>
            <a:ext cx="4329075" cy="440610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0BBC8D-3C67-744C-A0F6-99B5D5EAA486}"/>
              </a:ext>
            </a:extLst>
          </p:cNvPr>
          <p:cNvSpPr txBox="1"/>
          <p:nvPr/>
        </p:nvSpPr>
        <p:spPr>
          <a:xfrm>
            <a:off x="1181840" y="1424561"/>
            <a:ext cx="46448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ACCuracy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Positive </a:t>
            </a:r>
            <a:r>
              <a:rPr lang="fr-FR" sz="2400" dirty="0" err="1"/>
              <a:t>Predictive</a:t>
            </a:r>
            <a:r>
              <a:rPr lang="fr-FR" sz="2400" dirty="0"/>
              <a:t> Value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True</a:t>
            </a:r>
            <a:r>
              <a:rPr lang="fr-FR" sz="2400" dirty="0"/>
              <a:t> </a:t>
            </a:r>
            <a:r>
              <a:rPr lang="fr-FR" sz="2400" dirty="0" err="1"/>
              <a:t>Negative</a:t>
            </a:r>
            <a:r>
              <a:rPr lang="fr-FR" sz="2400" dirty="0"/>
              <a:t> Rate (Spécificité)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True</a:t>
            </a:r>
            <a:r>
              <a:rPr lang="fr-FR" sz="2400" dirty="0"/>
              <a:t> Positive Rate (Sensitivité)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373636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B4BE3C5-4737-7746-B0A2-D03FE07B23A8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RESULTATS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321BEB-A23B-234D-A969-12C3F8588540}"/>
              </a:ext>
            </a:extLst>
          </p:cNvPr>
          <p:cNvSpPr txBox="1"/>
          <p:nvPr/>
        </p:nvSpPr>
        <p:spPr>
          <a:xfrm>
            <a:off x="458826" y="1382030"/>
            <a:ext cx="84512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ACCuracy</a:t>
            </a:r>
            <a:r>
              <a:rPr lang="fr-FR" sz="2400" dirty="0"/>
              <a:t> :	66%			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Positive </a:t>
            </a:r>
            <a:r>
              <a:rPr lang="fr-FR" sz="2400" dirty="0" err="1"/>
              <a:t>Predictive</a:t>
            </a:r>
            <a:r>
              <a:rPr lang="fr-FR" sz="2400" dirty="0"/>
              <a:t> Value : 	76%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True</a:t>
            </a:r>
            <a:r>
              <a:rPr lang="fr-FR" sz="2400" dirty="0"/>
              <a:t> </a:t>
            </a:r>
            <a:r>
              <a:rPr lang="fr-FR" sz="2400" dirty="0" err="1"/>
              <a:t>Negative</a:t>
            </a:r>
            <a:r>
              <a:rPr lang="fr-FR" sz="2400" dirty="0"/>
              <a:t> Rate (Spécificité) :	19%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True</a:t>
            </a:r>
            <a:r>
              <a:rPr lang="fr-FR" sz="2400" dirty="0"/>
              <a:t> Positive Rate (Sensitivité) : 47%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False Positive Rate :  8%		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36B9603-DAF1-2A41-ADCA-9BB241E8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522" y="1141982"/>
            <a:ext cx="5842000" cy="43815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4CCF950-9BB4-6F49-891E-CF68828FC74B}"/>
              </a:ext>
            </a:extLst>
          </p:cNvPr>
          <p:cNvSpPr txBox="1"/>
          <p:nvPr/>
        </p:nvSpPr>
        <p:spPr>
          <a:xfrm>
            <a:off x="7353027" y="5705588"/>
            <a:ext cx="2494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432FF"/>
                </a:solidFill>
              </a:rPr>
              <a:t>AUC Nucléotides:	0,52</a:t>
            </a:r>
          </a:p>
          <a:p>
            <a:endParaRPr lang="fr-FR" sz="800" b="1" dirty="0">
              <a:solidFill>
                <a:srgbClr val="0432FF"/>
              </a:solidFill>
            </a:endParaRPr>
          </a:p>
          <a:p>
            <a:r>
              <a:rPr lang="fr-FR" b="1" dirty="0">
                <a:solidFill>
                  <a:srgbClr val="7030A0"/>
                </a:solidFill>
              </a:rPr>
              <a:t>AUC Hèmes: 	0,76</a:t>
            </a:r>
          </a:p>
        </p:txBody>
      </p:sp>
    </p:spTree>
    <p:extLst>
      <p:ext uri="{BB962C8B-B14F-4D97-AF65-F5344CB8AC3E}">
        <p14:creationId xmlns:p14="http://schemas.microsoft.com/office/powerpoint/2010/main" val="74221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FDE0E7-3146-7342-B9F4-F49AF7D22EA7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CONCLUSIONS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F4732D-5560-E747-AB8B-8B94C7F3C915}"/>
              </a:ext>
            </a:extLst>
          </p:cNvPr>
          <p:cNvSpPr txBox="1"/>
          <p:nvPr/>
        </p:nvSpPr>
        <p:spPr>
          <a:xfrm>
            <a:off x="770056" y="1952493"/>
            <a:ext cx="1063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La précision du modèle proposé est moins bonne que celle de DEEP DRUG 3D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Les taux de détection des vrais positifs et vrais négatifs sont trop faibles</a:t>
            </a:r>
          </a:p>
          <a:p>
            <a:r>
              <a:rPr lang="fr-FR" sz="2400" dirty="0"/>
              <a:t>	--&gt; les taux de faux positifs et faux négatifs sont trop élevés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75001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378</Words>
  <Application>Microsoft Macintosh PowerPoint</Application>
  <PresentationFormat>Grand écran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Al Tarikh</vt:lpstr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Bogoin</dc:creator>
  <cp:lastModifiedBy>Julie Bogoin</cp:lastModifiedBy>
  <cp:revision>22</cp:revision>
  <dcterms:created xsi:type="dcterms:W3CDTF">2019-10-30T09:37:07Z</dcterms:created>
  <dcterms:modified xsi:type="dcterms:W3CDTF">2019-10-30T19:12:54Z</dcterms:modified>
</cp:coreProperties>
</file>