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3" r:id="rId4"/>
    <p:sldId id="274" r:id="rId5"/>
    <p:sldId id="257" r:id="rId6"/>
    <p:sldId id="262" r:id="rId7"/>
    <p:sldId id="261" r:id="rId8"/>
    <p:sldId id="275" r:id="rId9"/>
    <p:sldId id="265" r:id="rId10"/>
    <p:sldId id="269" r:id="rId11"/>
    <p:sldId id="266" r:id="rId12"/>
    <p:sldId id="267" r:id="rId13"/>
    <p:sldId id="276" r:id="rId14"/>
    <p:sldId id="268" r:id="rId15"/>
    <p:sldId id="277" r:id="rId16"/>
    <p:sldId id="270" r:id="rId17"/>
    <p:sldId id="271" r:id="rId18"/>
    <p:sldId id="278" r:id="rId19"/>
    <p:sldId id="272" r:id="rId20"/>
    <p:sldId id="273" r:id="rId21"/>
    <p:sldId id="264" r:id="rId22"/>
    <p:sldId id="280" r:id="rId23"/>
    <p:sldId id="279" r:id="rId24"/>
    <p:sldId id="260" r:id="rId25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8A45F96-2189-4EFA-A70B-BC2FEB97286C}">
          <p14:sldIdLst>
            <p14:sldId id="256"/>
            <p14:sldId id="263"/>
            <p14:sldId id="274"/>
            <p14:sldId id="257"/>
            <p14:sldId id="262"/>
            <p14:sldId id="261"/>
            <p14:sldId id="275"/>
            <p14:sldId id="265"/>
            <p14:sldId id="269"/>
            <p14:sldId id="266"/>
            <p14:sldId id="267"/>
            <p14:sldId id="276"/>
            <p14:sldId id="268"/>
            <p14:sldId id="277"/>
            <p14:sldId id="270"/>
            <p14:sldId id="271"/>
            <p14:sldId id="278"/>
            <p14:sldId id="272"/>
            <p14:sldId id="273"/>
            <p14:sldId id="264"/>
            <p14:sldId id="280"/>
            <p14:sldId id="27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339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13528-65EC-F833-D9D4-AF639BA196F6}" v="771" dt="2025-01-14T04:47:48.356"/>
    <p1510:client id="{192136E9-7A38-8339-BCD2-606DF7D112B3}" v="462" dt="2025-01-14T06:50:48.725"/>
    <p1510:client id="{1AE9BED0-F1C6-28CE-8D6E-B78EC8B61F0A}" v="2081" dt="2025-01-14T01:21:14.488"/>
    <p1510:client id="{412D908C-C49F-9831-3194-1C7EC2F71451}" v="194" dt="2025-01-13T21:40:52.692"/>
    <p1510:client id="{49889590-E333-8DF6-8706-B9A1A2C247F9}" v="150" dt="2025-01-13T22:14:11.578"/>
    <p1510:client id="{4C75E41F-2E21-488E-E09A-754B874FFED9}" v="1126" dt="2025-01-13T21:10:21.044"/>
    <p1510:client id="{820AC003-4FEB-F144-3231-51D1FEBD38B5}" v="3" dt="2025-01-13T22:14:42.245"/>
    <p1510:client id="{9360A9B7-498F-49D0-4266-26FB8266214C}" v="110" dt="2025-01-13T22:01:16.373"/>
    <p1510:client id="{944A0F27-6BB0-E162-7311-3CF2BC38C680}" v="497" dt="2025-01-14T05:24:48.624"/>
    <p1510:client id="{97A01024-D496-68CA-5165-C68FC2E4C7C0}" v="36" dt="2025-01-13T21:19:23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08_84DFC08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08_84DFC080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08_84DFC080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39393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377-4300-8AF6-2FBE39C171D7}"/>
              </c:ext>
            </c:extLst>
          </c:dPt>
          <c:dPt>
            <c:idx val="1"/>
            <c:bubble3D val="0"/>
            <c:spPr>
              <a:solidFill>
                <a:srgbClr val="DBDBD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377-4300-8AF6-2FBE39C171D7}"/>
              </c:ext>
            </c:extLst>
          </c:dPt>
          <c:cat>
            <c:strRef>
              <c:f>Sheet1!$A$2:$A$3</c:f>
              <c:strCache>
                <c:ptCount val="2"/>
                <c:pt idx="0">
                  <c:v>Satisfeitos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77-4300-8AF6-2FBE39C17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39393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0FB-4B8C-AB6D-F08A627441EE}"/>
              </c:ext>
            </c:extLst>
          </c:dPt>
          <c:dPt>
            <c:idx val="1"/>
            <c:bubble3D val="0"/>
            <c:spPr>
              <a:solidFill>
                <a:srgbClr val="DBDBD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0FB-4B8C-AB6D-F08A627441EE}"/>
              </c:ext>
            </c:extLst>
          </c:dPt>
          <c:cat>
            <c:strRef>
              <c:f>Sheet1!$A$2:$A$3</c:f>
              <c:strCache>
                <c:ptCount val="2"/>
                <c:pt idx="0">
                  <c:v>Neutros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B-4B8C-AB6D-F08A62744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39393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3A1-4D9A-A5CE-FA1FA8408BA5}"/>
              </c:ext>
            </c:extLst>
          </c:dPt>
          <c:dPt>
            <c:idx val="1"/>
            <c:bubble3D val="0"/>
            <c:spPr>
              <a:solidFill>
                <a:srgbClr val="DBDBD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3A1-4D9A-A5CE-FA1FA8408BA5}"/>
              </c:ext>
            </c:extLst>
          </c:dPt>
          <c:cat>
            <c:strRef>
              <c:f>Sheet1!$A$2:$A$3</c:f>
              <c:strCache>
                <c:ptCount val="2"/>
                <c:pt idx="0">
                  <c:v>Insatisfeitos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A1-4D9A-A5CE-FA1FA8408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A9379-BAA2-4FAC-9E95-EAD7656C24A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FC94134-F921-47FA-B104-8401DB6B8E8D}">
      <dgm:prSet phldrT="[Texto]" phldr="0"/>
      <dgm:spPr/>
      <dgm:t>
        <a:bodyPr/>
        <a:lstStyle/>
        <a:p>
          <a:r>
            <a:rPr lang="pt-BR" dirty="0">
              <a:latin typeface="Segoe UI"/>
            </a:rPr>
            <a:t>Conhecimento</a:t>
          </a:r>
          <a:endParaRPr lang="pt-BR" dirty="0"/>
        </a:p>
      </dgm:t>
    </dgm:pt>
    <dgm:pt modelId="{0465E43E-306A-452A-B65E-6D334ABC70FB}" type="parTrans" cxnId="{C9048B31-E21F-4F96-A55D-A12097804450}">
      <dgm:prSet/>
      <dgm:spPr/>
    </dgm:pt>
    <dgm:pt modelId="{3A086383-2785-4089-BC7E-6AE95314B705}" type="sibTrans" cxnId="{C9048B31-E21F-4F96-A55D-A12097804450}">
      <dgm:prSet/>
      <dgm:spPr/>
    </dgm:pt>
    <dgm:pt modelId="{6903256F-34D4-4162-8A85-E00BB1B7835F}">
      <dgm:prSet phldrT="[Texto]" phldr="0"/>
      <dgm:spPr/>
      <dgm:t>
        <a:bodyPr/>
        <a:lstStyle/>
        <a:p>
          <a:r>
            <a:rPr lang="pt-BR" dirty="0">
              <a:latin typeface="Segoe UI"/>
            </a:rPr>
            <a:t>Salva</a:t>
          </a:r>
          <a:endParaRPr lang="pt-BR" dirty="0"/>
        </a:p>
      </dgm:t>
    </dgm:pt>
    <dgm:pt modelId="{C8CE5EE9-5AAF-425B-9EEF-9813B4F5C8C7}" type="parTrans" cxnId="{F3CE5050-DB9F-4284-94A6-60D9FD908780}">
      <dgm:prSet/>
      <dgm:spPr/>
    </dgm:pt>
    <dgm:pt modelId="{2D342EA6-53D3-45C4-A657-5062ED7C2BC0}" type="sibTrans" cxnId="{F3CE5050-DB9F-4284-94A6-60D9FD908780}">
      <dgm:prSet/>
      <dgm:spPr/>
    </dgm:pt>
    <dgm:pt modelId="{CFF4E46E-9B0C-498F-A20F-F1AB08CE6801}">
      <dgm:prSet phldr="0"/>
      <dgm:spPr/>
      <dgm:t>
        <a:bodyPr/>
        <a:lstStyle/>
        <a:p>
          <a:r>
            <a:rPr lang="pt-BR" dirty="0">
              <a:latin typeface="Segoe UI"/>
            </a:rPr>
            <a:t>Liberta</a:t>
          </a:r>
        </a:p>
      </dgm:t>
    </dgm:pt>
    <dgm:pt modelId="{B2F14D80-09E7-4CD6-AE4F-C4178218E1E2}" type="parTrans" cxnId="{756F0E71-1ECC-4E0F-BEE0-3B4805A25CFC}">
      <dgm:prSet/>
      <dgm:spPr/>
    </dgm:pt>
    <dgm:pt modelId="{03E74941-41E5-4D94-88D0-D2F2102CC773}" type="sibTrans" cxnId="{756F0E71-1ECC-4E0F-BEE0-3B4805A25CFC}">
      <dgm:prSet/>
      <dgm:spPr/>
    </dgm:pt>
    <dgm:pt modelId="{06F89B9B-977C-4F1C-8DDB-32470BF0AF07}" type="pres">
      <dgm:prSet presAssocID="{B1BA9379-BAA2-4FAC-9E95-EAD7656C24A5}" presName="Name0" presStyleCnt="0">
        <dgm:presLayoutVars>
          <dgm:dir/>
          <dgm:resizeHandles val="exact"/>
        </dgm:presLayoutVars>
      </dgm:prSet>
      <dgm:spPr/>
    </dgm:pt>
    <dgm:pt modelId="{35F3FF5F-5AD4-48E7-B2A3-8FDA6C070E10}" type="pres">
      <dgm:prSet presAssocID="{EFC94134-F921-47FA-B104-8401DB6B8E8D}" presName="parTxOnly" presStyleLbl="node1" presStyleIdx="0" presStyleCnt="3">
        <dgm:presLayoutVars>
          <dgm:bulletEnabled val="1"/>
        </dgm:presLayoutVars>
      </dgm:prSet>
      <dgm:spPr/>
    </dgm:pt>
    <dgm:pt modelId="{5FCC0644-35BE-43D2-8F15-22AF6792C036}" type="pres">
      <dgm:prSet presAssocID="{3A086383-2785-4089-BC7E-6AE95314B705}" presName="parSpace" presStyleCnt="0"/>
      <dgm:spPr/>
    </dgm:pt>
    <dgm:pt modelId="{7F4F55D7-B468-4F22-AE6A-AC216F2535C5}" type="pres">
      <dgm:prSet presAssocID="{6903256F-34D4-4162-8A85-E00BB1B7835F}" presName="parTxOnly" presStyleLbl="node1" presStyleIdx="1" presStyleCnt="3">
        <dgm:presLayoutVars>
          <dgm:bulletEnabled val="1"/>
        </dgm:presLayoutVars>
      </dgm:prSet>
      <dgm:spPr/>
    </dgm:pt>
    <dgm:pt modelId="{5246CE1D-86D3-4BBF-A04A-E587538292A2}" type="pres">
      <dgm:prSet presAssocID="{2D342EA6-53D3-45C4-A657-5062ED7C2BC0}" presName="parSpace" presStyleCnt="0"/>
      <dgm:spPr/>
    </dgm:pt>
    <dgm:pt modelId="{B9F59770-62C1-421C-BE42-FE66C11CA500}" type="pres">
      <dgm:prSet presAssocID="{CFF4E46E-9B0C-498F-A20F-F1AB08CE680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0453E2C-4AEE-4FAF-9B34-5BFCC8F5F3B0}" type="presOf" srcId="{B1BA9379-BAA2-4FAC-9E95-EAD7656C24A5}" destId="{06F89B9B-977C-4F1C-8DDB-32470BF0AF07}" srcOrd="0" destOrd="0" presId="urn:microsoft.com/office/officeart/2005/8/layout/hChevron3"/>
    <dgm:cxn modelId="{C9048B31-E21F-4F96-A55D-A12097804450}" srcId="{B1BA9379-BAA2-4FAC-9E95-EAD7656C24A5}" destId="{EFC94134-F921-47FA-B104-8401DB6B8E8D}" srcOrd="0" destOrd="0" parTransId="{0465E43E-306A-452A-B65E-6D334ABC70FB}" sibTransId="{3A086383-2785-4089-BC7E-6AE95314B705}"/>
    <dgm:cxn modelId="{C390DB60-D96C-474A-AFAB-36A6BB73B665}" type="presOf" srcId="{CFF4E46E-9B0C-498F-A20F-F1AB08CE6801}" destId="{B9F59770-62C1-421C-BE42-FE66C11CA500}" srcOrd="0" destOrd="0" presId="urn:microsoft.com/office/officeart/2005/8/layout/hChevron3"/>
    <dgm:cxn modelId="{F3CE5050-DB9F-4284-94A6-60D9FD908780}" srcId="{B1BA9379-BAA2-4FAC-9E95-EAD7656C24A5}" destId="{6903256F-34D4-4162-8A85-E00BB1B7835F}" srcOrd="1" destOrd="0" parTransId="{C8CE5EE9-5AAF-425B-9EEF-9813B4F5C8C7}" sibTransId="{2D342EA6-53D3-45C4-A657-5062ED7C2BC0}"/>
    <dgm:cxn modelId="{756F0E71-1ECC-4E0F-BEE0-3B4805A25CFC}" srcId="{B1BA9379-BAA2-4FAC-9E95-EAD7656C24A5}" destId="{CFF4E46E-9B0C-498F-A20F-F1AB08CE6801}" srcOrd="2" destOrd="0" parTransId="{B2F14D80-09E7-4CD6-AE4F-C4178218E1E2}" sibTransId="{03E74941-41E5-4D94-88D0-D2F2102CC773}"/>
    <dgm:cxn modelId="{507CCF79-18F5-41F7-8C8D-49789C625291}" type="presOf" srcId="{6903256F-34D4-4162-8A85-E00BB1B7835F}" destId="{7F4F55D7-B468-4F22-AE6A-AC216F2535C5}" srcOrd="0" destOrd="0" presId="urn:microsoft.com/office/officeart/2005/8/layout/hChevron3"/>
    <dgm:cxn modelId="{E3DDCBD8-B30E-458C-8973-BA7756F33EFC}" type="presOf" srcId="{EFC94134-F921-47FA-B104-8401DB6B8E8D}" destId="{35F3FF5F-5AD4-48E7-B2A3-8FDA6C070E10}" srcOrd="0" destOrd="0" presId="urn:microsoft.com/office/officeart/2005/8/layout/hChevron3"/>
    <dgm:cxn modelId="{F8C8D916-1546-43E1-868B-58312E90B0B8}" type="presParOf" srcId="{06F89B9B-977C-4F1C-8DDB-32470BF0AF07}" destId="{35F3FF5F-5AD4-48E7-B2A3-8FDA6C070E10}" srcOrd="0" destOrd="0" presId="urn:microsoft.com/office/officeart/2005/8/layout/hChevron3"/>
    <dgm:cxn modelId="{80BC1850-16B9-4B3C-A169-450CBDC596C0}" type="presParOf" srcId="{06F89B9B-977C-4F1C-8DDB-32470BF0AF07}" destId="{5FCC0644-35BE-43D2-8F15-22AF6792C036}" srcOrd="1" destOrd="0" presId="urn:microsoft.com/office/officeart/2005/8/layout/hChevron3"/>
    <dgm:cxn modelId="{70959088-C677-4A54-A43C-7BC0BB738F6B}" type="presParOf" srcId="{06F89B9B-977C-4F1C-8DDB-32470BF0AF07}" destId="{7F4F55D7-B468-4F22-AE6A-AC216F2535C5}" srcOrd="2" destOrd="0" presId="urn:microsoft.com/office/officeart/2005/8/layout/hChevron3"/>
    <dgm:cxn modelId="{23FC031C-F911-4C96-A45D-71FAF9035AAC}" type="presParOf" srcId="{06F89B9B-977C-4F1C-8DDB-32470BF0AF07}" destId="{5246CE1D-86D3-4BBF-A04A-E587538292A2}" srcOrd="3" destOrd="0" presId="urn:microsoft.com/office/officeart/2005/8/layout/hChevron3"/>
    <dgm:cxn modelId="{2E10ADD2-2582-4B09-9EC7-AA58EC0875BB}" type="presParOf" srcId="{06F89B9B-977C-4F1C-8DDB-32470BF0AF07}" destId="{B9F59770-62C1-421C-BE42-FE66C11CA50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3FF5F-5AD4-48E7-B2A3-8FDA6C070E10}">
      <dsp:nvSpPr>
        <dsp:cNvPr id="0" name=""/>
        <dsp:cNvSpPr/>
      </dsp:nvSpPr>
      <dsp:spPr>
        <a:xfrm>
          <a:off x="2009" y="1477416"/>
          <a:ext cx="1756916" cy="7027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Segoe UI"/>
            </a:rPr>
            <a:t>Conhecimento</a:t>
          </a:r>
          <a:endParaRPr lang="pt-BR" sz="1700" kern="1200" dirty="0"/>
        </a:p>
      </dsp:txBody>
      <dsp:txXfrm>
        <a:off x="2009" y="1477416"/>
        <a:ext cx="1581225" cy="702766"/>
      </dsp:txXfrm>
    </dsp:sp>
    <dsp:sp modelId="{7F4F55D7-B468-4F22-AE6A-AC216F2535C5}">
      <dsp:nvSpPr>
        <dsp:cNvPr id="0" name=""/>
        <dsp:cNvSpPr/>
      </dsp:nvSpPr>
      <dsp:spPr>
        <a:xfrm>
          <a:off x="1407541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Segoe UI"/>
            </a:rPr>
            <a:t>Salva</a:t>
          </a:r>
          <a:endParaRPr lang="pt-BR" sz="1700" kern="1200" dirty="0"/>
        </a:p>
      </dsp:txBody>
      <dsp:txXfrm>
        <a:off x="1758924" y="1477416"/>
        <a:ext cx="1054150" cy="702766"/>
      </dsp:txXfrm>
    </dsp:sp>
    <dsp:sp modelId="{B9F59770-62C1-421C-BE42-FE66C11CA500}">
      <dsp:nvSpPr>
        <dsp:cNvPr id="0" name=""/>
        <dsp:cNvSpPr/>
      </dsp:nvSpPr>
      <dsp:spPr>
        <a:xfrm>
          <a:off x="2813074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Segoe UI"/>
            </a:rPr>
            <a:t>Liberta</a:t>
          </a:r>
        </a:p>
      </dsp:txBody>
      <dsp:txXfrm>
        <a:off x="3164457" y="1477416"/>
        <a:ext cx="1054150" cy="702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0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17791 8774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15695 8456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15695 8456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15695 8456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23844 8647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12435 5048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15716 11758 16383 0 0,'11'32'0'0'0,"13"20"0"0"0,3 18 0 0 0,-2 7 0 0 0,-2-10 0 0 0,2-10 0 0 0,-4-16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19844 13875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16182 9620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15526 7440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9409 7123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0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17198 9565 16383 0 0,'5'-5'0'0'0,"28"-44"0"0"0,25-45 0 0 0,12-12 0 0 0,-6 8 0 0 0,-13 19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12901 7059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12901 7059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12901 7059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14362 3567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13917 7588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15314 8689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15505 5069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14362 5281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26723 9980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13261 8244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0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16521 10044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13176 3863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4T00:59:27.6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14933 3484 16383 0 0,'5'0'0'0'0,"13"0"0"0"0,18 0 0 0 0,14 0 0 0 0,9 0 0 0 0,37 0 0 0 0,395 0 0 0 0,129 0 0 0 0,-34 0 0 0 0,-107 0 0 0 0,-124 0 0 0 0,-112 0 0 0 0,-93 0 0 0 0,-60 0 0 0 0,-15 0 0 0 0,-14 0 0 0 0,3 0 0 0 0,1 0 0 0 0,-5 0 0 0 0,-2 0 0 0 0,20 0 0 0 0,13 0 0 0 0,1 0 0 0 0,-4 0 0 0 0,-7 0 0 0 0,-1 0 0 0 0,22 0 0 0 0,31 0 0 0 0,3 0 0 0 0,-16 0 0 0 0,-8 0 0 0 0,-12 0 0 0 0,181 0 0 0 0,49 0 0 0 0,-27 0 0 0 0,-49 0 0 0 0,-63 0 0 0 0,-53 0 0 0 0,-45 0 0 0 0,-33 0 0 0 0,-16 0 0 0 0,-5 0 0 0 0,1 0 0 0 0,10 0 0 0 0,12 0 0 0 0,16 0 0 0 0,1 0 0 0 0,-3 0 0 0 0,27 0 0 0 0,34 0 0 0 0,45 0 0 0 0,8 0 0 0 0,-3 0 0 0 0,-6 0 0 0 0,24 0 0 0 0,29 0 0 0 0,38 0 0 0 0,-12 0 0 0 0,-44 0 0 0 0,-39 0 0 0 0,-32 0 0 0 0,-37 0 0 0 0,-31 0 0 0 0,-19 0 0 0 0,-7 0 0 0 0,2 0 0 0 0,-2 0 0 0 0,-5 0 0 0 0,-5 0 0 0 0,-4 0 0 0 0,-3 0 0 0 0,-2 0 0 0 0,-1 0 0 0 0,-6 0 0 0 0,-23 0 0 0 0,-28 0 0 0 0,-19 0 0 0 0,-24 0 0 0 0,-5 0 0 0 0,10 0 0 0 0,11 0 0 0 0,9 0 0 0 0,-4 0 0 0 0,1 0 0 0 0,3 0 0 0 0,5 0 0 0 0,-3 0 0 0 0,1 0 0 0 0,-3 0 0 0 0,1 0 0 0 0,-8 0 0 0 0,-1 0 0 0 0,-2 0 0 0 0,3 0 0 0 0,5 0 0 0 0,5 0 0 0 0,5 0 0 0 0,-3 0 0 0 0,-5 0 0 0 0,0 0 0 0 0,2 0 0 0 0,8 0 0 0 0,10 0 0 0 0,9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4T00:59:27.6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14891 8072 16383 0 0,'5'0'0'0'0,"23"0"0"0"0,12 0 0 0 0,15 0 0 0 0,18 0 0 0 0,9 0 0 0 0,5 0 0 0 0,4 0 0 0 0,-9 0 0 0 0,-7 0 0 0 0,9 0 0 0 0,-3 0 0 0 0,-6 0 0 0 0,-11 0 0 0 0,-4 0 0 0 0,-9 0 0 0 0,-7 0 0 0 0,-10 0 0 0 0,-2 0 0 0 0,0 0 0 0 0,-1 0 0 0 0,0 0 0 0 0,0 0 0 0 0,-1 0 0 0 0,6 0 0 0 0,2 0 0 0 0,0 0 0 0 0,8 0 0 0 0,19 0 0 0 0,13 0 0 0 0,4 0 0 0 0,-7 0 0 0 0,0 0 0 0 0,13 0 0 0 0,39 0 0 0 0,61 0 0 0 0,151 0 0 0 0,70 0 0 0 0,2 0 0 0 0,-53 0 0 0 0,-77 0 0 0 0,-65 0 0 0 0,-48 0 0 0 0,-43 0 0 0 0,-36 0 0 0 0,-29 0 0 0 0,-14 0 0 0 0,1 0 0 0 0,-3 0 0 0 0,-2 0 0 0 0,11 0 0 0 0,3 0 0 0 0,44 0 0 0 0,147 0 0 0 0,36 0 0 0 0,-3 0 0 0 0,-34 0 0 0 0,-43 0 0 0 0,-50 0 0 0 0,-31 0 0 0 0,-15 0 0 0 0,-10 0 0 0 0,0 0 0 0 0,-12 0 0 0 0,-4 0 0 0 0,21 0 0 0 0,3 0 0 0 0,0 0 0 0 0,3 0 0 0 0,4 0 0 0 0,-7 0 0 0 0,-10 0 0 0 0,-6 0 0 0 0,-7 0 0 0 0,-8 0 0 0 0,-5 0 0 0 0,-10 0 0 0 0,-9 0 0 0 0,-8 0 0 0 0,-6 0 0 0 0,-3 0 0 0 0,-3 0 0 0 0,4 0 0 0 0,7 0 0 0 0,2 0 0 0 0,14 0 0 0 0,14 0 0 0 0,5 0 0 0 0,5 0 0 0 0,0 0 0 0 0,-10 0 0 0 0,-5 0 0 0 0,1 0 0 0 0,0 0 0 0 0,10 0 0 0 0,-3 0 0 0 0,1 0 0 0 0,-7 0 0 0 0,2 0 0 0 0,-7 0 0 0 0,-3 0 0 0 0,-2 0 0 0 0,1 0 0 0 0,10 0 0 0 0,15 0 0 0 0,4 0 0 0 0,-3 0 0 0 0,-11 0 0 0 0,-12 0 0 0 0,-12 0 0 0 0,-9 0 0 0 0,-6 0 0 0 0,-9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4T04:48:25.5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20470 12225 16383 0 0,'-5'0'0'0'0,"-23"-5"0"0"0,-33-2 0 0 0,-22 1 0 0 0,-17-5 0 0 0,-8-5 0 0 0,-28-5 0 0 0,-27 0 0 0 0,-17 5 0 0 0,-10 4 0 0 0,-14 0 0 0 0,-26 1 0 0 0,-36 3 0 0 0,6 3 0 0 0,-10 1 0 0 0,-23 3 0 0 0,-3 1 0 0 0,-30 0 0 0 0,14 0 0 0 0,-13 1 0 0 0,-4-1 0 0 0,22 1 0 0 0,43-1 0 0 0,34 5 0 0 0,31 13 0 0 0,17 8 0 0 0,34 5 0 0 0,33 2 0 0 0,24 7 0 0 0,28-5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4T04:48:25.59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13388 12771 16383 0 0,'42'-32'0'0'0,"35"-15"0"0"0,67-10 0 0 0,62-7 0 0 0,74 9 0 0 0,69 13 0 0 0,11 13 0 0 0,29 13 0 0 0,42 8 0 0 0,27 6 0 0 0,-38 3 0 0 0,-17 1 0 0 0,-20 1 0 0 0,-48-1 0 0 0,-76 0 0 0 0,-119-1 0 0 0,-146 0 0 0 0,-150-1 0 0 0,-66-5 0 0 0,-62-12 0 0 0,-62-9 0 0 0,-61-16 0 0 0,12-5 0 0 0,0-17 0 0 0,-1-7 0 0 0,77-2 0 0 0,93 11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4T04:48:25.59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20055 12980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4T04:48:25.60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19378 13086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11737 7334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11779 7207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12478 6488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0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15653 8816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12478 6488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12478 6488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12478 6488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12478 6488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12478 6488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13303 10361 16383 0 0,'0'12'0'0'0,"0"10"0"0"0,0 14 0 0 0,0 6 0 0 0,0 9 0 0 0,0 13 0 0 0,0 3 0 0 0,0-5 0 0 0,0-13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13642 9959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13642 9959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14679 8991 16383 0 0,'0'-6'0'0'0,"0"-2"0"0"0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11398 6869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15653 8816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11165 7292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11292 7165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11292 7165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11292 7165 16383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1:15:00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4985 4350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15864 8604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16013 8456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16145 8393 16383 0 0,'-16'0'0'0'0,"-41"10"0"0"0,-33 4 0 0 0,-11 5 0 0 0,11-2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3T22:01:23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15695 8456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C97E7-CFBF-48EB-A4F8-70D3E1E5A28F}" type="datetimeFigureOut">
              <a:t>13/01/2025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4EA0C-957B-4CA2-9599-C3A8D51F85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800600" y="0"/>
            <a:ext cx="2370296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57" y="2680435"/>
            <a:ext cx="3542940" cy="5676957"/>
          </a:xfrm>
        </p:spPr>
        <p:txBody>
          <a:bodyPr anchor="b">
            <a:noAutofit/>
          </a:bodyPr>
          <a:lstStyle>
            <a:lvl1pPr>
              <a:defRPr sz="4253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3195" y="2240280"/>
            <a:ext cx="3155402" cy="83210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290161" y="1091989"/>
            <a:ext cx="33604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8146897" y="1091989"/>
            <a:ext cx="99174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62558" y="1091989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62558" y="1256031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557" y="8811436"/>
            <a:ext cx="2750345" cy="6815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0045" indent="0">
              <a:buNone/>
              <a:defRPr/>
            </a:lvl2pPr>
            <a:lvl3pPr marL="720090" indent="0">
              <a:buNone/>
              <a:defRPr/>
            </a:lvl3pPr>
            <a:lvl4pPr marL="1080135" indent="0">
              <a:buNone/>
              <a:defRPr/>
            </a:lvl4pPr>
            <a:lvl5pPr marL="144018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557" y="9563695"/>
            <a:ext cx="2750345" cy="68156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0045" indent="0">
              <a:buNone/>
              <a:defRPr/>
            </a:lvl2pPr>
            <a:lvl3pPr marL="720090" indent="0">
              <a:buNone/>
              <a:defRPr/>
            </a:lvl3pPr>
            <a:lvl4pPr marL="1080135" indent="0">
              <a:buNone/>
              <a:defRPr/>
            </a:lvl4pPr>
            <a:lvl5pPr marL="144018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7168896" y="1090507"/>
            <a:ext cx="2432304" cy="1062058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57" y="4444212"/>
            <a:ext cx="4338043" cy="3913179"/>
          </a:xfrm>
        </p:spPr>
        <p:txBody>
          <a:bodyPr>
            <a:noAutofit/>
          </a:bodyPr>
          <a:lstStyle>
            <a:lvl1pPr>
              <a:defRPr sz="3465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3195" y="2240280"/>
            <a:ext cx="4008005" cy="83210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290161" y="1091989"/>
            <a:ext cx="33604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8146897" y="1091989"/>
            <a:ext cx="99174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62558" y="1091989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62558" y="1256031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557" y="8811436"/>
            <a:ext cx="2750345" cy="6815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418" b="1" dirty="0"/>
            </a:lvl1pPr>
          </a:lstStyle>
          <a:p>
            <a:pPr marL="180023" lvl="0" indent="-180023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557" y="9563695"/>
            <a:ext cx="2750345" cy="68156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26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80023" lvl="0" indent="-180023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1616453" y="-17781"/>
            <a:ext cx="1596449" cy="358267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432" y="1090508"/>
            <a:ext cx="5367795" cy="2474384"/>
          </a:xfrm>
        </p:spPr>
        <p:txBody>
          <a:bodyPr anchor="t">
            <a:noAutofit/>
          </a:bodyPr>
          <a:lstStyle>
            <a:lvl1pPr algn="l">
              <a:defRPr sz="3465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"/>
            <a:ext cx="2925366" cy="3564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558" y="4139101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558" y="6158726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2558" y="8178351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558" y="10197976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3176" y="4139101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93176" y="6158726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393176" y="8178351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93176" y="10197976"/>
            <a:ext cx="3745468" cy="151311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388299" y="1505773"/>
            <a:ext cx="1596449" cy="112958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7" y="1090508"/>
            <a:ext cx="5135642" cy="2474384"/>
          </a:xfrm>
        </p:spPr>
        <p:txBody>
          <a:bodyPr anchor="t">
            <a:noAutofit/>
          </a:bodyPr>
          <a:lstStyle>
            <a:lvl1pPr algn="l">
              <a:defRPr sz="3465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75834" y="1744814"/>
            <a:ext cx="2925366" cy="110567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2558" y="3797726"/>
            <a:ext cx="5133142" cy="118383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2558" y="5477244"/>
            <a:ext cx="5133142" cy="118383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2558" y="7156763"/>
            <a:ext cx="5133142" cy="118383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2558" y="8836281"/>
            <a:ext cx="5133142" cy="118383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2558" y="10515798"/>
            <a:ext cx="5133142" cy="118383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1487171"/>
            <a:ext cx="4875608" cy="2474384"/>
          </a:xfrm>
        </p:spPr>
        <p:txBody>
          <a:bodyPr anchor="t">
            <a:noAutofit/>
          </a:bodyPr>
          <a:lstStyle>
            <a:lvl1pPr>
              <a:defRPr sz="3465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80060" y="1091373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80060" y="1253933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90" y="5256557"/>
            <a:ext cx="4080510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090" y="7072800"/>
            <a:ext cx="4080510" cy="46374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88298" y="2"/>
            <a:ext cx="3212901" cy="12801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4800600" y="-17855"/>
            <a:ext cx="3204151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97" y="1487171"/>
            <a:ext cx="5463315" cy="2474384"/>
          </a:xfrm>
        </p:spPr>
        <p:txBody>
          <a:bodyPr anchor="t">
            <a:noAutofit/>
          </a:bodyPr>
          <a:lstStyle>
            <a:lvl1pPr>
              <a:defRPr sz="3465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51" y="1"/>
            <a:ext cx="3204151" cy="1278374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3528" y="5256559"/>
            <a:ext cx="2375083" cy="114346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1165" y="7072800"/>
            <a:ext cx="2375083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0776" y="7072800"/>
            <a:ext cx="2375083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40776" y="5256559"/>
            <a:ext cx="2375083" cy="114346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1487171"/>
            <a:ext cx="5430707" cy="2474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80060" y="1091373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80060" y="1253933"/>
            <a:ext cx="2400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89" y="5256557"/>
            <a:ext cx="2492812" cy="114424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7986" y="5256557"/>
            <a:ext cx="2492812" cy="114424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089" y="7072800"/>
            <a:ext cx="2492812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986" y="7072800"/>
            <a:ext cx="2492812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88299" y="2"/>
            <a:ext cx="3212901" cy="12801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1888" y="5256559"/>
            <a:ext cx="2297430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23672" y="5256559"/>
            <a:ext cx="2297430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81889" y="7072800"/>
            <a:ext cx="2297430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23671" y="7072800"/>
            <a:ext cx="2297430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268909" y="6400800"/>
            <a:ext cx="1943993" cy="64008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7594" y="5013534"/>
            <a:ext cx="1896489" cy="66975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74" y="1090508"/>
            <a:ext cx="8047254" cy="2474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4005497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6973" y="5236239"/>
            <a:ext cx="2429677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8298" y="5256559"/>
            <a:ext cx="2429595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6973" y="7072800"/>
            <a:ext cx="2429677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8298" y="7072800"/>
            <a:ext cx="2429595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30454" y="4053839"/>
            <a:ext cx="2340293" cy="8492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74" y="1090508"/>
            <a:ext cx="8047254" cy="2474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4800600" y="0"/>
            <a:ext cx="2880360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9" y="1090508"/>
            <a:ext cx="8041002" cy="2474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101" y="5256559"/>
            <a:ext cx="2360123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0539" y="5256559"/>
            <a:ext cx="2360123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0979" y="5256559"/>
            <a:ext cx="2360123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412" y="7072800"/>
            <a:ext cx="2360123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19196" y="7072800"/>
            <a:ext cx="2360123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60979" y="7072800"/>
            <a:ext cx="2360123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4800600" y="2"/>
            <a:ext cx="4800600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74" y="1090508"/>
            <a:ext cx="8047254" cy="2474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848" y="5256559"/>
            <a:ext cx="2366375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2942" y="5256559"/>
            <a:ext cx="2366375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4726" y="5256559"/>
            <a:ext cx="2366375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159" y="7072800"/>
            <a:ext cx="2366375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12943" y="7072800"/>
            <a:ext cx="2366375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4725" y="7072800"/>
            <a:ext cx="2366375" cy="463829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4800600" y="2"/>
            <a:ext cx="4800600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8" y="8620337"/>
            <a:ext cx="8053542" cy="2474384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807" y="1949905"/>
            <a:ext cx="2303682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1887" y="1949905"/>
            <a:ext cx="2303682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23672" y="1949905"/>
            <a:ext cx="2303682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3810" y="3766146"/>
            <a:ext cx="2303678" cy="399101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81889" y="3766146"/>
            <a:ext cx="2303678" cy="399101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23672" y="3766146"/>
            <a:ext cx="2303678" cy="399101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7783339"/>
            <a:ext cx="9601200" cy="50182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74" y="1090508"/>
            <a:ext cx="8047254" cy="2474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847" y="3874022"/>
            <a:ext cx="3450681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159" y="5690263"/>
            <a:ext cx="3450681" cy="142996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73547" y="3874022"/>
            <a:ext cx="3450681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0858" y="5690263"/>
            <a:ext cx="3450681" cy="142996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3847" y="8464889"/>
            <a:ext cx="3450681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159" y="10281129"/>
            <a:ext cx="3450681" cy="142996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3547" y="8464889"/>
            <a:ext cx="3450681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0858" y="10281129"/>
            <a:ext cx="3450681" cy="142996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10502053"/>
            <a:ext cx="9601200" cy="229954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73847" y="6400800"/>
            <a:ext cx="8053507" cy="5310293"/>
          </a:xfrm>
        </p:spPr>
        <p:txBody>
          <a:bodyPr>
            <a:normAutofit/>
          </a:bodyPr>
          <a:lstStyle>
            <a:lvl1pPr marL="0" indent="0" algn="ctr">
              <a:buNone/>
              <a:defRPr sz="1418"/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412" y="4236892"/>
            <a:ext cx="8049941" cy="15238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4300856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418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00856" y="4236891"/>
            <a:ext cx="999487" cy="2369155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02661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51885" y="7482378"/>
            <a:ext cx="229743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51885" y="9298621"/>
            <a:ext cx="229743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7178893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418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78893" y="4236891"/>
            <a:ext cx="999487" cy="2369155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80698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29923" y="7482378"/>
            <a:ext cx="229743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529923" y="9298621"/>
            <a:ext cx="229743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268909" y="6400800"/>
            <a:ext cx="1943993" cy="64008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3846" y="4236892"/>
            <a:ext cx="1890237" cy="74742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22818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418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22818" y="4236891"/>
            <a:ext cx="999487" cy="2369155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24623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847" y="7482378"/>
            <a:ext cx="229743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3847" y="9298621"/>
            <a:ext cx="229743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4300856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418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00856" y="4236891"/>
            <a:ext cx="999487" cy="2369155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02661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51885" y="7482378"/>
            <a:ext cx="229743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51885" y="9298621"/>
            <a:ext cx="229743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7178893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418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78893" y="4236891"/>
            <a:ext cx="999487" cy="2369155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80698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29923" y="7482378"/>
            <a:ext cx="229743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529923" y="9298621"/>
            <a:ext cx="229743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165892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5892" y="4236891"/>
            <a:ext cx="999487" cy="2369155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67697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847" y="7482378"/>
            <a:ext cx="178358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3847" y="9298621"/>
            <a:ext cx="178358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3255868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55868" y="4236891"/>
            <a:ext cx="999487" cy="2369155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57673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63822" y="7482378"/>
            <a:ext cx="178358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863822" y="9298621"/>
            <a:ext cx="178358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5345843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45843" y="4236891"/>
            <a:ext cx="999487" cy="2369155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47648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53797" y="7482378"/>
            <a:ext cx="178358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953797" y="9298621"/>
            <a:ext cx="178358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7435818" y="4236891"/>
            <a:ext cx="999487" cy="2369155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35818" y="4236891"/>
            <a:ext cx="999487" cy="2369155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418" dirty="0">
                <a:solidFill>
                  <a:sysClr val="windowText" lastClr="000000"/>
                </a:solidFill>
              </a:defRPr>
            </a:lvl1pPr>
          </a:lstStyle>
          <a:p>
            <a:pPr lvl="0" algn="ctr" defTabSz="72009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37623" y="4870201"/>
            <a:ext cx="795877" cy="113893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5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043773" y="7482378"/>
            <a:ext cx="1783580" cy="11442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043773" y="9298621"/>
            <a:ext cx="1783580" cy="241247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4800600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73547" y="3874022"/>
            <a:ext cx="3450681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0858" y="5690262"/>
            <a:ext cx="3450681" cy="602083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73847" y="3873078"/>
            <a:ext cx="3516690" cy="783801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4800600" y="0"/>
            <a:ext cx="4800600" cy="12801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6535" y="3874022"/>
            <a:ext cx="3450681" cy="11442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847" y="5690262"/>
            <a:ext cx="3450681" cy="602083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307975" y="3873078"/>
            <a:ext cx="3516690" cy="783801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9"/>
            <a:ext cx="8053507" cy="1457975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1" y="7649353"/>
            <a:ext cx="9601199" cy="515224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247" y="8205668"/>
            <a:ext cx="2499123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9" y="9667891"/>
            <a:ext cx="2499123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462559" y="7181539"/>
            <a:ext cx="9024543" cy="897691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694" y="6503779"/>
            <a:ext cx="2000082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169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3322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52383" y="2792396"/>
            <a:ext cx="2499123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9694" y="4254620"/>
            <a:ext cx="2499123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6829" y="7965754"/>
            <a:ext cx="2000082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86305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800458" y="7624930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39518" y="8205668"/>
            <a:ext cx="2499123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36830" y="9667891"/>
            <a:ext cx="2499123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33965" y="6503779"/>
            <a:ext cx="2000082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73440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87593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9"/>
            <a:ext cx="8053507" cy="1457975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1" y="7649353"/>
            <a:ext cx="9601199" cy="515224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247" y="8205668"/>
            <a:ext cx="2077571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9" y="9667891"/>
            <a:ext cx="2077571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462559" y="7181539"/>
            <a:ext cx="9024543" cy="897691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694" y="6503779"/>
            <a:ext cx="1662708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169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3322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63235" y="3220486"/>
            <a:ext cx="2077571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60546" y="4682710"/>
            <a:ext cx="2077571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57681" y="7955051"/>
            <a:ext cx="1662708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97157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911310" y="7618963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61222" y="8205668"/>
            <a:ext cx="2077571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58533" y="9667891"/>
            <a:ext cx="2077571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5668" y="6503779"/>
            <a:ext cx="1662708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95144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09297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59209" y="3220486"/>
            <a:ext cx="2077571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56521" y="4682710"/>
            <a:ext cx="2077571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6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3656" y="7955051"/>
            <a:ext cx="1662708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93131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307284" y="7618963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18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9"/>
            <a:ext cx="8053507" cy="1457975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1" y="7624064"/>
            <a:ext cx="9601199" cy="51775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248" y="8205668"/>
            <a:ext cx="1628158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9" y="9667891"/>
            <a:ext cx="1628158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462559" y="7181539"/>
            <a:ext cx="9024543" cy="897691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694" y="6503779"/>
            <a:ext cx="1331023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169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3322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23485" y="3225625"/>
            <a:ext cx="1628158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20796" y="4687849"/>
            <a:ext cx="1628158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17931" y="7949652"/>
            <a:ext cx="1331023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57406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471559" y="7637728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81722" y="8205668"/>
            <a:ext cx="1628158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79033" y="9667891"/>
            <a:ext cx="1628158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76168" y="6503779"/>
            <a:ext cx="1331023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15643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29796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39959" y="3225625"/>
            <a:ext cx="1628158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37271" y="4687849"/>
            <a:ext cx="1628158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34405" y="7949652"/>
            <a:ext cx="1331023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73881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5988034" y="7637728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98195" y="8205668"/>
            <a:ext cx="1628158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95507" y="9667891"/>
            <a:ext cx="1628158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92642" y="6503779"/>
            <a:ext cx="1331023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32117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6270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9"/>
            <a:ext cx="8053507" cy="1457975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1" y="7624064"/>
            <a:ext cx="9601199" cy="51775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18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248" y="8205668"/>
            <a:ext cx="1292920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60" y="9667891"/>
            <a:ext cx="1292920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462559" y="7181539"/>
            <a:ext cx="9024543" cy="897691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18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695" y="6503779"/>
            <a:ext cx="995785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169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3322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1343" y="3219431"/>
            <a:ext cx="1292920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38654" y="4681655"/>
            <a:ext cx="1292920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35789" y="7953798"/>
            <a:ext cx="995785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75264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189417" y="7624064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17438" y="8205668"/>
            <a:ext cx="1292920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4749" y="9667891"/>
            <a:ext cx="1292920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1884" y="6503779"/>
            <a:ext cx="995785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51359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5512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3532" y="3219431"/>
            <a:ext cx="1292920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90844" y="4681655"/>
            <a:ext cx="1292920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7979" y="7953798"/>
            <a:ext cx="995785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7453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5141606" y="7624064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9627" y="8205668"/>
            <a:ext cx="1292920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366939" y="9667891"/>
            <a:ext cx="1292920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4074" y="6503779"/>
            <a:ext cx="995785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03548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17701" y="6341459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45721" y="3219431"/>
            <a:ext cx="1292920" cy="790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43033" y="4681655"/>
            <a:ext cx="1292920" cy="2043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45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40167" y="7953798"/>
            <a:ext cx="995785" cy="79022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79642" y="7541879"/>
            <a:ext cx="74677" cy="177012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8093795" y="7624064"/>
            <a:ext cx="46371" cy="1268941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3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1090508"/>
            <a:ext cx="8053507" cy="2474384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3465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8898612" y="1091989"/>
            <a:ext cx="240030" cy="164043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8941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Ebook aprendendo com facilidade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Ebook aprendendo com facilidade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9601200" cy="128016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18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18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18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18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18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18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18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15EAC1-99DB-86ED-01BA-9F43036EFBA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30" y="11980364"/>
            <a:ext cx="200275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  <p:sldLayoutId id="2147483682" r:id="rId3"/>
    <p:sldLayoutId id="2147483691" r:id="rId4"/>
    <p:sldLayoutId id="2147483673" r:id="rId5"/>
    <p:sldLayoutId id="2147483672" r:id="rId6"/>
    <p:sldLayoutId id="2147483665" r:id="rId7"/>
    <p:sldLayoutId id="2147483676" r:id="rId8"/>
    <p:sldLayoutId id="2147483668" r:id="rId9"/>
    <p:sldLayoutId id="2147483664" r:id="rId10"/>
    <p:sldLayoutId id="2147483675" r:id="rId11"/>
    <p:sldLayoutId id="2147483669" r:id="rId12"/>
    <p:sldLayoutId id="2147483692" r:id="rId13"/>
    <p:sldLayoutId id="2147483677" r:id="rId14"/>
    <p:sldLayoutId id="2147483679" r:id="rId15"/>
    <p:sldLayoutId id="2147483678" r:id="rId16"/>
    <p:sldLayoutId id="2147483680" r:id="rId17"/>
    <p:sldLayoutId id="2147483693" r:id="rId18"/>
    <p:sldLayoutId id="2147483694" r:id="rId19"/>
    <p:sldLayoutId id="2147483686" r:id="rId20"/>
    <p:sldLayoutId id="2147483687" r:id="rId21"/>
    <p:sldLayoutId id="2147483688" r:id="rId22"/>
    <p:sldLayoutId id="2147483689" r:id="rId23"/>
    <p:sldLayoutId id="2147483670" r:id="rId24"/>
    <p:sldLayoutId id="2147483671" r:id="rId25"/>
    <p:sldLayoutId id="2147483695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024" userDrawn="1">
          <p15:clr>
            <a:srgbClr val="F26B43"/>
          </p15:clr>
        </p15:guide>
        <p15:guide id="3" pos="5042" userDrawn="1">
          <p15:clr>
            <a:srgbClr val="F26B43"/>
          </p15:clr>
        </p15:guide>
        <p15:guide id="4" pos="5757" userDrawn="1">
          <p15:clr>
            <a:srgbClr val="F26B43"/>
          </p15:clr>
        </p15:guide>
        <p15:guide id="5" pos="291" userDrawn="1">
          <p15:clr>
            <a:srgbClr val="F26B43"/>
          </p15:clr>
        </p15:guide>
        <p15:guide id="6" pos="4024" userDrawn="1">
          <p15:clr>
            <a:srgbClr val="F26B43"/>
          </p15:clr>
        </p15:guide>
        <p15:guide id="7" pos="2024" userDrawn="1">
          <p15:clr>
            <a:srgbClr val="F26B43"/>
          </p15:clr>
        </p15:guide>
        <p15:guide id="8" pos="1006" userDrawn="1">
          <p15:clr>
            <a:srgbClr val="F26B43"/>
          </p15:clr>
        </p15:guide>
        <p15:guide id="9" orient="horz" pos="687" userDrawn="1">
          <p15:clr>
            <a:srgbClr val="F26B43"/>
          </p15:clr>
        </p15:guide>
        <p15:guide id="10" orient="horz" pos="73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18" Type="http://schemas.openxmlformats.org/officeDocument/2006/relationships/customXml" Target="../ink/ink13.xml"/><Relationship Id="rId26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image" Target="../media/image8.svg"/><Relationship Id="rId2" Type="http://schemas.openxmlformats.org/officeDocument/2006/relationships/image" Target="../media/image2.jpeg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7.xml"/><Relationship Id="rId24" Type="http://schemas.openxmlformats.org/officeDocument/2006/relationships/image" Target="../media/image7.png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23" Type="http://schemas.openxmlformats.org/officeDocument/2006/relationships/hyperlink" Target="https://www.instagram.com/palmacju/" TargetMode="Externa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6.xml"/><Relationship Id="rId27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customXml" Target="../ink/ink32.xml"/><Relationship Id="rId2" Type="http://schemas.openxmlformats.org/officeDocument/2006/relationships/hyperlink" Target="https://youtu.be/MfLT6WHQ0GQ?si=tWcn0E42sCgD4AB4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2.png"/><Relationship Id="rId11" Type="http://schemas.openxmlformats.org/officeDocument/2006/relationships/image" Target="../media/image12.svg"/><Relationship Id="rId5" Type="http://schemas.openxmlformats.org/officeDocument/2006/relationships/customXml" Target="../ink/ink31.xml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acebook.com/groups/soumaturi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7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chart" Target="../charts/chart1.xml"/><Relationship Id="rId21" Type="http://schemas.openxmlformats.org/officeDocument/2006/relationships/customXml" Target="../ink/ink36.xml"/><Relationship Id="rId7" Type="http://schemas.openxmlformats.org/officeDocument/2006/relationships/image" Target="../media/image22.svg"/><Relationship Id="rId12" Type="http://schemas.microsoft.com/office/2007/relationships/diagramDrawing" Target="../diagrams/drawing1.xml"/><Relationship Id="rId17" Type="http://schemas.openxmlformats.org/officeDocument/2006/relationships/customXml" Target="../ink/ink34.xml"/><Relationship Id="rId25" Type="http://schemas.openxmlformats.org/officeDocument/2006/relationships/hyperlink" Target="https://exame.com/brasil/uso-da-internet-entre-idosos-mais-que-dobra-em-sete-anos-e-atinge-66-em-2023/?utm_source=chatgpt.com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1.xml"/><Relationship Id="rId24" Type="http://schemas.openxmlformats.org/officeDocument/2006/relationships/hyperlink" Target="https://agenciadenoticias.ibge.gov.br/agencia-noticias/2012-agencia-de-noticias/noticias/38307-161-6-milhoes-de-pessoas-com-10-anos-ou-mais-de-idade-utilizaram-a-internet-no-pais-em-2022?utm_source=chatgpt.com" TargetMode="External"/><Relationship Id="rId5" Type="http://schemas.openxmlformats.org/officeDocument/2006/relationships/chart" Target="../charts/chart3.xml"/><Relationship Id="rId15" Type="http://schemas.openxmlformats.org/officeDocument/2006/relationships/customXml" Target="../ink/ink33.xml"/><Relationship Id="rId23" Type="http://schemas.openxmlformats.org/officeDocument/2006/relationships/image" Target="../media/image12.svg"/><Relationship Id="rId10" Type="http://schemas.openxmlformats.org/officeDocument/2006/relationships/diagramQuickStyle" Target="../diagrams/quickStyle1.xml"/><Relationship Id="rId19" Type="http://schemas.openxmlformats.org/officeDocument/2006/relationships/customXml" Target="../ink/ink35.xml"/><Relationship Id="rId4" Type="http://schemas.openxmlformats.org/officeDocument/2006/relationships/chart" Target="../charts/chart2.xml"/><Relationship Id="rId9" Type="http://schemas.openxmlformats.org/officeDocument/2006/relationships/diagramLayout" Target="../diagrams/layout1.xml"/><Relationship Id="rId14" Type="http://schemas.openxmlformats.org/officeDocument/2006/relationships/image" Target="../media/image25.svg"/><Relationship Id="rId2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noticias.ibge.gov.br/agencia-noticias/2012-agencia-de-noticias/noticias/41026-em-2023-87-2-das-pessoas-com-10-anos-ou-mais-utilizaram-internet?utm_source=chatgpt.com" TargetMode="External"/><Relationship Id="rId2" Type="http://schemas.openxmlformats.org/officeDocument/2006/relationships/hyperlink" Target="https://agenciabrasil.ebc.com.br/geral/noticia/2024-08/uso-de-internet-no-pais-cresce-mais-entre-idosos-mostra-ibge?utm_source=chatgpt.com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febrabantech.febraban.org.br/temas/educacao/com-pandemia-idosos-brasileiros-acessam-mais-a-internet-e-redes-sociais-mas-ainda-tem-dificuldades-com-tecnologia?utm_source=chatgpt.co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Palmajjj@gmail.com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2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25.png"/><Relationship Id="rId18" Type="http://schemas.openxmlformats.org/officeDocument/2006/relationships/customXml" Target="../ink/ink49.xml"/><Relationship Id="rId3" Type="http://schemas.openxmlformats.org/officeDocument/2006/relationships/customXml" Target="../ink/ink37.xml"/><Relationship Id="rId21" Type="http://schemas.openxmlformats.org/officeDocument/2006/relationships/customXml" Target="../ink/ink52.xml"/><Relationship Id="rId7" Type="http://schemas.openxmlformats.org/officeDocument/2006/relationships/customXml" Target="../ink/ink40.xml"/><Relationship Id="rId12" Type="http://schemas.openxmlformats.org/officeDocument/2006/relationships/customXml" Target="../ink/ink45.xml"/><Relationship Id="rId17" Type="http://schemas.openxmlformats.org/officeDocument/2006/relationships/image" Target="../media/image260.png"/><Relationship Id="rId25" Type="http://schemas.openxmlformats.org/officeDocument/2006/relationships/image" Target="../media/image12.svg"/><Relationship Id="rId2" Type="http://schemas.openxmlformats.org/officeDocument/2006/relationships/image" Target="../media/image31.png"/><Relationship Id="rId16" Type="http://schemas.openxmlformats.org/officeDocument/2006/relationships/customXml" Target="../ink/ink48.xml"/><Relationship Id="rId20" Type="http://schemas.openxmlformats.org/officeDocument/2006/relationships/customXml" Target="../ink/ink5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9.xml"/><Relationship Id="rId11" Type="http://schemas.openxmlformats.org/officeDocument/2006/relationships/customXml" Target="../ink/ink44.xml"/><Relationship Id="rId24" Type="http://schemas.openxmlformats.org/officeDocument/2006/relationships/image" Target="../media/image11.png"/><Relationship Id="rId5" Type="http://schemas.openxmlformats.org/officeDocument/2006/relationships/customXml" Target="../ink/ink38.xml"/><Relationship Id="rId15" Type="http://schemas.openxmlformats.org/officeDocument/2006/relationships/customXml" Target="../ink/ink47.xml"/><Relationship Id="rId23" Type="http://schemas.openxmlformats.org/officeDocument/2006/relationships/customXml" Target="../ink/ink54.xml"/><Relationship Id="rId10" Type="http://schemas.openxmlformats.org/officeDocument/2006/relationships/customXml" Target="../ink/ink43.xml"/><Relationship Id="rId19" Type="http://schemas.openxmlformats.org/officeDocument/2006/relationships/customXml" Target="../ink/ink50.xml"/><Relationship Id="rId4" Type="http://schemas.openxmlformats.org/officeDocument/2006/relationships/image" Target="../media/image120.png"/><Relationship Id="rId9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customXml" Target="../ink/ink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20.png"/><Relationship Id="rId7" Type="http://schemas.openxmlformats.org/officeDocument/2006/relationships/customXml" Target="../ink/ink22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2.sv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customXml" Target="../ink/ink20.xml"/><Relationship Id="rId9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customXml" Target="../ink/ink25.xml"/><Relationship Id="rId7" Type="http://schemas.openxmlformats.org/officeDocument/2006/relationships/customXml" Target="../ink/ink28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27.xml"/><Relationship Id="rId5" Type="http://schemas.openxmlformats.org/officeDocument/2006/relationships/customXml" Target="../ink/ink26.xml"/><Relationship Id="rId10" Type="http://schemas.openxmlformats.org/officeDocument/2006/relationships/image" Target="../media/image3.png"/><Relationship Id="rId4" Type="http://schemas.openxmlformats.org/officeDocument/2006/relationships/image" Target="../media/image120.png"/><Relationship Id="rId9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MfLT6WHQ0GQ?si=QAOG93p5LS29229J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3429" y="5463889"/>
            <a:ext cx="9539859" cy="2345562"/>
          </a:xfrm>
          <a:prstGeom prst="blockArc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marL="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7200" b="1" dirty="0">
                <a:solidFill>
                  <a:srgbClr val="00B0F0"/>
                </a:solidFill>
                <a:latin typeface="Gulim"/>
                <a:ea typeface="Gulim"/>
              </a:rPr>
              <a:t> CONECTANDO GERAÇÕES</a:t>
            </a:r>
            <a:r>
              <a:rPr lang="de-DE" sz="2800" b="1" dirty="0">
                <a:solidFill>
                  <a:srgbClr val="00B0F0"/>
                </a:solidFill>
                <a:latin typeface="Gulim"/>
                <a:ea typeface="Gulim"/>
              </a:rPr>
              <a:t>    </a:t>
            </a:r>
            <a:br>
              <a:rPr lang="de-DE" sz="2800" b="1" dirty="0">
                <a:latin typeface="Gulim"/>
                <a:ea typeface="Gulim"/>
              </a:rPr>
            </a:br>
            <a:br>
              <a:rPr lang="de-DE" sz="2800" b="1" dirty="0">
                <a:latin typeface="Gulim"/>
                <a:ea typeface="Gulim"/>
              </a:rPr>
            </a:br>
            <a:r>
              <a:rPr lang="de-DE" sz="2800" b="1" dirty="0">
                <a:solidFill>
                  <a:srgbClr val="00B0F0"/>
                </a:solidFill>
                <a:latin typeface="Gulim"/>
                <a:ea typeface="Gulim"/>
              </a:rPr>
              <a:t> </a:t>
            </a:r>
            <a:r>
              <a:rPr lang="de-DE" sz="3200" b="1" i="1" dirty="0">
                <a:solidFill>
                  <a:srgbClr val="00B0F0"/>
                </a:solidFill>
                <a:latin typeface="Aptos Narrow"/>
                <a:ea typeface="Gulim"/>
              </a:rPr>
              <a:t>SMARTPHONES E INTELIGÊNCIA ARTIFICIAL PARA MELHOR IDADE</a:t>
            </a:r>
            <a:endParaRPr lang="de-DE" sz="3200" b="1" i="1" dirty="0">
              <a:solidFill>
                <a:srgbClr val="00B0F0"/>
              </a:solidFill>
              <a:latin typeface="Aptos Narrow"/>
              <a:ea typeface="Gulim"/>
              <a:cs typeface="Aharon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005CC-32AC-B096-D00D-8DD688A5731B}"/>
              </a:ext>
            </a:extLst>
          </p:cNvPr>
          <p:cNvSpPr txBox="1"/>
          <p:nvPr/>
        </p:nvSpPr>
        <p:spPr>
          <a:xfrm>
            <a:off x="1306829" y="118414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978C15-EB28-BBA7-D775-6BF104AA4D2E}"/>
              </a:ext>
            </a:extLst>
          </p:cNvPr>
          <p:cNvSpPr txBox="1"/>
          <p:nvPr/>
        </p:nvSpPr>
        <p:spPr>
          <a:xfrm>
            <a:off x="2290935" y="10733848"/>
            <a:ext cx="48407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</a:rPr>
              <a:t>APRENDA SEM COMPLICAÇÕES!</a:t>
            </a:r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A9B353D-1F96-0115-C3B9-0FB00C715BE4}"/>
                  </a:ext>
                </a:extLst>
              </p14:cNvPr>
              <p14:cNvContentPartPr/>
              <p14:nvPr/>
            </p14:nvContentPartPr>
            <p14:xfrm>
              <a:off x="5200650" y="9584532"/>
              <a:ext cx="13890" cy="1389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A9B353D-1F96-0115-C3B9-0FB00C715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3400" y="9237282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F9DCE883-57D6-87BB-1CFC-18873340B415}"/>
                  </a:ext>
                </a:extLst>
              </p14:cNvPr>
              <p14:cNvContentPartPr/>
              <p14:nvPr/>
            </p14:nvContentPartPr>
            <p14:xfrm>
              <a:off x="4889499" y="9773664"/>
              <a:ext cx="101255" cy="155354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F9DCE883-57D6-87BB-1CFC-18873340B4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0522" y="9764674"/>
                <a:ext cx="118849" cy="172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B624F38-7289-A21C-C45D-C0272AE97505}"/>
                  </a:ext>
                </a:extLst>
              </p14:cNvPr>
              <p14:cNvContentPartPr/>
              <p14:nvPr/>
            </p14:nvContentPartPr>
            <p14:xfrm>
              <a:off x="4533900" y="10251282"/>
              <a:ext cx="13890" cy="1389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B624F38-7289-A21C-C45D-C0272AE975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6650" y="9904032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5AC37B81-650D-454F-2317-D34603710E26}"/>
                  </a:ext>
                </a:extLst>
              </p14:cNvPr>
              <p14:cNvContentPartPr/>
              <p14:nvPr/>
            </p14:nvContentPartPr>
            <p14:xfrm>
              <a:off x="4078287" y="9606756"/>
              <a:ext cx="13890" cy="1389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5AC37B81-650D-454F-2317-D34603710E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1037" y="9259506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A0BEFBE-716F-997C-04E7-FCB699461A27}"/>
                  </a:ext>
                </a:extLst>
              </p14:cNvPr>
              <p14:cNvContentPartPr/>
              <p14:nvPr/>
            </p14:nvContentPartPr>
            <p14:xfrm>
              <a:off x="4078287" y="9606756"/>
              <a:ext cx="13890" cy="1389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A0BEFBE-716F-997C-04E7-FCB699461A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1037" y="9259506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B24FC18-9F6F-270E-1D79-98C350E4B887}"/>
                  </a:ext>
                </a:extLst>
              </p14:cNvPr>
              <p14:cNvContentPartPr/>
              <p14:nvPr/>
            </p14:nvContentPartPr>
            <p14:xfrm>
              <a:off x="4189412" y="9495631"/>
              <a:ext cx="13890" cy="1389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B24FC18-9F6F-270E-1D79-98C350E4B8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2162" y="9148381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D152418-AB57-5FE3-45B4-B81B51214424}"/>
                  </a:ext>
                </a:extLst>
              </p14:cNvPr>
              <p14:cNvContentPartPr/>
              <p14:nvPr/>
            </p14:nvContentPartPr>
            <p14:xfrm>
              <a:off x="4267200" y="9417845"/>
              <a:ext cx="13890" cy="1389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D152418-AB57-5FE3-45B4-B81B512144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9950" y="9070595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112CEDA7-9B4D-7842-7394-573D2C2EDE8F}"/>
                  </a:ext>
                </a:extLst>
              </p14:cNvPr>
              <p14:cNvContentPartPr/>
              <p14:nvPr/>
            </p14:nvContentPartPr>
            <p14:xfrm>
              <a:off x="4150894" y="9384506"/>
              <a:ext cx="127417" cy="21863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112CEDA7-9B4D-7842-7394-573D2C2EDE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1921" y="9375546"/>
                <a:ext cx="145004" cy="39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25BAD6C0-ECFA-F753-F7C4-AC6CE1A25AC4}"/>
                  </a:ext>
                </a:extLst>
              </p14:cNvPr>
              <p14:cNvContentPartPr/>
              <p14:nvPr/>
            </p14:nvContentPartPr>
            <p14:xfrm>
              <a:off x="4100512" y="9417845"/>
              <a:ext cx="13890" cy="1389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25BAD6C0-ECFA-F753-F7C4-AC6CE1A25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3262" y="9070595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C187562-3B3E-15A3-8F82-4E1D65D960C9}"/>
                  </a:ext>
                </a:extLst>
              </p14:cNvPr>
              <p14:cNvContentPartPr/>
              <p14:nvPr/>
            </p14:nvContentPartPr>
            <p14:xfrm>
              <a:off x="4100512" y="9417845"/>
              <a:ext cx="13890" cy="1389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C187562-3B3E-15A3-8F82-4E1D65D96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3262" y="9070595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6237633-42C6-DBEA-3929-2AEC26695A78}"/>
                  </a:ext>
                </a:extLst>
              </p14:cNvPr>
              <p14:cNvContentPartPr/>
              <p14:nvPr/>
            </p14:nvContentPartPr>
            <p14:xfrm>
              <a:off x="4100512" y="9417845"/>
              <a:ext cx="13890" cy="1389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6237633-42C6-DBEA-3929-2AEC26695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3262" y="9070595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3B043065-BEEF-9372-2BC3-806FBB6AD3F3}"/>
                  </a:ext>
                </a:extLst>
              </p14:cNvPr>
              <p14:cNvContentPartPr/>
              <p14:nvPr/>
            </p14:nvContentPartPr>
            <p14:xfrm>
              <a:off x="4100512" y="9417845"/>
              <a:ext cx="13890" cy="1389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3B043065-BEEF-9372-2BC3-806FBB6AD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3262" y="9070595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14F7E796-66D3-8EB7-1134-477B0888148C}"/>
                  </a:ext>
                </a:extLst>
              </p14:cNvPr>
              <p14:cNvContentPartPr/>
              <p14:nvPr/>
            </p14:nvContentPartPr>
            <p14:xfrm>
              <a:off x="8378825" y="6195219"/>
              <a:ext cx="13890" cy="1389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14F7E796-66D3-8EB7-1134-477B088814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1575" y="5847969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5376ACD-BF64-8797-2C5D-16F30302F7DE}"/>
                  </a:ext>
                </a:extLst>
              </p14:cNvPr>
              <p14:cNvContentPartPr/>
              <p14:nvPr/>
            </p14:nvContentPartPr>
            <p14:xfrm>
              <a:off x="2389188" y="5606257"/>
              <a:ext cx="13890" cy="1389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5376ACD-BF64-8797-2C5D-16F30302F7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938" y="5259007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0A5BFF61-95B7-524A-60B1-EC53B1242A47}"/>
                  </a:ext>
                </a:extLst>
              </p14:cNvPr>
              <p14:cNvContentPartPr/>
              <p14:nvPr/>
            </p14:nvContentPartPr>
            <p14:xfrm>
              <a:off x="4111624" y="9128918"/>
              <a:ext cx="55945" cy="142567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0A5BFF61-95B7-524A-60B1-EC53B1242A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2716" y="9119940"/>
                <a:ext cx="73406" cy="16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E48056E3-B3CB-0B4D-76ED-22D5427DF702}"/>
                  </a:ext>
                </a:extLst>
              </p14:cNvPr>
              <p14:cNvContentPartPr/>
              <p14:nvPr/>
            </p14:nvContentPartPr>
            <p14:xfrm>
              <a:off x="6278562" y="10240169"/>
              <a:ext cx="13890" cy="1389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E48056E3-B3CB-0B4D-76ED-22D5427DF7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1312" y="9892919"/>
                <a:ext cx="694500" cy="6945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08890787-1C43-06A7-8BF8-38656CB9509F}"/>
              </a:ext>
            </a:extLst>
          </p:cNvPr>
          <p:cNvSpPr txBox="1"/>
          <p:nvPr/>
        </p:nvSpPr>
        <p:spPr>
          <a:xfrm>
            <a:off x="3442087" y="11379433"/>
            <a:ext cx="2707837" cy="917079"/>
          </a:xfrm>
          <a:prstGeom prst="rightArrow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  <a:latin typeface="Aptos Display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PALMA JUNIOR</a:t>
            </a:r>
            <a:endParaRPr lang="pt-BR" sz="2400" b="1">
              <a:solidFill>
                <a:srgbClr val="00B0F0"/>
              </a:solidFill>
              <a:latin typeface="Aptos Display"/>
            </a:endParaRPr>
          </a:p>
        </p:txBody>
      </p:sp>
      <p:pic>
        <p:nvPicPr>
          <p:cNvPr id="29" name="Espaço Reservado para Conteúdo 28" descr="Cérebro com preenchimento sólido">
            <a:extLst>
              <a:ext uri="{FF2B5EF4-FFF2-40B4-BE49-F238E27FC236}">
                <a16:creationId xmlns:a16="http://schemas.microsoft.com/office/drawing/2014/main" id="{E20A8A0B-492B-0C36-011A-72F7AD1D1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87135" y="1728340"/>
            <a:ext cx="2064338" cy="2202110"/>
          </a:xfrm>
        </p:spPr>
      </p:pic>
      <p:pic>
        <p:nvPicPr>
          <p:cNvPr id="30" name="Gráfico 29" descr="Seta circular com preenchimento sólido">
            <a:extLst>
              <a:ext uri="{FF2B5EF4-FFF2-40B4-BE49-F238E27FC236}">
                <a16:creationId xmlns:a16="http://schemas.microsoft.com/office/drawing/2014/main" id="{E0FAC3D2-1D7A-60CF-8723-A9FB702C5F1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27155" y="8491068"/>
            <a:ext cx="1782498" cy="1858807"/>
          </a:xfrm>
          <a:prstGeom prst="rect">
            <a:avLst/>
          </a:prstGeom>
        </p:spPr>
      </p:pic>
      <p:sp>
        <p:nvSpPr>
          <p:cNvPr id="31" name="Espaço Reservado para Rodapé 30">
            <a:extLst>
              <a:ext uri="{FF2B5EF4-FFF2-40B4-BE49-F238E27FC236}">
                <a16:creationId xmlns:a16="http://schemas.microsoft.com/office/drawing/2014/main" id="{577FC4E1-6EC9-5E92-5350-9C5AB08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216881"/>
            <a:ext cx="3240405" cy="681567"/>
          </a:xfrm>
        </p:spPr>
        <p:txBody>
          <a:bodyPr/>
          <a:lstStyle/>
          <a:p>
            <a:r>
              <a:rPr lang="pt-BR" b="1" dirty="0"/>
              <a:t>Ebook aprendendo com facilidade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10" descr="Homem com óculos de grau&#10;&#10;Descrição gerada automaticamente">
            <a:extLst>
              <a:ext uri="{FF2B5EF4-FFF2-40B4-BE49-F238E27FC236}">
                <a16:creationId xmlns:a16="http://schemas.microsoft.com/office/drawing/2014/main" id="{1613223C-4776-510D-210C-61C96D43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99" t="-923" r="67961" b="923"/>
          <a:stretch/>
        </p:blipFill>
        <p:spPr>
          <a:xfrm>
            <a:off x="6487470" y="2283406"/>
            <a:ext cx="3115393" cy="8229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0957D5-3106-D5F2-F450-D6208DB77EF4}"/>
              </a:ext>
            </a:extLst>
          </p:cNvPr>
          <p:cNvSpPr txBox="1"/>
          <p:nvPr/>
        </p:nvSpPr>
        <p:spPr>
          <a:xfrm>
            <a:off x="-177183" y="-105872"/>
            <a:ext cx="10169541" cy="2085796"/>
          </a:xfrm>
          <a:prstGeom prst="frame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chemeClr val="bg2">
                    <a:lumMod val="25000"/>
                  </a:schemeClr>
                </a:solidFill>
                <a:latin typeface="Aptos Narrow"/>
                <a:ea typeface="Calibri Bold"/>
                <a:cs typeface="Calibri Bold"/>
              </a:rPr>
              <a:t>Além das funções básicas já mencionadas, os smartphones oferecem uma variedade de recursos avançados que podem enriquecer sua experiência digital. Aqui estão algumas funcionalidades adicionais que você pode explorar: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1772F5-F39E-3A94-C734-29D612E26EF5}"/>
              </a:ext>
            </a:extLst>
          </p:cNvPr>
          <p:cNvSpPr txBox="1"/>
          <p:nvPr/>
        </p:nvSpPr>
        <p:spPr>
          <a:xfrm>
            <a:off x="2883" y="2279265"/>
            <a:ext cx="6710111" cy="10310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pt-BR" sz="2400" b="1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pt-BR" sz="2400" b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  </a:t>
            </a:r>
            <a:r>
              <a:rPr lang="pt-BR" sz="2000" b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 </a:t>
            </a:r>
            <a:r>
              <a:rPr lang="pt-BR" sz="2000" b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 1- Divisão de Tela (Multitarefa):</a:t>
            </a:r>
            <a:endParaRPr lang="pt-BR" sz="2000" b="1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Permite utilizar dois aplicativos simultaneamente, facilitando tarefas como consultar um site enquanto escreve uma mensagem.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pt-BR" sz="2000" i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Como usar: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Abra um aplicativo.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Toque no botão de aplicativos recentes (geralmente um quadrado ou três linhas).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Selecione o ícone do aplicativo desejado e escolha "Tela dividida".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Selecione o segundo aplicativo para abrir na outra metade da tela.</a:t>
            </a:r>
          </a:p>
          <a:p>
            <a:pPr lvl="1"/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+mn-lt"/>
              <a:cs typeface="+mn-lt"/>
            </a:endParaRPr>
          </a:p>
          <a:p>
            <a:pPr lvl="1"/>
            <a:r>
              <a:rPr lang="pt-BR" sz="2000" b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2- Atalhos para Funções de Aplicativos:</a:t>
            </a:r>
            <a:endParaRPr lang="pt-BR" sz="2000" b="1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Acesse rapidamente funcionalidades específicas de um aplicativo diretamente da tela inicial.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pt-BR" sz="2000" i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Como usar: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Pressione e 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segure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 o ícone do aplicativo na tela inicial.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Um menu com opções rápidas aparecerá; selecione a desejada.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+mn-lt"/>
              <a:cs typeface="+mn-lt"/>
            </a:endParaRPr>
          </a:p>
          <a:p>
            <a:pPr lvl="1"/>
            <a:r>
              <a:rPr lang="pt-BR" sz="2000" b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3- Proteção de Aplicativos com Senha:</a:t>
            </a:r>
            <a:endParaRPr lang="pt-BR" sz="2000" b="1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Mantenha seus aplicativos pessoais seguros, exigindo uma senha ou biometria para acessá-los.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pt-BR" sz="2000" i="1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Como usar: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Nas configurações, vá para "Segurança" ou "Privacidade".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/>
                <a:ea typeface="+mn-lt"/>
                <a:cs typeface="+mn-lt"/>
              </a:rPr>
              <a:t>Procure por "Bloqueio de aplicativos" e selecione os que deseja proteger.</a:t>
            </a:r>
            <a:endParaRPr lang="pt-BR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lvl="1"/>
            <a:endParaRPr lang="pt-BR" sz="2000">
              <a:solidFill>
                <a:schemeClr val="bg2">
                  <a:lumMod val="25000"/>
                </a:schemeClr>
              </a:solidFill>
              <a:latin typeface="Aptos Narrow"/>
              <a:ea typeface="+mn-lt"/>
              <a:cs typeface="+mn-lt"/>
            </a:endParaRPr>
          </a:p>
          <a:p>
            <a:pPr lvl="1"/>
            <a:endParaRPr lang="pt-BR" sz="2000" b="1">
              <a:solidFill>
                <a:schemeClr val="bg2">
                  <a:lumMod val="25000"/>
                </a:schemeClr>
              </a:solidFill>
              <a:latin typeface="Aptos Narrow"/>
              <a:ea typeface="Calibri"/>
              <a:cs typeface="Calibri"/>
            </a:endParaRPr>
          </a:p>
          <a:p>
            <a:pPr lvl="1"/>
            <a:endParaRPr lang="pt-BR" sz="2000" b="1">
              <a:solidFill>
                <a:schemeClr val="bg2">
                  <a:lumMod val="25000"/>
                </a:schemeClr>
              </a:solidFill>
              <a:latin typeface="Aptos Narrow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pt-BR" sz="2000">
              <a:solidFill>
                <a:schemeClr val="bg2">
                  <a:lumMod val="25000"/>
                </a:schemeClr>
              </a:solidFill>
              <a:latin typeface="Aptos Narrow"/>
              <a:ea typeface="Calibri"/>
              <a:cs typeface="Calibri"/>
            </a:endParaRPr>
          </a:p>
        </p:txBody>
      </p:sp>
      <p:pic>
        <p:nvPicPr>
          <p:cNvPr id="3" name="Gráfico 2" descr="Livros com preenchimento sólido">
            <a:extLst>
              <a:ext uri="{FF2B5EF4-FFF2-40B4-BE49-F238E27FC236}">
                <a16:creationId xmlns:a16="http://schemas.microsoft.com/office/drawing/2014/main" id="{54A2B67F-CE29-FC70-B87B-0C24FCFD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2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72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421FC07-22E4-87F8-EE7B-FEC620AAF22C}"/>
              </a:ext>
            </a:extLst>
          </p:cNvPr>
          <p:cNvSpPr txBox="1"/>
          <p:nvPr/>
        </p:nvSpPr>
        <p:spPr>
          <a:xfrm>
            <a:off x="214352" y="843397"/>
            <a:ext cx="5891966" cy="11449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000" b="1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4- Fixar Aplicativos no Topo da Lista de Compartilhamento:</a:t>
            </a:r>
            <a:endParaRPr lang="pt-BR" sz="2000">
              <a:solidFill>
                <a:schemeClr val="bg2">
                  <a:lumMod val="25000"/>
                </a:schemeClr>
              </a:solidFill>
              <a:latin typeface="Aptos Narrow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Personalize a ordem dos aplicativos na lista de compartilhamento para acesso mais rápido aos seus favoritos.</a:t>
            </a:r>
          </a:p>
          <a:p>
            <a:r>
              <a:rPr lang="pt-BR" sz="2000" i="1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Como usar:</a:t>
            </a:r>
            <a:endParaRPr lang="pt-BR" sz="2000">
              <a:solidFill>
                <a:schemeClr val="bg2">
                  <a:lumMod val="25000"/>
                </a:schemeClr>
              </a:solidFill>
              <a:latin typeface="Aptos Narrow"/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Ao compartilhar algo, na lista de aplicativos, pressione e </a:t>
            </a:r>
            <a:r>
              <a:rPr lang="pt-BR" sz="2000" err="1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segure</a:t>
            </a: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 o app desejado.</a:t>
            </a:r>
          </a:p>
          <a:p>
            <a:pPr marL="742950" lvl="1" indent="-285750">
              <a:buFont typeface="Arial,Sans-Serif"/>
              <a:buChar char="•"/>
            </a:pPr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Aptos Narrow"/>
                <a:ea typeface="+mn-lt"/>
                <a:cs typeface="+mn-lt"/>
              </a:rPr>
              <a:t>Selecione "Fixar" para mantê-lo no topo da lista.</a:t>
            </a:r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b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5- Transição Rápida entre Aplicativos com Gestos: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Navegue entre aplicativos abertos de forma ágil utilizando gestos na tela.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i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Como usar: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Ative a navegação por gestos nas configurações de "Sistema" ou "Gestos".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Deslize horizontalmente na barra inferior para alternar entre aplicativos recentes.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pt-BR" b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6- Personalização da Tela Inicial com Widgets: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Adicione widgets à tela inicial para acesso rápido a informações como clima, calendário ou notas.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i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Como usar: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Pressione e segure uma área vazia da tela inicial.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Selecione "Widgets" e escolha o desejado, posicionando-o na tela.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pt-BR" b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7- Modo de Economia de Energia: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Prolongue a duração da bateria limitando funções não essenciais.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i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Como usar: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Nas configurações, vá para "Bateria" e ative o "Modo de economia de energia".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pt-BR" b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8- Atualizações Automáticas de Aplicativos: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Mantenha seus aplicativos atualizados automaticamente para garantir segurança e novas funcionalidades.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i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Como usar: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Abra a loja de aplicativos (Play Store).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pt-BR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Vá em "Configurações" e selecione "Atualizar apps automaticamente".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lvl="2"/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algn="l"/>
            <a:endParaRPr lang="pt-BR"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AB5121-1CD5-B593-120B-8D39414CE4AD}"/>
              </a:ext>
            </a:extLst>
          </p:cNvPr>
          <p:cNvSpPr txBox="1"/>
          <p:nvPr/>
        </p:nvSpPr>
        <p:spPr>
          <a:xfrm>
            <a:off x="340092" y="12287574"/>
            <a:ext cx="3379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ea typeface="+mn-lt"/>
                <a:cs typeface="+mn-lt"/>
                <a:hlinkClick r:id="rId2"/>
              </a:rPr>
              <a:t>Video aula 2 {canal curso rapido}</a:t>
            </a:r>
            <a:endParaRPr lang="pt-BR" sz="1400">
              <a:ea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C267F4-C7F9-E302-9220-69A91193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 l="28294" t="460" r="-1938" b="-1150"/>
          <a:stretch/>
        </p:blipFill>
        <p:spPr>
          <a:xfrm>
            <a:off x="5927872" y="657317"/>
            <a:ext cx="3535330" cy="2718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7E2EE8-6EFF-4A5D-FFAA-69D89225F24F}"/>
              </a:ext>
            </a:extLst>
          </p:cNvPr>
          <p:cNvSpPr txBox="1"/>
          <p:nvPr/>
        </p:nvSpPr>
        <p:spPr>
          <a:xfrm>
            <a:off x="6215619" y="4460438"/>
            <a:ext cx="30941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baseline="0">
                <a:solidFill>
                  <a:srgbClr val="3A3A3A"/>
                </a:solidFill>
                <a:latin typeface="Calibri"/>
              </a:rPr>
              <a:t>Explorar e utilizar essas funcionalidades pode tornar o uso do seu smartphone mais eficiente e adaptado às suas necessidades diárias.</a:t>
            </a:r>
            <a:endParaRPr lang="pt-BR" sz="20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84C9704F-FAE5-F60F-707B-8770FD90E0C9}"/>
                  </a:ext>
                </a:extLst>
              </p14:cNvPr>
              <p14:cNvContentPartPr/>
              <p14:nvPr/>
            </p14:nvContentPartPr>
            <p14:xfrm>
              <a:off x="5922962" y="4218136"/>
              <a:ext cx="3645536" cy="1389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84C9704F-FAE5-F60F-707B-8770FD90E0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4965" y="3523636"/>
                <a:ext cx="3681171" cy="13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4328706-A180-F007-FC84-A2E17789326B}"/>
                  </a:ext>
                </a:extLst>
              </p14:cNvPr>
              <p14:cNvContentPartPr/>
              <p14:nvPr/>
            </p14:nvContentPartPr>
            <p14:xfrm>
              <a:off x="5900737" y="6626888"/>
              <a:ext cx="3725390" cy="1389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4328706-A180-F007-FC84-A2E1778932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2738" y="5932388"/>
                <a:ext cx="3761028" cy="1389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em 2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E25A4DB-DF10-F6E3-A433-6C0281DA11C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7052" r="20602" b="-830"/>
          <a:stretch/>
        </p:blipFill>
        <p:spPr>
          <a:xfrm>
            <a:off x="6108144" y="7465933"/>
            <a:ext cx="3270815" cy="2848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2700000">
              <a:srgbClr val="000000">
                <a:alpha val="40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Gráfico 2" descr="Livros com preenchimento sólido">
            <a:extLst>
              <a:ext uri="{FF2B5EF4-FFF2-40B4-BE49-F238E27FC236}">
                <a16:creationId xmlns:a16="http://schemas.microsoft.com/office/drawing/2014/main" id="{4F97770A-0E8A-8A71-D381-2FC831D7B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2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7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D3A2-BC12-90D5-8F93-623A993D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3921631"/>
            <a:ext cx="8053507" cy="2474384"/>
          </a:xfrm>
        </p:spPr>
        <p:txBody>
          <a:bodyPr/>
          <a:lstStyle/>
          <a:p>
            <a:r>
              <a:rPr lang="en-US" sz="6600" b="1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APLICATIVOS</a:t>
            </a:r>
            <a:r>
              <a:rPr lang="en-US" sz="66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ÚTEIS</a:t>
            </a:r>
            <a:endParaRPr lang="pt-BR" sz="6600" b="1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E30B4D-09D9-AD21-ECB0-8AF3C55D1556}"/>
              </a:ext>
            </a:extLst>
          </p:cNvPr>
          <p:cNvSpPr txBox="1"/>
          <p:nvPr/>
        </p:nvSpPr>
        <p:spPr>
          <a:xfrm>
            <a:off x="2156222" y="6170216"/>
            <a:ext cx="52835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Lista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de </a:t>
            </a:r>
            <a:r>
              <a:rPr lang="en-US" sz="2400" u="sng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aplicativos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r>
              <a:rPr lang="en-US" sz="2400" u="sng" baseline="0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benéficos</a:t>
            </a: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.</a:t>
            </a:r>
            <a:endParaRPr lang="pt-BR" sz="2400" u="sng" dirty="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5" name="Gráfico 4" descr="Seta circular com preenchimento sólido">
            <a:extLst>
              <a:ext uri="{FF2B5EF4-FFF2-40B4-BE49-F238E27FC236}">
                <a16:creationId xmlns:a16="http://schemas.microsoft.com/office/drawing/2014/main" id="{F9237FDF-BFE6-83F3-129C-DB599D800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554" y="8461008"/>
            <a:ext cx="1266091" cy="12660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CB7DA98-0F72-BBED-B979-201146ABB534}"/>
              </a:ext>
            </a:extLst>
          </p:cNvPr>
          <p:cNvSpPr txBox="1"/>
          <p:nvPr/>
        </p:nvSpPr>
        <p:spPr>
          <a:xfrm>
            <a:off x="976302" y="11021749"/>
            <a:ext cx="7637633" cy="1249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6" name="Gráfico 5" descr="Livros com preenchimento sólido">
            <a:extLst>
              <a:ext uri="{FF2B5EF4-FFF2-40B4-BE49-F238E27FC236}">
                <a16:creationId xmlns:a16="http://schemas.microsoft.com/office/drawing/2014/main" id="{B9643BF0-8466-294E-942F-FB2591722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4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D7F6E-55DE-E073-579C-109376F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76" y="331237"/>
            <a:ext cx="8124234" cy="476345"/>
          </a:xfrm>
        </p:spPr>
        <p:txBody>
          <a:bodyPr/>
          <a:lstStyle/>
          <a:p>
            <a:r>
              <a:rPr lang="pt-BR" sz="2400" b="1">
                <a:solidFill>
                  <a:schemeClr val="bg2">
                    <a:lumMod val="25000"/>
                  </a:schemeClr>
                </a:solidFill>
                <a:cs typeface="Poppins"/>
              </a:rPr>
              <a:t>Aplicativos úteis </a:t>
            </a:r>
            <a:endParaRPr lang="pt-BR" sz="2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3E5D98-2FD7-D3D9-0FC3-3415F7215FD0}"/>
              </a:ext>
            </a:extLst>
          </p:cNvPr>
          <p:cNvSpPr txBox="1"/>
          <p:nvPr/>
        </p:nvSpPr>
        <p:spPr>
          <a:xfrm>
            <a:off x="387737" y="1372400"/>
            <a:ext cx="4033968" cy="11172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Caixa de Remédios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>
                <a:solidFill>
                  <a:schemeClr val="bg2">
                    <a:lumMod val="25000"/>
                  </a:schemeClr>
                </a:solidFill>
              </a:rPr>
              <a:t>Ajuda 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organizar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lembrar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dos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horários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medicação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além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fornecer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sobre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medicamentos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escanear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código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barras. </a:t>
            </a:r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BP Watch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>
                <a:solidFill>
                  <a:schemeClr val="bg2">
                    <a:lumMod val="25000"/>
                  </a:schemeClr>
                </a:solidFill>
              </a:rPr>
              <a:t>Permite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monitorar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registrar dados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pressão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arterial, peso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pulso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calculando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automaticamente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Índice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Massa Corporal (IMC)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fornecendo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recomendações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personalizadas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Easy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</a:rPr>
              <a:t>Idoso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Oferece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um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catálogo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atividades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serviços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voltados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para 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população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idosa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incluindo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estabelecimentos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saúde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casas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repouso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opções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entretenimento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BIG Launcher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Simplifica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interface do smartphone com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ícones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maiores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visíveis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facilitando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uso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pessoas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com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dificuldades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visuais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ou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motoras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LastPass Password Manager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Gerencia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armazena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senhas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forma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segura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auxiliando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organização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proteção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pessoais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 err="1">
                <a:solidFill>
                  <a:schemeClr val="bg2">
                    <a:lumMod val="25000"/>
                  </a:schemeClr>
                </a:solidFill>
              </a:rPr>
              <a:t>CodyCross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–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</a:rPr>
              <a:t>Palavras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Cruzadas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Oferece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jogos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palavras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cruzadas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que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estimulam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raciocínio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proporcionam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entretenimento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2A9D0E-33A0-171F-4FE7-045EDBD80AF1}"/>
              </a:ext>
            </a:extLst>
          </p:cNvPr>
          <p:cNvSpPr txBox="1"/>
          <p:nvPr/>
        </p:nvSpPr>
        <p:spPr>
          <a:xfrm>
            <a:off x="4763473" y="2108320"/>
            <a:ext cx="4564107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Rádio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Saudade</a:t>
            </a:r>
            <a:b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</a:br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Reúne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estações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rádio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vintage do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mundo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todo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permitindo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que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usuários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desfrutem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músicas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clássicas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nostálgicas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. </a:t>
            </a: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iDosos</a:t>
            </a:r>
            <a:b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</a:br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Oferece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tutoriais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interativos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que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ensinam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maneira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simples,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como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utilizar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as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funções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básicas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um smartphone,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como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fazer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ligações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enviar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mensagens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. </a:t>
            </a: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Senior Safety Phone</a:t>
            </a:r>
            <a:b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</a:br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Transforma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o smartphone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em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um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dispositivo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mais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amigável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para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idosos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com interface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simplificada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recursos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segurança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como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botão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emergência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. </a:t>
            </a: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Beba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Água</a:t>
            </a:r>
            <a:br>
              <a:rPr lang="en-US" b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</a:br>
            <a:r>
              <a:rPr lang="en-US" b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Emite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lembretes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para 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ingestão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regular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água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ajudando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manter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hidratação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adequada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longo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do dia. </a:t>
            </a:r>
          </a:p>
          <a:p>
            <a:endParaRPr lang="en-US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Esses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aplicativos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foram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selecionados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para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atender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às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necessidades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comuns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dos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idosos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promovendo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saúde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segurança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entretenimento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facilidade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no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uso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tecnologias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digitais</a:t>
            </a:r>
            <a:r>
              <a:rPr lang="en-US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.</a:t>
            </a:r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CCB3A-568F-4D3D-034E-32BA39D735FA}"/>
              </a:ext>
            </a:extLst>
          </p:cNvPr>
          <p:cNvSpPr txBox="1"/>
          <p:nvPr/>
        </p:nvSpPr>
        <p:spPr>
          <a:xfrm>
            <a:off x="388870" y="1035343"/>
            <a:ext cx="87452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Aqui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está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seleção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10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aplicativos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úteis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que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podem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facilitar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dos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idosos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: basta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baixar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aplicativo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desejado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loja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aplicativos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>
              <a:ea typeface="Calibri"/>
              <a:cs typeface="Calibri"/>
            </a:endParaRPr>
          </a:p>
          <a:p>
            <a:pPr algn="l"/>
            <a:endParaRPr lang="pt-BR">
              <a:ea typeface="Calibri"/>
              <a:cs typeface="Calibri"/>
            </a:endParaRP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C1EBC66-717B-97BF-24A7-D4EC740B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59" y="9492299"/>
            <a:ext cx="2862263" cy="2344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4384F35-84F2-9346-69FA-37152BCB09B3}"/>
              </a:ext>
            </a:extLst>
          </p:cNvPr>
          <p:cNvSpPr txBox="1"/>
          <p:nvPr/>
        </p:nvSpPr>
        <p:spPr>
          <a:xfrm>
            <a:off x="-2774" y="-5565"/>
            <a:ext cx="44105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ea typeface="Calibri"/>
                <a:cs typeface="Calibri"/>
              </a:rPr>
              <a:t> </a:t>
            </a:r>
            <a:r>
              <a:rPr lang="en-US" sz="1600" b="1" err="1">
                <a:ea typeface="Calibri"/>
                <a:cs typeface="Calibri"/>
              </a:rPr>
              <a:t>Listagem</a:t>
            </a:r>
            <a:r>
              <a:rPr lang="en-US" sz="1600" b="1" dirty="0">
                <a:ea typeface="Calibri"/>
                <a:cs typeface="Calibri"/>
              </a:rPr>
              <a:t> de apps </a:t>
            </a:r>
            <a:r>
              <a:rPr lang="en-US" sz="1600" b="1" err="1">
                <a:ea typeface="Calibri"/>
                <a:cs typeface="Calibri"/>
              </a:rPr>
              <a:t>benéficos</a:t>
            </a:r>
            <a:r>
              <a:rPr lang="en-US" sz="1600" b="1" dirty="0">
                <a:ea typeface="Calibri"/>
                <a:cs typeface="Calibri"/>
              </a:rPr>
              <a:t> para </a:t>
            </a:r>
            <a:r>
              <a:rPr lang="en-US" sz="1600" b="1" err="1">
                <a:ea typeface="Calibri"/>
                <a:cs typeface="Calibri"/>
              </a:rPr>
              <a:t>idosos</a:t>
            </a:r>
            <a:endParaRPr lang="pt-BR" sz="1600" b="1" err="1"/>
          </a:p>
        </p:txBody>
      </p:sp>
      <p:pic>
        <p:nvPicPr>
          <p:cNvPr id="5" name="Gráfico 4" descr="Livros com preenchimento sólido">
            <a:extLst>
              <a:ext uri="{FF2B5EF4-FFF2-40B4-BE49-F238E27FC236}">
                <a16:creationId xmlns:a16="http://schemas.microsoft.com/office/drawing/2014/main" id="{DF9C262B-DC34-3AD7-5461-6955FEFE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3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8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E30ED-D8BB-C09D-E8F1-D297CD52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3208091"/>
            <a:ext cx="8053507" cy="2474384"/>
          </a:xfrm>
        </p:spPr>
        <p:txBody>
          <a:bodyPr/>
          <a:lstStyle/>
          <a:p>
            <a:r>
              <a:rPr lang="en-US" sz="6600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SEGURANÇA ONLINE</a:t>
            </a:r>
            <a:endParaRPr lang="pt-BR" sz="6600">
              <a:solidFill>
                <a:schemeClr val="tx2">
                  <a:lumMod val="76000"/>
                  <a:lumOff val="24000"/>
                </a:schemeClr>
              </a:solidFill>
              <a:latin typeface="Bookman Old Styl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DF9D20-C0BF-D6E1-AE4F-322B54D2BA4A}"/>
              </a:ext>
            </a:extLst>
          </p:cNvPr>
          <p:cNvSpPr txBox="1"/>
          <p:nvPr/>
        </p:nvSpPr>
        <p:spPr>
          <a:xfrm>
            <a:off x="1975246" y="6161880"/>
            <a:ext cx="56329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Dicas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sobre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privacidade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e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segurança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digital.</a:t>
            </a:r>
            <a:endParaRPr lang="pt-BR" sz="2400" u="sng" dirty="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6" name="Gráfico 5" descr="Seta circular com preenchimento sólido">
            <a:extLst>
              <a:ext uri="{FF2B5EF4-FFF2-40B4-BE49-F238E27FC236}">
                <a16:creationId xmlns:a16="http://schemas.microsoft.com/office/drawing/2014/main" id="{B782C8A9-2353-700B-E087-1D355F19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554" y="8472121"/>
            <a:ext cx="1266091" cy="126609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55D16C-8169-F8A7-515E-39C9B2FA6EFE}"/>
              </a:ext>
            </a:extLst>
          </p:cNvPr>
          <p:cNvSpPr txBox="1"/>
          <p:nvPr/>
        </p:nvSpPr>
        <p:spPr>
          <a:xfrm>
            <a:off x="1009640" y="10921736"/>
            <a:ext cx="7637633" cy="1249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7" name="Gráfico 6" descr="Livros com preenchimento sólido">
            <a:extLst>
              <a:ext uri="{FF2B5EF4-FFF2-40B4-BE49-F238E27FC236}">
                <a16:creationId xmlns:a16="http://schemas.microsoft.com/office/drawing/2014/main" id="{4C962C1F-8D16-C5E6-602C-C797AB2E0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5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93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40A-4E6A-4738-38D6-2F6BEBE1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65" y="807599"/>
            <a:ext cx="8053507" cy="370255"/>
          </a:xfrm>
        </p:spPr>
        <p:txBody>
          <a:bodyPr/>
          <a:lstStyle/>
          <a:p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Dicas sobre privacidade e segurança digital.</a:t>
            </a:r>
            <a:endParaRPr lang="pt-BR" sz="2400" b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3AE532-D396-1AD2-3020-B9AF23275463}"/>
              </a:ext>
            </a:extLst>
          </p:cNvPr>
          <p:cNvSpPr txBox="1"/>
          <p:nvPr/>
        </p:nvSpPr>
        <p:spPr>
          <a:xfrm>
            <a:off x="41671" y="27781"/>
            <a:ext cx="35559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Calibri"/>
                <a:cs typeface="Calibri"/>
              </a:rPr>
              <a:t>Segurança Online</a:t>
            </a:r>
            <a:endParaRPr lang="pt-BR" sz="16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220A73-FCF5-A174-DE0D-B798A0D1F1DD}"/>
              </a:ext>
            </a:extLst>
          </p:cNvPr>
          <p:cNvSpPr txBox="1"/>
          <p:nvPr/>
        </p:nvSpPr>
        <p:spPr>
          <a:xfrm>
            <a:off x="133811" y="1620229"/>
            <a:ext cx="9347206" cy="10926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 </a:t>
            </a:r>
            <a:r>
              <a:rPr lang="en-US" sz="2400" err="1">
                <a:ea typeface="+mn-lt"/>
                <a:cs typeface="+mn-lt"/>
              </a:rPr>
              <a:t>tecnologia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oferece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inúmeras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facilidades</a:t>
            </a:r>
            <a:r>
              <a:rPr lang="en-US" sz="2400">
                <a:ea typeface="+mn-lt"/>
                <a:cs typeface="+mn-lt"/>
              </a:rPr>
              <a:t>, mas </a:t>
            </a:r>
            <a:r>
              <a:rPr lang="en-US" sz="2400" err="1">
                <a:ea typeface="+mn-lt"/>
                <a:cs typeface="+mn-lt"/>
              </a:rPr>
              <a:t>também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exige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cuidados</a:t>
            </a:r>
            <a:r>
              <a:rPr lang="en-US" sz="240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garantir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segurança</a:t>
            </a:r>
            <a:r>
              <a:rPr lang="en-US" sz="2400">
                <a:ea typeface="+mn-lt"/>
                <a:cs typeface="+mn-lt"/>
              </a:rPr>
              <a:t> online. Aqui </a:t>
            </a:r>
            <a:r>
              <a:rPr lang="en-US" sz="2400" err="1">
                <a:ea typeface="+mn-lt"/>
                <a:cs typeface="+mn-lt"/>
              </a:rPr>
              <a:t>estão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algumas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dicas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importantes</a:t>
            </a:r>
            <a:r>
              <a:rPr lang="en-US" sz="240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proteger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privacidade</a:t>
            </a:r>
            <a:r>
              <a:rPr lang="en-US" sz="240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manter</a:t>
            </a:r>
            <a:r>
              <a:rPr lang="en-US" sz="2400">
                <a:ea typeface="+mn-lt"/>
                <a:cs typeface="+mn-lt"/>
              </a:rPr>
              <a:t>-se </a:t>
            </a:r>
            <a:r>
              <a:rPr lang="en-US" sz="2400" err="1">
                <a:ea typeface="+mn-lt"/>
                <a:cs typeface="+mn-lt"/>
              </a:rPr>
              <a:t>seguro</a:t>
            </a:r>
            <a:r>
              <a:rPr lang="en-US" sz="2400">
                <a:ea typeface="+mn-lt"/>
                <a:cs typeface="+mn-lt"/>
              </a:rPr>
              <a:t> no </a:t>
            </a:r>
            <a:r>
              <a:rPr lang="en-US" sz="2400" err="1">
                <a:ea typeface="+mn-lt"/>
                <a:cs typeface="+mn-lt"/>
              </a:rPr>
              <a:t>mundo</a:t>
            </a:r>
            <a:r>
              <a:rPr lang="en-US" sz="2400">
                <a:ea typeface="+mn-lt"/>
                <a:cs typeface="+mn-lt"/>
              </a:rPr>
              <a:t> digital:</a:t>
            </a:r>
            <a:endParaRPr lang="pt-BR" sz="2400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Use </a:t>
            </a:r>
            <a:r>
              <a:rPr lang="en-US" sz="2000" b="1" err="1">
                <a:ea typeface="+mn-lt"/>
                <a:cs typeface="+mn-lt"/>
              </a:rPr>
              <a:t>Senhas</a:t>
            </a:r>
            <a:r>
              <a:rPr lang="en-US" sz="2000" b="1">
                <a:ea typeface="+mn-lt"/>
                <a:cs typeface="+mn-lt"/>
              </a:rPr>
              <a:t> Fortes e </a:t>
            </a:r>
            <a:r>
              <a:rPr lang="en-US" sz="2000" b="1" err="1">
                <a:ea typeface="+mn-lt"/>
                <a:cs typeface="+mn-lt"/>
              </a:rPr>
              <a:t>Únicas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Crie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senhas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combinem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letras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maiúsculas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minúsculas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números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símbolos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Evite </a:t>
            </a:r>
            <a:r>
              <a:rPr lang="en-US" sz="2000" err="1">
                <a:ea typeface="+mn-lt"/>
                <a:cs typeface="+mn-lt"/>
              </a:rPr>
              <a:t>utilizar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informações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pessoais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óbvias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datas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nascimento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sequências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numéricas</a:t>
            </a:r>
            <a:r>
              <a:rPr lang="en-US" sz="2000">
                <a:ea typeface="+mn-lt"/>
                <a:cs typeface="+mn-lt"/>
              </a:rPr>
              <a:t> simples.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compartilhe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suas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senhas</a:t>
            </a:r>
            <a:r>
              <a:rPr lang="en-US" sz="2000">
                <a:ea typeface="+mn-lt"/>
                <a:cs typeface="+mn-lt"/>
              </a:rPr>
              <a:t> com </a:t>
            </a:r>
            <a:r>
              <a:rPr lang="en-US" sz="2000" err="1">
                <a:ea typeface="+mn-lt"/>
                <a:cs typeface="+mn-lt"/>
              </a:rPr>
              <a:t>terceiros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altere</a:t>
            </a:r>
            <a:r>
              <a:rPr lang="en-US" sz="2000">
                <a:ea typeface="+mn-lt"/>
                <a:cs typeface="+mn-lt"/>
              </a:rPr>
              <a:t>-as </a:t>
            </a:r>
            <a:r>
              <a:rPr lang="en-US" sz="2000" err="1">
                <a:ea typeface="+mn-lt"/>
                <a:cs typeface="+mn-lt"/>
              </a:rPr>
              <a:t>periodicamente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en-US" sz="2000" b="1">
                <a:ea typeface="+mn-lt"/>
                <a:cs typeface="+mn-lt"/>
              </a:rPr>
              <a:t>Cuidado com E-mails e Links </a:t>
            </a:r>
            <a:r>
              <a:rPr lang="en-US" sz="2000" b="1" err="1">
                <a:ea typeface="+mn-lt"/>
                <a:cs typeface="+mn-lt"/>
              </a:rPr>
              <a:t>Desconhecidos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>
                <a:ea typeface="+mn-lt"/>
                <a:cs typeface="+mn-lt"/>
              </a:rPr>
              <a:t> abra e-mails de </a:t>
            </a:r>
            <a:r>
              <a:rPr lang="en-US" sz="2000" err="1">
                <a:ea typeface="+mn-lt"/>
                <a:cs typeface="+mn-lt"/>
              </a:rPr>
              <a:t>remetentes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desconhecidos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suspeitos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Evite </a:t>
            </a:r>
            <a:r>
              <a:rPr lang="en-US" sz="2000" err="1">
                <a:ea typeface="+mn-lt"/>
                <a:cs typeface="+mn-lt"/>
              </a:rPr>
              <a:t>clicar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links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baixar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anexos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fontes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confiáveis</a:t>
            </a:r>
            <a:r>
              <a:rPr lang="en-US" sz="2000">
                <a:ea typeface="+mn-lt"/>
                <a:cs typeface="+mn-lt"/>
              </a:rPr>
              <a:t>, pois </a:t>
            </a:r>
            <a:r>
              <a:rPr lang="en-US" sz="2000" err="1">
                <a:ea typeface="+mn-lt"/>
                <a:cs typeface="+mn-lt"/>
              </a:rPr>
              <a:t>podem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conter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vírus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malwares.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Verifique</a:t>
            </a:r>
            <a:r>
              <a:rPr lang="en-US" sz="200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endereço</a:t>
            </a:r>
            <a:r>
              <a:rPr lang="en-US" sz="2000">
                <a:ea typeface="+mn-lt"/>
                <a:cs typeface="+mn-lt"/>
              </a:rPr>
              <a:t> de e-mail do </a:t>
            </a:r>
            <a:r>
              <a:rPr lang="en-US" sz="2000" err="1">
                <a:ea typeface="+mn-lt"/>
                <a:cs typeface="+mn-lt"/>
              </a:rPr>
              <a:t>remetente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confirmar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sua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autenticidade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en-US" sz="2000" b="1" err="1">
                <a:ea typeface="+mn-lt"/>
                <a:cs typeface="+mn-lt"/>
              </a:rPr>
              <a:t>Proteja</a:t>
            </a:r>
            <a:r>
              <a:rPr lang="en-US" sz="2000" b="1">
                <a:ea typeface="+mn-lt"/>
                <a:cs typeface="+mn-lt"/>
              </a:rPr>
              <a:t> Suas </a:t>
            </a:r>
            <a:r>
              <a:rPr lang="en-US" sz="2000" b="1" err="1">
                <a:ea typeface="+mn-lt"/>
                <a:cs typeface="+mn-lt"/>
              </a:rPr>
              <a:t>Informações</a:t>
            </a:r>
            <a:r>
              <a:rPr lang="en-US" sz="2000" b="1">
                <a:ea typeface="+mn-lt"/>
                <a:cs typeface="+mn-lt"/>
              </a:rPr>
              <a:t> Pessoais: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compartilhe</a:t>
            </a:r>
            <a:r>
              <a:rPr lang="en-US" sz="2000">
                <a:ea typeface="+mn-lt"/>
                <a:cs typeface="+mn-lt"/>
              </a:rPr>
              <a:t> dados </a:t>
            </a:r>
            <a:r>
              <a:rPr lang="en-US" sz="2000" err="1">
                <a:ea typeface="+mn-lt"/>
                <a:cs typeface="+mn-lt"/>
              </a:rPr>
              <a:t>pessoais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CPF, </a:t>
            </a:r>
            <a:r>
              <a:rPr lang="en-US" sz="2000" err="1">
                <a:ea typeface="+mn-lt"/>
                <a:cs typeface="+mn-lt"/>
              </a:rPr>
              <a:t>endereço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informações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bancárias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sites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com </a:t>
            </a:r>
            <a:r>
              <a:rPr lang="en-US" sz="2000" err="1">
                <a:ea typeface="+mn-lt"/>
                <a:cs typeface="+mn-lt"/>
              </a:rPr>
              <a:t>pessoas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confiáveis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Evite </a:t>
            </a:r>
            <a:r>
              <a:rPr lang="en-US" sz="2000" err="1">
                <a:ea typeface="+mn-lt"/>
                <a:cs typeface="+mn-lt"/>
              </a:rPr>
              <a:t>fornecer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informações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sensíveis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redes </a:t>
            </a:r>
            <a:r>
              <a:rPr lang="en-US" sz="2000" err="1">
                <a:ea typeface="+mn-lt"/>
                <a:cs typeface="+mn-lt"/>
              </a:rPr>
              <a:t>sociais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plataformas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públicas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en-US" sz="2000" b="1" err="1">
                <a:ea typeface="+mn-lt"/>
                <a:cs typeface="+mn-lt"/>
              </a:rPr>
              <a:t>Compre</a:t>
            </a:r>
            <a:r>
              <a:rPr lang="en-US" sz="2000" b="1">
                <a:ea typeface="+mn-lt"/>
                <a:cs typeface="+mn-lt"/>
              </a:rPr>
              <a:t> Apenas </a:t>
            </a:r>
            <a:r>
              <a:rPr lang="en-US" sz="2000" b="1" err="1">
                <a:ea typeface="+mn-lt"/>
                <a:cs typeface="+mn-lt"/>
              </a:rPr>
              <a:t>em</a:t>
            </a:r>
            <a:r>
              <a:rPr lang="en-US" sz="2000" b="1">
                <a:ea typeface="+mn-lt"/>
                <a:cs typeface="+mn-lt"/>
              </a:rPr>
              <a:t> Sites </a:t>
            </a:r>
            <a:r>
              <a:rPr lang="en-US" sz="2000" b="1" err="1">
                <a:ea typeface="+mn-lt"/>
                <a:cs typeface="+mn-lt"/>
              </a:rPr>
              <a:t>Confiáveis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Antes de </a:t>
            </a:r>
            <a:r>
              <a:rPr lang="en-US" sz="2000" err="1">
                <a:ea typeface="+mn-lt"/>
                <a:cs typeface="+mn-lt"/>
              </a:rPr>
              <a:t>realizar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compras</a:t>
            </a:r>
            <a:r>
              <a:rPr lang="en-US" sz="2000">
                <a:ea typeface="+mn-lt"/>
                <a:cs typeface="+mn-lt"/>
              </a:rPr>
              <a:t> online, </a:t>
            </a:r>
            <a:r>
              <a:rPr lang="en-US" sz="2000" err="1">
                <a:ea typeface="+mn-lt"/>
                <a:cs typeface="+mn-lt"/>
              </a:rPr>
              <a:t>certifique</a:t>
            </a:r>
            <a:r>
              <a:rPr lang="en-US" sz="2000">
                <a:ea typeface="+mn-lt"/>
                <a:cs typeface="+mn-lt"/>
              </a:rPr>
              <a:t>-se de que o site é </a:t>
            </a:r>
            <a:r>
              <a:rPr lang="en-US" sz="2000" err="1">
                <a:ea typeface="+mn-lt"/>
                <a:cs typeface="+mn-lt"/>
              </a:rPr>
              <a:t>seguro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Verifique</a:t>
            </a:r>
            <a:r>
              <a:rPr lang="en-US" sz="2000">
                <a:ea typeface="+mn-lt"/>
                <a:cs typeface="+mn-lt"/>
              </a:rPr>
              <a:t> se </a:t>
            </a:r>
            <a:r>
              <a:rPr lang="en-US" sz="2000" err="1">
                <a:ea typeface="+mn-lt"/>
                <a:cs typeface="+mn-lt"/>
              </a:rPr>
              <a:t>há</a:t>
            </a:r>
            <a:r>
              <a:rPr lang="en-US" sz="200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cadeado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>
                <a:ea typeface="+mn-lt"/>
                <a:cs typeface="+mn-lt"/>
              </a:rPr>
              <a:t> barra de </a:t>
            </a:r>
            <a:r>
              <a:rPr lang="en-US" sz="2000" err="1">
                <a:ea typeface="+mn-lt"/>
                <a:cs typeface="+mn-lt"/>
              </a:rPr>
              <a:t>endereço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navegador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indicando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conexão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segura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Desconfie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ofertas</a:t>
            </a:r>
            <a:r>
              <a:rPr lang="en-US" sz="2000">
                <a:ea typeface="+mn-lt"/>
                <a:cs typeface="+mn-lt"/>
              </a:rPr>
              <a:t> com </a:t>
            </a:r>
            <a:r>
              <a:rPr lang="en-US" sz="2000" err="1">
                <a:ea typeface="+mn-lt"/>
                <a:cs typeface="+mn-lt"/>
              </a:rPr>
              <a:t>preços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muito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abaixo</a:t>
            </a:r>
            <a:r>
              <a:rPr lang="en-US" sz="2000">
                <a:ea typeface="+mn-lt"/>
                <a:cs typeface="+mn-lt"/>
              </a:rPr>
              <a:t> do mercado e </a:t>
            </a:r>
            <a:r>
              <a:rPr lang="en-US" sz="2000" err="1">
                <a:ea typeface="+mn-lt"/>
                <a:cs typeface="+mn-lt"/>
              </a:rPr>
              <a:t>pesquise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reputação</a:t>
            </a:r>
            <a:r>
              <a:rPr lang="en-US" sz="200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loja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en-US" sz="2000" b="1" err="1">
                <a:ea typeface="+mn-lt"/>
                <a:cs typeface="+mn-lt"/>
              </a:rPr>
              <a:t>Mantenha</a:t>
            </a:r>
            <a:r>
              <a:rPr lang="en-US" sz="2000" b="1">
                <a:ea typeface="+mn-lt"/>
                <a:cs typeface="+mn-lt"/>
              </a:rPr>
              <a:t> Seus </a:t>
            </a:r>
            <a:r>
              <a:rPr lang="en-US" sz="2000" b="1" err="1">
                <a:ea typeface="+mn-lt"/>
                <a:cs typeface="+mn-lt"/>
              </a:rPr>
              <a:t>Dispositivos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Atualizados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Atualize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regularmente</a:t>
            </a:r>
            <a:r>
              <a:rPr lang="en-US" sz="200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operacional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aplicativos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seus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dispositivos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corrigir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vulnerabilidades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segurança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Instale</a:t>
            </a:r>
            <a:r>
              <a:rPr lang="en-US" sz="2000">
                <a:ea typeface="+mn-lt"/>
                <a:cs typeface="+mn-lt"/>
              </a:rPr>
              <a:t> um software </a:t>
            </a:r>
            <a:r>
              <a:rPr lang="en-US" sz="2000" err="1">
                <a:ea typeface="+mn-lt"/>
                <a:cs typeface="+mn-lt"/>
              </a:rPr>
              <a:t>antivírus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confiável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mantenha</a:t>
            </a:r>
            <a:r>
              <a:rPr lang="en-US" sz="2000">
                <a:ea typeface="+mn-lt"/>
                <a:cs typeface="+mn-lt"/>
              </a:rPr>
              <a:t>-o sempre </a:t>
            </a:r>
            <a:r>
              <a:rPr lang="en-US" sz="2000" err="1">
                <a:ea typeface="+mn-lt"/>
                <a:cs typeface="+mn-lt"/>
              </a:rPr>
              <a:t>atualizado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AutoNum type="arabicPeriod"/>
            </a:pPr>
            <a:endParaRPr lang="en-US" b="1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6" name="Gráfico 5" descr="Livros com preenchimento sólido">
            <a:extLst>
              <a:ext uri="{FF2B5EF4-FFF2-40B4-BE49-F238E27FC236}">
                <a16:creationId xmlns:a16="http://schemas.microsoft.com/office/drawing/2014/main" id="{DFF3F124-6602-1FF7-5F5E-28ABE62A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5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14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6FDAF-96CA-9DAE-7006-95354853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471646"/>
            <a:ext cx="8071188" cy="423300"/>
          </a:xfrm>
        </p:spPr>
        <p:txBody>
          <a:bodyPr/>
          <a:lstStyle/>
          <a:p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Dicas sobre privacidade e segurança digital.</a:t>
            </a:r>
            <a:endParaRPr lang="pt-BR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345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AB1E31-FBA4-45F8-9A57-1BA5443DBD77}"/>
              </a:ext>
            </a:extLst>
          </p:cNvPr>
          <p:cNvSpPr txBox="1"/>
          <p:nvPr/>
        </p:nvSpPr>
        <p:spPr>
          <a:xfrm>
            <a:off x="278994" y="1967066"/>
            <a:ext cx="9039157" cy="9510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Calibri"/>
                <a:cs typeface="Calibri"/>
              </a:rPr>
              <a:t>6.  </a:t>
            </a:r>
            <a:r>
              <a:rPr lang="en-US" sz="2400" b="1" err="1">
                <a:ea typeface="Calibri"/>
                <a:cs typeface="Calibri"/>
              </a:rPr>
              <a:t>Ajuste</a:t>
            </a:r>
            <a:r>
              <a:rPr lang="en-US" sz="2400" b="1">
                <a:ea typeface="Calibri"/>
                <a:cs typeface="Calibri"/>
              </a:rPr>
              <a:t> as </a:t>
            </a:r>
            <a:r>
              <a:rPr lang="en-US" sz="2400" b="1" err="1">
                <a:ea typeface="Calibri"/>
                <a:cs typeface="Calibri"/>
              </a:rPr>
              <a:t>Configurações</a:t>
            </a:r>
            <a:r>
              <a:rPr lang="en-US" sz="2400" b="1">
                <a:ea typeface="Calibri"/>
                <a:cs typeface="Calibri"/>
              </a:rPr>
              <a:t> de </a:t>
            </a:r>
            <a:r>
              <a:rPr lang="en-US" sz="2400" b="1" err="1">
                <a:ea typeface="Calibri"/>
                <a:cs typeface="Calibri"/>
              </a:rPr>
              <a:t>Privacidade</a:t>
            </a:r>
            <a:r>
              <a:rPr lang="en-US" sz="2400" b="1">
                <a:ea typeface="Calibri"/>
                <a:cs typeface="Calibri"/>
              </a:rPr>
              <a:t> </a:t>
            </a:r>
            <a:r>
              <a:rPr lang="en-US" sz="2400" b="1" err="1">
                <a:ea typeface="Calibri"/>
                <a:cs typeface="Calibri"/>
              </a:rPr>
              <a:t>nas</a:t>
            </a:r>
            <a:r>
              <a:rPr lang="en-US" sz="2400" b="1">
                <a:ea typeface="Calibri"/>
                <a:cs typeface="Calibri"/>
              </a:rPr>
              <a:t> Redes </a:t>
            </a:r>
            <a:r>
              <a:rPr lang="en-US" sz="2400" b="1" err="1">
                <a:ea typeface="Calibri"/>
                <a:cs typeface="Calibri"/>
              </a:rPr>
              <a:t>Sociais</a:t>
            </a:r>
            <a:r>
              <a:rPr lang="en-US" sz="2400" b="1"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Limite </a:t>
            </a:r>
            <a:r>
              <a:rPr lang="en-US" sz="2400" err="1">
                <a:ea typeface="Calibri"/>
                <a:cs typeface="Calibri"/>
              </a:rPr>
              <a:t>quem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pode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ver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suas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informações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pessoais</a:t>
            </a:r>
            <a:r>
              <a:rPr lang="en-US" sz="2400">
                <a:ea typeface="Calibri"/>
                <a:cs typeface="Calibri"/>
              </a:rPr>
              <a:t> e </a:t>
            </a:r>
            <a:r>
              <a:rPr lang="en-US" sz="2400" err="1">
                <a:ea typeface="Calibri"/>
                <a:cs typeface="Calibri"/>
              </a:rPr>
              <a:t>publicações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Evite </a:t>
            </a:r>
            <a:r>
              <a:rPr lang="en-US" sz="2400" err="1">
                <a:ea typeface="Calibri"/>
                <a:cs typeface="Calibri"/>
              </a:rPr>
              <a:t>aceitar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solicitações</a:t>
            </a:r>
            <a:r>
              <a:rPr lang="en-US" sz="240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amizade</a:t>
            </a:r>
            <a:r>
              <a:rPr lang="en-US" sz="240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pessoas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desconhecidas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lvl="1"/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7.  </a:t>
            </a:r>
            <a:r>
              <a:rPr lang="en-US" sz="2400" b="1" err="1">
                <a:ea typeface="Calibri"/>
                <a:cs typeface="Calibri"/>
              </a:rPr>
              <a:t>Desconfie</a:t>
            </a:r>
            <a:r>
              <a:rPr lang="en-US" sz="2400" b="1">
                <a:ea typeface="Calibri"/>
                <a:cs typeface="Calibri"/>
              </a:rPr>
              <a:t> de </a:t>
            </a:r>
            <a:r>
              <a:rPr lang="en-US" sz="2400" b="1" err="1">
                <a:ea typeface="Calibri"/>
                <a:cs typeface="Calibri"/>
              </a:rPr>
              <a:t>Notícias</a:t>
            </a:r>
            <a:r>
              <a:rPr lang="en-US" sz="2400" b="1">
                <a:ea typeface="Calibri"/>
                <a:cs typeface="Calibri"/>
              </a:rPr>
              <a:t> e </a:t>
            </a:r>
            <a:r>
              <a:rPr lang="en-US" sz="2400" b="1" err="1">
                <a:ea typeface="Calibri"/>
                <a:cs typeface="Calibri"/>
              </a:rPr>
              <a:t>Ofertas</a:t>
            </a:r>
            <a:r>
              <a:rPr lang="en-US" sz="2400" b="1">
                <a:ea typeface="Calibri"/>
                <a:cs typeface="Calibri"/>
              </a:rPr>
              <a:t> </a:t>
            </a:r>
            <a:r>
              <a:rPr lang="en-US" sz="2400" b="1" err="1">
                <a:ea typeface="Calibri"/>
                <a:cs typeface="Calibri"/>
              </a:rPr>
              <a:t>Sensacionalistas</a:t>
            </a:r>
            <a:r>
              <a:rPr lang="en-US" sz="2400" b="1"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Antes de </a:t>
            </a:r>
            <a:r>
              <a:rPr lang="en-US" sz="2400" err="1">
                <a:ea typeface="Calibri"/>
                <a:cs typeface="Calibri"/>
              </a:rPr>
              <a:t>compartilhar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ou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acreditar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em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notícias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recebidas</a:t>
            </a:r>
            <a:r>
              <a:rPr lang="en-US" sz="2400">
                <a:ea typeface="Calibri"/>
                <a:cs typeface="Calibri"/>
              </a:rPr>
              <a:t>, </a:t>
            </a:r>
            <a:r>
              <a:rPr lang="en-US" sz="2400" err="1">
                <a:ea typeface="Calibri"/>
                <a:cs typeface="Calibri"/>
              </a:rPr>
              <a:t>verifique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sua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veracidade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em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fontes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confiáveis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Cuidado com </a:t>
            </a:r>
            <a:r>
              <a:rPr lang="en-US" sz="2400" err="1">
                <a:ea typeface="Calibri"/>
                <a:cs typeface="Calibri"/>
              </a:rPr>
              <a:t>ofertas</a:t>
            </a:r>
            <a:r>
              <a:rPr lang="en-US" sz="2400">
                <a:ea typeface="Calibri"/>
                <a:cs typeface="Calibri"/>
              </a:rPr>
              <a:t> que </a:t>
            </a:r>
            <a:r>
              <a:rPr lang="en-US" sz="2400" err="1">
                <a:ea typeface="Calibri"/>
                <a:cs typeface="Calibri"/>
              </a:rPr>
              <a:t>parecem</a:t>
            </a:r>
            <a:r>
              <a:rPr lang="en-US" sz="2400">
                <a:ea typeface="Calibri"/>
                <a:cs typeface="Calibri"/>
              </a:rPr>
              <a:t> boas </a:t>
            </a:r>
            <a:r>
              <a:rPr lang="en-US" sz="2400" err="1">
                <a:ea typeface="Calibri"/>
                <a:cs typeface="Calibri"/>
              </a:rPr>
              <a:t>demais</a:t>
            </a:r>
            <a:r>
              <a:rPr lang="en-US" sz="2400">
                <a:ea typeface="Calibri"/>
                <a:cs typeface="Calibri"/>
              </a:rPr>
              <a:t> para ser </a:t>
            </a:r>
            <a:r>
              <a:rPr lang="en-US" sz="2400" err="1">
                <a:ea typeface="Calibri"/>
                <a:cs typeface="Calibri"/>
              </a:rPr>
              <a:t>verdade</a:t>
            </a:r>
            <a:r>
              <a:rPr lang="en-US" sz="2400">
                <a:ea typeface="Calibri"/>
                <a:cs typeface="Calibri"/>
              </a:rPr>
              <a:t>; </a:t>
            </a:r>
            <a:r>
              <a:rPr lang="en-US" sz="2400" err="1">
                <a:ea typeface="Calibri"/>
                <a:cs typeface="Calibri"/>
              </a:rPr>
              <a:t>podem</a:t>
            </a:r>
            <a:r>
              <a:rPr lang="en-US" sz="2400">
                <a:ea typeface="Calibri"/>
                <a:cs typeface="Calibri"/>
              </a:rPr>
              <a:t> ser </a:t>
            </a:r>
            <a:r>
              <a:rPr lang="en-US" sz="2400" err="1">
                <a:ea typeface="Calibri"/>
                <a:cs typeface="Calibri"/>
              </a:rPr>
              <a:t>tentativas</a:t>
            </a:r>
            <a:r>
              <a:rPr lang="en-US" sz="240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fraude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lvl="1"/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8.  Evite Redes Wi-Fi </a:t>
            </a:r>
            <a:r>
              <a:rPr lang="en-US" sz="2400" b="1" err="1">
                <a:ea typeface="Calibri"/>
                <a:cs typeface="Calibri"/>
              </a:rPr>
              <a:t>Públicas</a:t>
            </a:r>
            <a:r>
              <a:rPr lang="en-US" sz="2400" b="1">
                <a:ea typeface="Calibri"/>
                <a:cs typeface="Calibri"/>
              </a:rPr>
              <a:t> para </a:t>
            </a:r>
            <a:r>
              <a:rPr lang="en-US" sz="2400" b="1" err="1">
                <a:ea typeface="Calibri"/>
                <a:cs typeface="Calibri"/>
              </a:rPr>
              <a:t>Transações</a:t>
            </a:r>
            <a:r>
              <a:rPr lang="en-US" sz="2400" b="1">
                <a:ea typeface="Calibri"/>
                <a:cs typeface="Calibri"/>
              </a:rPr>
              <a:t> </a:t>
            </a:r>
            <a:r>
              <a:rPr lang="en-US" sz="2400" b="1" err="1">
                <a:ea typeface="Calibri"/>
                <a:cs typeface="Calibri"/>
              </a:rPr>
              <a:t>Sensíveis</a:t>
            </a:r>
            <a:r>
              <a:rPr lang="en-US" sz="2400" b="1"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err="1">
                <a:ea typeface="Calibri"/>
                <a:cs typeface="Calibri"/>
              </a:rPr>
              <a:t>Não</a:t>
            </a:r>
            <a:r>
              <a:rPr lang="en-US" sz="2400">
                <a:ea typeface="Calibri"/>
                <a:cs typeface="Calibri"/>
              </a:rPr>
              <a:t> realize </a:t>
            </a:r>
            <a:r>
              <a:rPr lang="en-US" sz="2400" err="1">
                <a:ea typeface="Calibri"/>
                <a:cs typeface="Calibri"/>
              </a:rPr>
              <a:t>operações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bancárias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ou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compras</a:t>
            </a:r>
            <a:r>
              <a:rPr lang="en-US" sz="2400">
                <a:ea typeface="Calibri"/>
                <a:cs typeface="Calibri"/>
              </a:rPr>
              <a:t> online </a:t>
            </a:r>
            <a:r>
              <a:rPr lang="en-US" sz="2400" err="1">
                <a:ea typeface="Calibri"/>
                <a:cs typeface="Calibri"/>
              </a:rPr>
              <a:t>quando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conectado</a:t>
            </a:r>
            <a:r>
              <a:rPr lang="en-US" sz="2400">
                <a:ea typeface="Calibri"/>
                <a:cs typeface="Calibri"/>
              </a:rPr>
              <a:t> a redes Wi-Fi </a:t>
            </a:r>
            <a:r>
              <a:rPr lang="en-US" sz="2400" err="1">
                <a:ea typeface="Calibri"/>
                <a:cs typeface="Calibri"/>
              </a:rPr>
              <a:t>públicas</a:t>
            </a:r>
            <a:r>
              <a:rPr lang="en-US" sz="2400">
                <a:ea typeface="Calibri"/>
                <a:cs typeface="Calibri"/>
              </a:rPr>
              <a:t>, pois </a:t>
            </a:r>
            <a:r>
              <a:rPr lang="en-US" sz="2400" err="1">
                <a:ea typeface="Calibri"/>
                <a:cs typeface="Calibri"/>
              </a:rPr>
              <a:t>são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menos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seguras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err="1">
                <a:ea typeface="Calibri"/>
                <a:cs typeface="Calibri"/>
              </a:rPr>
              <a:t>Prefira</a:t>
            </a:r>
            <a:r>
              <a:rPr lang="en-US" sz="2400">
                <a:ea typeface="Calibri"/>
                <a:cs typeface="Calibri"/>
              </a:rPr>
              <a:t> usar </a:t>
            </a:r>
            <a:r>
              <a:rPr lang="en-US" sz="2400" err="1">
                <a:ea typeface="Calibri"/>
                <a:cs typeface="Calibri"/>
              </a:rPr>
              <a:t>sua</a:t>
            </a:r>
            <a:r>
              <a:rPr lang="en-US" sz="2400">
                <a:ea typeface="Calibri"/>
                <a:cs typeface="Calibri"/>
              </a:rPr>
              <a:t> rede </a:t>
            </a:r>
            <a:r>
              <a:rPr lang="en-US" sz="2400" err="1">
                <a:ea typeface="Calibri"/>
                <a:cs typeface="Calibri"/>
              </a:rPr>
              <a:t>móvel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ou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uma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conexão</a:t>
            </a:r>
            <a:r>
              <a:rPr lang="en-US" sz="2400">
                <a:ea typeface="Calibri"/>
                <a:cs typeface="Calibri"/>
              </a:rPr>
              <a:t> Wi-Fi </a:t>
            </a:r>
            <a:r>
              <a:rPr lang="en-US" sz="2400" err="1">
                <a:ea typeface="Calibri"/>
                <a:cs typeface="Calibri"/>
              </a:rPr>
              <a:t>doméstica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protegida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por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senha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lvl="1"/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9. </a:t>
            </a:r>
            <a:r>
              <a:rPr lang="en-US" sz="2400" b="1" err="1">
                <a:ea typeface="Calibri"/>
                <a:cs typeface="Calibri"/>
              </a:rPr>
              <a:t>Peça</a:t>
            </a:r>
            <a:r>
              <a:rPr lang="en-US" sz="2400" b="1">
                <a:ea typeface="Calibri"/>
                <a:cs typeface="Calibri"/>
              </a:rPr>
              <a:t> Ajuda </a:t>
            </a:r>
            <a:r>
              <a:rPr lang="en-US" sz="2400" b="1" err="1">
                <a:ea typeface="Calibri"/>
                <a:cs typeface="Calibri"/>
              </a:rPr>
              <a:t>em</a:t>
            </a:r>
            <a:r>
              <a:rPr lang="en-US" sz="2400" b="1">
                <a:ea typeface="Calibri"/>
                <a:cs typeface="Calibri"/>
              </a:rPr>
              <a:t> Caso de </a:t>
            </a:r>
            <a:r>
              <a:rPr lang="en-US" sz="2400" b="1" err="1">
                <a:ea typeface="Calibri"/>
                <a:cs typeface="Calibri"/>
              </a:rPr>
              <a:t>Dúvidas</a:t>
            </a:r>
            <a:r>
              <a:rPr lang="en-US" sz="2400" b="1"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Se </a:t>
            </a:r>
            <a:r>
              <a:rPr lang="en-US" sz="2400" err="1">
                <a:ea typeface="Calibri"/>
                <a:cs typeface="Calibri"/>
              </a:rPr>
              <a:t>não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tiver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certeza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sobre</a:t>
            </a:r>
            <a:r>
              <a:rPr lang="en-US" sz="2400">
                <a:ea typeface="Calibri"/>
                <a:cs typeface="Calibri"/>
              </a:rPr>
              <a:t> a </a:t>
            </a:r>
            <a:r>
              <a:rPr lang="en-US" sz="2400" err="1">
                <a:ea typeface="Calibri"/>
                <a:cs typeface="Calibri"/>
              </a:rPr>
              <a:t>segurança</a:t>
            </a:r>
            <a:r>
              <a:rPr lang="en-US" sz="240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uma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ação</a:t>
            </a:r>
            <a:r>
              <a:rPr lang="en-US" sz="2400">
                <a:ea typeface="Calibri"/>
                <a:cs typeface="Calibri"/>
              </a:rPr>
              <a:t> online, </a:t>
            </a:r>
            <a:r>
              <a:rPr lang="en-US" sz="2400" err="1">
                <a:ea typeface="Calibri"/>
                <a:cs typeface="Calibri"/>
              </a:rPr>
              <a:t>consulte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alguém</a:t>
            </a:r>
            <a:r>
              <a:rPr lang="en-US" sz="240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confiança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ou</a:t>
            </a:r>
            <a:r>
              <a:rPr lang="en-US" sz="2400">
                <a:ea typeface="Calibri"/>
                <a:cs typeface="Calibri"/>
              </a:rPr>
              <a:t> procure </a:t>
            </a:r>
            <a:r>
              <a:rPr lang="en-US" sz="2400" err="1">
                <a:ea typeface="Calibri"/>
                <a:cs typeface="Calibri"/>
              </a:rPr>
              <a:t>orientação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profissional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err="1">
                <a:ea typeface="Calibri"/>
                <a:cs typeface="Calibri"/>
              </a:rPr>
              <a:t>Participar</a:t>
            </a:r>
            <a:r>
              <a:rPr lang="en-US" sz="240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cursos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ou</a:t>
            </a:r>
            <a:r>
              <a:rPr lang="en-US" sz="2400">
                <a:ea typeface="Calibri"/>
                <a:cs typeface="Calibri"/>
              </a:rPr>
              <a:t> workshops </a:t>
            </a:r>
            <a:r>
              <a:rPr lang="en-US" sz="2400" err="1">
                <a:ea typeface="Calibri"/>
                <a:cs typeface="Calibri"/>
              </a:rPr>
              <a:t>sobre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segurança</a:t>
            </a:r>
            <a:r>
              <a:rPr lang="en-US" sz="2400">
                <a:ea typeface="Calibri"/>
                <a:cs typeface="Calibri"/>
              </a:rPr>
              <a:t> digital </a:t>
            </a:r>
            <a:r>
              <a:rPr lang="en-US" sz="2400" err="1">
                <a:ea typeface="Calibri"/>
                <a:cs typeface="Calibri"/>
              </a:rPr>
              <a:t>pode</a:t>
            </a:r>
            <a:r>
              <a:rPr lang="en-US" sz="2400">
                <a:ea typeface="Calibri"/>
                <a:cs typeface="Calibri"/>
              </a:rPr>
              <a:t> ser </a:t>
            </a:r>
            <a:r>
              <a:rPr lang="en-US" sz="2400" err="1">
                <a:ea typeface="Calibri"/>
                <a:cs typeface="Calibri"/>
              </a:rPr>
              <a:t>útil</a:t>
            </a:r>
            <a:r>
              <a:rPr lang="en-US" sz="2400">
                <a:ea typeface="Calibri"/>
                <a:cs typeface="Calibri"/>
              </a:rPr>
              <a:t> para </a:t>
            </a:r>
            <a:r>
              <a:rPr lang="en-US" sz="2400" err="1">
                <a:ea typeface="Calibri"/>
                <a:cs typeface="Calibri"/>
              </a:rPr>
              <a:t>manter</a:t>
            </a:r>
            <a:r>
              <a:rPr lang="en-US" sz="2400">
                <a:ea typeface="Calibri"/>
                <a:cs typeface="Calibri"/>
              </a:rPr>
              <a:t>-se </a:t>
            </a:r>
            <a:r>
              <a:rPr lang="en-US" sz="2400" err="1">
                <a:ea typeface="Calibri"/>
                <a:cs typeface="Calibri"/>
              </a:rPr>
              <a:t>atualizado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pPr lvl="1"/>
            <a:r>
              <a:rPr lang="en-US" sz="2400" err="1">
                <a:ea typeface="Calibri"/>
                <a:cs typeface="Calibri"/>
              </a:rPr>
              <a:t>Seguindo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essas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orientações</a:t>
            </a:r>
            <a:r>
              <a:rPr lang="en-US" sz="2400">
                <a:ea typeface="Calibri"/>
                <a:cs typeface="Calibri"/>
              </a:rPr>
              <a:t>, </a:t>
            </a:r>
            <a:r>
              <a:rPr lang="en-US" sz="2400" err="1">
                <a:ea typeface="Calibri"/>
                <a:cs typeface="Calibri"/>
              </a:rPr>
              <a:t>você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estará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mais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protegido</a:t>
            </a:r>
            <a:r>
              <a:rPr lang="en-US" sz="2400">
                <a:ea typeface="Calibri"/>
                <a:cs typeface="Calibri"/>
              </a:rPr>
              <a:t> contra </a:t>
            </a:r>
            <a:r>
              <a:rPr lang="en-US" sz="2400" err="1">
                <a:ea typeface="Calibri"/>
                <a:cs typeface="Calibri"/>
              </a:rPr>
              <a:t>ameaças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digitais</a:t>
            </a:r>
            <a:r>
              <a:rPr lang="en-US" sz="2400">
                <a:ea typeface="Calibri"/>
                <a:cs typeface="Calibri"/>
              </a:rPr>
              <a:t> e </a:t>
            </a:r>
            <a:r>
              <a:rPr lang="en-US" sz="2400" err="1">
                <a:ea typeface="Calibri"/>
                <a:cs typeface="Calibri"/>
              </a:rPr>
              <a:t>poderá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aproveitar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os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benefícios</a:t>
            </a:r>
            <a:r>
              <a:rPr lang="en-US" sz="2400">
                <a:ea typeface="Calibri"/>
                <a:cs typeface="Calibri"/>
              </a:rPr>
              <a:t> da internet com </a:t>
            </a:r>
            <a:r>
              <a:rPr lang="en-US" sz="2400" err="1">
                <a:ea typeface="Calibri"/>
                <a:cs typeface="Calibri"/>
              </a:rPr>
              <a:t>tranquilidade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endParaRPr lang="en-US">
              <a:ea typeface="Calibri"/>
              <a:cs typeface="Calibri"/>
            </a:endParaRPr>
          </a:p>
          <a:p>
            <a:pPr algn="l"/>
            <a:endParaRPr lang="pt-BR">
              <a:ea typeface="Calibri"/>
              <a:cs typeface="Calibri"/>
            </a:endParaRPr>
          </a:p>
        </p:txBody>
      </p:sp>
      <p:pic>
        <p:nvPicPr>
          <p:cNvPr id="5" name="Gráfico 4" descr="Livros com preenchimento sólido">
            <a:extLst>
              <a:ext uri="{FF2B5EF4-FFF2-40B4-BE49-F238E27FC236}">
                <a16:creationId xmlns:a16="http://schemas.microsoft.com/office/drawing/2014/main" id="{C9555886-D189-5FB2-7303-AD6FC1C9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4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40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543AB-ED19-EADB-EA44-AC851214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85" y="3610725"/>
            <a:ext cx="8831381" cy="2474384"/>
          </a:xfrm>
        </p:spPr>
        <p:txBody>
          <a:bodyPr/>
          <a:lstStyle/>
          <a:p>
            <a:r>
              <a:rPr lang="en-US" sz="6600" b="1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INTERAÇÃO</a:t>
            </a:r>
            <a:r>
              <a:rPr lang="en-US" sz="66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 E </a:t>
            </a:r>
            <a:r>
              <a:rPr lang="en-US" sz="6600" b="1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SUPORTE</a:t>
            </a:r>
            <a:endParaRPr lang="pt-BR" sz="6600" b="1">
              <a:solidFill>
                <a:schemeClr val="tx2">
                  <a:lumMod val="76000"/>
                  <a:lumOff val="24000"/>
                </a:schemeClr>
              </a:solidFill>
              <a:latin typeface="Bookman Old Style"/>
            </a:endParaRPr>
          </a:p>
        </p:txBody>
      </p:sp>
      <p:pic>
        <p:nvPicPr>
          <p:cNvPr id="4" name="Gráfico 3" descr="Seta circular com preenchimento sólido">
            <a:extLst>
              <a:ext uri="{FF2B5EF4-FFF2-40B4-BE49-F238E27FC236}">
                <a16:creationId xmlns:a16="http://schemas.microsoft.com/office/drawing/2014/main" id="{27460611-9369-BCB7-4D4B-ADE83B02F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554" y="9283333"/>
            <a:ext cx="1266091" cy="12660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49B58E-190B-D823-0684-B753567B6237}"/>
              </a:ext>
            </a:extLst>
          </p:cNvPr>
          <p:cNvSpPr txBox="1"/>
          <p:nvPr/>
        </p:nvSpPr>
        <p:spPr>
          <a:xfrm>
            <a:off x="985516" y="6857289"/>
            <a:ext cx="77465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Como </a:t>
            </a:r>
            <a:r>
              <a:rPr lang="en-US" sz="2400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buscar</a:t>
            </a: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 </a:t>
            </a:r>
            <a:r>
              <a:rPr lang="en-US" sz="2400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ajuda</a:t>
            </a: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 online e </a:t>
            </a:r>
            <a:r>
              <a:rPr lang="en-US" sz="2400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interagir</a:t>
            </a: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 </a:t>
            </a:r>
            <a:r>
              <a:rPr lang="en-US" sz="2400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em</a:t>
            </a: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 </a:t>
            </a:r>
            <a:r>
              <a:rPr lang="en-US" sz="240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comunidades</a:t>
            </a: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. </a:t>
            </a:r>
            <a:endParaRPr lang="pt-BR" sz="2400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indent="-457200" algn="ctr">
              <a:buAutoNum type="arabicPeriod"/>
            </a:pPr>
            <a:r>
              <a:rPr lang="en-US" sz="2400" baseline="0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Reforçando</a:t>
            </a: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 a </a:t>
            </a:r>
            <a:r>
              <a:rPr lang="en-US" sz="2400" baseline="0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segurança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​</a:t>
            </a:r>
            <a:endParaRPr lang="pt-BR" sz="240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pPr marL="457200" indent="-457200" algn="ctr" rtl="0">
              <a:buAutoNum type="arabicPeriod"/>
            </a:pPr>
            <a:r>
              <a:rPr lang="en-US" sz="2400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Pesquisa de </a:t>
            </a:r>
            <a:r>
              <a:rPr lang="en-US" sz="2400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Segoe UI"/>
                <a:cs typeface="Segoe UI"/>
              </a:rPr>
              <a:t>usuàrios</a:t>
            </a:r>
            <a:endParaRPr lang="pt-BR" sz="2800" err="1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D233F6-52B9-D0BF-E60C-77E0F863B127}"/>
              </a:ext>
            </a:extLst>
          </p:cNvPr>
          <p:cNvSpPr txBox="1"/>
          <p:nvPr/>
        </p:nvSpPr>
        <p:spPr>
          <a:xfrm>
            <a:off x="1042977" y="11132874"/>
            <a:ext cx="7637633" cy="1249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6" name="Gráfico 5" descr="Livros com preenchimento sólido">
            <a:extLst>
              <a:ext uri="{FF2B5EF4-FFF2-40B4-BE49-F238E27FC236}">
                <a16:creationId xmlns:a16="http://schemas.microsoft.com/office/drawing/2014/main" id="{B7A56565-32E0-466E-2B65-D0A3A606C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3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97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7721C5-C456-7A2B-359A-3ADF6E5C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6" y="348604"/>
            <a:ext cx="8053507" cy="494026"/>
          </a:xfrm>
        </p:spPr>
        <p:txBody>
          <a:bodyPr/>
          <a:lstStyle/>
          <a:p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Como buscar ajuda online e interagir em comunidades</a:t>
            </a:r>
            <a:endParaRPr lang="pt-BR" b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3C8F54-CCC1-36A0-F2A4-8DE0DC447845}"/>
              </a:ext>
            </a:extLst>
          </p:cNvPr>
          <p:cNvSpPr txBox="1"/>
          <p:nvPr/>
        </p:nvSpPr>
        <p:spPr>
          <a:xfrm>
            <a:off x="0" y="0"/>
            <a:ext cx="27920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ea typeface="Calibri"/>
                <a:cs typeface="Calibri"/>
              </a:rPr>
              <a:t>Interação</a:t>
            </a:r>
            <a:r>
              <a:rPr lang="en-US" sz="1600" b="1" dirty="0">
                <a:ea typeface="Calibri"/>
                <a:cs typeface="Calibri"/>
              </a:rPr>
              <a:t> e </a:t>
            </a:r>
            <a:r>
              <a:rPr lang="en-US" sz="1600" b="1" dirty="0" err="1">
                <a:ea typeface="Calibri"/>
                <a:cs typeface="Calibri"/>
              </a:rPr>
              <a:t>Suporte</a:t>
            </a:r>
            <a:endParaRPr lang="pt-BR" sz="1600" b="1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5D479-190C-4DE6-408A-7762EF65C48D}"/>
              </a:ext>
            </a:extLst>
          </p:cNvPr>
          <p:cNvSpPr txBox="1"/>
          <p:nvPr/>
        </p:nvSpPr>
        <p:spPr>
          <a:xfrm>
            <a:off x="210180" y="847366"/>
            <a:ext cx="9190650" cy="11449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Participar de comunidades online pode ser uma excelente maneira de se conectar com outras pessoas, compartilhar experiências e buscar apoio. Aqui estão algumas dicas para ajudá-lo a encontrar ajuda online e interagir em comunidades virtuais: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b="1" dirty="0">
                <a:ea typeface="+mn-lt"/>
                <a:cs typeface="+mn-lt"/>
              </a:rPr>
              <a:t>Escolha Plataformas Adequadas: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Facebook:</a:t>
            </a:r>
            <a:r>
              <a:rPr lang="pt-BR" dirty="0">
                <a:ea typeface="+mn-lt"/>
                <a:cs typeface="+mn-lt"/>
              </a:rPr>
              <a:t> Uma rede social popular onde você pode se conectar com amigos e familiares, além de participar de grupos de interesse.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WhatsApp:</a:t>
            </a:r>
            <a:r>
              <a:rPr lang="pt-BR" dirty="0">
                <a:ea typeface="+mn-lt"/>
                <a:cs typeface="+mn-lt"/>
              </a:rPr>
              <a:t> Permite comunicação rápida por meio de mensagens de texto, chamadas de voz e vídeo.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Zoom:</a:t>
            </a:r>
            <a:r>
              <a:rPr lang="pt-BR" dirty="0">
                <a:ea typeface="+mn-lt"/>
                <a:cs typeface="+mn-lt"/>
              </a:rPr>
              <a:t> Ideal para participar de reuniões virtuais e eventos online.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Meetup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Plataforma que organiza encontros, muitos dos quais agora são virtuais, baseados em interesses comuns.</a:t>
            </a:r>
            <a:endParaRPr lang="pt-BR" dirty="0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Encontre Comunidades de Interesse: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Procure por grupos que compartilhem seus hobbies ou interesses, como leitura, jardinagem ou culinária.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No Facebook, por exemplo, você pode encontrar grupos específicos para idosos, como a </a:t>
            </a:r>
            <a:r>
              <a:rPr lang="pt-BR" dirty="0">
                <a:ea typeface="+mn-lt"/>
                <a:cs typeface="+mn-lt"/>
                <a:hlinkClick r:id="rId2"/>
              </a:rPr>
              <a:t>Comunidade Maturi</a:t>
            </a:r>
            <a:r>
              <a:rPr lang="pt-BR" dirty="0">
                <a:ea typeface="+mn-lt"/>
                <a:cs typeface="+mn-lt"/>
              </a:rPr>
              <a:t>, que é um espaço de troca de experiências sobre trabalho na maturidade e longevidade.</a:t>
            </a:r>
            <a:endParaRPr lang="pt-BR" dirty="0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Participe Ativamente e com Segurança: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Apresente-se ao entrar em um novo grupo e leia as regras da comunidade.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Compartilhe suas experiências e faça perguntas, mas sempre respeite as opiniões dos outros.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Mantenha suas informações pessoais privadas e evite compartilhar dados sensíveis publicamente.</a:t>
            </a:r>
            <a:endParaRPr lang="pt-BR" dirty="0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Busque Apoio em Grupos Específicos: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Se estiver enfrentando desafios específicos, como solidão ou necessidade de cuidados, procure por grupos de apoio que ofereçam suporte emocional e prático.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Participar de grupos de apoio pode ser uma fonte valiosa de conforto e orientação.</a:t>
            </a:r>
            <a:endParaRPr lang="pt-BR" dirty="0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Aprenda a Utilizar as Ferramentas Digitais: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Se não estiver familiarizado com essas plataformas, considere participar de programas de alfabetização digital que ofereçam orientação sobre o uso de dispositivos e acesso à internet.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Programas de literacia digital podem capacitá-lo a se conectar com outras pessoas e acessar recursos online.</a:t>
            </a:r>
            <a:endParaRPr lang="pt-BR" dirty="0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Mantenha-se Atualizado e Cauteloso: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Esteja atento a golpes e informações falsas.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Verifique a credibilidade das fontes antes de acreditar ou compartilhar informações.</a:t>
            </a:r>
            <a:endParaRPr lang="pt-BR" dirty="0"/>
          </a:p>
          <a:p>
            <a:pPr lvl="1"/>
            <a:r>
              <a:rPr lang="pt-BR" b="1" dirty="0">
                <a:solidFill>
                  <a:srgbClr val="002060"/>
                </a:solidFill>
                <a:ea typeface="+mn-lt"/>
                <a:cs typeface="+mn-lt"/>
              </a:rPr>
              <a:t>Lembre-se de que a interação online pode complementar, mas não deve substituir, as interações presenciais. Sempre que possível, participe de atividades comunitárias locais para manter um equilíbrio saudável entre o mundo virtual e o real.</a:t>
            </a:r>
            <a:endParaRPr lang="pt-BR" b="1" dirty="0">
              <a:solidFill>
                <a:srgbClr val="002060"/>
              </a:solidFill>
              <a:ea typeface="Calibri"/>
              <a:cs typeface="Calibri"/>
            </a:endParaRPr>
          </a:p>
          <a:p>
            <a:pPr algn="l"/>
            <a:endParaRPr lang="pt-BR" dirty="0">
              <a:ea typeface="Calibri"/>
              <a:cs typeface="Calibri"/>
            </a:endParaRPr>
          </a:p>
        </p:txBody>
      </p:sp>
      <p:pic>
        <p:nvPicPr>
          <p:cNvPr id="3" name="Gráfico 2" descr="Livros com preenchimento sólido">
            <a:extLst>
              <a:ext uri="{FF2B5EF4-FFF2-40B4-BE49-F238E27FC236}">
                <a16:creationId xmlns:a16="http://schemas.microsoft.com/office/drawing/2014/main" id="{C3B91254-BD93-779E-BFE5-2830E4CB2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2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olchete Duplo 6">
            <a:extLst>
              <a:ext uri="{FF2B5EF4-FFF2-40B4-BE49-F238E27FC236}">
                <a16:creationId xmlns:a16="http://schemas.microsoft.com/office/drawing/2014/main" id="{8410CE43-BF15-54F6-1D2E-FFEF8B6A2800}"/>
              </a:ext>
            </a:extLst>
          </p:cNvPr>
          <p:cNvSpPr/>
          <p:nvPr/>
        </p:nvSpPr>
        <p:spPr>
          <a:xfrm>
            <a:off x="566655" y="10354695"/>
            <a:ext cx="8555831" cy="861364"/>
          </a:xfrm>
          <a:prstGeom prst="bracketPair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8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99A970-0495-2739-C6E6-775CDD35CFFB}"/>
              </a:ext>
            </a:extLst>
          </p:cNvPr>
          <p:cNvSpPr txBox="1"/>
          <p:nvPr/>
        </p:nvSpPr>
        <p:spPr>
          <a:xfrm>
            <a:off x="386389" y="247391"/>
            <a:ext cx="8850967" cy="11449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ea typeface="+mn-lt"/>
                <a:cs typeface="+mn-lt"/>
              </a:rPr>
              <a:t>Para reforçar sua segurança digital, especialmente se você está começando a utilizar a internet e dispositivos tecnológicos, aqui estão algumas recomendações adicionais:</a:t>
            </a:r>
            <a:endParaRPr lang="pt-BR" sz="2400" b="1" dirty="0"/>
          </a:p>
          <a:p>
            <a:endParaRPr lang="pt-BR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b="1" dirty="0">
                <a:ea typeface="+mn-lt"/>
                <a:cs typeface="+mn-lt"/>
              </a:rPr>
              <a:t>Desconfie de Ofertas e Mensagens Suspeitas: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Se receber ofertas que parecem boas demais para ser verdade ou mensagens alarmantes, desconfie.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Evite clicar em links ou baixar anexos de fontes desconhecidas.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Verifique a autenticidade das informações em fontes confiáveis antes de tomar qualquer ação.</a:t>
            </a:r>
            <a:endParaRPr lang="pt-BR" dirty="0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Mantenha Seus Dispositivos Atualizados: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Certifique-se de que o sistema operacional e todos os aplicativos estejam atualizados.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As atualizações frequentemente corrigem vulnerabilidades de segurança.</a:t>
            </a:r>
            <a:endParaRPr lang="pt-BR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Utilize Antivírus e Ferramentas de Segurança: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Instale um software antivírus confiável e mantenha-o atualizado.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Considere o uso de ferramentas adicionais, como firewalls, para aumentar a proteção.</a:t>
            </a:r>
            <a:endParaRPr lang="pt-BR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Evite Redes Wi-Fi Públicas para Transações Sensíveis: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Não realize operações bancárias ou compras online quando conectado a redes Wi-Fi públicas, pois são menos seguras.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Prefira usar sua rede móvel ou uma conexão Wi-Fi doméstica protegida por senha.</a:t>
            </a:r>
            <a:endParaRPr lang="pt-BR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Faça Backup Regular dos Seus Dados: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Realize backups periódicos de informações importantes, como fotos e documentos, para evitar perdas em caso de problemas técnicos ou ataques cibernéticos.</a:t>
            </a:r>
            <a:endParaRPr lang="pt-BR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Esteja Atento a Golpes de </a:t>
            </a:r>
            <a:r>
              <a:rPr lang="pt-BR" b="1" err="1">
                <a:ea typeface="+mn-lt"/>
                <a:cs typeface="+mn-lt"/>
              </a:rPr>
              <a:t>Phishing</a:t>
            </a:r>
            <a:r>
              <a:rPr lang="pt-BR" b="1" dirty="0">
                <a:ea typeface="+mn-lt"/>
                <a:cs typeface="+mn-lt"/>
              </a:rPr>
              <a:t>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Phishing</a:t>
            </a:r>
            <a:r>
              <a:rPr lang="pt-BR" dirty="0">
                <a:ea typeface="+mn-lt"/>
                <a:cs typeface="+mn-lt"/>
              </a:rPr>
              <a:t> é uma técnica fraudulenta onde golpistas tentam obter informações pessoais fingindo ser uma entidade confiável.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Nunca forneça informações pessoais ou financeiras em resposta a e-mails ou mensagens não solicitadas.</a:t>
            </a:r>
            <a:endParaRPr lang="pt-BR"/>
          </a:p>
          <a:p>
            <a:pPr marL="285750" indent="-285750">
              <a:buAutoNum type="arabicPeriod"/>
            </a:pPr>
            <a:r>
              <a:rPr lang="pt-BR" b="1" dirty="0">
                <a:ea typeface="+mn-lt"/>
                <a:cs typeface="+mn-lt"/>
              </a:rPr>
              <a:t>Eduque-se Continuamente sobre Segurança Digital:</a:t>
            </a:r>
            <a:endParaRPr lang="pt-BR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Procure participar de cursos ou workshops que ensinem boas práticas de segurança online.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Mantenha-se informado sobre os tipos de golpes mais comuns e como se proteger.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endParaRPr lang="pt-BR" b="1" dirty="0">
              <a:solidFill>
                <a:srgbClr val="002060"/>
              </a:solidFill>
              <a:ea typeface="+mn-lt"/>
              <a:cs typeface="+mn-lt"/>
            </a:endParaRPr>
          </a:p>
          <a:p>
            <a:pPr lvl="1"/>
            <a:r>
              <a:rPr lang="pt-BR" b="1" dirty="0">
                <a:solidFill>
                  <a:srgbClr val="002060"/>
                </a:solidFill>
                <a:ea typeface="+mn-lt"/>
                <a:cs typeface="+mn-lt"/>
              </a:rPr>
              <a:t>Lembre-se de que a segurança digital é um processo contínuo. Manter-se vigilante e atualizado sobre as melhores práticas ajudará a proteger suas informações e garantir uma experiência online segura.</a:t>
            </a:r>
            <a:endParaRPr lang="pt-BR" b="1" dirty="0">
              <a:solidFill>
                <a:srgbClr val="002060"/>
              </a:solidFill>
            </a:endParaRPr>
          </a:p>
          <a:p>
            <a:pPr algn="l"/>
            <a:endParaRPr lang="pt-BR" dirty="0">
              <a:ea typeface="Calibri"/>
              <a:cs typeface="Calibri"/>
            </a:endParaRPr>
          </a:p>
        </p:txBody>
      </p:sp>
      <p:pic>
        <p:nvPicPr>
          <p:cNvPr id="4" name="Gráfico 3" descr="Livros com preenchimento sólido">
            <a:extLst>
              <a:ext uri="{FF2B5EF4-FFF2-40B4-BE49-F238E27FC236}">
                <a16:creationId xmlns:a16="http://schemas.microsoft.com/office/drawing/2014/main" id="{C63AA340-7D62-320C-A770-9F14B26C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5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031D31B-EF16-3254-1F4C-865F429CFC2A}"/>
              </a:ext>
            </a:extLst>
          </p:cNvPr>
          <p:cNvSpPr/>
          <p:nvPr/>
        </p:nvSpPr>
        <p:spPr>
          <a:xfrm>
            <a:off x="550747" y="9647344"/>
            <a:ext cx="8532592" cy="11986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02502"/>
              </p:ext>
            </p:extLst>
          </p:nvPr>
        </p:nvGraphicFramePr>
        <p:xfrm>
          <a:off x="281353" y="4571999"/>
          <a:ext cx="9046566" cy="6222760"/>
        </p:xfrm>
        <a:graphic>
          <a:graphicData uri="http://schemas.openxmlformats.org/drawingml/2006/table">
            <a:tbl>
              <a:tblPr/>
              <a:tblGrid>
                <a:gridCol w="406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5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err="1">
                          <a:solidFill>
                            <a:srgbClr val="FFFFFF"/>
                          </a:solidFill>
                          <a:latin typeface="Calibri Bold"/>
                          <a:ea typeface="Calibri Bold"/>
                          <a:cs typeface="Calibri Bold"/>
                        </a:rPr>
                        <a:t>Tópicos</a:t>
                      </a:r>
                      <a:endParaRPr lang="en-US" sz="1800">
                        <a:latin typeface="Calibri Bold"/>
                        <a:ea typeface="Calibri Bold"/>
                        <a:cs typeface="Calibri Bold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err="1">
                          <a:solidFill>
                            <a:srgbClr val="FFFFFF"/>
                          </a:solidFill>
                          <a:latin typeface="Calibri Bold"/>
                          <a:ea typeface="Calibri Bold"/>
                          <a:cs typeface="Calibri Bold"/>
                        </a:rPr>
                        <a:t>Descrição</a:t>
                      </a:r>
                      <a:endParaRPr lang="en-US" sz="1800">
                        <a:latin typeface="Calibri Bold"/>
                        <a:ea typeface="Calibri Bold"/>
                        <a:cs typeface="Calibri Bold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6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Introdução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à </a:t>
                      </a: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Tecnologia</a:t>
                      </a:r>
                      <a:endParaRPr lang="en-US" sz="18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Conceitos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básicos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sobre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tecnologia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importância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ensino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</a:p>
                    <a:p>
                      <a:pPr marL="0" lvl="0" indent="0" algn="r"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vantagens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aprendizado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64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Navegação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e </a:t>
                      </a: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Uso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de </a:t>
                      </a: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Dispositivos</a:t>
                      </a:r>
                      <a:endParaRPr lang="en-US" sz="18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Passo a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passo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do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celulares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e tablets.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05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Aplicativos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Úteis</a:t>
                      </a:r>
                      <a:endParaRPr lang="en-US" sz="18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Listagem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de apps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benéficos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idosos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164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Segurança Online</a:t>
                      </a:r>
                      <a:endParaRPr lang="en-US" sz="18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Dicas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sobre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privacidade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segurança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digital.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76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Interação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e </a:t>
                      </a:r>
                      <a:r>
                        <a:rPr lang="en-US" sz="18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Suporte</a:t>
                      </a:r>
                      <a:endParaRPr lang="en-US" sz="18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Como </a:t>
                      </a:r>
                      <a:r>
                        <a:rPr lang="en-US" sz="16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buscar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ajuda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online e </a:t>
                      </a:r>
                      <a:r>
                        <a:rPr lang="en-US" sz="16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interagir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em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1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comunidades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n-US" sz="1600" dirty="0" err="1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lvl="0" indent="0" algn="r"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Reforçando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segurança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lv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Pesquisa de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usuàrios</a:t>
                      </a:r>
                      <a:endParaRPr lang="en-US" sz="1800" dirty="0" err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53619" marR="153619" marT="153619" marB="1536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-1096963" y="474663"/>
            <a:ext cx="10439400" cy="1066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 anchorCtr="0"/>
          <a:lstStyle>
            <a:lvl1pPr marL="0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6890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3779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0669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67558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84448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01338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8227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35117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400" b="1" err="1">
                <a:latin typeface="Segoe UI"/>
                <a:cs typeface="Segoe UI"/>
              </a:rPr>
              <a:t>Conteúdo</a:t>
            </a:r>
            <a:r>
              <a:rPr lang="en-US" sz="4400" b="1">
                <a:latin typeface="Segoe UI"/>
                <a:cs typeface="Segoe UI"/>
              </a:rPr>
              <a:t> do </a:t>
            </a:r>
            <a:r>
              <a:rPr lang="en-US" sz="4400" b="1" err="1">
                <a:latin typeface="Segoe UI"/>
                <a:cs typeface="Segoe UI"/>
              </a:rPr>
              <a:t>Ebook</a:t>
            </a:r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960120" y="4660583"/>
            <a:ext cx="960120" cy="96012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208281" y="1656080"/>
            <a:ext cx="9149080" cy="21183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>
            <a:lvl1pPr marL="0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6890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3779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0669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67558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84448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01338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8227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35117" algn="l" defTabSz="1433779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latin typeface="Aptos Display"/>
                <a:ea typeface="Calibri"/>
                <a:cs typeface="Calibri"/>
              </a:rPr>
              <a:t>O </a:t>
            </a:r>
            <a:r>
              <a:rPr lang="en-US" sz="3200" err="1">
                <a:latin typeface="Aptos Display"/>
                <a:ea typeface="Calibri"/>
                <a:cs typeface="Calibri"/>
              </a:rPr>
              <a:t>conteúdo</a:t>
            </a:r>
            <a:r>
              <a:rPr lang="en-US" sz="3200">
                <a:latin typeface="Aptos Display"/>
                <a:ea typeface="Calibri"/>
                <a:cs typeface="Calibri"/>
              </a:rPr>
              <a:t> do </a:t>
            </a:r>
            <a:r>
              <a:rPr lang="en-US" sz="3200" err="1">
                <a:latin typeface="Aptos Display"/>
                <a:ea typeface="Calibri"/>
                <a:cs typeface="Calibri"/>
              </a:rPr>
              <a:t>ebook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cobre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diversos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tópicos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essenciais</a:t>
            </a:r>
            <a:r>
              <a:rPr lang="en-US" sz="3200">
                <a:latin typeface="Aptos Display"/>
                <a:ea typeface="Calibri"/>
                <a:cs typeface="Calibri"/>
              </a:rPr>
              <a:t>. </a:t>
            </a:r>
            <a:r>
              <a:rPr lang="en-US" sz="3200" err="1">
                <a:latin typeface="Aptos Display"/>
                <a:ea typeface="Calibri"/>
                <a:cs typeface="Calibri"/>
              </a:rPr>
              <a:t>Desde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orientações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básicas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até</a:t>
            </a:r>
            <a:r>
              <a:rPr lang="en-US" sz="3200">
                <a:latin typeface="Aptos Display"/>
                <a:ea typeface="Calibri"/>
                <a:cs typeface="Calibri"/>
              </a:rPr>
              <a:t> o </a:t>
            </a:r>
            <a:r>
              <a:rPr lang="en-US" sz="3200" err="1">
                <a:latin typeface="Aptos Display"/>
                <a:ea typeface="Calibri"/>
                <a:cs typeface="Calibri"/>
              </a:rPr>
              <a:t>uso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seguro</a:t>
            </a:r>
            <a:r>
              <a:rPr lang="en-US" sz="3200">
                <a:latin typeface="Aptos Display"/>
                <a:ea typeface="Calibri"/>
                <a:cs typeface="Calibri"/>
              </a:rPr>
              <a:t> da </a:t>
            </a:r>
            <a:r>
              <a:rPr lang="en-US" sz="3200" err="1">
                <a:latin typeface="Aptos Display"/>
                <a:ea typeface="Calibri"/>
                <a:cs typeface="Calibri"/>
              </a:rPr>
              <a:t>tecnologia</a:t>
            </a:r>
            <a:r>
              <a:rPr lang="en-US" sz="3200">
                <a:latin typeface="Aptos Display"/>
                <a:ea typeface="Calibri"/>
                <a:cs typeface="Calibri"/>
              </a:rPr>
              <a:t>, </a:t>
            </a:r>
            <a:r>
              <a:rPr lang="en-US" sz="3200" err="1">
                <a:latin typeface="Aptos Display"/>
                <a:ea typeface="Calibri"/>
                <a:cs typeface="Calibri"/>
              </a:rPr>
              <a:t>os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idosos</a:t>
            </a:r>
            <a:r>
              <a:rPr lang="en-US" sz="3200">
                <a:latin typeface="Aptos Display"/>
                <a:ea typeface="Calibri"/>
                <a:cs typeface="Calibri"/>
              </a:rPr>
              <a:t> </a:t>
            </a:r>
            <a:r>
              <a:rPr lang="en-US" sz="3200" err="1">
                <a:latin typeface="Aptos Display"/>
                <a:ea typeface="Calibri"/>
                <a:cs typeface="Calibri"/>
              </a:rPr>
              <a:t>aprenderão</a:t>
            </a:r>
            <a:r>
              <a:rPr lang="en-US" sz="3200">
                <a:latin typeface="Aptos Display"/>
                <a:ea typeface="Calibri"/>
                <a:cs typeface="Calibri"/>
              </a:rPr>
              <a:t> a se </a:t>
            </a:r>
            <a:r>
              <a:rPr lang="en-US" sz="3200" err="1">
                <a:latin typeface="Aptos Display"/>
                <a:ea typeface="Calibri"/>
                <a:cs typeface="Calibri"/>
              </a:rPr>
              <a:t>inserir</a:t>
            </a:r>
            <a:r>
              <a:rPr lang="en-US" sz="3200">
                <a:latin typeface="Aptos Display"/>
                <a:ea typeface="Calibri"/>
                <a:cs typeface="Calibri"/>
              </a:rPr>
              <a:t> no </a:t>
            </a:r>
            <a:r>
              <a:rPr lang="en-US" sz="3200" err="1">
                <a:latin typeface="Aptos Display"/>
                <a:ea typeface="Calibri"/>
                <a:cs typeface="Calibri"/>
              </a:rPr>
              <a:t>mundo</a:t>
            </a:r>
            <a:r>
              <a:rPr lang="en-US" sz="3200">
                <a:latin typeface="Aptos Display"/>
                <a:ea typeface="Calibri"/>
                <a:cs typeface="Calibri"/>
              </a:rPr>
              <a:t> digital.</a:t>
            </a:r>
            <a:endParaRPr lang="pt-BR" sz="2800">
              <a:latin typeface="Aptos Displa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07415EE-358D-CC5E-66CA-311EB6203B6F}"/>
                  </a:ext>
                </a:extLst>
              </p14:cNvPr>
              <p14:cNvContentPartPr/>
              <p14:nvPr/>
            </p14:nvContentPartPr>
            <p14:xfrm>
              <a:off x="4356100" y="4564460"/>
              <a:ext cx="13890" cy="1389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07415EE-358D-CC5E-66CA-311EB6203B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850" y="4217210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7E51B51-7736-8A56-32AC-E768D4EE1B65}"/>
                  </a:ext>
                </a:extLst>
              </p14:cNvPr>
              <p14:cNvContentPartPr/>
              <p14:nvPr/>
            </p14:nvContentPartPr>
            <p14:xfrm>
              <a:off x="4011612" y="3419872"/>
              <a:ext cx="13890" cy="1389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7E51B51-7736-8A56-32AC-E768D4EE1B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4362" y="3072622"/>
                <a:ext cx="694500" cy="6945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ráfico 8" descr="Livros com preenchimento sólido">
            <a:extLst>
              <a:ext uri="{FF2B5EF4-FFF2-40B4-BE49-F238E27FC236}">
                <a16:creationId xmlns:a16="http://schemas.microsoft.com/office/drawing/2014/main" id="{F3237AF8-F8AB-74F5-CAF0-919B05E9F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2C3208-CBDD-BA97-7340-82D0A46F7A98}"/>
              </a:ext>
            </a:extLst>
          </p:cNvPr>
          <p:cNvSpPr txBox="1"/>
          <p:nvPr/>
        </p:nvSpPr>
        <p:spPr>
          <a:xfrm flipV="1">
            <a:off x="133583" y="11531854"/>
            <a:ext cx="9336304" cy="1218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46100" dist="38100" dir="2700000">
              <a:srgbClr val="000000">
                <a:alpha val="55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14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711571368"/>
              </p:ext>
            </p:extLst>
          </p:nvPr>
        </p:nvGraphicFramePr>
        <p:xfrm>
          <a:off x="6628077" y="4296496"/>
          <a:ext cx="2400300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52805522"/>
              </p:ext>
            </p:extLst>
          </p:nvPr>
        </p:nvGraphicFramePr>
        <p:xfrm>
          <a:off x="3520195" y="3900215"/>
          <a:ext cx="2400300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2421550607"/>
              </p:ext>
            </p:extLst>
          </p:nvPr>
        </p:nvGraphicFramePr>
        <p:xfrm>
          <a:off x="480241" y="3900215"/>
          <a:ext cx="2400300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26BC463-63FF-49F0-9136-5EDF66FC1B79}"/>
              </a:ext>
            </a:extLst>
          </p:cNvPr>
          <p:cNvSpPr txBox="1"/>
          <p:nvPr/>
        </p:nvSpPr>
        <p:spPr>
          <a:xfrm>
            <a:off x="192179" y="261032"/>
            <a:ext cx="10439400" cy="769441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 anchorCtr="0">
            <a:spAutoFit/>
          </a:bodyPr>
          <a:lstStyle/>
          <a:p>
            <a:r>
              <a:rPr lang="pt-BR" sz="4400" dirty="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Pesquisa Com Usuários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D3C984-6C56-4309-B9B5-949CE84675B7}"/>
              </a:ext>
            </a:extLst>
          </p:cNvPr>
          <p:cNvSpPr txBox="1"/>
          <p:nvPr/>
        </p:nvSpPr>
        <p:spPr>
          <a:xfrm>
            <a:off x="1172806" y="1576820"/>
            <a:ext cx="9144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10%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1255F7-D25F-4796-8A8D-E97027CCBC6C}"/>
              </a:ext>
            </a:extLst>
          </p:cNvPr>
          <p:cNvSpPr txBox="1"/>
          <p:nvPr/>
        </p:nvSpPr>
        <p:spPr>
          <a:xfrm>
            <a:off x="4263896" y="1695619"/>
            <a:ext cx="9144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20%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617308-BD62-4D32-8293-D7475AC79982}"/>
              </a:ext>
            </a:extLst>
          </p:cNvPr>
          <p:cNvSpPr txBox="1"/>
          <p:nvPr/>
        </p:nvSpPr>
        <p:spPr>
          <a:xfrm>
            <a:off x="7421880" y="1747947"/>
            <a:ext cx="9144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70%</a:t>
            </a:r>
            <a:endParaRPr lang="pt-BR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FB5913-3ACC-4A34-A5E2-BF2116040E73}"/>
              </a:ext>
            </a:extLst>
          </p:cNvPr>
          <p:cNvSpPr txBox="1"/>
          <p:nvPr/>
        </p:nvSpPr>
        <p:spPr>
          <a:xfrm>
            <a:off x="139868" y="1950607"/>
            <a:ext cx="30607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Usuários Satisfeitos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01754B-D30B-4849-815D-AB08AB615D1C}"/>
              </a:ext>
            </a:extLst>
          </p:cNvPr>
          <p:cNvSpPr txBox="1"/>
          <p:nvPr/>
        </p:nvSpPr>
        <p:spPr>
          <a:xfrm>
            <a:off x="144912" y="2758104"/>
            <a:ext cx="3060700" cy="923330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10% dos idosos relataram satisfação com o aprendizado móvel ou tecnologia.</a:t>
            </a:r>
            <a:endParaRPr lang="pt-BR" dirty="0"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E6F8D7-B3C7-4DF9-89BD-7D4CD6C3E960}"/>
              </a:ext>
            </a:extLst>
          </p:cNvPr>
          <p:cNvSpPr txBox="1"/>
          <p:nvPr/>
        </p:nvSpPr>
        <p:spPr>
          <a:xfrm>
            <a:off x="3274585" y="2063803"/>
            <a:ext cx="30607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Usuários Neutros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EE9768-116E-4723-A4E1-FA0054FB42DE}"/>
              </a:ext>
            </a:extLst>
          </p:cNvPr>
          <p:cNvSpPr txBox="1"/>
          <p:nvPr/>
        </p:nvSpPr>
        <p:spPr>
          <a:xfrm>
            <a:off x="3236189" y="2749959"/>
            <a:ext cx="3060700" cy="923330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20% dos idosos se sentiram neutros em relação ao aprendizado.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F86031-3867-488E-BC36-13CD0FD686E6}"/>
              </a:ext>
            </a:extLst>
          </p:cNvPr>
          <p:cNvSpPr txBox="1"/>
          <p:nvPr/>
        </p:nvSpPr>
        <p:spPr>
          <a:xfrm>
            <a:off x="6353170" y="2064327"/>
            <a:ext cx="30607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Usuários Insatisfeitos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1AF3E6-3044-4D34-9E73-1D25A4C90F30}"/>
              </a:ext>
            </a:extLst>
          </p:cNvPr>
          <p:cNvSpPr txBox="1"/>
          <p:nvPr/>
        </p:nvSpPr>
        <p:spPr>
          <a:xfrm>
            <a:off x="6350525" y="2629173"/>
            <a:ext cx="3060700" cy="1754326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70% dos idosos expressaram insatisfação, apontando necessidade de aprender,</a:t>
            </a:r>
            <a:endParaRPr lang="pt-BR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E usariam o ebook para aprender com mais calma e tranquilidade.</a:t>
            </a:r>
          </a:p>
        </p:txBody>
      </p:sp>
      <p:pic>
        <p:nvPicPr>
          <p:cNvPr id="24" name="Gráfico 23" descr="Gráfico de barras com preenchimento sólido">
            <a:extLst>
              <a:ext uri="{FF2B5EF4-FFF2-40B4-BE49-F238E27FC236}">
                <a16:creationId xmlns:a16="http://schemas.microsoft.com/office/drawing/2014/main" id="{0854A4C5-4029-603F-740F-CCCEF682E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6784" y="263555"/>
            <a:ext cx="914400" cy="914400"/>
          </a:xfrm>
          <a:prstGeom prst="rect">
            <a:avLst/>
          </a:prstGeom>
        </p:spPr>
      </p:pic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C3868306-2D85-A785-0AC4-FD08E6C14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277251"/>
              </p:ext>
            </p:extLst>
          </p:nvPr>
        </p:nvGraphicFramePr>
        <p:xfrm>
          <a:off x="910471" y="4573994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9A273E6-01C7-D668-E15B-33EEEBF1C696}"/>
              </a:ext>
            </a:extLst>
          </p:cNvPr>
          <p:cNvCxnSpPr/>
          <p:nvPr/>
        </p:nvCxnSpPr>
        <p:spPr>
          <a:xfrm>
            <a:off x="150341" y="5866162"/>
            <a:ext cx="9219812" cy="4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3" name="Gráfico 142" descr="Cérebro com preenchimento sólido">
            <a:extLst>
              <a:ext uri="{FF2B5EF4-FFF2-40B4-BE49-F238E27FC236}">
                <a16:creationId xmlns:a16="http://schemas.microsoft.com/office/drawing/2014/main" id="{A330A5A2-1EFC-3A31-0D7A-64A25A138B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1135" y="5986338"/>
            <a:ext cx="1053627" cy="928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AB434D20-A551-C5F6-5199-5C3F74DF0474}"/>
                  </a:ext>
                </a:extLst>
              </p14:cNvPr>
              <p14:cNvContentPartPr/>
              <p14:nvPr/>
            </p14:nvContentPartPr>
            <p14:xfrm>
              <a:off x="5748274" y="11292192"/>
              <a:ext cx="2074925" cy="68663"/>
            </p14:xfrm>
          </p:contentPart>
        </mc:Choice>
        <mc:Fallback xmlns=""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AB434D20-A551-C5F6-5199-5C3F74DF04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94286" y="11185264"/>
                <a:ext cx="2182540" cy="282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3" name="Tinta 152">
                <a:extLst>
                  <a:ext uri="{FF2B5EF4-FFF2-40B4-BE49-F238E27FC236}">
                    <a16:creationId xmlns:a16="http://schemas.microsoft.com/office/drawing/2014/main" id="{539106C4-E47A-DF8A-9A3E-358C66609250}"/>
                  </a:ext>
                </a:extLst>
              </p14:cNvPr>
              <p14:cNvContentPartPr/>
              <p14:nvPr/>
            </p14:nvContentPartPr>
            <p14:xfrm>
              <a:off x="5056188" y="11268817"/>
              <a:ext cx="1683526" cy="268735"/>
            </p14:xfrm>
          </p:contentPart>
        </mc:Choice>
        <mc:Fallback xmlns="">
          <p:pic>
            <p:nvPicPr>
              <p:cNvPr id="153" name="Tinta 152">
                <a:extLst>
                  <a:ext uri="{FF2B5EF4-FFF2-40B4-BE49-F238E27FC236}">
                    <a16:creationId xmlns:a16="http://schemas.microsoft.com/office/drawing/2014/main" id="{539106C4-E47A-DF8A-9A3E-358C666092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2554" y="11160891"/>
                <a:ext cx="1791154" cy="48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8" name="Tinta 157">
                <a:extLst>
                  <a:ext uri="{FF2B5EF4-FFF2-40B4-BE49-F238E27FC236}">
                    <a16:creationId xmlns:a16="http://schemas.microsoft.com/office/drawing/2014/main" id="{58B5F238-96D9-4F9D-8ABF-0DFEA1EB8BAB}"/>
                  </a:ext>
                </a:extLst>
              </p14:cNvPr>
              <p14:cNvContentPartPr/>
              <p14:nvPr/>
            </p14:nvContentPartPr>
            <p14:xfrm>
              <a:off x="8556625" y="11770916"/>
              <a:ext cx="13890" cy="13890"/>
            </p14:xfrm>
          </p:contentPart>
        </mc:Choice>
        <mc:Fallback xmlns="">
          <p:pic>
            <p:nvPicPr>
              <p:cNvPr id="158" name="Tinta 157">
                <a:extLst>
                  <a:ext uri="{FF2B5EF4-FFF2-40B4-BE49-F238E27FC236}">
                    <a16:creationId xmlns:a16="http://schemas.microsoft.com/office/drawing/2014/main" id="{58B5F238-96D9-4F9D-8ABF-0DFEA1EB8B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73125" y="7603916"/>
                <a:ext cx="4167000" cy="83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8A348262-7EE1-3E8E-FAE3-3027F2AB6BEF}"/>
                  </a:ext>
                </a:extLst>
              </p14:cNvPr>
              <p14:cNvContentPartPr/>
              <p14:nvPr/>
            </p14:nvContentPartPr>
            <p14:xfrm>
              <a:off x="8201025" y="11826479"/>
              <a:ext cx="13890" cy="13890"/>
            </p14:xfrm>
          </p:contentPart>
        </mc:Choice>
        <mc:Fallback xmlns=""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8A348262-7EE1-3E8E-FAE3-3027F2AB6B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7525" y="7659479"/>
                <a:ext cx="4167000" cy="8334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áfico 25" descr="Livros com preenchimento sólido">
            <a:extLst>
              <a:ext uri="{FF2B5EF4-FFF2-40B4-BE49-F238E27FC236}">
                <a16:creationId xmlns:a16="http://schemas.microsoft.com/office/drawing/2014/main" id="{4A7F95C1-01A4-10AF-05FE-375C42ED5B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4A3A02-438A-7E2E-4443-E3C6C73EA6D5}"/>
              </a:ext>
            </a:extLst>
          </p:cNvPr>
          <p:cNvSpPr txBox="1"/>
          <p:nvPr/>
        </p:nvSpPr>
        <p:spPr>
          <a:xfrm>
            <a:off x="188571" y="7339590"/>
            <a:ext cx="9174501" cy="475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6000"/>
                    <a:lumOff val="24000"/>
                  </a:schemeClr>
                </a:solidFill>
              </a:rPr>
              <a:t>O uso de tecnologia e smartphones entre idosos no Brasil tem crescido significativamente nos últimos anos, refletindo uma tendência de inclusão digital nessa faixa etária.</a:t>
            </a:r>
            <a:endParaRPr lang="pt-BR" sz="2400" dirty="0">
              <a:solidFill>
                <a:schemeClr val="tx1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endParaRPr lang="pt-BR" sz="2400" dirty="0">
              <a:solidFill>
                <a:schemeClr val="tx1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Aumento no Uso da Internet:</a:t>
            </a:r>
            <a:endParaRPr lang="pt-BR" sz="2400" b="1">
              <a:solidFill>
                <a:schemeClr val="tx1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pt-BR" sz="2400" dirty="0">
                <a:solidFill>
                  <a:schemeClr val="tx1">
                    <a:lumMod val="76000"/>
                    <a:lumOff val="24000"/>
                  </a:schemeClr>
                </a:solidFill>
              </a:rPr>
              <a:t>Em 2016, apenas 24,7% dos idosos brasileiros utilizavam a internet. Esse percentual aumentou para 62,1% em 2022, demonstrando um crescimento substancial na adoção da tecnologia por parte dos mais velhos. </a:t>
            </a:r>
            <a:endParaRPr lang="pt-BR" sz="2400" dirty="0">
              <a:solidFill>
                <a:schemeClr val="tx1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Agência de Notícias - IBGE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ea typeface="Calibri"/>
              <a:cs typeface="Calibri"/>
              <a:hlinkClick r:id="rId2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buFont typeface=""/>
              <a:buChar char="•"/>
            </a:pPr>
            <a:r>
              <a:rPr lang="pt-BR" sz="2400" dirty="0">
                <a:solidFill>
                  <a:schemeClr val="tx1">
                    <a:lumMod val="76000"/>
                    <a:lumOff val="24000"/>
                  </a:schemeClr>
                </a:solidFill>
              </a:rPr>
              <a:t>Em 2023, 66% dos brasileiros com 60 anos ou mais acessavam a internet, indicando que dois em cada três idosos estão conectados. </a:t>
            </a:r>
            <a:endParaRPr lang="pt-BR" sz="2400">
              <a:solidFill>
                <a:schemeClr val="tx1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Exame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ea typeface="Calibri"/>
              <a:cs typeface="Calibri"/>
              <a:hlinkClick r:id="rId2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080B619-47A5-947A-A55A-9114F0B9DF90}"/>
              </a:ext>
            </a:extLst>
          </p:cNvPr>
          <p:cNvCxnSpPr>
            <a:cxnSpLocks/>
          </p:cNvCxnSpPr>
          <p:nvPr/>
        </p:nvCxnSpPr>
        <p:spPr>
          <a:xfrm>
            <a:off x="185318" y="1221760"/>
            <a:ext cx="9236057" cy="1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440F5B1-0162-5E16-B1EF-D372743CE856}"/>
              </a:ext>
            </a:extLst>
          </p:cNvPr>
          <p:cNvCxnSpPr>
            <a:cxnSpLocks/>
          </p:cNvCxnSpPr>
          <p:nvPr/>
        </p:nvCxnSpPr>
        <p:spPr>
          <a:xfrm>
            <a:off x="134095" y="7003360"/>
            <a:ext cx="9236057" cy="27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EE68C997-C2CF-BEEA-B3F2-9BB5244F7F86}"/>
              </a:ext>
            </a:extLst>
          </p:cNvPr>
          <p:cNvSpPr/>
          <p:nvPr/>
        </p:nvSpPr>
        <p:spPr>
          <a:xfrm>
            <a:off x="162525" y="1401783"/>
            <a:ext cx="2945775" cy="424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514FC87-BA84-3E10-FA3F-F65BBE0B828C}"/>
              </a:ext>
            </a:extLst>
          </p:cNvPr>
          <p:cNvSpPr/>
          <p:nvPr/>
        </p:nvSpPr>
        <p:spPr>
          <a:xfrm>
            <a:off x="3311424" y="1397713"/>
            <a:ext cx="2913319" cy="4286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0F6D0E2-14AB-F301-2222-AFD04B77A01B}"/>
              </a:ext>
            </a:extLst>
          </p:cNvPr>
          <p:cNvSpPr/>
          <p:nvPr/>
        </p:nvSpPr>
        <p:spPr>
          <a:xfrm>
            <a:off x="6391303" y="1401782"/>
            <a:ext cx="3018934" cy="4286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01D2C02-9CB0-EB0A-CD58-0FA66D8B0DC8}"/>
              </a:ext>
            </a:extLst>
          </p:cNvPr>
          <p:cNvSpPr/>
          <p:nvPr/>
        </p:nvSpPr>
        <p:spPr>
          <a:xfrm>
            <a:off x="101612" y="7342106"/>
            <a:ext cx="9239536" cy="11701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0620414-EF9B-A106-ED0A-B234A9C79C43}"/>
              </a:ext>
            </a:extLst>
          </p:cNvPr>
          <p:cNvSpPr/>
          <p:nvPr/>
        </p:nvSpPr>
        <p:spPr>
          <a:xfrm>
            <a:off x="463156" y="1568379"/>
            <a:ext cx="2417601" cy="881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C3AEE1F-EA6D-4A2D-C272-B8137134DF01}"/>
              </a:ext>
            </a:extLst>
          </p:cNvPr>
          <p:cNvSpPr/>
          <p:nvPr/>
        </p:nvSpPr>
        <p:spPr>
          <a:xfrm>
            <a:off x="3498334" y="1588695"/>
            <a:ext cx="2437953" cy="8858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F5D7BB3-384D-1508-925F-889F58FD1725}"/>
              </a:ext>
            </a:extLst>
          </p:cNvPr>
          <p:cNvSpPr/>
          <p:nvPr/>
        </p:nvSpPr>
        <p:spPr>
          <a:xfrm>
            <a:off x="6602601" y="1645571"/>
            <a:ext cx="2539461" cy="812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25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F1E3BB-952E-5C02-735E-565F05B71A41}"/>
              </a:ext>
            </a:extLst>
          </p:cNvPr>
          <p:cNvSpPr txBox="1"/>
          <p:nvPr/>
        </p:nvSpPr>
        <p:spPr>
          <a:xfrm>
            <a:off x="516555" y="553052"/>
            <a:ext cx="8561069" cy="7786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</a:rPr>
              <a:t>Frequência de Uso: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Entre os idosos que utilizam a internet, 86,5% afirmaram acessá-la diariamente em 2023, evidenciando a importância da rede no cotidiano dessa população. </a:t>
            </a:r>
            <a:endParaRPr lang="pt-BR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Agência Brasil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ea typeface="Calibri"/>
              <a:cs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b="1" dirty="0">
                <a:ea typeface="+mn-lt"/>
                <a:cs typeface="+mn-lt"/>
              </a:rPr>
              <a:t>Posse de Smartphones: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 posse de telefones celulares também aumentou entre os idosos. Em 2023, 87,6% das pessoas com 10 anos ou mais possuíam um celular para uso pessoal, um crescimento em relação aos 86,5% registrados em 2022. Embora o dado específico para idosos não seja detalhado, a tendência de aumento é observada nessa faixa etária. </a:t>
            </a:r>
            <a:endParaRPr lang="pt-BR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Agência de Notícias - IBGE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b="1" dirty="0">
                <a:ea typeface="+mn-lt"/>
                <a:cs typeface="+mn-lt"/>
              </a:rPr>
              <a:t>Principais Atividades Realizadas: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Os idosos utilizam a internet principalmente para comunicação, como o uso de redes sociais e aplicativos de mensagens, além de buscas por informações e serviços online. </a:t>
            </a:r>
            <a:endParaRPr lang="pt-BR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FEBRABAN TECH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b="1" dirty="0">
                <a:ea typeface="+mn-lt"/>
                <a:cs typeface="+mn-lt"/>
              </a:rPr>
              <a:t>Desafios e Barreiras: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Apesar do crescimento, ainda existem desafios significativos. Em 2023, 51,6% das pessoas que não usaram a internet eram idosos, e o principal motivo apontado foi a falta de conhecimento sobre como utilizá-la (46,3%). </a:t>
            </a:r>
            <a:endParaRPr lang="pt-BR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Agência de Notícias - IBGE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b="1" dirty="0">
                <a:ea typeface="+mn-lt"/>
                <a:cs typeface="+mn-lt"/>
              </a:rPr>
              <a:t>Impacto da Pandemia: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 pandemia de COVID-19 acelerou a adoção de tecnologias digitais pelos idosos, que passaram a utilizar mais a internet e redes sociais para manter contato com familiares e amigos, além de acessar serviços essenciais. </a:t>
            </a:r>
            <a:endParaRPr lang="pt-BR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pt-BR" sz="1050" dirty="0">
                <a:solidFill>
                  <a:schemeClr val="tx1">
                    <a:lumMod val="49000"/>
                    <a:lumOff val="51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FEBRABAN TECH</a:t>
            </a:r>
            <a:endParaRPr lang="pt-BR" sz="1050">
              <a:solidFill>
                <a:schemeClr val="tx1">
                  <a:lumMod val="49000"/>
                  <a:lumOff val="51000"/>
                </a:schemeClr>
              </a:solidFill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Esses dados refletem uma mudança significativa no comportamento dos idosos brasileiros em relação à tecnologia, indicando uma maior inclusão digital, embora ainda </a:t>
            </a:r>
            <a:r>
              <a:rPr lang="pt-BR" dirty="0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existam</a:t>
            </a:r>
            <a:r>
              <a:rPr lang="pt-BR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barreiras a serem superadas para que essa parcela da população possa usufruir plenamente dos benefícios proporcionados pela era digital.</a:t>
            </a:r>
            <a:endParaRPr lang="pt-BR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algn="l"/>
            <a:endParaRPr lang="pt-BR" dirty="0">
              <a:ea typeface="Calibri"/>
              <a:cs typeface="Calibri"/>
            </a:endParaRPr>
          </a:p>
        </p:txBody>
      </p:sp>
      <p:pic>
        <p:nvPicPr>
          <p:cNvPr id="4" name="Gráfico 3" descr="Livros com preenchimento sólido">
            <a:extLst>
              <a:ext uri="{FF2B5EF4-FFF2-40B4-BE49-F238E27FC236}">
                <a16:creationId xmlns:a16="http://schemas.microsoft.com/office/drawing/2014/main" id="{6BA29751-B4E3-8DCB-C3FC-4C860EA8F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13F368B-EA39-D6CF-4B69-34D45A4855F3}"/>
              </a:ext>
            </a:extLst>
          </p:cNvPr>
          <p:cNvCxnSpPr/>
          <p:nvPr/>
        </p:nvCxnSpPr>
        <p:spPr>
          <a:xfrm>
            <a:off x="185318" y="7773399"/>
            <a:ext cx="9236057" cy="27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C12B3B-F3A5-3605-170F-F2273005D1F3}"/>
              </a:ext>
            </a:extLst>
          </p:cNvPr>
          <p:cNvSpPr txBox="1"/>
          <p:nvPr/>
        </p:nvSpPr>
        <p:spPr>
          <a:xfrm>
            <a:off x="3488283" y="11362563"/>
            <a:ext cx="24909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FIM</a:t>
            </a:r>
            <a:endParaRPr lang="pt-BR"/>
          </a:p>
        </p:txBody>
      </p:sp>
      <p:sp>
        <p:nvSpPr>
          <p:cNvPr id="8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24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F7DBAF8-5338-70B4-50E4-01D974D2348F}"/>
              </a:ext>
            </a:extLst>
          </p:cNvPr>
          <p:cNvSpPr txBox="1"/>
          <p:nvPr/>
        </p:nvSpPr>
        <p:spPr>
          <a:xfrm>
            <a:off x="225170" y="1450955"/>
            <a:ext cx="92838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Agradecimentos e considerações finais</a:t>
            </a:r>
            <a:endParaRPr lang="pt-BR" sz="540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4" name="Gráfico 3" descr="Seta circular com preenchimento sólido">
            <a:extLst>
              <a:ext uri="{FF2B5EF4-FFF2-40B4-BE49-F238E27FC236}">
                <a16:creationId xmlns:a16="http://schemas.microsoft.com/office/drawing/2014/main" id="{81484F5B-0803-66CA-83F7-2A6459D9B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554" y="180916"/>
            <a:ext cx="1266091" cy="12660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3AE0186-7012-E37C-21CD-91097C7BB0FD}"/>
              </a:ext>
            </a:extLst>
          </p:cNvPr>
          <p:cNvSpPr txBox="1"/>
          <p:nvPr/>
        </p:nvSpPr>
        <p:spPr>
          <a:xfrm>
            <a:off x="1042977" y="11262840"/>
            <a:ext cx="7637633" cy="1249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10" name="Gráfico 9" descr="Livros com preenchimento sólido">
            <a:extLst>
              <a:ext uri="{FF2B5EF4-FFF2-40B4-BE49-F238E27FC236}">
                <a16:creationId xmlns:a16="http://schemas.microsoft.com/office/drawing/2014/main" id="{2695CD04-1803-B967-C244-136C8547A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7E62B5-63C6-1C8E-74B7-EE304EC0A8AD}"/>
              </a:ext>
            </a:extLst>
          </p:cNvPr>
          <p:cNvSpPr txBox="1"/>
          <p:nvPr/>
        </p:nvSpPr>
        <p:spPr>
          <a:xfrm>
            <a:off x="1332893" y="4187639"/>
            <a:ext cx="7061164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Agradecemos sinceramente por adquirir nosso </a:t>
            </a:r>
            <a:r>
              <a:rPr lang="pt-BR" sz="24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eBook</a:t>
            </a:r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. </a:t>
            </a: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Sua confiança é fundamental para nós, e esperamos que o conteúdo ofereça informações valiosas e uma leitura enriquecedora.</a:t>
            </a:r>
            <a:endParaRPr lang="pt-BR" sz="2400" b="1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Para aprimorar continuamente nossos materiais, gostaríamos de conhecer sua opinião.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Por favor, dedique alguns minutos para compartilhar sua experiência conosco.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Sua avaliação é essencial para que possamos atender cada vez melhor às suas expectativas.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Agradecemos novamente por sua escolha e confiança.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Estamos à disposição para auxiliá-lo no que for necessário.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Boa leitura!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Atenciosamente,</a:t>
            </a:r>
            <a:endParaRPr lang="pt-BR" sz="2400" b="1" dirty="0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pt-BR" sz="2400" b="1" dirty="0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PALMA JUNIOR</a:t>
            </a:r>
          </a:p>
        </p:txBody>
      </p:sp>
      <p:sp>
        <p:nvSpPr>
          <p:cNvPr id="3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5" name="Gráfico 4" descr="Balão de chat com preenchimento sólido">
            <a:extLst>
              <a:ext uri="{FF2B5EF4-FFF2-40B4-BE49-F238E27FC236}">
                <a16:creationId xmlns:a16="http://schemas.microsoft.com/office/drawing/2014/main" id="{D68CA0E3-2EFB-AF65-FF19-10186F34E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658" y="9046526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9F6EEA-9430-3418-106B-F3352FB2E8C7}"/>
              </a:ext>
            </a:extLst>
          </p:cNvPr>
          <p:cNvSpPr txBox="1"/>
          <p:nvPr/>
        </p:nvSpPr>
        <p:spPr>
          <a:xfrm>
            <a:off x="6472945" y="9751499"/>
            <a:ext cx="19213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 Feedback</a:t>
            </a:r>
            <a:endParaRPr lang="pt-BR" sz="2000" b="1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118C53-F063-8EBC-BFD2-1E75C2C25FCE}"/>
              </a:ext>
            </a:extLst>
          </p:cNvPr>
          <p:cNvSpPr/>
          <p:nvPr/>
        </p:nvSpPr>
        <p:spPr>
          <a:xfrm>
            <a:off x="6484777" y="9751534"/>
            <a:ext cx="1572551" cy="422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B869DEC-C627-913A-D01E-8994C87BE5D3}"/>
              </a:ext>
            </a:extLst>
          </p:cNvPr>
          <p:cNvSpPr/>
          <p:nvPr/>
        </p:nvSpPr>
        <p:spPr>
          <a:xfrm>
            <a:off x="1044275" y="3518857"/>
            <a:ext cx="7626421" cy="73133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42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04DD7-AF9B-F47B-42D9-BB693C65A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sz="1600" b="1">
                <a:latin typeface="Cambria"/>
                <a:ea typeface="Calibri"/>
                <a:cs typeface="Calibri"/>
              </a:rPr>
              <a:t>PALMA JUNIOR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ECFB-C6BA-9D94-ABBE-EC865249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8" y="710208"/>
            <a:ext cx="9201107" cy="2494239"/>
          </a:xfrm>
        </p:spPr>
        <p:txBody>
          <a:bodyPr/>
          <a:lstStyle/>
          <a:p>
            <a:pPr algn="ctr"/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Tecnologia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 Sem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Idade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: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Aprenda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 a Usar Smartphones e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Inteligências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Artificiais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na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Melhor</a:t>
            </a:r>
            <a:r>
              <a:rPr lang="en-US" sz="4400" b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Segoe UI"/>
              </a:rPr>
              <a:t>Idade</a:t>
            </a:r>
            <a:endParaRPr lang="en-US" sz="44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Segoe UI"/>
            </a:endParaRPr>
          </a:p>
          <a:p>
            <a:pPr algn="ctr"/>
            <a:endParaRPr lang="en-US" sz="4400" b="1">
              <a:solidFill>
                <a:schemeClr val="accent2">
                  <a:lumMod val="76000"/>
                </a:schemeClr>
              </a:solidFill>
              <a:cs typeface="Segoe U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CDF5B-CDC6-5B14-6C18-2186E56873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Created by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E8A5B2B-A63D-FAB4-FF74-47160D8F8A75}"/>
                  </a:ext>
                </a:extLst>
              </p14:cNvPr>
              <p14:cNvContentPartPr/>
              <p14:nvPr/>
            </p14:nvContentPartPr>
            <p14:xfrm>
              <a:off x="1584133" y="4003713"/>
              <a:ext cx="16066" cy="16066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E8A5B2B-A63D-FAB4-FF74-47160D8F8A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833" y="3200413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1F6FCFCC-EFD7-42A8-5475-6D6E3CE14586}"/>
                  </a:ext>
                </a:extLst>
              </p14:cNvPr>
              <p14:cNvContentPartPr/>
              <p14:nvPr/>
            </p14:nvContentPartPr>
            <p14:xfrm>
              <a:off x="1609839" y="3926595"/>
              <a:ext cx="16066" cy="16066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1F6FCFCC-EFD7-42A8-5475-6D6E3CE145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539" y="3123295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A816936A-63A6-4AA9-C2DF-D9ADAA5B593E}"/>
                  </a:ext>
                </a:extLst>
              </p14:cNvPr>
              <p14:cNvContentPartPr/>
              <p14:nvPr/>
            </p14:nvContentPartPr>
            <p14:xfrm>
              <a:off x="2033988" y="3489592"/>
              <a:ext cx="16066" cy="16066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A816936A-63A6-4AA9-C2DF-D9ADAA5B59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88" y="2686292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327E279A-BC25-7E10-1DDC-38802ED78943}"/>
                  </a:ext>
                </a:extLst>
              </p14:cNvPr>
              <p14:cNvContentPartPr/>
              <p14:nvPr/>
            </p14:nvContentPartPr>
            <p14:xfrm>
              <a:off x="2033988" y="3489592"/>
              <a:ext cx="16066" cy="16066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327E279A-BC25-7E10-1DDC-38802ED78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88" y="2686292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F61B127-6445-3D16-C611-EFCC2D059E3A}"/>
                  </a:ext>
                </a:extLst>
              </p14:cNvPr>
              <p14:cNvContentPartPr/>
              <p14:nvPr/>
            </p14:nvContentPartPr>
            <p14:xfrm>
              <a:off x="2033988" y="3489592"/>
              <a:ext cx="16066" cy="16066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F61B127-6445-3D16-C611-EFCC2D059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88" y="2686292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677986A4-4287-5DC6-A131-23A98A1D8770}"/>
                  </a:ext>
                </a:extLst>
              </p14:cNvPr>
              <p14:cNvContentPartPr/>
              <p14:nvPr/>
            </p14:nvContentPartPr>
            <p14:xfrm>
              <a:off x="2033988" y="3489592"/>
              <a:ext cx="16066" cy="16066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677986A4-4287-5DC6-A131-23A98A1D87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88" y="2686292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8D4C6AB-08FE-D904-F6F3-982AE6D5DD4B}"/>
                  </a:ext>
                </a:extLst>
              </p14:cNvPr>
              <p14:cNvContentPartPr/>
              <p14:nvPr/>
            </p14:nvContentPartPr>
            <p14:xfrm>
              <a:off x="2033988" y="3489592"/>
              <a:ext cx="16066" cy="16066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8D4C6AB-08FE-D904-F6F3-982AE6D5DD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88" y="2686292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C3CAE8BC-F71D-5466-7943-3110A783E718}"/>
                  </a:ext>
                </a:extLst>
              </p14:cNvPr>
              <p14:cNvContentPartPr/>
              <p14:nvPr/>
            </p14:nvContentPartPr>
            <p14:xfrm>
              <a:off x="2033988" y="3489592"/>
              <a:ext cx="16066" cy="16066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C3CAE8BC-F71D-5466-7943-3110A783E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88" y="2686292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636C82E-B6C7-28E7-24B3-A8B5070D27CB}"/>
                  </a:ext>
                </a:extLst>
              </p14:cNvPr>
              <p14:cNvContentPartPr/>
              <p14:nvPr/>
            </p14:nvContentPartPr>
            <p14:xfrm>
              <a:off x="2535256" y="5841695"/>
              <a:ext cx="16066" cy="145924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636C82E-B6C7-28E7-24B3-A8B5070D27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1956" y="5823724"/>
                <a:ext cx="1606600" cy="181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8AB89D9B-8F9C-D4C2-90D1-B9B434271B58}"/>
                  </a:ext>
                </a:extLst>
              </p14:cNvPr>
              <p14:cNvContentPartPr/>
              <p14:nvPr/>
            </p14:nvContentPartPr>
            <p14:xfrm>
              <a:off x="2740905" y="5597486"/>
              <a:ext cx="16066" cy="16066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8AB89D9B-8F9C-D4C2-90D1-B9B434271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605" y="4794186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7029399A-DFB6-BD11-2FB4-3704384DDDBB}"/>
                  </a:ext>
                </a:extLst>
              </p14:cNvPr>
              <p14:cNvContentPartPr/>
              <p14:nvPr/>
            </p14:nvContentPartPr>
            <p14:xfrm>
              <a:off x="2740905" y="5597486"/>
              <a:ext cx="16066" cy="16066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7029399A-DFB6-BD11-2FB4-3704384DD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605" y="4794186"/>
                <a:ext cx="1606600" cy="1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8E51D5A2-8D8B-BDC3-9113-F5585B54BE47}"/>
                  </a:ext>
                </a:extLst>
              </p14:cNvPr>
              <p14:cNvContentPartPr/>
              <p14:nvPr/>
            </p14:nvContentPartPr>
            <p14:xfrm>
              <a:off x="3370701" y="5001158"/>
              <a:ext cx="16066" cy="16066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8E51D5A2-8D8B-BDC3-9113-F5585B54BE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7401" y="4947605"/>
                <a:ext cx="1606600" cy="122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28B53B6-131D-C540-9A85-781B714B9442}"/>
                  </a:ext>
                </a:extLst>
              </p14:cNvPr>
              <p14:cNvContentPartPr/>
              <p14:nvPr/>
            </p14:nvContentPartPr>
            <p14:xfrm>
              <a:off x="923751" y="7280911"/>
              <a:ext cx="18184" cy="18184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28B53B6-131D-C540-9A85-781B714B9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1" y="6371711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D4A2C6A-ACE7-30C4-A5E7-8F2E8F189D8E}"/>
                  </a:ext>
                </a:extLst>
              </p14:cNvPr>
              <p14:cNvContentPartPr/>
              <p14:nvPr/>
            </p14:nvContentPartPr>
            <p14:xfrm>
              <a:off x="763732" y="7571856"/>
              <a:ext cx="18184" cy="18184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D4A2C6A-ACE7-30C4-A5E7-8F2E8F189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5468" y="6662656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D715F06B-076C-11C4-E9C0-C157DDD30D70}"/>
                  </a:ext>
                </a:extLst>
              </p14:cNvPr>
              <p14:cNvContentPartPr/>
              <p14:nvPr/>
            </p14:nvContentPartPr>
            <p14:xfrm>
              <a:off x="851015" y="7484572"/>
              <a:ext cx="18184" cy="18184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D715F06B-076C-11C4-E9C0-C157DDD30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8185" y="6575372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ECBEFB5B-04DE-8842-7417-77955063AE3F}"/>
                  </a:ext>
                </a:extLst>
              </p14:cNvPr>
              <p14:cNvContentPartPr/>
              <p14:nvPr/>
            </p14:nvContentPartPr>
            <p14:xfrm>
              <a:off x="851015" y="7484572"/>
              <a:ext cx="18184" cy="18184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ECBEFB5B-04DE-8842-7417-77955063AE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8185" y="6575372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8AFD41E0-B81F-DAE2-07FC-6D462E6AE1C6}"/>
                  </a:ext>
                </a:extLst>
              </p14:cNvPr>
              <p14:cNvContentPartPr/>
              <p14:nvPr/>
            </p14:nvContentPartPr>
            <p14:xfrm>
              <a:off x="851015" y="7484572"/>
              <a:ext cx="18184" cy="18184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8AFD41E0-B81F-DAE2-07FC-6D462E6AE1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8185" y="6575372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7A74F8A6-1A63-0082-7524-2C6360F28A6A}"/>
                  </a:ext>
                </a:extLst>
              </p14:cNvPr>
              <p14:cNvContentPartPr/>
              <p14:nvPr/>
            </p14:nvContentPartPr>
            <p14:xfrm>
              <a:off x="-3484072" y="5549784"/>
              <a:ext cx="18184" cy="18184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7A74F8A6-1A63-0082-7524-2C6360F28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93272" y="4640584"/>
                <a:ext cx="1818400" cy="18184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áfico 5" descr="Livros com preenchimento sólido">
            <a:extLst>
              <a:ext uri="{FF2B5EF4-FFF2-40B4-BE49-F238E27FC236}">
                <a16:creationId xmlns:a16="http://schemas.microsoft.com/office/drawing/2014/main" id="{3F6D713F-4645-F05E-07CE-9A0BAA20DFE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3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0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CD6A3-BD75-B30D-C4B6-546C9446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76" y="1974136"/>
            <a:ext cx="8053507" cy="2474384"/>
          </a:xfrm>
        </p:spPr>
        <p:txBody>
          <a:bodyPr/>
          <a:lstStyle/>
          <a:p>
            <a:r>
              <a:rPr lang="en-US" sz="6600" b="1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INTRODUÇÃO</a:t>
            </a:r>
            <a:r>
              <a:rPr lang="en-US" sz="66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 À </a:t>
            </a:r>
            <a:r>
              <a:rPr lang="en-US" sz="6600" b="1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TECNOLOGIA</a:t>
            </a:r>
            <a:endParaRPr lang="pt-BR" sz="6600" err="1">
              <a:solidFill>
                <a:schemeClr val="tx2">
                  <a:lumMod val="76000"/>
                  <a:lumOff val="24000"/>
                </a:schemeClr>
              </a:solidFill>
              <a:latin typeface="Bookman Old Style"/>
            </a:endParaRPr>
          </a:p>
        </p:txBody>
      </p:sp>
      <p:pic>
        <p:nvPicPr>
          <p:cNvPr id="4" name="Gráfico 3" descr="Seta circular com preenchimento sólido">
            <a:extLst>
              <a:ext uri="{FF2B5EF4-FFF2-40B4-BE49-F238E27FC236}">
                <a16:creationId xmlns:a16="http://schemas.microsoft.com/office/drawing/2014/main" id="{BD4442BF-F091-400F-E587-758419DB9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2723" y="7578970"/>
            <a:ext cx="1266091" cy="12660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AB8FAC-B648-5A6F-C06E-C745FF550622}"/>
              </a:ext>
            </a:extLst>
          </p:cNvPr>
          <p:cNvSpPr txBox="1"/>
          <p:nvPr/>
        </p:nvSpPr>
        <p:spPr>
          <a:xfrm>
            <a:off x="2403440" y="5195630"/>
            <a:ext cx="51535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Conceitos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básicos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sobre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tecnologia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endParaRPr lang="pt-BR" sz="2400" u="sng">
              <a:solidFill>
                <a:schemeClr val="tx2">
                  <a:lumMod val="76000"/>
                  <a:lumOff val="24000"/>
                </a:schemeClr>
              </a:solidFill>
              <a:latin typeface="Calibri"/>
            </a:endParaRPr>
          </a:p>
          <a:p>
            <a:pPr marL="457200" indent="-457200" algn="ctr">
              <a:buAutoNum type="arabicPeriod"/>
            </a:pP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 </a:t>
            </a:r>
            <a:r>
              <a:rPr lang="en-US" sz="2400" u="sng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Importância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do </a:t>
            </a:r>
            <a:r>
              <a:rPr lang="en-US" sz="2400" u="sng" baseline="0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ensino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</a:t>
            </a:r>
            <a:endParaRPr lang="pt-BR" sz="2400" u="sng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indent="-457200" algn="ctr">
              <a:buAutoNum type="arabicPeriod"/>
            </a:pP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 </a:t>
            </a:r>
            <a:r>
              <a:rPr lang="en-US" sz="2400" u="sng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Vantagens</a:t>
            </a:r>
            <a:r>
              <a:rPr lang="en-US" sz="2400" u="sng" baseline="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 do </a:t>
            </a:r>
            <a:r>
              <a:rPr lang="en-US" sz="2400" u="sng" baseline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</a:rPr>
              <a:t>aprendizado</a:t>
            </a: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​</a:t>
            </a:r>
            <a:endParaRPr lang="pt-BR" sz="2400" u="sng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868919-6B8A-C06B-C8BE-A68F2C3B99BD}"/>
              </a:ext>
            </a:extLst>
          </p:cNvPr>
          <p:cNvSpPr txBox="1"/>
          <p:nvPr/>
        </p:nvSpPr>
        <p:spPr>
          <a:xfrm>
            <a:off x="1012814" y="10664804"/>
            <a:ext cx="7637633" cy="1249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7" name="Gráfico 6" descr="Livros com preenchimento sólido">
            <a:extLst>
              <a:ext uri="{FF2B5EF4-FFF2-40B4-BE49-F238E27FC236}">
                <a16:creationId xmlns:a16="http://schemas.microsoft.com/office/drawing/2014/main" id="{FD98D3C0-7831-2E49-E23B-102D7916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753" y="11746524"/>
            <a:ext cx="2461846" cy="1266092"/>
          </a:xfrm>
          <a:prstGeom prst="rect">
            <a:avLst/>
          </a:prstGeom>
        </p:spPr>
      </p:pic>
      <p:sp>
        <p:nvSpPr>
          <p:cNvPr id="8" name="Espaço Reservado para Rodapé 30">
            <a:extLst>
              <a:ext uri="{FF2B5EF4-FFF2-40B4-BE49-F238E27FC236}">
                <a16:creationId xmlns:a16="http://schemas.microsoft.com/office/drawing/2014/main" id="{BFECE51F-0324-4882-8C69-3577E2E8BA16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83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3CFC8-4DE2-C896-6D6D-385CC175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425364"/>
          </a:xfrm>
          <a:prstGeom prst="leftRightArrow">
            <a:avLst/>
          </a:prstGeo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pt-BR" sz="5400" b="1"/>
              <a:t>      O que é tecnologia 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047C2-0F0B-B42B-58F0-FF49F01D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3" y="2678853"/>
            <a:ext cx="8298815" cy="9171518"/>
          </a:xfrm>
          <a:prstGeom prst="flowChartProcess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pt-BR">
                <a:ea typeface="+mn-lt"/>
                <a:cs typeface="+mn-lt"/>
              </a:rPr>
              <a:t>Tecnologia é o conjunto de ferramentas, dispositivos e conhecimentos que desenvolvemos para facilitar e melhorar nossas atividades diárias. Ela está presente em diversos aspectos da vida, desde eletrodomésticos que auxiliam nas tarefas domésticas até smartphones que permitem comunicação instantânea com familiares e amigos.</a:t>
            </a:r>
            <a:endParaRPr lang="pt-BR"/>
          </a:p>
          <a:p>
            <a:pPr>
              <a:buNone/>
            </a:pPr>
            <a:r>
              <a:rPr lang="pt-BR">
                <a:ea typeface="+mn-lt"/>
                <a:cs typeface="+mn-lt"/>
              </a:rPr>
              <a:t>Para os idosos, a tecnologia oferece oportunidades valiosas, como:</a:t>
            </a:r>
            <a:endParaRPr lang="pt-BR"/>
          </a:p>
          <a:p>
            <a:pPr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Comunicação Facilitada:</a:t>
            </a:r>
            <a:r>
              <a:rPr lang="pt-BR">
                <a:ea typeface="+mn-lt"/>
                <a:cs typeface="+mn-lt"/>
              </a:rPr>
              <a:t> Aplicativos de videochamadas e redes sociais permitem manter contato próximo com entes queridos, mesmo à distância.</a:t>
            </a:r>
            <a:endParaRPr lang="pt-BR"/>
          </a:p>
          <a:p>
            <a:pPr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Acesso à Informação:</a:t>
            </a:r>
            <a:r>
              <a:rPr lang="pt-BR">
                <a:ea typeface="+mn-lt"/>
                <a:cs typeface="+mn-lt"/>
              </a:rPr>
              <a:t> A internet disponibiliza uma vasta gama de conteúdos, desde notícias até entretenimento, contribuindo para a atualização e o lazer.</a:t>
            </a:r>
            <a:endParaRPr lang="pt-BR"/>
          </a:p>
          <a:p>
            <a:pPr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Segurança e Saúde:</a:t>
            </a:r>
            <a:r>
              <a:rPr lang="pt-BR">
                <a:ea typeface="+mn-lt"/>
                <a:cs typeface="+mn-lt"/>
              </a:rPr>
              <a:t> Dispositivos como sensores de queda e aplicativos de monitoramento de saúde ajudam a promover autonomia e bem-estar. 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Ao se familiarizar com a tecnologia, você pode aproveitar essas ferramentas para enriquecer sua rotina, manter-se conectado e desfrutar de maior independência no dia a dia.</a:t>
            </a:r>
            <a:endParaRPr lang="pt-BR"/>
          </a:p>
          <a:p>
            <a:pPr marL="0" indent="0">
              <a:buNone/>
            </a:pPr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48AD1BA9-C1FD-FD2F-0CF1-4EE7FA52585F}"/>
                  </a:ext>
                </a:extLst>
              </p14:cNvPr>
              <p14:cNvContentPartPr/>
              <p14:nvPr/>
            </p14:nvContentPartPr>
            <p14:xfrm>
              <a:off x="-3307456" y="5668314"/>
              <a:ext cx="28172" cy="28172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48AD1BA9-C1FD-FD2F-0CF1-4EE7FA525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16056" y="4259714"/>
                <a:ext cx="2817200" cy="2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2210543-9111-021F-2A60-0EF8BB994DA3}"/>
                  </a:ext>
                </a:extLst>
              </p14:cNvPr>
              <p14:cNvContentPartPr/>
              <p14:nvPr/>
            </p14:nvContentPartPr>
            <p14:xfrm>
              <a:off x="2633662" y="3164284"/>
              <a:ext cx="13890" cy="1389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2210543-9111-021F-2A60-0EF8BB994D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412" y="2817034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FEFC9E8-DFE8-F46A-CD99-5A1FCF73F20F}"/>
                  </a:ext>
                </a:extLst>
              </p14:cNvPr>
              <p14:cNvContentPartPr/>
              <p14:nvPr/>
            </p14:nvContentPartPr>
            <p14:xfrm>
              <a:off x="2633662" y="3164284"/>
              <a:ext cx="13890" cy="1389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FEFC9E8-DFE8-F46A-CD99-5A1FCF73F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412" y="2817034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DD059FD-4CA4-0848-0518-22A79B2C0265}"/>
                  </a:ext>
                </a:extLst>
              </p14:cNvPr>
              <p14:cNvContentPartPr/>
              <p14:nvPr/>
            </p14:nvContentPartPr>
            <p14:xfrm>
              <a:off x="2633662" y="3164284"/>
              <a:ext cx="13890" cy="1389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DD059FD-4CA4-0848-0518-22A79B2C0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412" y="2817034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100D4E-C70C-1556-10D0-EED451AB0BAB}"/>
                  </a:ext>
                </a:extLst>
              </p14:cNvPr>
              <p14:cNvContentPartPr/>
              <p14:nvPr/>
            </p14:nvContentPartPr>
            <p14:xfrm>
              <a:off x="3400424" y="1330722"/>
              <a:ext cx="13890" cy="1389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100D4E-C70C-1556-10D0-EED451AB0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3174" y="983472"/>
                <a:ext cx="694500" cy="6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59A2ACF-D4D2-4939-3ED1-A75D7C399CD2}"/>
                  </a:ext>
                </a:extLst>
              </p14:cNvPr>
              <p14:cNvContentPartPr/>
              <p14:nvPr/>
            </p14:nvContentPartPr>
            <p14:xfrm>
              <a:off x="3167063" y="3442097"/>
              <a:ext cx="13890" cy="1389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59A2ACF-D4D2-4939-3ED1-A75D7C399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9813" y="3094847"/>
                <a:ext cx="694500" cy="6945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1F9E22-4152-2C26-E479-BA3ED3F7EB0B}"/>
              </a:ext>
            </a:extLst>
          </p:cNvPr>
          <p:cNvSpPr txBox="1"/>
          <p:nvPr/>
        </p:nvSpPr>
        <p:spPr>
          <a:xfrm>
            <a:off x="16162" y="-2822"/>
            <a:ext cx="33883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latin typeface="Calibri"/>
                <a:ea typeface="Calibri"/>
                <a:cs typeface="Calibri"/>
              </a:rPr>
              <a:t>Introdução</a:t>
            </a:r>
            <a:r>
              <a:rPr lang="en-US" sz="2000" b="1">
                <a:latin typeface="Calibri"/>
                <a:ea typeface="Calibri"/>
                <a:cs typeface="Calibri"/>
              </a:rPr>
              <a:t> à </a:t>
            </a:r>
            <a:r>
              <a:rPr lang="en-US" sz="2000" b="1" err="1">
                <a:latin typeface="Calibri"/>
                <a:ea typeface="Calibri"/>
                <a:cs typeface="Calibri"/>
              </a:rPr>
              <a:t>Tecnologia</a:t>
            </a:r>
            <a:endParaRPr lang="pt-BR" sz="2000" b="1" err="1"/>
          </a:p>
        </p:txBody>
      </p:sp>
      <p:pic>
        <p:nvPicPr>
          <p:cNvPr id="14" name="Gráfico 13" descr="Livros com preenchimento sólido">
            <a:extLst>
              <a:ext uri="{FF2B5EF4-FFF2-40B4-BE49-F238E27FC236}">
                <a16:creationId xmlns:a16="http://schemas.microsoft.com/office/drawing/2014/main" id="{5F2B9F85-C053-7E77-BA1C-B61FC503B2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9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7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4BCC3-C7CF-01F8-B802-670C684B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53" y="887096"/>
            <a:ext cx="4875608" cy="2474384"/>
          </a:xfrm>
        </p:spPr>
        <p:txBody>
          <a:bodyPr/>
          <a:lstStyle/>
          <a:p>
            <a:r>
              <a:rPr lang="pt-BR" sz="3450" b="1">
                <a:cs typeface="Poppins"/>
              </a:rPr>
              <a:t>Importância do Ensino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1A6D3-ACCD-D96B-5566-1303602CB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7890" y="2393977"/>
            <a:ext cx="4080510" cy="1144241"/>
          </a:xfrm>
        </p:spPr>
        <p:txBody>
          <a:bodyPr/>
          <a:lstStyle/>
          <a:p>
            <a:r>
              <a:rPr lang="pt-BR" sz="2000" b="0">
                <a:ea typeface="+mn-lt"/>
                <a:cs typeface="+mn-lt"/>
              </a:rPr>
              <a:t>Guia Prático para a Introdução de Sêniores ao Mundo Digital</a:t>
            </a:r>
            <a:endParaRPr lang="pt-BR" sz="20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B5A905-3A6C-FC11-FD6D-5F5689BC00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5670" y="4370240"/>
            <a:ext cx="4080510" cy="7980066"/>
          </a:xfrm>
        </p:spPr>
        <p:txBody>
          <a:bodyPr/>
          <a:lstStyle/>
          <a:p>
            <a:r>
              <a:rPr lang="pt-BR" sz="2400">
                <a:solidFill>
                  <a:srgbClr val="626262"/>
                </a:solidFill>
                <a:latin typeface="Roboto"/>
                <a:ea typeface="Roboto"/>
                <a:cs typeface="Roboto"/>
              </a:rPr>
              <a:t>O mundo está cada vez mais digital. Com efeito, as pessoas estão conectadas a diversas redes, aplicativos e mídias. De tal forma, é essencial que os idosos participem ativamente, garantindo seus direitos e acompanhando os avanços tecnológicos. Visto que, com apenas um celular, eles podem acessar vários serviços, notícias e jogos. Além de poder entrar em contato com amigos e familiares.</a:t>
            </a:r>
            <a:endParaRPr lang="pt-BR" sz="2400">
              <a:ea typeface="Roboto"/>
              <a:cs typeface="Roboto"/>
            </a:endParaRPr>
          </a:p>
        </p:txBody>
      </p:sp>
      <p:pic>
        <p:nvPicPr>
          <p:cNvPr id="6" name="Espaço Reservado para Imagem 5" descr="Uma imagem contendo no interior, mesa, pequeno, espelho&#10;&#10;Descrição gerada automaticamente">
            <a:extLst>
              <a:ext uri="{FF2B5EF4-FFF2-40B4-BE49-F238E27FC236}">
                <a16:creationId xmlns:a16="http://schemas.microsoft.com/office/drawing/2014/main" id="{E622E389-ADEF-30ED-F77B-62EB39F1A0A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41413" r="41413"/>
          <a:stretch/>
        </p:blipFill>
        <p:spPr/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6A423F4-5A4D-F2E8-5ACB-4FFD2D34ECE9}"/>
                  </a:ext>
                </a:extLst>
              </p14:cNvPr>
              <p14:cNvContentPartPr/>
              <p14:nvPr/>
            </p14:nvContentPartPr>
            <p14:xfrm>
              <a:off x="3614996" y="5462500"/>
              <a:ext cx="18184" cy="18184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6A423F4-5A4D-F2E8-5ACB-4FFD2D34EC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796" y="4553300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4C60DF5-7180-A0E8-86F0-ADFCA0C356DF}"/>
                  </a:ext>
                </a:extLst>
              </p14:cNvPr>
              <p14:cNvContentPartPr/>
              <p14:nvPr/>
            </p14:nvContentPartPr>
            <p14:xfrm>
              <a:off x="3745922" y="2974917"/>
              <a:ext cx="18184" cy="18184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4C60DF5-7180-A0E8-86F0-ADFCA0C356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6722" y="2065717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42A52DB-4412-BEDD-760B-2CFFFFE36642}"/>
                  </a:ext>
                </a:extLst>
              </p14:cNvPr>
              <p14:cNvContentPartPr/>
              <p14:nvPr/>
            </p14:nvContentPartPr>
            <p14:xfrm>
              <a:off x="2960369" y="3120390"/>
              <a:ext cx="18184" cy="18184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42A52DB-4412-BEDD-760B-2CFFFFE366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1169" y="2211190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0493B75-A452-8F0F-C6FD-075C4AF04772}"/>
                  </a:ext>
                </a:extLst>
              </p14:cNvPr>
              <p14:cNvContentPartPr/>
              <p14:nvPr/>
            </p14:nvContentPartPr>
            <p14:xfrm>
              <a:off x="11455976" y="6349884"/>
              <a:ext cx="18184" cy="18184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0493B75-A452-8F0F-C6FD-075C4AF04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6776" y="5440684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4F4DBBCE-98A8-DC40-CF33-B2DEDC4CBE07}"/>
                  </a:ext>
                </a:extLst>
              </p14:cNvPr>
              <p14:cNvContentPartPr/>
              <p14:nvPr/>
            </p14:nvContentPartPr>
            <p14:xfrm>
              <a:off x="2203911" y="5157009"/>
              <a:ext cx="18184" cy="18184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4F4DBBCE-98A8-DC40-CF33-B2DEDC4CB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711" y="4247809"/>
                <a:ext cx="1818400" cy="18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F42C130-2D9A-3EBA-380B-63CDEE49F2C1}"/>
                  </a:ext>
                </a:extLst>
              </p14:cNvPr>
              <p14:cNvContentPartPr/>
              <p14:nvPr/>
            </p14:nvContentPartPr>
            <p14:xfrm>
              <a:off x="2778125" y="1639094"/>
              <a:ext cx="13890" cy="1389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F42C130-2D9A-3EBA-380B-63CDEE49F2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0875" y="1291844"/>
                <a:ext cx="694500" cy="6945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09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E7F55-0FEA-5D73-828F-E2912F6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072" y="520383"/>
            <a:ext cx="5774465" cy="2474384"/>
          </a:xfrm>
        </p:spPr>
        <p:txBody>
          <a:bodyPr/>
          <a:lstStyle/>
          <a:p>
            <a:r>
              <a:rPr lang="pt-BR" sz="3450" b="1">
                <a:cs typeface="Poppins"/>
              </a:rPr>
              <a:t>Vantagens do Aprendizado</a:t>
            </a:r>
          </a:p>
        </p:txBody>
      </p:sp>
      <p:pic>
        <p:nvPicPr>
          <p:cNvPr id="8" name="Espaço Reservado para Imagem 7" descr="Foto em preto e branco de computador&#10;&#10;Descrição gerada automaticamente">
            <a:extLst>
              <a:ext uri="{FF2B5EF4-FFF2-40B4-BE49-F238E27FC236}">
                <a16:creationId xmlns:a16="http://schemas.microsoft.com/office/drawing/2014/main" id="{F648F322-1D36-87AD-17EB-6C526F4D932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3294" r="33294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04A52-23A4-F875-1279-15BE976CD8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5788" y="2260629"/>
            <a:ext cx="2375083" cy="1445722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pt-BR" sz="1800" b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Aprender sobre tecnologia por meio de e-books oferece diversos benefícios para os idosos e para todos.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66A5CF-5248-644A-899B-9E44390D88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5645" y="4892527"/>
            <a:ext cx="2375083" cy="49938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O conhecimento tecnológico permite que os idosos acessem informações de saúde, serviços governamentais e outras utilidades de forma mais fácil e rápida.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  <a:p>
            <a:endParaRPr lang="pt-BR" sz="1800">
              <a:ea typeface="Calibri"/>
              <a:cs typeface="Calibri"/>
            </a:endParaRPr>
          </a:p>
          <a:p>
            <a:r>
              <a:rPr lang="pt-BR" sz="18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 ajustes de tamanho de fonte e brilho, e-books podem ser adaptados para atender às necessidades visuais dos idosos, tornando a leitura mais confortável.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8987187-1BA4-976E-5220-27826CFFA9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1842" y="4220955"/>
            <a:ext cx="3212396" cy="4993067"/>
          </a:xfrm>
        </p:spPr>
        <p:txBody>
          <a:bodyPr/>
          <a:lstStyle/>
          <a:p>
            <a:r>
              <a:rPr lang="pt-BR" sz="18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Ao dominar o uso de dispositivos digitais, os idosos ganham mais independência em atividades cotidianas, como comunicação e acesso a serviços online.</a:t>
            </a:r>
          </a:p>
          <a:p>
            <a:endParaRPr lang="pt-BR" sz="1800">
              <a:ea typeface="Calibri"/>
              <a:cs typeface="Calibri"/>
            </a:endParaRPr>
          </a:p>
          <a:p>
            <a:r>
              <a:rPr lang="pt-BR" sz="18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O aprendizado de novas tecnologias estimula a atividade cerebral, contribuindo para a manutenção e ampliação das funções cognitivas, como memória e raciocínio lógico.</a:t>
            </a:r>
          </a:p>
          <a:p>
            <a:endParaRPr lang="pt-BR" sz="1800">
              <a:ea typeface="Calibri"/>
              <a:cs typeface="Calibri"/>
            </a:endParaRPr>
          </a:p>
          <a:p>
            <a:r>
              <a:rPr lang="pt-BR" sz="18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Compreender o uso de smartphones e ferramentas digitais facilita a comunicação com familiares e amigos, ajudando a reduzir o isolamento social.</a:t>
            </a:r>
          </a:p>
          <a:p>
            <a:endParaRPr lang="pt-BR" sz="1250">
              <a:ea typeface="Calibri"/>
              <a:cs typeface="Calibri"/>
            </a:endParaRPr>
          </a:p>
          <a:p>
            <a:r>
              <a:rPr lang="pt-BR" sz="18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Em resumo, o aprendizado tecnológico por meio de e-books pode melhorar significativamente a qualidade de vida dos idosos, promovendo inclusão digital, autonomia e bem-estar social.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C5E350E-4399-98CC-C522-1F03C40DE2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11842" y="1752809"/>
            <a:ext cx="2375083" cy="1893116"/>
          </a:xfrm>
        </p:spPr>
        <p:txBody>
          <a:bodyPr/>
          <a:lstStyle/>
          <a:p>
            <a:endParaRPr lang="pt-BR" sz="1400">
              <a:ea typeface="Roboto"/>
              <a:cs typeface="Roboto"/>
            </a:endParaRPr>
          </a:p>
          <a:p>
            <a:endParaRPr lang="pt-BR" sz="1400">
              <a:ea typeface="Roboto"/>
              <a:cs typeface="Roboto"/>
            </a:endParaRPr>
          </a:p>
          <a:p>
            <a:endParaRPr lang="pt-BR" sz="1400">
              <a:ea typeface="Roboto"/>
              <a:cs typeface="Roboto"/>
            </a:endParaRPr>
          </a:p>
          <a:p>
            <a:endParaRPr lang="pt-BR" sz="1800">
              <a:solidFill>
                <a:schemeClr val="bg2">
                  <a:lumMod val="25000"/>
                </a:schemeClr>
              </a:solidFill>
              <a:ea typeface="Roboto"/>
              <a:cs typeface="Roboto"/>
            </a:endParaRPr>
          </a:p>
          <a:p>
            <a:endParaRPr lang="pt-BR" sz="1800">
              <a:solidFill>
                <a:schemeClr val="bg2">
                  <a:lumMod val="25000"/>
                </a:schemeClr>
              </a:solidFill>
              <a:ea typeface="Roboto"/>
              <a:cs typeface="Roboto"/>
            </a:endParaRPr>
          </a:p>
          <a:p>
            <a:r>
              <a:rPr lang="pt-BR" sz="1800" b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Flexibilidade no Aprendizado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800" b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Acessibilidade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800" b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Estimulação Cognitiva</a:t>
            </a:r>
          </a:p>
          <a:p>
            <a:r>
              <a:rPr lang="pt-BR" sz="1800" b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Conexão Social</a:t>
            </a:r>
          </a:p>
          <a:p>
            <a:r>
              <a:rPr lang="pt-BR" sz="1800" b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Acesso a Serviços e Informações</a:t>
            </a:r>
            <a:endParaRPr lang="pt-BR" sz="1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Gráfico 8" descr="Livros com preenchimento sólido">
            <a:extLst>
              <a:ext uri="{FF2B5EF4-FFF2-40B4-BE49-F238E27FC236}">
                <a16:creationId xmlns:a16="http://schemas.microsoft.com/office/drawing/2014/main" id="{7E5C6953-96B2-8C35-2C2E-72FD12633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3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02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92857-36CA-186C-C74C-DCB26B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47" y="2888767"/>
            <a:ext cx="8053507" cy="2474384"/>
          </a:xfrm>
        </p:spPr>
        <p:txBody>
          <a:bodyPr/>
          <a:lstStyle/>
          <a:p>
            <a:r>
              <a:rPr lang="en-US" sz="6600" b="1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NAVEGAÇÃO</a:t>
            </a:r>
            <a:r>
              <a:rPr lang="en-US" sz="66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 E </a:t>
            </a:r>
            <a:r>
              <a:rPr lang="en-US" sz="6600" b="1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USO</a:t>
            </a:r>
            <a:r>
              <a:rPr lang="en-US" sz="66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 DE </a:t>
            </a:r>
            <a:r>
              <a:rPr lang="en-US" sz="6600" b="1" err="1">
                <a:solidFill>
                  <a:schemeClr val="tx2">
                    <a:lumMod val="76000"/>
                    <a:lumOff val="24000"/>
                  </a:schemeClr>
                </a:solidFill>
                <a:latin typeface="Bookman Old Style"/>
                <a:ea typeface="Calibri"/>
                <a:cs typeface="Calibri"/>
              </a:rPr>
              <a:t>DISPOSITIVOS</a:t>
            </a:r>
            <a:endParaRPr lang="pt-BR" sz="6600" b="1">
              <a:solidFill>
                <a:schemeClr val="tx2">
                  <a:lumMod val="76000"/>
                  <a:lumOff val="24000"/>
                </a:schemeClr>
              </a:solidFill>
              <a:latin typeface="Bookman Old Style"/>
            </a:endParaRPr>
          </a:p>
        </p:txBody>
      </p:sp>
      <p:pic>
        <p:nvPicPr>
          <p:cNvPr id="4" name="Gráfico 3" descr="Seta circular com preenchimento sólido">
            <a:extLst>
              <a:ext uri="{FF2B5EF4-FFF2-40B4-BE49-F238E27FC236}">
                <a16:creationId xmlns:a16="http://schemas.microsoft.com/office/drawing/2014/main" id="{91A4F8D1-BC7C-FA3E-BAED-5301B50C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554" y="8405446"/>
            <a:ext cx="1266091" cy="12660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765B629-F8EB-659D-80D3-BE5A31A2C14A}"/>
              </a:ext>
            </a:extLst>
          </p:cNvPr>
          <p:cNvSpPr txBox="1"/>
          <p:nvPr/>
        </p:nvSpPr>
        <p:spPr>
          <a:xfrm>
            <a:off x="1891160" y="6404627"/>
            <a:ext cx="57936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Passo a </a:t>
            </a:r>
            <a:r>
              <a:rPr lang="en-US" sz="2400" u="sng" dirty="0" err="1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passo</a:t>
            </a: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 do </a:t>
            </a:r>
            <a:r>
              <a:rPr lang="en-US" sz="2400" u="sng" dirty="0" err="1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uso</a:t>
            </a: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 de </a:t>
            </a:r>
            <a:r>
              <a:rPr lang="en-US" sz="2400" u="sng" dirty="0" err="1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celulares</a:t>
            </a:r>
            <a:r>
              <a:rPr lang="en-US" sz="2400" u="sng" dirty="0">
                <a:solidFill>
                  <a:schemeClr val="tx2">
                    <a:lumMod val="76000"/>
                    <a:lumOff val="24000"/>
                  </a:schemeClr>
                </a:solidFill>
                <a:ea typeface="Calibri"/>
                <a:cs typeface="Calibri"/>
              </a:rPr>
              <a:t> e tablets.</a:t>
            </a:r>
            <a:endParaRPr lang="pt-BR" sz="2400" u="sng">
              <a:solidFill>
                <a:schemeClr val="tx2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79AD3D-D2B2-70E3-C31C-5BDCF36F6D92}"/>
              </a:ext>
            </a:extLst>
          </p:cNvPr>
          <p:cNvSpPr txBox="1"/>
          <p:nvPr/>
        </p:nvSpPr>
        <p:spPr>
          <a:xfrm>
            <a:off x="976302" y="10866174"/>
            <a:ext cx="7637633" cy="1249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blurRad="673100" stA="48000" endPos="54000" dist="6604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6" name="Gráfico 5" descr="Livros com preenchimento sólido">
            <a:extLst>
              <a:ext uri="{FF2B5EF4-FFF2-40B4-BE49-F238E27FC236}">
                <a16:creationId xmlns:a16="http://schemas.microsoft.com/office/drawing/2014/main" id="{76E7034C-194F-A638-6DF0-95AD5BA0E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3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7F9E7-6891-8B79-0554-9A230C96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53" y="439364"/>
            <a:ext cx="9468049" cy="1042160"/>
          </a:xfrm>
        </p:spPr>
        <p:txBody>
          <a:bodyPr/>
          <a:lstStyle/>
          <a:p>
            <a:pPr algn="l"/>
            <a:r>
              <a:rPr lang="pt-BR" sz="2400" b="1">
                <a:latin typeface="Aptos Display"/>
                <a:ea typeface="+mj-lt"/>
                <a:cs typeface="+mj-lt"/>
              </a:rPr>
              <a:t>Aprender a usar um smartphone pode ser uma experiência enriquecedora, proporcionando acesso a diversas ferramentas e facilidades.</a:t>
            </a:r>
            <a:endParaRPr lang="pt-BR" sz="2400" b="1">
              <a:latin typeface="Aptos Display"/>
            </a:endParaRPr>
          </a:p>
          <a:p>
            <a:endParaRPr lang="pt-BR" sz="345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2C62FC-3687-D1D8-0851-0F3D30C7FCC0}"/>
              </a:ext>
            </a:extLst>
          </p:cNvPr>
          <p:cNvSpPr txBox="1"/>
          <p:nvPr/>
        </p:nvSpPr>
        <p:spPr>
          <a:xfrm>
            <a:off x="345383" y="1736204"/>
            <a:ext cx="8914134" cy="9971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ea typeface="+mn-lt"/>
                <a:cs typeface="+mn-lt"/>
              </a:rPr>
              <a:t>1- Conheça o Dispositivo: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 b="1">
                <a:ea typeface="+mn-lt"/>
                <a:cs typeface="+mn-lt"/>
              </a:rPr>
              <a:t>Botões Físicos:</a:t>
            </a:r>
            <a:r>
              <a:rPr lang="pt-BR" sz="2400">
                <a:ea typeface="+mn-lt"/>
                <a:cs typeface="+mn-lt"/>
              </a:rPr>
              <a:t> Identifique o botão de ligar/desligar, os controles de volume e o botão de início (se houver).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 b="1">
                <a:ea typeface="+mn-lt"/>
                <a:cs typeface="+mn-lt"/>
              </a:rPr>
              <a:t>Tela Sensível ao Toque:</a:t>
            </a:r>
            <a:r>
              <a:rPr lang="pt-BR" sz="2400">
                <a:ea typeface="+mn-lt"/>
                <a:cs typeface="+mn-lt"/>
              </a:rPr>
              <a:t> Pratique toques simples, toques longos e gestos de deslizar para navegar.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b="1">
                <a:ea typeface="+mn-lt"/>
                <a:cs typeface="+mn-lt"/>
              </a:rPr>
              <a:t>2- Ligue o Smartphone: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Pressione e </a:t>
            </a:r>
            <a:r>
              <a:rPr lang="pt-BR" sz="2400" err="1">
                <a:ea typeface="+mn-lt"/>
                <a:cs typeface="+mn-lt"/>
              </a:rPr>
              <a:t>segure</a:t>
            </a:r>
            <a:r>
              <a:rPr lang="pt-BR" sz="2400">
                <a:ea typeface="+mn-lt"/>
                <a:cs typeface="+mn-lt"/>
              </a:rPr>
              <a:t> o botão de ligar até que o dispositivo seja ativado.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Siga as instruções na tela para configurar o idioma, conectar-se ao Wi-Fi e adicionar uma conta de e-mail.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b="1">
                <a:ea typeface="+mn-lt"/>
                <a:cs typeface="+mn-lt"/>
              </a:rPr>
              <a:t>3- Navegue pela Tela Inicial: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A tela inicial exibe ícones de aplicativos.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Deslize para a esquerda ou direita para acessar mais aplicativos.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b="1">
                <a:ea typeface="+mn-lt"/>
                <a:cs typeface="+mn-lt"/>
              </a:rPr>
              <a:t>4- Entenda os Ícones e Notificações: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A barra superior mostra informações como nível de bateria, sinal de rede e notificações.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Deslize de cima para baixo para visualizar notificações detalhadas.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b="1">
                <a:ea typeface="+mn-lt"/>
                <a:cs typeface="+mn-lt"/>
              </a:rPr>
              <a:t>5- Faça Chamadas Telefônicas: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Toque no ícone do telefone.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Digite o número desejado ou selecione um contato da lista.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Pressione o botão de chamada para iniciar a ligação.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b="1">
                <a:ea typeface="Calibri"/>
                <a:cs typeface="Calibri"/>
              </a:rPr>
              <a:t>6- Envie Mensagens de Texto:</a:t>
            </a:r>
            <a:endParaRPr lang="pt-BR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>
                <a:ea typeface="Calibri"/>
                <a:cs typeface="Calibri"/>
              </a:rPr>
              <a:t>Abra o aplicativo de mensagens.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>
                <a:ea typeface="Calibri"/>
                <a:cs typeface="Calibri"/>
              </a:rPr>
              <a:t>Selecione um contato ou insira um número.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>
                <a:ea typeface="Calibri"/>
                <a:cs typeface="Calibri"/>
              </a:rPr>
              <a:t>Digite sua mensagem e toque em "Enviar".</a:t>
            </a:r>
            <a:endParaRPr lang="pt-BR" sz="2400"/>
          </a:p>
          <a:p>
            <a:pPr marL="285750" indent="-285750">
              <a:buFont typeface="Arial"/>
              <a:buChar char="•"/>
            </a:pPr>
            <a:endParaRPr lang="pt-BR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0C57BE-03EF-8CF5-3141-7EECCE51DBA8}"/>
              </a:ext>
            </a:extLst>
          </p:cNvPr>
          <p:cNvSpPr txBox="1"/>
          <p:nvPr/>
        </p:nvSpPr>
        <p:spPr>
          <a:xfrm>
            <a:off x="352372" y="11706593"/>
            <a:ext cx="9214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u="sng">
                <a:solidFill>
                  <a:srgbClr val="467886"/>
                </a:solidFill>
                <a:latin typeface="Segoe UI"/>
                <a:cs typeface="Segoe UI"/>
                <a:hlinkClick r:id="rId2"/>
              </a:rPr>
              <a:t>Link para uma vídeo aula {canal curso rapido}</a:t>
            </a:r>
            <a:r>
              <a:rPr lang="pt-BR">
                <a:latin typeface="Segoe UI"/>
                <a:cs typeface="Segoe UI"/>
              </a:rPr>
              <a:t>​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85AAFB-1B4B-CB86-063B-F9175A7AD58A}"/>
              </a:ext>
            </a:extLst>
          </p:cNvPr>
          <p:cNvSpPr txBox="1"/>
          <p:nvPr/>
        </p:nvSpPr>
        <p:spPr>
          <a:xfrm>
            <a:off x="5499" y="2758"/>
            <a:ext cx="3749383" cy="374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Calibri"/>
                <a:cs typeface="Calibri"/>
              </a:rPr>
              <a:t>Navegação</a:t>
            </a:r>
            <a:r>
              <a:rPr lang="en-US" b="1" dirty="0">
                <a:ea typeface="Calibri"/>
                <a:cs typeface="Calibri"/>
              </a:rPr>
              <a:t> e </a:t>
            </a:r>
            <a:r>
              <a:rPr lang="en-US" b="1" dirty="0" err="1">
                <a:ea typeface="Calibri"/>
                <a:cs typeface="Calibri"/>
              </a:rPr>
              <a:t>Uso</a:t>
            </a:r>
            <a:r>
              <a:rPr lang="en-US" b="1" dirty="0">
                <a:ea typeface="Calibri"/>
                <a:cs typeface="Calibri"/>
              </a:rPr>
              <a:t> de </a:t>
            </a:r>
            <a:r>
              <a:rPr lang="en-US" b="1" dirty="0" err="1">
                <a:ea typeface="Calibri"/>
                <a:cs typeface="Calibri"/>
              </a:rPr>
              <a:t>Dispositivos</a:t>
            </a:r>
            <a:endParaRPr lang="pt-BR" b="1" dirty="0" err="1">
              <a:ea typeface="Calibri"/>
              <a:cs typeface="Calibri"/>
            </a:endParaRPr>
          </a:p>
        </p:txBody>
      </p:sp>
      <p:pic>
        <p:nvPicPr>
          <p:cNvPr id="6" name="Gráfico 5" descr="Livros com preenchimento sólido">
            <a:extLst>
              <a:ext uri="{FF2B5EF4-FFF2-40B4-BE49-F238E27FC236}">
                <a16:creationId xmlns:a16="http://schemas.microsoft.com/office/drawing/2014/main" id="{F8646151-611A-C5BA-4A78-2B6A110F1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4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54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BD02D-AAC5-A147-6E3F-59468FD5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6" y="241784"/>
            <a:ext cx="9096731" cy="1077524"/>
          </a:xfrm>
        </p:spPr>
        <p:txBody>
          <a:bodyPr/>
          <a:lstStyle/>
          <a:p>
            <a:r>
              <a:rPr lang="pt-BR" sz="3200">
                <a:latin typeface="Aptos Display"/>
                <a:cs typeface="Poppins"/>
              </a:rPr>
              <a:t>Aprenda e reforçe quantas vezes precisar, Fique tranquilo!</a:t>
            </a:r>
            <a:endParaRPr lang="pt-BR" sz="3200">
              <a:latin typeface="Aptos Display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7D04F-B5B5-BCB9-CFCC-4A8829A8BA04}"/>
              </a:ext>
            </a:extLst>
          </p:cNvPr>
          <p:cNvSpPr txBox="1"/>
          <p:nvPr/>
        </p:nvSpPr>
        <p:spPr>
          <a:xfrm>
            <a:off x="257554" y="1500095"/>
            <a:ext cx="9327560" cy="10433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ea typeface="Calibri"/>
                <a:cs typeface="Calibri"/>
              </a:rPr>
              <a:t>7- Conecte-se à Internet: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Acesse as configurações e selecione "Wi-Fi".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Escolha uma rede disponível e insira a senha, se necessário.</a:t>
            </a:r>
            <a:endParaRPr lang="en-US" sz="2400" dirty="0">
              <a:ea typeface="Calibri"/>
              <a:cs typeface="Calibri"/>
            </a:endParaRPr>
          </a:p>
          <a:p>
            <a:r>
              <a:rPr lang="pt-BR" sz="2400" b="1" dirty="0">
                <a:ea typeface="Calibri"/>
                <a:cs typeface="Calibri"/>
              </a:rPr>
              <a:t>8- Instale Aplicativos: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Abra a loja de aplicativos (Play Store para Android ou App Store para iPhone).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Procure pelo aplicativo desejado e toque em "Instalar".</a:t>
            </a:r>
            <a:endParaRPr lang="en-US" sz="2400" dirty="0">
              <a:ea typeface="Calibri"/>
              <a:cs typeface="Calibri"/>
            </a:endParaRPr>
          </a:p>
          <a:p>
            <a:r>
              <a:rPr lang="pt-BR" sz="2400" b="1" dirty="0">
                <a:ea typeface="Calibri"/>
                <a:cs typeface="Calibri"/>
              </a:rPr>
              <a:t>9- Navegue na Internet: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Abra o navegador de internet.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Digite o endereço do site ou termo de busca na barra de pesquisa.</a:t>
            </a:r>
            <a:endParaRPr lang="en-US" sz="2400" dirty="0">
              <a:ea typeface="Calibri"/>
              <a:cs typeface="Calibri"/>
            </a:endParaRPr>
          </a:p>
          <a:p>
            <a:r>
              <a:rPr lang="pt-BR" sz="2400" b="1" dirty="0">
                <a:ea typeface="Calibri"/>
                <a:cs typeface="Calibri"/>
              </a:rPr>
              <a:t>10- Tire Fotos e Vídeos: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Abra o aplicativo de câmera.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Aponte para o objeto ou cena desejada.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Toque no botão de captura para tirar uma foto ou no botão de gravação para vídeo.</a:t>
            </a:r>
            <a:endParaRPr lang="en-US" sz="2400" dirty="0">
              <a:ea typeface="Calibri"/>
              <a:cs typeface="Calibri"/>
            </a:endParaRPr>
          </a:p>
          <a:p>
            <a:r>
              <a:rPr lang="pt-BR" sz="2400" b="1" dirty="0">
                <a:ea typeface="Calibri"/>
                <a:cs typeface="Calibri"/>
              </a:rPr>
              <a:t>11- Mantenha o Dispositivo Atualizado: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Verifique regularmente por atualizações de sistema e aplicativos nas configurações.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Instale as atualizações para garantir segurança e desempenho.</a:t>
            </a:r>
            <a:endParaRPr lang="en-US" sz="2400" dirty="0">
              <a:ea typeface="Calibri"/>
              <a:cs typeface="Calibri"/>
            </a:endParaRPr>
          </a:p>
          <a:p>
            <a:r>
              <a:rPr lang="pt-BR" sz="2400" b="1" dirty="0">
                <a:ea typeface="Calibri"/>
                <a:cs typeface="Calibri"/>
              </a:rPr>
              <a:t>12- Pratique e Explore: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Dedique tempo para explorar os diversos recursos e configurações.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pt-BR" sz="2400" dirty="0">
                <a:ea typeface="Calibri"/>
                <a:cs typeface="Calibri"/>
              </a:rPr>
              <a:t>Não hesite em pedir ajuda ou consultar tutoriais online para aprofundar seu conhecimento.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endParaRPr lang="pt-BR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pPr lvl="1"/>
            <a:r>
              <a:rPr lang="pt-BR" sz="2400" dirty="0">
                <a:solidFill>
                  <a:srgbClr val="002060"/>
                </a:solidFill>
                <a:ea typeface="Calibri"/>
                <a:cs typeface="Calibri"/>
              </a:rPr>
              <a:t>Lembre-se de que a prática leva à perfeição. Com paciência e curiosidade, você se tornará proficiente no uso do smartphone, aproveitando ao máximo as facilidades que a tecnologia oferece.</a:t>
            </a:r>
            <a:endParaRPr lang="en-US" sz="2400" dirty="0">
              <a:solidFill>
                <a:srgbClr val="002060"/>
              </a:solidFill>
              <a:ea typeface="Calibri"/>
              <a:cs typeface="Calibri"/>
            </a:endParaRPr>
          </a:p>
          <a:p>
            <a:pPr algn="l"/>
            <a:endParaRPr lang="pt-BR" sz="2400">
              <a:ea typeface="Calibri"/>
              <a:cs typeface="Calibri"/>
            </a:endParaRPr>
          </a:p>
        </p:txBody>
      </p:sp>
      <p:pic>
        <p:nvPicPr>
          <p:cNvPr id="5" name="Gráfico 4" descr="Livros com preenchimento sólido">
            <a:extLst>
              <a:ext uri="{FF2B5EF4-FFF2-40B4-BE49-F238E27FC236}">
                <a16:creationId xmlns:a16="http://schemas.microsoft.com/office/drawing/2014/main" id="{E89F6894-9643-3BF4-B9C4-B065DA7A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584" y="11834447"/>
            <a:ext cx="2461846" cy="1266092"/>
          </a:xfrm>
          <a:prstGeom prst="rect">
            <a:avLst/>
          </a:prstGeom>
        </p:spPr>
      </p:pic>
      <p:sp>
        <p:nvSpPr>
          <p:cNvPr id="4" name="Espaço Reservado para Rodapé 30">
            <a:extLst>
              <a:ext uri="{FF2B5EF4-FFF2-40B4-BE49-F238E27FC236}">
                <a16:creationId xmlns:a16="http://schemas.microsoft.com/office/drawing/2014/main" id="{DEB047DB-5218-5AE7-41A8-706236E514B1}"/>
              </a:ext>
            </a:extLst>
          </p:cNvPr>
          <p:cNvSpPr txBox="1">
            <a:spLocks/>
          </p:cNvSpPr>
          <p:nvPr/>
        </p:nvSpPr>
        <p:spPr>
          <a:xfrm>
            <a:off x="3302635" y="12461356"/>
            <a:ext cx="3840480" cy="6815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bg2">
                    <a:lumMod val="49000"/>
                  </a:schemeClr>
                </a:solidFill>
              </a:rPr>
              <a:t>Ebook aprendendo com facilidade</a:t>
            </a:r>
            <a:endParaRPr lang="pt-BR" sz="1400" b="1" dirty="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196B1E-F84C-5B5B-67DE-52AF1BF5205E}"/>
              </a:ext>
            </a:extLst>
          </p:cNvPr>
          <p:cNvSpPr/>
          <p:nvPr/>
        </p:nvSpPr>
        <p:spPr>
          <a:xfrm>
            <a:off x="695170" y="10301507"/>
            <a:ext cx="8216054" cy="123767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859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Papel A3 (297 x 420 mm)</PresentationFormat>
  <Slides>23</Slides>
  <Notes>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Tema do Office</vt:lpstr>
      <vt:lpstr>Terra</vt:lpstr>
      <vt:lpstr> CONECTANDO GERAÇÕES       SMARTPHONES E INTELIGÊNCIA ARTIFICIAL PARA MELHOR IDADE</vt:lpstr>
      <vt:lpstr>Apresentação do PowerPoint</vt:lpstr>
      <vt:lpstr>INTRODUÇÃO À TECNOLOGIA</vt:lpstr>
      <vt:lpstr>      O que é tecnologia ?</vt:lpstr>
      <vt:lpstr>Importância do Ensino</vt:lpstr>
      <vt:lpstr>Vantagens do Aprendizado</vt:lpstr>
      <vt:lpstr>NAVEGAÇÃO E USO DE DISPOSITIVOS</vt:lpstr>
      <vt:lpstr>Aprender a usar um smartphone pode ser uma experiência enriquecedora, proporcionando acesso a diversas ferramentas e facilidades. </vt:lpstr>
      <vt:lpstr>Aprenda e reforçe quantas vezes precisar, Fique tranquilo!</vt:lpstr>
      <vt:lpstr>Apresentação do PowerPoint</vt:lpstr>
      <vt:lpstr>Apresentação do PowerPoint</vt:lpstr>
      <vt:lpstr>APLICATIVOS ÚTEIS</vt:lpstr>
      <vt:lpstr>Aplicativos úteis </vt:lpstr>
      <vt:lpstr>SEGURANÇA ONLINE</vt:lpstr>
      <vt:lpstr>Dicas sobre privacidade e segurança digital.</vt:lpstr>
      <vt:lpstr>Dicas sobre privacidade e segurança digital. </vt:lpstr>
      <vt:lpstr>INTERAÇÃO E SUPORTE</vt:lpstr>
      <vt:lpstr>Como buscar ajuda online e interagir em comunidades</vt:lpstr>
      <vt:lpstr>Apresentação do PowerPoint</vt:lpstr>
      <vt:lpstr>Apresentação do PowerPoint</vt:lpstr>
      <vt:lpstr>Apresentação do PowerPoint</vt:lpstr>
      <vt:lpstr>Apresentação do PowerPoint</vt:lpstr>
      <vt:lpstr>Tecnologia Sem Idade: Aprenda a Usar Smartphones e Inteligências Artificiais na Melhor Idade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867</cp:revision>
  <dcterms:created xsi:type="dcterms:W3CDTF">2025-01-13T17:44:11Z</dcterms:created>
  <dcterms:modified xsi:type="dcterms:W3CDTF">2025-01-14T06:53:19Z</dcterms:modified>
</cp:coreProperties>
</file>