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261" r:id="rId3"/>
    <p:sldId id="276" r:id="rId4"/>
    <p:sldId id="278" r:id="rId5"/>
    <p:sldId id="259" r:id="rId6"/>
    <p:sldId id="285" r:id="rId7"/>
    <p:sldId id="286" r:id="rId8"/>
    <p:sldId id="279" r:id="rId9"/>
    <p:sldId id="257" r:id="rId10"/>
    <p:sldId id="282" r:id="rId11"/>
    <p:sldId id="264" r:id="rId12"/>
    <p:sldId id="280" r:id="rId13"/>
    <p:sldId id="281" r:id="rId14"/>
    <p:sldId id="293" r:id="rId15"/>
    <p:sldId id="288" r:id="rId16"/>
    <p:sldId id="292" r:id="rId17"/>
    <p:sldId id="287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4E8AD2"/>
    <a:srgbClr val="B9C5ED"/>
    <a:srgbClr val="00CC99"/>
    <a:srgbClr val="8FFFD2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51473;&#49548;&#44592;&#50629;&#52397;&#51032;_&#51221;&#48372;&#54868;_&#51648;&#50896;&#49324;&#50629;_&#54876;&#50857;_&#48143;_&#54876;&#50857;&#54952;&#44284;__&#51473;&#49548;&#44592;&#50629;_&#49373;&#49328;&#51221;&#48372;&#54868;_&#49324;&#50629;_2007__2022031712180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49828;&#47560;&#53944;&#44277;&#51109;_&#52628;&#51652;&#54788;&#54889;_202203181650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en-US" sz="3200"/>
              <a:t>MES </a:t>
            </a:r>
            <a:r>
              <a:rPr lang="ko-KR" sz="3200"/>
              <a:t>구축 후 효과</a:t>
            </a:r>
          </a:p>
        </c:rich>
      </c:tx>
      <c:layout>
        <c:manualLayout>
          <c:xMode val="edge"/>
          <c:yMode val="edge"/>
          <c:x val="0.2957141186559601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8.55531496062992E-2"/>
          <c:y val="0.19078703703703703"/>
          <c:w val="0.88389129483814521"/>
          <c:h val="0.582021361913094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[중소기업청의_정보화_지원사업_활용_및_활용효과__중소기업_생산정보화_사업_2007__20220317121808.xlsx]데이터!$G$3</c:f>
              <c:strCache>
                <c:ptCount val="1"/>
                <c:pt idx="0">
                  <c:v>없다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[중소기업청의_정보화_지원사업_활용_및_활용효과__중소기업_생산정보화_사업_2007__20220317121808.xlsx]데이터!$B$4:$B$6</c:f>
              <c:strCache>
                <c:ptCount val="3"/>
                <c:pt idx="0">
                  <c:v>계</c:v>
                </c:pt>
                <c:pt idx="1">
                  <c:v>소기업</c:v>
                </c:pt>
                <c:pt idx="2">
                  <c:v>중기업</c:v>
                </c:pt>
              </c:strCache>
            </c:strRef>
          </c:cat>
          <c:val>
            <c:numRef>
              <c:f>[중소기업청의_정보화_지원사업_활용_및_활용효과__중소기업_생산정보화_사업_2007__20220317121808.xlsx]데이터!$G$4:$G$6</c:f>
              <c:numCache>
                <c:formatCode>#,##0.0</c:formatCode>
                <c:ptCount val="3"/>
                <c:pt idx="0">
                  <c:v>4.5999999999999996</c:v>
                </c:pt>
                <c:pt idx="1">
                  <c:v>3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34-4CE4-9277-064A071D8FAC}"/>
            </c:ext>
          </c:extLst>
        </c:ser>
        <c:ser>
          <c:idx val="1"/>
          <c:order val="1"/>
          <c:tx>
            <c:strRef>
              <c:f>[중소기업청의_정보화_지원사업_활용_및_활용효과__중소기업_생산정보화_사업_2007__20220317121808.xlsx]데이터!$H$3</c:f>
              <c:strCache>
                <c:ptCount val="1"/>
                <c:pt idx="0">
                  <c:v>적다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[중소기업청의_정보화_지원사업_활용_및_활용효과__중소기업_생산정보화_사업_2007__20220317121808.xlsx]데이터!$B$4:$B$6</c:f>
              <c:strCache>
                <c:ptCount val="3"/>
                <c:pt idx="0">
                  <c:v>계</c:v>
                </c:pt>
                <c:pt idx="1">
                  <c:v>소기업</c:v>
                </c:pt>
                <c:pt idx="2">
                  <c:v>중기업</c:v>
                </c:pt>
              </c:strCache>
            </c:strRef>
          </c:cat>
          <c:val>
            <c:numRef>
              <c:f>[중소기업청의_정보화_지원사업_활용_및_활용효과__중소기업_생산정보화_사업_2007__20220317121808.xlsx]데이터!$H$4:$H$6</c:f>
              <c:numCache>
                <c:formatCode>#,##0.0</c:formatCode>
                <c:ptCount val="3"/>
                <c:pt idx="0">
                  <c:v>37.9</c:v>
                </c:pt>
                <c:pt idx="1">
                  <c:v>50.7</c:v>
                </c:pt>
                <c:pt idx="2">
                  <c:v>26.2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34-4CE4-9277-064A071D8FAC}"/>
            </c:ext>
          </c:extLst>
        </c:ser>
        <c:ser>
          <c:idx val="2"/>
          <c:order val="2"/>
          <c:tx>
            <c:strRef>
              <c:f>[중소기업청의_정보화_지원사업_활용_및_활용효과__중소기업_생산정보화_사업_2007__20220317121808.xlsx]데이터!$I$3</c:f>
              <c:strCache>
                <c:ptCount val="1"/>
                <c:pt idx="0">
                  <c:v>크다 (%)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[중소기업청의_정보화_지원사업_활용_및_활용효과__중소기업_생산정보화_사업_2007__20220317121808.xlsx]데이터!$B$4:$B$6</c:f>
              <c:strCache>
                <c:ptCount val="3"/>
                <c:pt idx="0">
                  <c:v>계</c:v>
                </c:pt>
                <c:pt idx="1">
                  <c:v>소기업</c:v>
                </c:pt>
                <c:pt idx="2">
                  <c:v>중기업</c:v>
                </c:pt>
              </c:strCache>
            </c:strRef>
          </c:cat>
          <c:val>
            <c:numRef>
              <c:f>[중소기업청의_정보화_지원사업_활용_및_활용효과__중소기업_생산정보화_사업_2007__20220317121808.xlsx]데이터!$I$4:$I$6</c:f>
              <c:numCache>
                <c:formatCode>#,##0.0</c:formatCode>
                <c:ptCount val="3"/>
                <c:pt idx="0">
                  <c:v>57.5</c:v>
                </c:pt>
                <c:pt idx="1">
                  <c:v>46.3</c:v>
                </c:pt>
                <c:pt idx="2">
                  <c:v>67.900000000000006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34-4CE4-9277-064A071D8FA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60501071"/>
        <c:axId val="1260501903"/>
      </c:barChart>
      <c:catAx>
        <c:axId val="126050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260501903"/>
        <c:crosses val="autoZero"/>
        <c:auto val="1"/>
        <c:lblAlgn val="ctr"/>
        <c:lblOffset val="100"/>
        <c:noMultiLvlLbl val="0"/>
      </c:catAx>
      <c:valAx>
        <c:axId val="126050190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260501071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600" b="1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 sz="3200" dirty="0"/>
              <a:t>활용 </a:t>
            </a:r>
            <a:r>
              <a:rPr lang="ko-KR" sz="3200" dirty="0" smtClean="0"/>
              <a:t>소프트웨어</a:t>
            </a:r>
            <a:r>
              <a:rPr lang="en-US" altLang="ko-KR" sz="3200" dirty="0" smtClean="0"/>
              <a:t> </a:t>
            </a:r>
            <a:r>
              <a:rPr lang="en-US" sz="3200" dirty="0" smtClean="0"/>
              <a:t>(%)</a:t>
            </a:r>
            <a:endParaRPr lang="ko-KR" sz="3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2716239514178374"/>
          <c:y val="0.17623891608143577"/>
          <c:w val="0.85486374864906589"/>
          <c:h val="0.620165638079023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[스마트공장_추진현황_20220318165020.xlsx]데이터!$G$4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[스마트공장_추진현황_20220318165020.xlsx]데이터!$H$3:$L$3</c:f>
              <c:strCache>
                <c:ptCount val="5"/>
                <c:pt idx="0">
                  <c:v>ERP</c:v>
                </c:pt>
                <c:pt idx="1">
                  <c:v>MES</c:v>
                </c:pt>
                <c:pt idx="2">
                  <c:v>POP</c:v>
                </c:pt>
                <c:pt idx="3">
                  <c:v>SCM</c:v>
                </c:pt>
                <c:pt idx="4">
                  <c:v>기타</c:v>
                </c:pt>
              </c:strCache>
            </c:strRef>
          </c:cat>
          <c:val>
            <c:numRef>
              <c:f>[스마트공장_추진현황_20220318165020.xlsx]데이터!$H$4:$L$4</c:f>
              <c:numCache>
                <c:formatCode>#,##0.0</c:formatCode>
                <c:ptCount val="5"/>
                <c:pt idx="0">
                  <c:v>39.4</c:v>
                </c:pt>
                <c:pt idx="1">
                  <c:v>18.600000000000001</c:v>
                </c:pt>
                <c:pt idx="2">
                  <c:v>13.7</c:v>
                </c:pt>
                <c:pt idx="3">
                  <c:v>7.7</c:v>
                </c:pt>
                <c:pt idx="4">
                  <c:v>10.9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34-490B-8199-80B9AAE62C15}"/>
            </c:ext>
          </c:extLst>
        </c:ser>
        <c:ser>
          <c:idx val="1"/>
          <c:order val="1"/>
          <c:tx>
            <c:strRef>
              <c:f>[스마트공장_추진현황_20220318165020.xlsx]데이터!$G$5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[스마트공장_추진현황_20220318165020.xlsx]데이터!$H$3:$L$3</c:f>
              <c:strCache>
                <c:ptCount val="5"/>
                <c:pt idx="0">
                  <c:v>ERP</c:v>
                </c:pt>
                <c:pt idx="1">
                  <c:v>MES</c:v>
                </c:pt>
                <c:pt idx="2">
                  <c:v>POP</c:v>
                </c:pt>
                <c:pt idx="3">
                  <c:v>SCM</c:v>
                </c:pt>
                <c:pt idx="4">
                  <c:v>기타</c:v>
                </c:pt>
              </c:strCache>
            </c:strRef>
          </c:cat>
          <c:val>
            <c:numRef>
              <c:f>[스마트공장_추진현황_20220318165020.xlsx]데이터!$H$5:$L$5</c:f>
              <c:numCache>
                <c:formatCode>#,##0.0</c:formatCode>
                <c:ptCount val="5"/>
                <c:pt idx="0">
                  <c:v>55.7</c:v>
                </c:pt>
                <c:pt idx="1">
                  <c:v>57.2</c:v>
                </c:pt>
                <c:pt idx="2">
                  <c:v>10.8</c:v>
                </c:pt>
                <c:pt idx="3">
                  <c:v>1.3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34-490B-8199-80B9AAE62C1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0007711"/>
        <c:axId val="480009791"/>
      </c:barChart>
      <c:catAx>
        <c:axId val="480007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480009791"/>
        <c:crosses val="autoZero"/>
        <c:auto val="1"/>
        <c:lblAlgn val="ctr"/>
        <c:lblOffset val="100"/>
        <c:noMultiLvlLbl val="0"/>
      </c:catAx>
      <c:valAx>
        <c:axId val="48000979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480007711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600" b="1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B37A5-FABE-4FA4-BDFB-F23018A433BF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2CD8A-E398-48F9-A953-42DCB6F02F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5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2CD8A-E398-48F9-A953-42DCB6F02F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31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2CD8A-E398-48F9-A953-42DCB6F02F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534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2CD8A-E398-48F9-A953-42DCB6F02F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8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2CD8A-E398-48F9-A953-42DCB6F02F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48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2CD8A-E398-48F9-A953-42DCB6F02F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808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2CD8A-E398-48F9-A953-42DCB6F02F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68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2CD8A-E398-48F9-A953-42DCB6F02F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48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2CD8A-E398-48F9-A953-42DCB6F02F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4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jpeg"/><Relationship Id="rId3" Type="http://schemas.openxmlformats.org/officeDocument/2006/relationships/image" Target="../media/image10.png"/><Relationship Id="rId7" Type="http://schemas.openxmlformats.org/officeDocument/2006/relationships/image" Target="../media/image24.jpeg"/><Relationship Id="rId12" Type="http://schemas.openxmlformats.org/officeDocument/2006/relationships/image" Target="../media/image2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jpe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jp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hyperlink" Target="http://localhost:8080/Ezen2Tea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10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17.png"/><Relationship Id="rId14" Type="http://schemas.microsoft.com/office/2007/relationships/hdphoto" Target="../media/hdphoto8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286000" y="3086100"/>
            <a:ext cx="1447800" cy="14478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8288000" cy="23241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Object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342900"/>
            <a:ext cx="7203350" cy="176148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590800" y="3314700"/>
            <a:ext cx="786904" cy="859338"/>
            <a:chOff x="2522986" y="4876925"/>
            <a:chExt cx="786904" cy="85933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2986" y="4876925"/>
              <a:ext cx="786904" cy="859338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4057650" y="3238500"/>
            <a:ext cx="2571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r>
              <a:rPr lang="en-US" altLang="ko-KR" sz="3200" b="1" dirty="0" smtClean="0">
                <a:solidFill>
                  <a:srgbClr val="00CC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3200" b="1" dirty="0">
              <a:solidFill>
                <a:srgbClr val="00CC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286000" y="7581900"/>
            <a:ext cx="4953000" cy="1447800"/>
            <a:chOff x="2209800" y="7581900"/>
            <a:chExt cx="4953000" cy="1447800"/>
          </a:xfrm>
        </p:grpSpPr>
        <p:sp>
          <p:nvSpPr>
            <p:cNvPr id="37" name="타원 36"/>
            <p:cNvSpPr/>
            <p:nvPr/>
          </p:nvSpPr>
          <p:spPr>
            <a:xfrm>
              <a:off x="2209800" y="7581900"/>
              <a:ext cx="1447800" cy="14478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09" name="그룹 1009"/>
            <p:cNvGrpSpPr/>
            <p:nvPr/>
          </p:nvGrpSpPr>
          <p:grpSpPr>
            <a:xfrm>
              <a:off x="2551453" y="7823405"/>
              <a:ext cx="732010" cy="963378"/>
              <a:chOff x="2551453" y="7823405"/>
              <a:chExt cx="732010" cy="963378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551453" y="7823405"/>
                <a:ext cx="732010" cy="963378"/>
              </a:xfrm>
              <a:prstGeom prst="rect">
                <a:avLst/>
              </a:prstGeom>
            </p:spPr>
          </p:pic>
        </p:grpSp>
        <p:sp>
          <p:nvSpPr>
            <p:cNvPr id="59" name="TextBox 58"/>
            <p:cNvSpPr txBox="1"/>
            <p:nvPr/>
          </p:nvSpPr>
          <p:spPr>
            <a:xfrm>
              <a:off x="3981450" y="7814965"/>
              <a:ext cx="25717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 </a:t>
              </a:r>
              <a:r>
                <a:rPr lang="en-US" altLang="ko-KR" sz="3200" b="1" dirty="0" smtClean="0">
                  <a:solidFill>
                    <a:srgbClr val="00CC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ko-KR" altLang="en-US" sz="3200" b="1" dirty="0">
                <a:solidFill>
                  <a:srgbClr val="00CC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62400" y="8420100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마무리</a:t>
              </a:r>
              <a:endParaRPr lang="ko-KR" altLang="en-US" sz="24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057650" y="3086100"/>
            <a:ext cx="10267950" cy="1447800"/>
            <a:chOff x="4133850" y="5372100"/>
            <a:chExt cx="10267950" cy="1447800"/>
          </a:xfrm>
        </p:grpSpPr>
        <p:sp>
          <p:nvSpPr>
            <p:cNvPr id="39" name="타원 38"/>
            <p:cNvSpPr/>
            <p:nvPr/>
          </p:nvSpPr>
          <p:spPr>
            <a:xfrm>
              <a:off x="10058400" y="5372100"/>
              <a:ext cx="1447800" cy="14478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000" y="5562600"/>
              <a:ext cx="1219200" cy="10668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1830050" y="5528965"/>
              <a:ext cx="25717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 </a:t>
              </a:r>
              <a:r>
                <a:rPr lang="en-US" altLang="ko-KR" sz="3200" b="1" dirty="0" smtClean="0">
                  <a:solidFill>
                    <a:srgbClr val="00CC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ko-KR" altLang="en-US" sz="3200" b="1" dirty="0">
                <a:solidFill>
                  <a:srgbClr val="00CC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33850" y="6096000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담당 주제 소개</a:t>
              </a:r>
              <a:endParaRPr lang="ko-KR" altLang="en-US" sz="24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286000" y="3851689"/>
            <a:ext cx="12820650" cy="2892011"/>
            <a:chOff x="274599" y="3567241"/>
            <a:chExt cx="12820650" cy="2892011"/>
          </a:xfrm>
        </p:grpSpPr>
        <p:sp>
          <p:nvSpPr>
            <p:cNvPr id="35" name="타원 34"/>
            <p:cNvSpPr/>
            <p:nvPr/>
          </p:nvSpPr>
          <p:spPr>
            <a:xfrm>
              <a:off x="274599" y="5011452"/>
              <a:ext cx="1447800" cy="14478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08" name="그룹 1008"/>
            <p:cNvGrpSpPr/>
            <p:nvPr/>
          </p:nvGrpSpPr>
          <p:grpSpPr>
            <a:xfrm>
              <a:off x="609600" y="5372100"/>
              <a:ext cx="791525" cy="791525"/>
              <a:chOff x="10488651" y="7885398"/>
              <a:chExt cx="791525" cy="791525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488651" y="7885398"/>
                <a:ext cx="791525" cy="791525"/>
              </a:xfrm>
              <a:prstGeom prst="rect">
                <a:avLst/>
              </a:prstGeom>
            </p:spPr>
          </p:pic>
        </p:grpSp>
        <p:sp>
          <p:nvSpPr>
            <p:cNvPr id="63" name="TextBox 62"/>
            <p:cNvSpPr txBox="1"/>
            <p:nvPr/>
          </p:nvSpPr>
          <p:spPr>
            <a:xfrm>
              <a:off x="1950999" y="5225467"/>
              <a:ext cx="25717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 </a:t>
              </a:r>
              <a:r>
                <a:rPr lang="en-US" altLang="ko-KR" sz="3200" b="1" dirty="0" smtClean="0">
                  <a:solidFill>
                    <a:srgbClr val="00CC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ko-KR" altLang="en-US" sz="3200" b="1" dirty="0">
                <a:solidFill>
                  <a:srgbClr val="00CC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894849" y="3567241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MES</a:t>
              </a:r>
              <a:r>
                <a:rPr lang="ko-KR" altLang="en-US" sz="24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란</a:t>
              </a:r>
              <a:endParaRPr lang="ko-KR" altLang="en-US" sz="24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962400" y="5295900"/>
            <a:ext cx="10287000" cy="1447800"/>
            <a:chOff x="4114800" y="3086100"/>
            <a:chExt cx="10287000" cy="1447800"/>
          </a:xfrm>
        </p:grpSpPr>
        <p:sp>
          <p:nvSpPr>
            <p:cNvPr id="65" name="타원 64"/>
            <p:cNvSpPr/>
            <p:nvPr/>
          </p:nvSpPr>
          <p:spPr>
            <a:xfrm>
              <a:off x="10134600" y="3086100"/>
              <a:ext cx="1447800" cy="14478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5900" y="3314700"/>
              <a:ext cx="1028700" cy="10287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11830050" y="3238500"/>
              <a:ext cx="25717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 </a:t>
              </a:r>
              <a:r>
                <a:rPr lang="en-US" altLang="ko-KR" sz="3200" b="1" dirty="0" smtClean="0">
                  <a:solidFill>
                    <a:srgbClr val="00CC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3200" b="1" dirty="0">
                <a:solidFill>
                  <a:srgbClr val="00CC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14800" y="3905250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프로젝트 소개</a:t>
              </a:r>
              <a:endParaRPr lang="ko-KR" altLang="en-US" sz="24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671300" y="616528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프로젝트 산출물 발표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7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/>
          <p:cNvSpPr txBox="1"/>
          <p:nvPr/>
        </p:nvSpPr>
        <p:spPr>
          <a:xfrm>
            <a:off x="1067733" y="986962"/>
            <a:ext cx="1142067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Jalnan OTF" pitchFamily="34" charset="0"/>
              </a:rPr>
              <a:t>04</a:t>
            </a:r>
            <a:r>
              <a:rPr lang="en-US" altLang="ko-KR" sz="35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Jalnan OTF" pitchFamily="34" charset="0"/>
              </a:rPr>
              <a:t>-2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001"/>
          <p:cNvGrpSpPr/>
          <p:nvPr/>
        </p:nvGrpSpPr>
        <p:grpSpPr>
          <a:xfrm>
            <a:off x="2209800" y="1333500"/>
            <a:ext cx="2124146" cy="35800"/>
            <a:chOff x="1817556" y="1273973"/>
            <a:chExt cx="2124146" cy="35800"/>
          </a:xfrm>
        </p:grpSpPr>
        <p:pic>
          <p:nvPicPr>
            <p:cNvPr id="18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0" y="-38100"/>
            <a:ext cx="18516600" cy="228600"/>
            <a:chOff x="0" y="-38100"/>
            <a:chExt cx="18516600" cy="228600"/>
          </a:xfrm>
        </p:grpSpPr>
        <p:grpSp>
          <p:nvGrpSpPr>
            <p:cNvPr id="20" name="그룹 1002"/>
            <p:cNvGrpSpPr/>
            <p:nvPr/>
          </p:nvGrpSpPr>
          <p:grpSpPr>
            <a:xfrm>
              <a:off x="0" y="-38100"/>
              <a:ext cx="18516600" cy="228600"/>
              <a:chOff x="1057102" y="5177051"/>
              <a:chExt cx="16171510" cy="125301"/>
            </a:xfrm>
          </p:grpSpPr>
          <p:pic>
            <p:nvPicPr>
              <p:cNvPr id="22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7102" y="5177051"/>
                <a:ext cx="16171510" cy="125301"/>
              </a:xfrm>
              <a:prstGeom prst="rect">
                <a:avLst/>
              </a:prstGeom>
            </p:spPr>
          </p:pic>
        </p:grpSp>
        <p:sp>
          <p:nvSpPr>
            <p:cNvPr id="21" name="직사각형 20"/>
            <p:cNvSpPr/>
            <p:nvPr/>
          </p:nvSpPr>
          <p:spPr>
            <a:xfrm flipV="1">
              <a:off x="0" y="-38100"/>
              <a:ext cx="11887200" cy="2286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Object 10"/>
          <p:cNvSpPr txBox="1"/>
          <p:nvPr/>
        </p:nvSpPr>
        <p:spPr>
          <a:xfrm>
            <a:off x="990600" y="9182100"/>
            <a:ext cx="505554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언어 및 라이브러리</a:t>
            </a:r>
            <a:endParaRPr lang="en-US" altLang="ko-KR" sz="1600" dirty="0" smtClean="0">
              <a:solidFill>
                <a:srgbClr val="8B8B8B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pPr marL="342900" indent="-342900">
              <a:buAutoNum type="arabicParenR"/>
            </a:pPr>
            <a:r>
              <a:rPr lang="ko-KR" altLang="en-US" sz="1600" dirty="0" smtClean="0">
                <a:solidFill>
                  <a:srgbClr val="8B8B8B"/>
                </a:solidFill>
                <a:latin typeface="S-Core Dream 2 ExtraLight" pitchFamily="34" charset="0"/>
              </a:rPr>
              <a:t>차트 구현 방법</a:t>
            </a:r>
            <a:endParaRPr lang="en-US" altLang="ko-KR" sz="1600" dirty="0" smtClean="0">
              <a:solidFill>
                <a:srgbClr val="8B8B8B"/>
              </a:solidFill>
              <a:latin typeface="S-Core Dream 2 ExtraLight" pitchFamily="34" charset="0"/>
            </a:endParaRPr>
          </a:p>
          <a:p>
            <a:pPr marL="342900" indent="-342900">
              <a:buAutoNum type="arabicParenR"/>
            </a:pPr>
            <a:r>
              <a:rPr lang="ko-KR" altLang="en-US" sz="1600" dirty="0" smtClean="0">
                <a:solidFill>
                  <a:srgbClr val="8B8B8B"/>
                </a:solidFill>
                <a:latin typeface="S-Core Dream 2 ExtraLight" pitchFamily="34" charset="0"/>
              </a:rPr>
              <a:t>서버 구축</a:t>
            </a:r>
            <a:endParaRPr lang="en-US" altLang="ko-KR" sz="1600" dirty="0" smtClean="0">
              <a:solidFill>
                <a:srgbClr val="8B8B8B"/>
              </a:solidFill>
              <a:latin typeface="S-Core Dream 2 ExtraLight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90600" y="9105900"/>
            <a:ext cx="16306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inked2ev.github.io/assets/img/jsp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27" y="2705100"/>
            <a:ext cx="2057400" cy="4038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파치, tomcat, 로고 아이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27" y="2705100"/>
            <a:ext cx="4267200" cy="21793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Charts 教程| 菜鸟教程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1" r="8740"/>
          <a:stretch/>
        </p:blipFill>
        <p:spPr bwMode="auto">
          <a:xfrm>
            <a:off x="13237027" y="5981700"/>
            <a:ext cx="3222173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] this란?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0" t="27062" r="16289" b="30904"/>
          <a:stretch/>
        </p:blipFill>
        <p:spPr bwMode="auto">
          <a:xfrm>
            <a:off x="4245427" y="2705100"/>
            <a:ext cx="4419600" cy="16800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7027" y="6896100"/>
            <a:ext cx="3636819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Object 2"/>
          <p:cNvSpPr txBox="1"/>
          <p:nvPr/>
        </p:nvSpPr>
        <p:spPr>
          <a:xfrm>
            <a:off x="1067732" y="1535736"/>
            <a:ext cx="6628468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언어 및 프로그램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 descr="JQuery 기초 (JQuery 객체, 조작)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27" y="6891020"/>
            <a:ext cx="3238500" cy="19862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SON 타입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627" y="6896100"/>
            <a:ext cx="3810000" cy="1981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hart.js로 시작하기: 척도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" t="14303" r="-762" b="16314"/>
          <a:stretch/>
        </p:blipFill>
        <p:spPr bwMode="auto">
          <a:xfrm>
            <a:off x="8817427" y="4991100"/>
            <a:ext cx="4267200" cy="17573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웹개발자를 위한 HTML/CSS/JS 온라인 코드에디터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27" y="4533900"/>
            <a:ext cx="4419600" cy="22370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ML - Bootstrap 사용해서 공간(레이아웃) 배치하기 (Grid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7027" y="2705100"/>
            <a:ext cx="3200400" cy="3124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8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/>
          <p:cNvSpPr txBox="1"/>
          <p:nvPr/>
        </p:nvSpPr>
        <p:spPr>
          <a:xfrm>
            <a:off x="1067733" y="986962"/>
            <a:ext cx="1142067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Jalnan OTF" pitchFamily="34" charset="0"/>
              </a:rPr>
              <a:t>04</a:t>
            </a:r>
            <a:r>
              <a:rPr lang="en-US" altLang="ko-KR" sz="35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Jalnan OTF" pitchFamily="34" charset="0"/>
              </a:rPr>
              <a:t>-3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001"/>
          <p:cNvGrpSpPr/>
          <p:nvPr/>
        </p:nvGrpSpPr>
        <p:grpSpPr>
          <a:xfrm>
            <a:off x="2209800" y="1333500"/>
            <a:ext cx="2124146" cy="35800"/>
            <a:chOff x="1817556" y="1273973"/>
            <a:chExt cx="2124146" cy="35800"/>
          </a:xfrm>
        </p:grpSpPr>
        <p:pic>
          <p:nvPicPr>
            <p:cNvPr id="1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0" y="-38100"/>
            <a:ext cx="18516600" cy="228600"/>
            <a:chOff x="0" y="-38100"/>
            <a:chExt cx="18516600" cy="228600"/>
          </a:xfrm>
        </p:grpSpPr>
        <p:grpSp>
          <p:nvGrpSpPr>
            <p:cNvPr id="20" name="그룹 1002"/>
            <p:cNvGrpSpPr/>
            <p:nvPr/>
          </p:nvGrpSpPr>
          <p:grpSpPr>
            <a:xfrm>
              <a:off x="0" y="-38100"/>
              <a:ext cx="18516600" cy="228600"/>
              <a:chOff x="1057102" y="5177051"/>
              <a:chExt cx="16171510" cy="125301"/>
            </a:xfrm>
          </p:grpSpPr>
          <p:pic>
            <p:nvPicPr>
              <p:cNvPr id="22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57102" y="5177051"/>
                <a:ext cx="16171510" cy="125301"/>
              </a:xfrm>
              <a:prstGeom prst="rect">
                <a:avLst/>
              </a:prstGeom>
            </p:spPr>
          </p:pic>
        </p:grpSp>
        <p:sp>
          <p:nvSpPr>
            <p:cNvPr id="21" name="직사각형 20"/>
            <p:cNvSpPr/>
            <p:nvPr/>
          </p:nvSpPr>
          <p:spPr>
            <a:xfrm flipV="1">
              <a:off x="0" y="-38100"/>
              <a:ext cx="13258800" cy="2286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798316"/>
            <a:ext cx="4114800" cy="518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Object 10"/>
          <p:cNvSpPr txBox="1"/>
          <p:nvPr/>
        </p:nvSpPr>
        <p:spPr>
          <a:xfrm>
            <a:off x="990600" y="9182100"/>
            <a:ext cx="5055544" cy="426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1) 설명을 입력해주세요</a:t>
            </a:r>
            <a:endParaRPr lang="en-US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1066800" y="9105900"/>
            <a:ext cx="16306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bject 12"/>
          <p:cNvSpPr txBox="1"/>
          <p:nvPr/>
        </p:nvSpPr>
        <p:spPr>
          <a:xfrm>
            <a:off x="4038600" y="8300645"/>
            <a:ext cx="3657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일일 진행일지 작성</a:t>
            </a:r>
            <a:endParaRPr 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8780" y="2771102"/>
            <a:ext cx="6477000" cy="518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Object 12"/>
          <p:cNvSpPr txBox="1"/>
          <p:nvPr/>
        </p:nvSpPr>
        <p:spPr>
          <a:xfrm>
            <a:off x="11841480" y="8227469"/>
            <a:ext cx="1371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b="1" dirty="0" err="1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Github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bject 2"/>
          <p:cNvSpPr txBox="1"/>
          <p:nvPr/>
        </p:nvSpPr>
        <p:spPr>
          <a:xfrm>
            <a:off x="1067732" y="1535736"/>
            <a:ext cx="6628468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목표관리 및 스케줄링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/>
          <p:cNvSpPr txBox="1"/>
          <p:nvPr/>
        </p:nvSpPr>
        <p:spPr>
          <a:xfrm>
            <a:off x="1067733" y="986962"/>
            <a:ext cx="1142067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Jalnan OTF" pitchFamily="34" charset="0"/>
              </a:rPr>
              <a:t>04-4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001"/>
          <p:cNvGrpSpPr/>
          <p:nvPr/>
        </p:nvGrpSpPr>
        <p:grpSpPr>
          <a:xfrm>
            <a:off x="2209800" y="1333500"/>
            <a:ext cx="2124146" cy="35800"/>
            <a:chOff x="1817556" y="1273973"/>
            <a:chExt cx="2124146" cy="35800"/>
          </a:xfrm>
        </p:grpSpPr>
        <p:pic>
          <p:nvPicPr>
            <p:cNvPr id="18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781300"/>
            <a:ext cx="3276600" cy="5257800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0" y="-38100"/>
            <a:ext cx="18516600" cy="228600"/>
            <a:chOff x="0" y="-38100"/>
            <a:chExt cx="18516600" cy="228600"/>
          </a:xfrm>
        </p:grpSpPr>
        <p:grpSp>
          <p:nvGrpSpPr>
            <p:cNvPr id="20" name="그룹 1002"/>
            <p:cNvGrpSpPr/>
            <p:nvPr/>
          </p:nvGrpSpPr>
          <p:grpSpPr>
            <a:xfrm>
              <a:off x="0" y="-38100"/>
              <a:ext cx="18516600" cy="228600"/>
              <a:chOff x="1057102" y="5177051"/>
              <a:chExt cx="16171510" cy="125301"/>
            </a:xfrm>
          </p:grpSpPr>
          <p:pic>
            <p:nvPicPr>
              <p:cNvPr id="22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57102" y="5177051"/>
                <a:ext cx="16171510" cy="125301"/>
              </a:xfrm>
              <a:prstGeom prst="rect">
                <a:avLst/>
              </a:prstGeom>
            </p:spPr>
          </p:pic>
        </p:grpSp>
        <p:sp>
          <p:nvSpPr>
            <p:cNvPr id="21" name="직사각형 20"/>
            <p:cNvSpPr/>
            <p:nvPr/>
          </p:nvSpPr>
          <p:spPr>
            <a:xfrm flipV="1">
              <a:off x="0" y="-38100"/>
              <a:ext cx="14706600" cy="2286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Object 12"/>
          <p:cNvSpPr txBox="1"/>
          <p:nvPr/>
        </p:nvSpPr>
        <p:spPr>
          <a:xfrm>
            <a:off x="3962400" y="8191500"/>
            <a:ext cx="23622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Flowchart</a:t>
            </a:r>
            <a:endParaRPr lang="en-US" sz="2800" dirty="0"/>
          </a:p>
        </p:txBody>
      </p:sp>
      <p:sp>
        <p:nvSpPr>
          <p:cNvPr id="25" name="Object 10"/>
          <p:cNvSpPr txBox="1"/>
          <p:nvPr/>
        </p:nvSpPr>
        <p:spPr>
          <a:xfrm>
            <a:off x="990600" y="9182100"/>
            <a:ext cx="505554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흐름도</a:t>
            </a:r>
            <a:endParaRPr lang="en-US" altLang="ko-KR" sz="1600" dirty="0" smtClean="0">
              <a:solidFill>
                <a:srgbClr val="8B8B8B"/>
              </a:solidFill>
              <a:latin typeface="S-Core Dream 2 ExtraLight" pitchFamily="34" charset="0"/>
              <a:cs typeface="S-Core Dream 2 ExtraLight" pitchFamily="34" charset="0"/>
            </a:endParaRPr>
          </a:p>
          <a:p>
            <a:pPr marL="342900" indent="-342900">
              <a:buAutoNum type="arabicParenR"/>
            </a:pPr>
            <a:r>
              <a:rPr lang="ko-KR" altLang="en-US" sz="1600" dirty="0" err="1" smtClean="0">
                <a:solidFill>
                  <a:srgbClr val="8B8B8B"/>
                </a:solidFill>
                <a:latin typeface="S-Core Dream 2 ExtraLight" pitchFamily="34" charset="0"/>
              </a:rPr>
              <a:t>화면설계</a:t>
            </a:r>
            <a:endParaRPr 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990600" y="9105900"/>
            <a:ext cx="16306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bject 12"/>
          <p:cNvSpPr txBox="1"/>
          <p:nvPr/>
        </p:nvSpPr>
        <p:spPr>
          <a:xfrm>
            <a:off x="9144000" y="7734300"/>
            <a:ext cx="3657600" cy="353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.</a:t>
            </a:r>
            <a:endParaRPr lang="en-US" dirty="0"/>
          </a:p>
        </p:txBody>
      </p:sp>
      <p:sp>
        <p:nvSpPr>
          <p:cNvPr id="29" name="Object 12"/>
          <p:cNvSpPr txBox="1"/>
          <p:nvPr/>
        </p:nvSpPr>
        <p:spPr>
          <a:xfrm>
            <a:off x="12496800" y="8191500"/>
            <a:ext cx="21698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Wireframe</a:t>
            </a:r>
            <a:endParaRPr lang="en-US" sz="2800" dirty="0"/>
          </a:p>
        </p:txBody>
      </p:sp>
      <p:sp>
        <p:nvSpPr>
          <p:cNvPr id="24" name="Object 2"/>
          <p:cNvSpPr txBox="1"/>
          <p:nvPr/>
        </p:nvSpPr>
        <p:spPr>
          <a:xfrm>
            <a:off x="1067732" y="1535736"/>
            <a:ext cx="7238068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 및 흐름도 계획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2781300"/>
            <a:ext cx="6858000" cy="518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81300"/>
            <a:ext cx="59436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50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/>
          <p:cNvSpPr txBox="1"/>
          <p:nvPr/>
        </p:nvSpPr>
        <p:spPr>
          <a:xfrm>
            <a:off x="1067733" y="986962"/>
            <a:ext cx="1142067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Jalnan OTF" pitchFamily="34" charset="0"/>
              </a:rPr>
              <a:t>04-5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001"/>
          <p:cNvGrpSpPr/>
          <p:nvPr/>
        </p:nvGrpSpPr>
        <p:grpSpPr>
          <a:xfrm>
            <a:off x="2209800" y="1333500"/>
            <a:ext cx="2124146" cy="35800"/>
            <a:chOff x="1817556" y="1273973"/>
            <a:chExt cx="2124146" cy="35800"/>
          </a:xfrm>
        </p:grpSpPr>
        <p:pic>
          <p:nvPicPr>
            <p:cNvPr id="18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0" y="-38100"/>
            <a:ext cx="18516600" cy="228600"/>
            <a:chOff x="0" y="-38100"/>
            <a:chExt cx="18516600" cy="228600"/>
          </a:xfrm>
        </p:grpSpPr>
        <p:grpSp>
          <p:nvGrpSpPr>
            <p:cNvPr id="20" name="그룹 1002"/>
            <p:cNvGrpSpPr/>
            <p:nvPr/>
          </p:nvGrpSpPr>
          <p:grpSpPr>
            <a:xfrm>
              <a:off x="0" y="-38100"/>
              <a:ext cx="18516600" cy="228600"/>
              <a:chOff x="1057102" y="5177051"/>
              <a:chExt cx="16171510" cy="125301"/>
            </a:xfrm>
          </p:grpSpPr>
          <p:pic>
            <p:nvPicPr>
              <p:cNvPr id="22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7102" y="5177051"/>
                <a:ext cx="16171510" cy="125301"/>
              </a:xfrm>
              <a:prstGeom prst="rect">
                <a:avLst/>
              </a:prstGeom>
            </p:spPr>
          </p:pic>
        </p:grpSp>
        <p:sp>
          <p:nvSpPr>
            <p:cNvPr id="21" name="직사각형 20"/>
            <p:cNvSpPr/>
            <p:nvPr/>
          </p:nvSpPr>
          <p:spPr>
            <a:xfrm flipV="1">
              <a:off x="0" y="-38100"/>
              <a:ext cx="15925800" cy="2286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Object 10"/>
          <p:cNvSpPr txBox="1"/>
          <p:nvPr/>
        </p:nvSpPr>
        <p:spPr>
          <a:xfrm>
            <a:off x="990600" y="9182100"/>
            <a:ext cx="5055544" cy="426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1) 설명을 입력해주세요</a:t>
            </a:r>
            <a:endParaRPr lang="en-US" dirty="0"/>
          </a:p>
        </p:txBody>
      </p:sp>
      <p:sp>
        <p:nvSpPr>
          <p:cNvPr id="26" name="Object 22"/>
          <p:cNvSpPr txBox="1"/>
          <p:nvPr/>
        </p:nvSpPr>
        <p:spPr>
          <a:xfrm>
            <a:off x="10515600" y="9182100"/>
            <a:ext cx="7042918" cy="426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출처 : 출처를 적어주세요</a:t>
            </a:r>
            <a:endParaRPr 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990600" y="9029700"/>
            <a:ext cx="16306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933700"/>
            <a:ext cx="7772400" cy="4896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Object 12"/>
          <p:cNvSpPr txBox="1"/>
          <p:nvPr/>
        </p:nvSpPr>
        <p:spPr>
          <a:xfrm>
            <a:off x="7772400" y="8039100"/>
            <a:ext cx="29718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ER</a:t>
            </a: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다이어그램 설정</a:t>
            </a:r>
            <a:r>
              <a:rPr lang="en-US" sz="17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.</a:t>
            </a:r>
            <a:endParaRPr lang="en-US" dirty="0"/>
          </a:p>
        </p:txBody>
      </p:sp>
      <p:sp>
        <p:nvSpPr>
          <p:cNvPr id="24" name="Object 2"/>
          <p:cNvSpPr txBox="1"/>
          <p:nvPr/>
        </p:nvSpPr>
        <p:spPr>
          <a:xfrm>
            <a:off x="1067732" y="1535736"/>
            <a:ext cx="6628468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관리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9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3447" y="1775249"/>
            <a:ext cx="11083945" cy="63248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500" dirty="0" smtClean="0">
                <a:solidFill>
                  <a:schemeClr val="bg1"/>
                </a:solidFill>
                <a:latin typeface="Jalnan OTF" pitchFamily="34" charset="0"/>
                <a:cs typeface="Jalnan OTF" pitchFamily="34" charset="0"/>
              </a:rPr>
              <a:t>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8209" y="8026010"/>
            <a:ext cx="6542791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Jalnan OTF" pitchFamily="34" charset="0"/>
              </a:rPr>
              <a:t>프로젝트 산출물 발표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666667" y="4536441"/>
            <a:ext cx="3489293" cy="35800"/>
            <a:chOff x="12666667" y="4536441"/>
            <a:chExt cx="348929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66667" y="4536441"/>
              <a:ext cx="3489293" cy="358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649200" y="4762500"/>
            <a:ext cx="6709344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6 Bold" pitchFamily="34" charset="0"/>
              </a:rPr>
              <a:t>1Team </a:t>
            </a:r>
            <a:r>
              <a:rPr lang="ko-KR" altLang="en-US" sz="2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6 Bold" pitchFamily="34" charset="0"/>
              </a:rPr>
              <a:t>발표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666667" y="7139714"/>
            <a:ext cx="3489293" cy="35800"/>
            <a:chOff x="12666667" y="7139714"/>
            <a:chExt cx="3489293" cy="358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66667" y="7139714"/>
              <a:ext cx="3489293" cy="35800"/>
            </a:xfrm>
            <a:prstGeom prst="rect">
              <a:avLst/>
            </a:prstGeom>
          </p:spPr>
        </p:pic>
      </p:grpSp>
      <p:sp>
        <p:nvSpPr>
          <p:cNvPr id="12" name="Object 8"/>
          <p:cNvSpPr txBox="1"/>
          <p:nvPr/>
        </p:nvSpPr>
        <p:spPr>
          <a:xfrm>
            <a:off x="12649200" y="7429500"/>
            <a:ext cx="6709344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6 Bold" pitchFamily="34" charset="0"/>
              </a:rPr>
              <a:t>2Team </a:t>
            </a:r>
            <a:r>
              <a:rPr lang="ko-KR" altLang="en-US" sz="2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6 Bold" pitchFamily="34" charset="0"/>
              </a:rPr>
              <a:t>발표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12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/>
          <p:cNvSpPr txBox="1"/>
          <p:nvPr/>
        </p:nvSpPr>
        <p:spPr>
          <a:xfrm>
            <a:off x="1067733" y="986962"/>
            <a:ext cx="1142067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Jalnan OTF" pitchFamily="34" charset="0"/>
              </a:rPr>
              <a:t>04-6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001"/>
          <p:cNvGrpSpPr/>
          <p:nvPr/>
        </p:nvGrpSpPr>
        <p:grpSpPr>
          <a:xfrm>
            <a:off x="2209800" y="1333500"/>
            <a:ext cx="2124146" cy="35800"/>
            <a:chOff x="1817556" y="1273973"/>
            <a:chExt cx="2124146" cy="35800"/>
          </a:xfrm>
        </p:grpSpPr>
        <p:pic>
          <p:nvPicPr>
            <p:cNvPr id="18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0" y="-38100"/>
            <a:ext cx="18516600" cy="228600"/>
            <a:chOff x="0" y="-38100"/>
            <a:chExt cx="18516600" cy="228600"/>
          </a:xfrm>
        </p:grpSpPr>
        <p:grpSp>
          <p:nvGrpSpPr>
            <p:cNvPr id="20" name="그룹 1002"/>
            <p:cNvGrpSpPr/>
            <p:nvPr/>
          </p:nvGrpSpPr>
          <p:grpSpPr>
            <a:xfrm>
              <a:off x="0" y="-38100"/>
              <a:ext cx="18516600" cy="228600"/>
              <a:chOff x="1057102" y="5177051"/>
              <a:chExt cx="16171510" cy="125301"/>
            </a:xfrm>
          </p:grpSpPr>
          <p:pic>
            <p:nvPicPr>
              <p:cNvPr id="22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7102" y="5177051"/>
                <a:ext cx="16171510" cy="125301"/>
              </a:xfrm>
              <a:prstGeom prst="rect">
                <a:avLst/>
              </a:prstGeom>
            </p:spPr>
          </p:pic>
        </p:grpSp>
        <p:sp>
          <p:nvSpPr>
            <p:cNvPr id="21" name="직사각형 20"/>
            <p:cNvSpPr/>
            <p:nvPr/>
          </p:nvSpPr>
          <p:spPr>
            <a:xfrm flipV="1">
              <a:off x="0" y="-38100"/>
              <a:ext cx="16687800" cy="2286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Object 10"/>
          <p:cNvSpPr txBox="1"/>
          <p:nvPr/>
        </p:nvSpPr>
        <p:spPr>
          <a:xfrm>
            <a:off x="990600" y="9182100"/>
            <a:ext cx="505554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1) </a:t>
            </a:r>
            <a:r>
              <a:rPr lang="ko-KR" alt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프로젝트 결과물 </a:t>
            </a:r>
            <a:endParaRPr 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990600" y="9105900"/>
            <a:ext cx="16306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bject 2"/>
          <p:cNvSpPr txBox="1"/>
          <p:nvPr/>
        </p:nvSpPr>
        <p:spPr>
          <a:xfrm>
            <a:off x="1067732" y="1535736"/>
            <a:ext cx="7466668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산출물 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2552700"/>
            <a:ext cx="11768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63200" y="1790700"/>
            <a:ext cx="11083945" cy="63248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500" dirty="0" smtClean="0">
                <a:solidFill>
                  <a:schemeClr val="bg1"/>
                </a:solidFill>
                <a:latin typeface="Jalnan OTF" pitchFamily="34" charset="0"/>
                <a:cs typeface="Jalnan OTF" pitchFamily="34" charset="0"/>
              </a:rPr>
              <a:t>05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0200" y="8039100"/>
            <a:ext cx="10662446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47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Jalnan OTF" pitchFamily="34" charset="0"/>
              </a:rPr>
              <a:t>마무리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001"/>
          <p:cNvGrpSpPr/>
          <p:nvPr/>
        </p:nvGrpSpPr>
        <p:grpSpPr>
          <a:xfrm>
            <a:off x="1084267" y="4536441"/>
            <a:ext cx="3489293" cy="35800"/>
            <a:chOff x="12666667" y="4536441"/>
            <a:chExt cx="3489293" cy="35800"/>
          </a:xfrm>
        </p:grpSpPr>
        <p:pic>
          <p:nvPicPr>
            <p:cNvPr id="15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66667" y="4536441"/>
              <a:ext cx="3489293" cy="35800"/>
            </a:xfrm>
            <a:prstGeom prst="rect">
              <a:avLst/>
            </a:prstGeom>
          </p:spPr>
        </p:pic>
      </p:grpSp>
      <p:grpSp>
        <p:nvGrpSpPr>
          <p:cNvPr id="17" name="그룹 1002"/>
          <p:cNvGrpSpPr/>
          <p:nvPr/>
        </p:nvGrpSpPr>
        <p:grpSpPr>
          <a:xfrm>
            <a:off x="1084267" y="7139714"/>
            <a:ext cx="3489293" cy="35800"/>
            <a:chOff x="12666667" y="7139714"/>
            <a:chExt cx="3489293" cy="35800"/>
          </a:xfrm>
        </p:grpSpPr>
        <p:pic>
          <p:nvPicPr>
            <p:cNvPr id="18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66667" y="7139714"/>
              <a:ext cx="3489293" cy="35800"/>
            </a:xfrm>
            <a:prstGeom prst="rect">
              <a:avLst/>
            </a:prstGeom>
          </p:spPr>
        </p:pic>
      </p:grpSp>
      <p:sp>
        <p:nvSpPr>
          <p:cNvPr id="19" name="Object 8"/>
          <p:cNvSpPr txBox="1"/>
          <p:nvPr/>
        </p:nvSpPr>
        <p:spPr>
          <a:xfrm>
            <a:off x="1066800" y="7429500"/>
            <a:ext cx="670934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 및 성찰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12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/>
          <p:cNvSpPr txBox="1"/>
          <p:nvPr/>
        </p:nvSpPr>
        <p:spPr>
          <a:xfrm>
            <a:off x="1067733" y="986962"/>
            <a:ext cx="1142067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Jalnan OTF" pitchFamily="34" charset="0"/>
              </a:rPr>
              <a:t>04-7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001"/>
          <p:cNvGrpSpPr/>
          <p:nvPr/>
        </p:nvGrpSpPr>
        <p:grpSpPr>
          <a:xfrm>
            <a:off x="2209800" y="1333500"/>
            <a:ext cx="2124146" cy="35800"/>
            <a:chOff x="1817556" y="1273973"/>
            <a:chExt cx="2124146" cy="35800"/>
          </a:xfrm>
        </p:grpSpPr>
        <p:pic>
          <p:nvPicPr>
            <p:cNvPr id="1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0" y="-38100"/>
            <a:ext cx="18516600" cy="228600"/>
            <a:chOff x="0" y="-38100"/>
            <a:chExt cx="18516600" cy="228600"/>
          </a:xfrm>
        </p:grpSpPr>
        <p:grpSp>
          <p:nvGrpSpPr>
            <p:cNvPr id="20" name="그룹 1002"/>
            <p:cNvGrpSpPr/>
            <p:nvPr/>
          </p:nvGrpSpPr>
          <p:grpSpPr>
            <a:xfrm>
              <a:off x="0" y="-38100"/>
              <a:ext cx="18516600" cy="228600"/>
              <a:chOff x="1057102" y="5177051"/>
              <a:chExt cx="16171510" cy="125301"/>
            </a:xfrm>
          </p:grpSpPr>
          <p:pic>
            <p:nvPicPr>
              <p:cNvPr id="22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57102" y="5177051"/>
                <a:ext cx="16171510" cy="125301"/>
              </a:xfrm>
              <a:prstGeom prst="rect">
                <a:avLst/>
              </a:prstGeom>
            </p:spPr>
          </p:pic>
        </p:grpSp>
        <p:sp>
          <p:nvSpPr>
            <p:cNvPr id="21" name="직사각형 20"/>
            <p:cNvSpPr/>
            <p:nvPr/>
          </p:nvSpPr>
          <p:spPr>
            <a:xfrm flipV="1">
              <a:off x="0" y="-38100"/>
              <a:ext cx="17830800" cy="2286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Object 10"/>
          <p:cNvSpPr txBox="1"/>
          <p:nvPr/>
        </p:nvSpPr>
        <p:spPr>
          <a:xfrm>
            <a:off x="990600" y="9182100"/>
            <a:ext cx="5055544" cy="426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1) 설명을 입력해주세요</a:t>
            </a:r>
            <a:endParaRPr 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990600" y="9105900"/>
            <a:ext cx="16306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328172" y="2590800"/>
            <a:ext cx="2244240" cy="722661"/>
            <a:chOff x="2514600" y="2842986"/>
            <a:chExt cx="2244240" cy="7226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2842986"/>
              <a:ext cx="619985" cy="61998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200400" y="2980872"/>
              <a:ext cx="15584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GOOD!</a:t>
              </a:r>
              <a:endParaRPr lang="ko-KR" altLang="en-US" sz="32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404372" y="5688568"/>
            <a:ext cx="1871273" cy="614400"/>
            <a:chOff x="1418772" y="3086100"/>
            <a:chExt cx="1871273" cy="614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772" y="3162300"/>
              <a:ext cx="538200" cy="5382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057400" y="3086100"/>
              <a:ext cx="1232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BAD..</a:t>
              </a:r>
              <a:endParaRPr lang="ko-KR" altLang="en-US" sz="3200" b="1" dirty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133600" y="6438900"/>
            <a:ext cx="5654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부족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ko-KR" altLang="en-US" sz="2400" b="1" dirty="0" smtClean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인한 약간 부족한 마무리</a:t>
            </a:r>
            <a:endParaRPr lang="en-US" altLang="ko-KR" sz="2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Object 2"/>
          <p:cNvSpPr txBox="1"/>
          <p:nvPr/>
        </p:nvSpPr>
        <p:spPr>
          <a:xfrm>
            <a:off x="1067732" y="1535736"/>
            <a:ext cx="6628468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 및 성찰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33600" y="7124700"/>
            <a:ext cx="4929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주제 대한 </a:t>
            </a:r>
            <a:r>
              <a:rPr lang="ko-KR" altLang="en-US" sz="2400" b="1" dirty="0" smtClean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참고자료 부족</a:t>
            </a:r>
            <a:endParaRPr lang="en-US" altLang="ko-KR" sz="2400" b="1" dirty="0" smtClean="0">
              <a:solidFill>
                <a:schemeClr val="accent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33600" y="3390900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팀원 간의 원활한 </a:t>
            </a:r>
            <a:r>
              <a:rPr lang="ko-KR" altLang="en-US" sz="24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회의 및 업무 분배</a:t>
            </a:r>
            <a:endParaRPr lang="en-US" altLang="ko-KR" sz="2400" b="1" dirty="0" smtClean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4000500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피드백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통한 빠른 개선</a:t>
            </a:r>
            <a:endParaRPr lang="en-US" altLang="ko-KR" sz="2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99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63200" y="1790700"/>
            <a:ext cx="11083945" cy="63248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500" dirty="0" smtClean="0">
                <a:solidFill>
                  <a:schemeClr val="bg1"/>
                </a:solidFill>
                <a:latin typeface="Jalnan OTF" pitchFamily="34" charset="0"/>
                <a:cs typeface="Jalnan OTF" pitchFamily="34" charset="0"/>
              </a:rPr>
              <a:t>01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0200" y="8039100"/>
            <a:ext cx="10662446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47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Jalnan OTF" pitchFamily="34" charset="0"/>
              </a:rPr>
              <a:t>담당 주제 소개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8209" y="4905033"/>
            <a:ext cx="6709344" cy="723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6 Bold" pitchFamily="34" charset="0"/>
              </a:rPr>
              <a:t>프로젝트 전체 주제</a:t>
            </a:r>
            <a:endParaRPr lang="en-US" altLang="ko-KR" sz="22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-Core Dream 6 Bold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458209" y="4536441"/>
            <a:ext cx="3489293" cy="35800"/>
            <a:chOff x="1458209" y="4536441"/>
            <a:chExt cx="348929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8209" y="4536441"/>
              <a:ext cx="3489293" cy="358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58209" y="7508306"/>
            <a:ext cx="6709344" cy="723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6 Bold" pitchFamily="34" charset="0"/>
              </a:rPr>
              <a:t>각 팀 세부 주제</a:t>
            </a:r>
            <a:endParaRPr lang="en-US" altLang="ko-KR" sz="22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-Core Dream 6 Bold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458209" y="7139714"/>
            <a:ext cx="3489293" cy="35800"/>
            <a:chOff x="1458209" y="7139714"/>
            <a:chExt cx="3489293" cy="358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8209" y="7139714"/>
              <a:ext cx="3489293" cy="35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>
            <a:stCxn id="98" idx="2"/>
          </p:cNvCxnSpPr>
          <p:nvPr/>
        </p:nvCxnSpPr>
        <p:spPr>
          <a:xfrm flipH="1">
            <a:off x="9144000" y="4114799"/>
            <a:ext cx="438" cy="495301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002" name="그룹 1002"/>
          <p:cNvGrpSpPr/>
          <p:nvPr/>
        </p:nvGrpSpPr>
        <p:grpSpPr>
          <a:xfrm>
            <a:off x="1057102" y="83809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29" name="Object 2"/>
          <p:cNvSpPr txBox="1"/>
          <p:nvPr/>
        </p:nvSpPr>
        <p:spPr>
          <a:xfrm>
            <a:off x="1067733" y="1535736"/>
            <a:ext cx="5028350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sz="4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5780304" y="4610098"/>
            <a:ext cx="7239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0" idx="0"/>
          </p:cNvCxnSpPr>
          <p:nvPr/>
        </p:nvCxnSpPr>
        <p:spPr>
          <a:xfrm flipH="1" flipV="1">
            <a:off x="5780304" y="4610098"/>
            <a:ext cx="29825" cy="1790704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5094504" y="4838698"/>
            <a:ext cx="1459587" cy="1320103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Team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3341904" y="6400798"/>
            <a:ext cx="4935595" cy="1318252"/>
            <a:chOff x="457201" y="7962900"/>
            <a:chExt cx="5792203" cy="1524005"/>
          </a:xfrm>
        </p:grpSpPr>
        <p:sp>
          <p:nvSpPr>
            <p:cNvPr id="108" name="TextBox 107"/>
            <p:cNvSpPr txBox="1"/>
            <p:nvPr/>
          </p:nvSpPr>
          <p:spPr>
            <a:xfrm>
              <a:off x="534403" y="8099785"/>
              <a:ext cx="5715000" cy="1263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공정별</a:t>
              </a:r>
              <a:r>
                <a:rPr lang="ko-KR" altLang="en-US" sz="2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에러 현황 및 </a:t>
              </a:r>
              <a:endPara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제품생산 분석모니터링 및</a:t>
              </a:r>
              <a:endPara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상관 분석 시스템 구축</a:t>
              </a:r>
              <a:endPara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457201" y="7962900"/>
              <a:ext cx="5792203" cy="1524005"/>
              <a:chOff x="6400801" y="2095500"/>
              <a:chExt cx="4953858" cy="1333504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6401658" y="2095504"/>
                <a:ext cx="4953001" cy="13335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이등변 삼각형 110"/>
              <p:cNvSpPr/>
              <p:nvPr/>
            </p:nvSpPr>
            <p:spPr>
              <a:xfrm flipV="1">
                <a:off x="6400801" y="2095500"/>
                <a:ext cx="525318" cy="602226"/>
              </a:xfrm>
              <a:prstGeom prst="triangle">
                <a:avLst>
                  <a:gd name="adj" fmla="val 0"/>
                </a:avLst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4" name="그룹 153"/>
          <p:cNvGrpSpPr/>
          <p:nvPr/>
        </p:nvGrpSpPr>
        <p:grpSpPr>
          <a:xfrm>
            <a:off x="1067732" y="986962"/>
            <a:ext cx="4418667" cy="2087657"/>
            <a:chOff x="1067733" y="986962"/>
            <a:chExt cx="3179886" cy="2087657"/>
          </a:xfrm>
        </p:grpSpPr>
        <p:grpSp>
          <p:nvGrpSpPr>
            <p:cNvPr id="155" name="그룹 1001"/>
            <p:cNvGrpSpPr/>
            <p:nvPr/>
          </p:nvGrpSpPr>
          <p:grpSpPr>
            <a:xfrm>
              <a:off x="1817556" y="1273973"/>
              <a:ext cx="2430063" cy="35800"/>
              <a:chOff x="1817556" y="1273973"/>
              <a:chExt cx="2430063" cy="35800"/>
            </a:xfrm>
          </p:grpSpPr>
          <p:pic>
            <p:nvPicPr>
              <p:cNvPr id="158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817556" y="1273973"/>
                <a:ext cx="2430063" cy="35800"/>
              </a:xfrm>
              <a:prstGeom prst="rect">
                <a:avLst/>
              </a:prstGeom>
            </p:spPr>
          </p:pic>
        </p:grpSp>
        <p:sp>
          <p:nvSpPr>
            <p:cNvPr id="156" name="Object 2"/>
            <p:cNvSpPr txBox="1"/>
            <p:nvPr/>
          </p:nvSpPr>
          <p:spPr>
            <a:xfrm>
              <a:off x="1067733" y="1535736"/>
              <a:ext cx="3047067" cy="15388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4700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</a:t>
              </a:r>
              <a:endParaRPr lang="en-US" sz="47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Object 3"/>
            <p:cNvSpPr txBox="1"/>
            <p:nvPr/>
          </p:nvSpPr>
          <p:spPr>
            <a:xfrm>
              <a:off x="1067733" y="986962"/>
              <a:ext cx="1992205" cy="6309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500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Jalnan OTF" pitchFamily="34" charset="0"/>
                </a:rPr>
                <a:t>02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52" name="직선 연결선 51"/>
          <p:cNvCxnSpPr>
            <a:stCxn id="980" idx="0"/>
          </p:cNvCxnSpPr>
          <p:nvPr/>
        </p:nvCxnSpPr>
        <p:spPr>
          <a:xfrm flipV="1">
            <a:off x="12987082" y="4610098"/>
            <a:ext cx="32222" cy="1782146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987" name="그룹 986"/>
          <p:cNvGrpSpPr/>
          <p:nvPr/>
        </p:nvGrpSpPr>
        <p:grpSpPr>
          <a:xfrm>
            <a:off x="10504704" y="6392244"/>
            <a:ext cx="4963896" cy="1342053"/>
            <a:chOff x="457201" y="7962900"/>
            <a:chExt cx="5792202" cy="1442119"/>
          </a:xfrm>
        </p:grpSpPr>
        <p:sp>
          <p:nvSpPr>
            <p:cNvPr id="45" name="TextBox 44"/>
            <p:cNvSpPr txBox="1"/>
            <p:nvPr/>
          </p:nvSpPr>
          <p:spPr>
            <a:xfrm>
              <a:off x="457201" y="8363953"/>
              <a:ext cx="5715000" cy="874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에너지 효율성 모니터링 및 생산연계분석 시스템 구축</a:t>
              </a:r>
              <a:endPara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82" name="그룹 981"/>
            <p:cNvGrpSpPr/>
            <p:nvPr/>
          </p:nvGrpSpPr>
          <p:grpSpPr>
            <a:xfrm>
              <a:off x="457201" y="7962900"/>
              <a:ext cx="5792202" cy="1442119"/>
              <a:chOff x="6400801" y="2095500"/>
              <a:chExt cx="4953857" cy="1261854"/>
            </a:xfrm>
          </p:grpSpPr>
          <p:sp>
            <p:nvSpPr>
              <p:cNvPr id="980" name="직사각형 979"/>
              <p:cNvSpPr/>
              <p:nvPr/>
            </p:nvSpPr>
            <p:spPr>
              <a:xfrm>
                <a:off x="6401658" y="2095500"/>
                <a:ext cx="4953000" cy="12618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1" name="이등변 삼각형 980"/>
              <p:cNvSpPr/>
              <p:nvPr/>
            </p:nvSpPr>
            <p:spPr>
              <a:xfrm flipV="1">
                <a:off x="6400801" y="2095500"/>
                <a:ext cx="525318" cy="602226"/>
              </a:xfrm>
              <a:prstGeom prst="triangle">
                <a:avLst>
                  <a:gd name="adj" fmla="val 0"/>
                </a:avLst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0" name="타원 159"/>
          <p:cNvSpPr/>
          <p:nvPr/>
        </p:nvSpPr>
        <p:spPr>
          <a:xfrm>
            <a:off x="12257304" y="4838698"/>
            <a:ext cx="1459587" cy="129316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24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Team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2" name="직선 연결선 171"/>
          <p:cNvCxnSpPr/>
          <p:nvPr/>
        </p:nvCxnSpPr>
        <p:spPr>
          <a:xfrm>
            <a:off x="838200" y="9105900"/>
            <a:ext cx="16459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0" y="-41728"/>
            <a:ext cx="18516600" cy="232228"/>
            <a:chOff x="0" y="-38100"/>
            <a:chExt cx="18516600" cy="232228"/>
          </a:xfrm>
        </p:grpSpPr>
        <p:grpSp>
          <p:nvGrpSpPr>
            <p:cNvPr id="46" name="그룹 1002"/>
            <p:cNvGrpSpPr/>
            <p:nvPr/>
          </p:nvGrpSpPr>
          <p:grpSpPr>
            <a:xfrm>
              <a:off x="0" y="-38100"/>
              <a:ext cx="18516600" cy="228600"/>
              <a:chOff x="1057102" y="5177051"/>
              <a:chExt cx="16171510" cy="125301"/>
            </a:xfrm>
          </p:grpSpPr>
          <p:pic>
            <p:nvPicPr>
              <p:cNvPr id="48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57102" y="5177051"/>
                <a:ext cx="16171510" cy="125301"/>
              </a:xfrm>
              <a:prstGeom prst="rect">
                <a:avLst/>
              </a:prstGeom>
            </p:spPr>
          </p:pic>
        </p:grpSp>
        <p:sp>
          <p:nvSpPr>
            <p:cNvPr id="47" name="직사각형 46"/>
            <p:cNvSpPr/>
            <p:nvPr/>
          </p:nvSpPr>
          <p:spPr>
            <a:xfrm flipV="1">
              <a:off x="0" y="-38100"/>
              <a:ext cx="2971800" cy="23222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9" name="그룹 1008"/>
          <p:cNvGrpSpPr/>
          <p:nvPr/>
        </p:nvGrpSpPr>
        <p:grpSpPr>
          <a:xfrm>
            <a:off x="6363138" y="2628900"/>
            <a:ext cx="5562600" cy="1485899"/>
            <a:chOff x="6096000" y="2095500"/>
            <a:chExt cx="5562600" cy="1485899"/>
          </a:xfrm>
        </p:grpSpPr>
        <p:sp>
          <p:nvSpPr>
            <p:cNvPr id="19" name="TextBox 18"/>
            <p:cNvSpPr txBox="1"/>
            <p:nvPr/>
          </p:nvSpPr>
          <p:spPr>
            <a:xfrm>
              <a:off x="6172200" y="2313682"/>
              <a:ext cx="5486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통합 플랫폼 적용을 위한</a:t>
              </a:r>
              <a:endPara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3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생산공정 관리 솔루션 구축 </a:t>
              </a:r>
              <a:endPara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6096000" y="2095500"/>
              <a:ext cx="5562600" cy="1485899"/>
              <a:chOff x="6400800" y="2219547"/>
              <a:chExt cx="4953000" cy="1209453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6400800" y="2219547"/>
                <a:ext cx="4953000" cy="1209453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이등변 삼각형 98"/>
              <p:cNvSpPr/>
              <p:nvPr/>
            </p:nvSpPr>
            <p:spPr>
              <a:xfrm flipV="1">
                <a:off x="6400801" y="2219547"/>
                <a:ext cx="542794" cy="478180"/>
              </a:xfrm>
              <a:prstGeom prst="triangle">
                <a:avLst>
                  <a:gd name="adj" fmla="val 0"/>
                </a:avLst>
              </a:prstGeom>
              <a:solidFill>
                <a:srgbClr val="00CC99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05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1714695"/>
            <a:ext cx="11083945" cy="63248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500" dirty="0" smtClean="0">
                <a:solidFill>
                  <a:schemeClr val="bg1"/>
                </a:solidFill>
                <a:latin typeface="Jalnan OTF" pitchFamily="34" charset="0"/>
                <a:cs typeface="Jalnan OTF" pitchFamily="34" charset="0"/>
              </a:rPr>
              <a:t>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8209" y="8026010"/>
            <a:ext cx="3494791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7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Jalnan OTF" pitchFamily="34" charset="0"/>
              </a:rPr>
              <a:t>MES</a:t>
            </a:r>
            <a:r>
              <a:rPr lang="ko-KR" altLang="en-US" sz="47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Jalnan OTF" pitchFamily="34" charset="0"/>
              </a:rPr>
              <a:t>란</a:t>
            </a:r>
            <a:r>
              <a:rPr lang="en-US" altLang="ko-KR" sz="47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Jalnan OTF" pitchFamily="34" charset="0"/>
              </a:rPr>
              <a:t>?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666667" y="4536441"/>
            <a:ext cx="3489293" cy="35800"/>
            <a:chOff x="12666667" y="4536441"/>
            <a:chExt cx="348929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66667" y="4536441"/>
              <a:ext cx="3489293" cy="358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649200" y="4762500"/>
            <a:ext cx="6709344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6 Bold" pitchFamily="34" charset="0"/>
              </a:rPr>
              <a:t>개념 및 기대효과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2666667" y="7139714"/>
            <a:ext cx="3489293" cy="35800"/>
            <a:chOff x="12666667" y="7139714"/>
            <a:chExt cx="3489293" cy="358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66667" y="7139714"/>
              <a:ext cx="3489293" cy="35800"/>
            </a:xfrm>
            <a:prstGeom prst="rect">
              <a:avLst/>
            </a:prstGeom>
          </p:spPr>
        </p:pic>
      </p:grpSp>
      <p:sp>
        <p:nvSpPr>
          <p:cNvPr id="11" name="Object 8"/>
          <p:cNvSpPr txBox="1"/>
          <p:nvPr/>
        </p:nvSpPr>
        <p:spPr>
          <a:xfrm>
            <a:off x="12649200" y="7429500"/>
            <a:ext cx="198120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r>
              <a:rPr lang="ko-KR" altLang="en-US" sz="2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sz="2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lang="en-US" sz="2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1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28600" y="9563100"/>
            <a:ext cx="505554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1)</a:t>
            </a:r>
            <a:r>
              <a:rPr lang="ko-KR" alt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화살표 </a:t>
            </a:r>
            <a:r>
              <a:rPr lang="en-US" altLang="ko-KR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: </a:t>
            </a:r>
            <a:r>
              <a:rPr lang="ko-KR" alt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기대효과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9525000" y="9563100"/>
            <a:ext cx="8033518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출처</a:t>
            </a:r>
            <a:r>
              <a:rPr lang="en-US" sz="14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 :</a:t>
            </a:r>
            <a:r>
              <a:rPr lang="ko-KR" altLang="en-US" sz="1400" dirty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중소제조기업의 </a:t>
            </a:r>
            <a:r>
              <a:rPr lang="en-US" altLang="ko-KR" sz="1400" dirty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MES</a:t>
            </a:r>
            <a:r>
              <a:rPr lang="ko-KR" altLang="en-US" sz="1400" dirty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구축 사례를 통한 성공요인 </a:t>
            </a:r>
            <a:r>
              <a:rPr lang="ko-KR" altLang="en-US" sz="14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연구</a:t>
            </a:r>
            <a:r>
              <a:rPr lang="en-US" altLang="ko-KR" sz="14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, </a:t>
            </a:r>
            <a:r>
              <a:rPr lang="ko-KR" altLang="en-US" sz="14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상명대학교 대학원</a:t>
            </a:r>
            <a:r>
              <a:rPr lang="en-US" altLang="ko-KR" sz="14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, </a:t>
            </a:r>
            <a:r>
              <a:rPr lang="ko-KR" altLang="en-US" sz="1400" dirty="0" err="1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김흥대</a:t>
            </a:r>
            <a:r>
              <a:rPr lang="en-US" altLang="ko-KR" sz="14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, 2017</a:t>
            </a:r>
            <a:endParaRPr 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67400" y="2400300"/>
            <a:ext cx="6248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통합 </a:t>
            </a:r>
            <a:r>
              <a:rPr lang="ko-KR" altLang="en-US" sz="48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생산관리</a:t>
            </a:r>
            <a:r>
              <a:rPr lang="ko-KR" altLang="en-US" sz="4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시스템</a:t>
            </a:r>
            <a:endParaRPr lang="en-US" sz="4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067732" y="986962"/>
            <a:ext cx="4952068" cy="1364382"/>
            <a:chOff x="1067733" y="986962"/>
            <a:chExt cx="3563747" cy="1364382"/>
          </a:xfrm>
        </p:grpSpPr>
        <p:grpSp>
          <p:nvGrpSpPr>
            <p:cNvPr id="22" name="그룹 1001"/>
            <p:cNvGrpSpPr/>
            <p:nvPr/>
          </p:nvGrpSpPr>
          <p:grpSpPr>
            <a:xfrm>
              <a:off x="1927231" y="1297699"/>
              <a:ext cx="2430063" cy="35800"/>
              <a:chOff x="1927231" y="1297699"/>
              <a:chExt cx="2430063" cy="35800"/>
            </a:xfrm>
          </p:grpSpPr>
          <p:pic>
            <p:nvPicPr>
              <p:cNvPr id="2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10800000">
                <a:off x="1927231" y="1297699"/>
                <a:ext cx="2430063" cy="35800"/>
              </a:xfrm>
              <a:prstGeom prst="rect">
                <a:avLst/>
              </a:prstGeom>
            </p:spPr>
          </p:pic>
        </p:grpSp>
        <p:sp>
          <p:nvSpPr>
            <p:cNvPr id="23" name="Object 2"/>
            <p:cNvSpPr txBox="1"/>
            <p:nvPr/>
          </p:nvSpPr>
          <p:spPr>
            <a:xfrm>
              <a:off x="1067733" y="1535736"/>
              <a:ext cx="3563747" cy="81560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4700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개념 및 기대효과</a:t>
              </a:r>
              <a:endParaRPr lang="en-US" sz="47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Object 3"/>
            <p:cNvSpPr txBox="1"/>
            <p:nvPr/>
          </p:nvSpPr>
          <p:spPr>
            <a:xfrm>
              <a:off x="1067733" y="986962"/>
              <a:ext cx="1992205" cy="6309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500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Jalnan OTF" pitchFamily="34" charset="0"/>
                </a:rPr>
                <a:t>03-1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6" name="직선 연결선 25"/>
          <p:cNvCxnSpPr/>
          <p:nvPr/>
        </p:nvCxnSpPr>
        <p:spPr>
          <a:xfrm>
            <a:off x="304800" y="9410700"/>
            <a:ext cx="17221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아래쪽 화살표 4"/>
          <p:cNvSpPr/>
          <p:nvPr/>
        </p:nvSpPr>
        <p:spPr>
          <a:xfrm rot="10800000">
            <a:off x="1524000" y="3467100"/>
            <a:ext cx="2209800" cy="2286000"/>
          </a:xfrm>
          <a:prstGeom prst="downArrow">
            <a:avLst>
              <a:gd name="adj1" fmla="val 29762"/>
              <a:gd name="adj2" fmla="val 566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7968164" y="65151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현장 모니터링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8800" y="8801100"/>
            <a:ext cx="6102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2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현장 </a:t>
            </a:r>
            <a:r>
              <a:rPr lang="ko-KR" altLang="en-US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밀착형 </a:t>
            </a:r>
            <a:r>
              <a:rPr lang="ko-KR" altLang="en-US" sz="28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생산지원 </a:t>
            </a:r>
            <a:r>
              <a:rPr lang="ko-KR" altLang="en-US" sz="2800" b="1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정보시스템 </a:t>
            </a:r>
            <a:endParaRPr lang="ko-KR" altLang="en-US" sz="28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아래쪽 화살표 27"/>
          <p:cNvSpPr/>
          <p:nvPr/>
        </p:nvSpPr>
        <p:spPr>
          <a:xfrm rot="10800000" flipV="1">
            <a:off x="14401800" y="3467100"/>
            <a:ext cx="2209800" cy="2262034"/>
          </a:xfrm>
          <a:prstGeom prst="downArrow">
            <a:avLst>
              <a:gd name="adj1" fmla="val 29762"/>
              <a:gd name="adj2" fmla="val 56618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24000" y="5981700"/>
            <a:ext cx="2286000" cy="533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생산성 향상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524000" y="7353300"/>
            <a:ext cx="2286000" cy="533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활용도 향상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524000" y="6667500"/>
            <a:ext cx="2286000" cy="533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 고도화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401800" y="5981700"/>
            <a:ext cx="2286000" cy="5334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오류발생 감소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401800" y="7353300"/>
            <a:ext cx="2286000" cy="5334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업무시간 감소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4401800" y="6667500"/>
            <a:ext cx="2286000" cy="5334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비용 절감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72564" y="6515100"/>
            <a:ext cx="1646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 자동화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1320964" y="6515100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</a:t>
            </a:r>
          </a:p>
        </p:txBody>
      </p:sp>
      <p:sp>
        <p:nvSpPr>
          <p:cNvPr id="40" name="십자형 39"/>
          <p:cNvSpPr/>
          <p:nvPr/>
        </p:nvSpPr>
        <p:spPr>
          <a:xfrm>
            <a:off x="7086600" y="4991100"/>
            <a:ext cx="762000" cy="762000"/>
          </a:xfrm>
          <a:prstGeom prst="plus">
            <a:avLst>
              <a:gd name="adj" fmla="val 44643"/>
            </a:avLst>
          </a:prstGeom>
          <a:solidFill>
            <a:srgbClr val="4E8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십자형 41"/>
          <p:cNvSpPr/>
          <p:nvPr/>
        </p:nvSpPr>
        <p:spPr>
          <a:xfrm>
            <a:off x="10134600" y="4991100"/>
            <a:ext cx="762000" cy="762000"/>
          </a:xfrm>
          <a:prstGeom prst="plus">
            <a:avLst>
              <a:gd name="adj" fmla="val 44643"/>
            </a:avLst>
          </a:prstGeom>
          <a:solidFill>
            <a:srgbClr val="4E8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457700"/>
            <a:ext cx="1700987" cy="1700987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381500"/>
            <a:ext cx="1828800" cy="18288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4305605"/>
            <a:ext cx="1905000" cy="1905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0" y="-41728"/>
            <a:ext cx="18516600" cy="232228"/>
            <a:chOff x="0" y="-38100"/>
            <a:chExt cx="18516600" cy="232228"/>
          </a:xfrm>
        </p:grpSpPr>
        <p:grpSp>
          <p:nvGrpSpPr>
            <p:cNvPr id="47" name="그룹 1002"/>
            <p:cNvGrpSpPr/>
            <p:nvPr/>
          </p:nvGrpSpPr>
          <p:grpSpPr>
            <a:xfrm>
              <a:off x="0" y="-38100"/>
              <a:ext cx="18516600" cy="228600"/>
              <a:chOff x="1057102" y="5177051"/>
              <a:chExt cx="16171510" cy="125301"/>
            </a:xfrm>
          </p:grpSpPr>
          <p:pic>
            <p:nvPicPr>
              <p:cNvPr id="49" name="Object 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57102" y="5177051"/>
                <a:ext cx="16171510" cy="125301"/>
              </a:xfrm>
              <a:prstGeom prst="rect">
                <a:avLst/>
              </a:prstGeom>
            </p:spPr>
          </p:pic>
        </p:grpSp>
        <p:sp>
          <p:nvSpPr>
            <p:cNvPr id="48" name="직사각형 47"/>
            <p:cNvSpPr/>
            <p:nvPr/>
          </p:nvSpPr>
          <p:spPr>
            <a:xfrm flipV="1">
              <a:off x="0" y="-38100"/>
              <a:ext cx="4343400" cy="23222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9372600" y="9560123"/>
            <a:ext cx="8185918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출처</a:t>
            </a:r>
            <a:r>
              <a:rPr lang="en-US" sz="14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 : </a:t>
            </a:r>
            <a:r>
              <a:rPr lang="ko-KR" altLang="en-US" sz="14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제조업에서의 </a:t>
            </a:r>
            <a:r>
              <a:rPr lang="en-US" altLang="ko-KR" sz="14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MES</a:t>
            </a:r>
            <a:r>
              <a:rPr lang="ko-KR" altLang="en-US" sz="14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시스템 구축</a:t>
            </a:r>
            <a:r>
              <a:rPr lang="en-US" altLang="ko-KR" sz="14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, </a:t>
            </a:r>
            <a:r>
              <a:rPr lang="ko-KR" altLang="en-US" sz="14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한국 </a:t>
            </a:r>
            <a:r>
              <a:rPr lang="ko-KR" altLang="en-US" sz="1400" dirty="0" err="1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폴리텍</a:t>
            </a:r>
            <a:r>
              <a:rPr lang="ko-KR" altLang="en-US" sz="14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 </a:t>
            </a:r>
            <a:r>
              <a:rPr lang="en-US" altLang="ko-KR" sz="14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V</a:t>
            </a:r>
            <a:r>
              <a:rPr lang="ko-KR" altLang="en-US" sz="14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대학</a:t>
            </a:r>
            <a:r>
              <a:rPr lang="en-US" altLang="ko-KR" sz="14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, </a:t>
            </a:r>
            <a:r>
              <a:rPr lang="ko-KR" altLang="en-US" sz="14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이명희</a:t>
            </a:r>
            <a:r>
              <a:rPr lang="en-US" altLang="ko-KR" sz="14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, 2013.04.18</a:t>
            </a:r>
            <a:endParaRPr 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066800" y="952500"/>
            <a:ext cx="4571068" cy="630942"/>
            <a:chOff x="1067733" y="986962"/>
            <a:chExt cx="3289561" cy="630942"/>
          </a:xfrm>
        </p:grpSpPr>
        <p:grpSp>
          <p:nvGrpSpPr>
            <p:cNvPr id="22" name="그룹 1001"/>
            <p:cNvGrpSpPr/>
            <p:nvPr/>
          </p:nvGrpSpPr>
          <p:grpSpPr>
            <a:xfrm>
              <a:off x="1927231" y="1297699"/>
              <a:ext cx="2430063" cy="35800"/>
              <a:chOff x="1927231" y="1297699"/>
              <a:chExt cx="2430063" cy="35800"/>
            </a:xfrm>
          </p:grpSpPr>
          <p:pic>
            <p:nvPicPr>
              <p:cNvPr id="2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10800000">
                <a:off x="1927231" y="1297699"/>
                <a:ext cx="2430063" cy="35800"/>
              </a:xfrm>
              <a:prstGeom prst="rect">
                <a:avLst/>
              </a:prstGeom>
            </p:spPr>
          </p:pic>
        </p:grpSp>
        <p:sp>
          <p:nvSpPr>
            <p:cNvPr id="24" name="Object 3"/>
            <p:cNvSpPr txBox="1"/>
            <p:nvPr/>
          </p:nvSpPr>
          <p:spPr>
            <a:xfrm>
              <a:off x="1067733" y="986962"/>
              <a:ext cx="877395" cy="6309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500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Jalnan OTF" pitchFamily="34" charset="0"/>
                </a:rPr>
                <a:t>03-2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6" name="직선 연결선 25"/>
          <p:cNvCxnSpPr/>
          <p:nvPr/>
        </p:nvCxnSpPr>
        <p:spPr>
          <a:xfrm>
            <a:off x="304800" y="9410700"/>
            <a:ext cx="17221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6096000" y="2133600"/>
            <a:ext cx="6096000" cy="6019800"/>
            <a:chOff x="6096000" y="2133600"/>
            <a:chExt cx="6096000" cy="6019800"/>
          </a:xfrm>
        </p:grpSpPr>
        <p:grpSp>
          <p:nvGrpSpPr>
            <p:cNvPr id="5" name="그룹 4"/>
            <p:cNvGrpSpPr/>
            <p:nvPr/>
          </p:nvGrpSpPr>
          <p:grpSpPr>
            <a:xfrm>
              <a:off x="8048172" y="4038600"/>
              <a:ext cx="2209800" cy="2171700"/>
              <a:chOff x="7819572" y="3771900"/>
              <a:chExt cx="2209800" cy="2209800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7819572" y="3771900"/>
                <a:ext cx="2209800" cy="2209800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Object 16"/>
              <p:cNvSpPr txBox="1"/>
              <p:nvPr/>
            </p:nvSpPr>
            <p:spPr>
              <a:xfrm>
                <a:off x="8229601" y="4457700"/>
                <a:ext cx="1600199" cy="84557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4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MES</a:t>
                </a:r>
                <a:endParaRPr lang="en-US" sz="4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" name="타원 3"/>
            <p:cNvSpPr/>
            <p:nvPr/>
          </p:nvSpPr>
          <p:spPr>
            <a:xfrm>
              <a:off x="6096000" y="2133600"/>
              <a:ext cx="6096000" cy="6019800"/>
            </a:xfrm>
            <a:prstGeom prst="ellipse">
              <a:avLst/>
            </a:prstGeom>
            <a:noFill/>
            <a:ln w="2159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125200" y="2628900"/>
            <a:ext cx="1638300" cy="2076510"/>
            <a:chOff x="8343900" y="1333500"/>
            <a:chExt cx="1638300" cy="2076510"/>
          </a:xfrm>
        </p:grpSpPr>
        <p:sp>
          <p:nvSpPr>
            <p:cNvPr id="7" name="타원 6"/>
            <p:cNvSpPr/>
            <p:nvPr/>
          </p:nvSpPr>
          <p:spPr>
            <a:xfrm>
              <a:off x="8343900" y="1333500"/>
              <a:ext cx="1600200" cy="16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534400" y="3009900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작업관리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0972800" y="5676900"/>
            <a:ext cx="1714500" cy="2076510"/>
            <a:chOff x="8267700" y="1333500"/>
            <a:chExt cx="1714500" cy="2076510"/>
          </a:xfrm>
        </p:grpSpPr>
        <p:sp>
          <p:nvSpPr>
            <p:cNvPr id="39" name="타원 38"/>
            <p:cNvSpPr/>
            <p:nvPr/>
          </p:nvSpPr>
          <p:spPr>
            <a:xfrm>
              <a:off x="8343900" y="1333500"/>
              <a:ext cx="1600200" cy="1600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67700" y="3009900"/>
              <a:ext cx="1714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영업경영관리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210550" y="1333500"/>
            <a:ext cx="1905000" cy="2076510"/>
            <a:chOff x="8248650" y="1333500"/>
            <a:chExt cx="1905000" cy="2076510"/>
          </a:xfrm>
        </p:grpSpPr>
        <p:sp>
          <p:nvSpPr>
            <p:cNvPr id="42" name="타원 41"/>
            <p:cNvSpPr/>
            <p:nvPr/>
          </p:nvSpPr>
          <p:spPr>
            <a:xfrm>
              <a:off x="8343900" y="133350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48650" y="3009900"/>
              <a:ext cx="190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기준정보관리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638800" y="5753100"/>
            <a:ext cx="1828800" cy="2076510"/>
            <a:chOff x="8343900" y="1333500"/>
            <a:chExt cx="1828800" cy="2076510"/>
          </a:xfrm>
        </p:grpSpPr>
        <p:sp>
          <p:nvSpPr>
            <p:cNvPr id="48" name="타원 47"/>
            <p:cNvSpPr/>
            <p:nvPr/>
          </p:nvSpPr>
          <p:spPr>
            <a:xfrm>
              <a:off x="8343900" y="1333500"/>
              <a:ext cx="1600200" cy="16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43900" y="3009900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생산실적관리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324850" y="7200900"/>
            <a:ext cx="1638300" cy="2076510"/>
            <a:chOff x="8343900" y="1333500"/>
            <a:chExt cx="1638300" cy="2076510"/>
          </a:xfrm>
        </p:grpSpPr>
        <p:sp>
          <p:nvSpPr>
            <p:cNvPr id="51" name="타원 50"/>
            <p:cNvSpPr/>
            <p:nvPr/>
          </p:nvSpPr>
          <p:spPr>
            <a:xfrm>
              <a:off x="8343900" y="1333500"/>
              <a:ext cx="1600200" cy="1600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534400" y="3009900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품질관리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486400" y="2705100"/>
            <a:ext cx="1714500" cy="2076510"/>
            <a:chOff x="8343900" y="1333500"/>
            <a:chExt cx="1714500" cy="2076510"/>
          </a:xfrm>
        </p:grpSpPr>
        <p:sp>
          <p:nvSpPr>
            <p:cNvPr id="54" name="타원 53"/>
            <p:cNvSpPr/>
            <p:nvPr/>
          </p:nvSpPr>
          <p:spPr>
            <a:xfrm>
              <a:off x="8343900" y="1333500"/>
              <a:ext cx="1600200" cy="16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43900" y="3009900"/>
              <a:ext cx="1714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자재재고관리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857500"/>
            <a:ext cx="1219200" cy="12192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6057900"/>
            <a:ext cx="1066800" cy="10668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829300"/>
            <a:ext cx="1076325" cy="1076325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2990850"/>
            <a:ext cx="923925" cy="923925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7505700"/>
            <a:ext cx="1066800" cy="106680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938" y="1671638"/>
            <a:ext cx="957262" cy="957262"/>
          </a:xfrm>
          <a:prstGeom prst="rect">
            <a:avLst/>
          </a:prstGeom>
        </p:spPr>
      </p:pic>
      <p:sp>
        <p:nvSpPr>
          <p:cNvPr id="60" name="Object 2"/>
          <p:cNvSpPr txBox="1"/>
          <p:nvPr/>
        </p:nvSpPr>
        <p:spPr>
          <a:xfrm>
            <a:off x="1067732" y="1535736"/>
            <a:ext cx="4952068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7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r>
              <a:rPr lang="ko-KR" altLang="en-US" sz="47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기능</a:t>
            </a:r>
            <a:endParaRPr lang="en-US" sz="47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0" y="-41728"/>
            <a:ext cx="18516600" cy="232228"/>
            <a:chOff x="0" y="-38100"/>
            <a:chExt cx="18516600" cy="232228"/>
          </a:xfrm>
        </p:grpSpPr>
        <p:grpSp>
          <p:nvGrpSpPr>
            <p:cNvPr id="62" name="그룹 1002"/>
            <p:cNvGrpSpPr/>
            <p:nvPr/>
          </p:nvGrpSpPr>
          <p:grpSpPr>
            <a:xfrm>
              <a:off x="0" y="-38100"/>
              <a:ext cx="18516600" cy="228600"/>
              <a:chOff x="1057102" y="5177051"/>
              <a:chExt cx="16171510" cy="125301"/>
            </a:xfrm>
          </p:grpSpPr>
          <p:pic>
            <p:nvPicPr>
              <p:cNvPr id="64" name="Object 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57102" y="5177051"/>
                <a:ext cx="16171510" cy="125301"/>
              </a:xfrm>
              <a:prstGeom prst="rect">
                <a:avLst/>
              </a:prstGeom>
            </p:spPr>
          </p:pic>
        </p:grpSp>
        <p:sp>
          <p:nvSpPr>
            <p:cNvPr id="63" name="직사각형 62"/>
            <p:cNvSpPr/>
            <p:nvPr/>
          </p:nvSpPr>
          <p:spPr>
            <a:xfrm flipV="1">
              <a:off x="0" y="-38100"/>
              <a:ext cx="5791200" cy="23222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27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7733" y="1009551"/>
            <a:ext cx="199220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dirty="0" smtClean="0">
                <a:solidFill>
                  <a:schemeClr val="bg1"/>
                </a:solidFill>
                <a:latin typeface="Jalnan OTF" pitchFamily="34" charset="0"/>
                <a:cs typeface="Jalnan OTF" pitchFamily="34" charset="0"/>
              </a:rPr>
              <a:t>03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067732" y="986962"/>
            <a:ext cx="4571068" cy="630942"/>
            <a:chOff x="1067733" y="986962"/>
            <a:chExt cx="3289561" cy="630942"/>
          </a:xfrm>
        </p:grpSpPr>
        <p:grpSp>
          <p:nvGrpSpPr>
            <p:cNvPr id="28" name="그룹 1001"/>
            <p:cNvGrpSpPr/>
            <p:nvPr/>
          </p:nvGrpSpPr>
          <p:grpSpPr>
            <a:xfrm>
              <a:off x="1927231" y="1297699"/>
              <a:ext cx="2430063" cy="35800"/>
              <a:chOff x="1927231" y="1297699"/>
              <a:chExt cx="2430063" cy="35800"/>
            </a:xfrm>
          </p:grpSpPr>
          <p:pic>
            <p:nvPicPr>
              <p:cNvPr id="31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10800000">
                <a:off x="1927231" y="1297699"/>
                <a:ext cx="2430063" cy="35800"/>
              </a:xfrm>
              <a:prstGeom prst="rect">
                <a:avLst/>
              </a:prstGeom>
            </p:spPr>
          </p:pic>
        </p:grpSp>
        <p:sp>
          <p:nvSpPr>
            <p:cNvPr id="30" name="Object 3"/>
            <p:cNvSpPr txBox="1"/>
            <p:nvPr/>
          </p:nvSpPr>
          <p:spPr>
            <a:xfrm>
              <a:off x="1067733" y="986962"/>
              <a:ext cx="1992205" cy="6309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500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Jalnan OTF" pitchFamily="34" charset="0"/>
                </a:rPr>
                <a:t>03-3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Object 22"/>
          <p:cNvSpPr txBox="1"/>
          <p:nvPr/>
        </p:nvSpPr>
        <p:spPr>
          <a:xfrm>
            <a:off x="10515600" y="9182100"/>
            <a:ext cx="704291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출처 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중소기업청의 정보화 지원사업 활용 및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활용효과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중소기업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생산정보화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사업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(2007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990600" y="9105900"/>
            <a:ext cx="16306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bject 2"/>
          <p:cNvSpPr txBox="1"/>
          <p:nvPr/>
        </p:nvSpPr>
        <p:spPr>
          <a:xfrm>
            <a:off x="1067732" y="1535736"/>
            <a:ext cx="4952068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통계자료</a:t>
            </a:r>
            <a:endParaRPr lang="en-US" sz="47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0" y="-41728"/>
            <a:ext cx="18516600" cy="232228"/>
            <a:chOff x="0" y="-38100"/>
            <a:chExt cx="18516600" cy="232228"/>
          </a:xfrm>
        </p:grpSpPr>
        <p:grpSp>
          <p:nvGrpSpPr>
            <p:cNvPr id="47" name="그룹 1002"/>
            <p:cNvGrpSpPr/>
            <p:nvPr/>
          </p:nvGrpSpPr>
          <p:grpSpPr>
            <a:xfrm>
              <a:off x="0" y="-38100"/>
              <a:ext cx="18516600" cy="228600"/>
              <a:chOff x="1057102" y="5177051"/>
              <a:chExt cx="16171510" cy="125301"/>
            </a:xfrm>
          </p:grpSpPr>
          <p:pic>
            <p:nvPicPr>
              <p:cNvPr id="4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57102" y="5177051"/>
                <a:ext cx="16171510" cy="125301"/>
              </a:xfrm>
              <a:prstGeom prst="rect">
                <a:avLst/>
              </a:prstGeom>
            </p:spPr>
          </p:pic>
        </p:grpSp>
        <p:sp>
          <p:nvSpPr>
            <p:cNvPr id="48" name="직사각형 47"/>
            <p:cNvSpPr/>
            <p:nvPr/>
          </p:nvSpPr>
          <p:spPr>
            <a:xfrm flipV="1">
              <a:off x="0" y="-38100"/>
              <a:ext cx="7086600" cy="23222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4" name="차트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020326"/>
              </p:ext>
            </p:extLst>
          </p:nvPr>
        </p:nvGraphicFramePr>
        <p:xfrm>
          <a:off x="9144000" y="2781300"/>
          <a:ext cx="8199783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차트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255015"/>
              </p:ext>
            </p:extLst>
          </p:nvPr>
        </p:nvGraphicFramePr>
        <p:xfrm>
          <a:off x="892629" y="2781300"/>
          <a:ext cx="77724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" name="Object 22"/>
          <p:cNvSpPr txBox="1"/>
          <p:nvPr/>
        </p:nvSpPr>
        <p:spPr>
          <a:xfrm>
            <a:off x="10591800" y="9486900"/>
            <a:ext cx="704291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2 ExtraLight" pitchFamily="34" charset="0"/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스마트공장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추진현황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「뿌리산업실태조사」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산업통상자원부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,(2019)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057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63200" y="1790700"/>
            <a:ext cx="11083945" cy="63248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500" dirty="0" smtClean="0">
                <a:solidFill>
                  <a:schemeClr val="bg1"/>
                </a:solidFill>
                <a:latin typeface="Jalnan OTF" pitchFamily="34" charset="0"/>
                <a:cs typeface="Jalnan OTF" pitchFamily="34" charset="0"/>
              </a:rPr>
              <a:t>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0200" y="8039100"/>
            <a:ext cx="10662446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47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Jalnan OTF" pitchFamily="34" charset="0"/>
              </a:rPr>
              <a:t>MES</a:t>
            </a:r>
            <a:r>
              <a:rPr lang="ko-KR" altLang="en-US" sz="47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Jalnan OTF" pitchFamily="34" charset="0"/>
              </a:rPr>
              <a:t> 프로젝트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8209" y="4905033"/>
            <a:ext cx="6709344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흐름도 및 구조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458209" y="4536441"/>
            <a:ext cx="3489293" cy="35800"/>
            <a:chOff x="1458209" y="4536441"/>
            <a:chExt cx="348929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8209" y="4536441"/>
              <a:ext cx="3489293" cy="358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58209" y="6883692"/>
            <a:ext cx="6709344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산출물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458209" y="6515100"/>
            <a:ext cx="3489293" cy="35800"/>
            <a:chOff x="1458209" y="7139714"/>
            <a:chExt cx="3489293" cy="358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8209" y="7139714"/>
              <a:ext cx="3489293" cy="35800"/>
            </a:xfrm>
            <a:prstGeom prst="rect">
              <a:avLst/>
            </a:prstGeom>
          </p:spPr>
        </p:pic>
      </p:grpSp>
      <p:sp>
        <p:nvSpPr>
          <p:cNvPr id="11" name="Object 8"/>
          <p:cNvSpPr txBox="1"/>
          <p:nvPr/>
        </p:nvSpPr>
        <p:spPr>
          <a:xfrm>
            <a:off x="1444056" y="8675013"/>
            <a:ext cx="6709344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 및 성찰</a:t>
            </a:r>
            <a:endParaRPr 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002"/>
          <p:cNvGrpSpPr/>
          <p:nvPr/>
        </p:nvGrpSpPr>
        <p:grpSpPr>
          <a:xfrm>
            <a:off x="1444056" y="8306421"/>
            <a:ext cx="3489293" cy="35800"/>
            <a:chOff x="1458209" y="7139714"/>
            <a:chExt cx="3489293" cy="35800"/>
          </a:xfrm>
        </p:grpSpPr>
        <p:pic>
          <p:nvPicPr>
            <p:cNvPr id="13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8209" y="7139714"/>
              <a:ext cx="3489293" cy="3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665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2" y="1535736"/>
            <a:ext cx="5790267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7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흐름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733" y="986962"/>
            <a:ext cx="199220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Jalnan OTF" pitchFamily="34" charset="0"/>
              </a:rPr>
              <a:t>04-1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209800" y="1333500"/>
            <a:ext cx="2124146" cy="35800"/>
            <a:chOff x="1817556" y="1273973"/>
            <a:chExt cx="2124146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0" y="-38100"/>
            <a:ext cx="18516600" cy="228600"/>
            <a:chOff x="0" y="-38100"/>
            <a:chExt cx="18516600" cy="228600"/>
          </a:xfrm>
        </p:grpSpPr>
        <p:grpSp>
          <p:nvGrpSpPr>
            <p:cNvPr id="27" name="그룹 1002"/>
            <p:cNvGrpSpPr/>
            <p:nvPr/>
          </p:nvGrpSpPr>
          <p:grpSpPr>
            <a:xfrm>
              <a:off x="0" y="-38100"/>
              <a:ext cx="18516600" cy="228600"/>
              <a:chOff x="1057102" y="5177051"/>
              <a:chExt cx="16171510" cy="125301"/>
            </a:xfrm>
          </p:grpSpPr>
          <p:pic>
            <p:nvPicPr>
              <p:cNvPr id="2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7102" y="5177051"/>
                <a:ext cx="16171510" cy="125301"/>
              </a:xfrm>
              <a:prstGeom prst="rect">
                <a:avLst/>
              </a:prstGeom>
            </p:spPr>
          </p:pic>
        </p:grpSp>
        <p:sp>
          <p:nvSpPr>
            <p:cNvPr id="28" name="직사각형 27"/>
            <p:cNvSpPr/>
            <p:nvPr/>
          </p:nvSpPr>
          <p:spPr>
            <a:xfrm flipV="1">
              <a:off x="0" y="-38100"/>
              <a:ext cx="10515600" cy="2286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Object 10"/>
          <p:cNvSpPr txBox="1"/>
          <p:nvPr/>
        </p:nvSpPr>
        <p:spPr>
          <a:xfrm>
            <a:off x="990600" y="9182100"/>
            <a:ext cx="5055544" cy="426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1) 설명을 입력해주세요</a:t>
            </a:r>
            <a:endParaRPr lang="en-US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990600" y="9105900"/>
            <a:ext cx="16306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748748" y="4381500"/>
            <a:ext cx="17526000" cy="2784396"/>
            <a:chOff x="533400" y="5524500"/>
            <a:chExt cx="17526000" cy="2784396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1447800" y="6362700"/>
              <a:ext cx="14554200" cy="21848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bject 4"/>
            <p:cNvSpPr txBox="1"/>
            <p:nvPr/>
          </p:nvSpPr>
          <p:spPr>
            <a:xfrm>
              <a:off x="622852" y="5524500"/>
              <a:ext cx="2209800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준비</a:t>
              </a:r>
              <a:endParaRPr 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533400" y="7200900"/>
              <a:ext cx="3429000" cy="110799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600" dirty="0" smtClean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-   </a:t>
              </a:r>
              <a:r>
                <a:rPr lang="ko-KR" altLang="en-US" sz="1600" dirty="0" smtClean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목표 설정</a:t>
              </a:r>
              <a:endParaRPr lang="en-US" altLang="ko-KR" sz="1600" dirty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스케줄링 설정</a:t>
              </a:r>
              <a:endParaRPr lang="en-US" altLang="ko-KR" sz="16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언</a:t>
              </a:r>
              <a:r>
                <a:rPr lang="ko-KR" altLang="en-US" sz="1600" dirty="0" smtClean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어</a:t>
              </a:r>
              <a:r>
                <a:rPr lang="en-US" altLang="ko-KR" sz="1600" dirty="0" smtClean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, </a:t>
              </a:r>
              <a:r>
                <a:rPr lang="ko-KR" altLang="en-US" sz="1600" dirty="0" smtClean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프레임워크</a:t>
              </a:r>
              <a:r>
                <a:rPr lang="en-US" altLang="ko-KR" sz="1600" dirty="0" smtClean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,</a:t>
              </a:r>
              <a:r>
                <a:rPr lang="ko-KR" altLang="en-US" sz="1600" dirty="0" smtClean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서버 설정</a:t>
              </a:r>
              <a:endParaRPr lang="en-US" altLang="ko-KR" sz="16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endParaRPr>
            </a:p>
            <a:p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3886200" y="7277100"/>
              <a:ext cx="2133600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600" dirty="0" smtClean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- </a:t>
              </a:r>
              <a:r>
                <a:rPr lang="en-US" sz="1600" dirty="0" smtClean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FLOWCHART </a:t>
              </a:r>
              <a:r>
                <a:rPr lang="ko-KR" altLang="en-US" sz="1600" dirty="0" smtClean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생성</a:t>
              </a:r>
              <a:endParaRPr lang="en-US" altLang="ko-KR" sz="16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endParaRPr>
            </a:p>
            <a:p>
              <a:r>
                <a:rPr lang="en-US" altLang="ko-KR" sz="1600" dirty="0" smtClean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- </a:t>
              </a:r>
              <a:r>
                <a:rPr lang="ko-KR" altLang="en-US" sz="1600" dirty="0" smtClean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와이어프레임 제작</a:t>
              </a:r>
              <a:endParaRPr lang="en-US" altLang="ko-KR" sz="16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6582229" y="7262585"/>
              <a:ext cx="2895600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데이터베이스 모델링</a:t>
              </a:r>
              <a:endParaRPr lang="en-US" altLang="ko-KR" sz="1600" dirty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sz="1600" dirty="0" smtClean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ER</a:t>
              </a:r>
              <a:r>
                <a:rPr lang="ko-KR" altLang="en-US" sz="1600" dirty="0" smtClean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다이어그램 제작</a:t>
              </a:r>
              <a:endParaRPr lang="en-US" altLang="ko-KR" sz="16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447800" y="6232148"/>
              <a:ext cx="304800" cy="3048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572000" y="6232148"/>
              <a:ext cx="304800" cy="3048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67600" y="6252076"/>
              <a:ext cx="304800" cy="3048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0439400" y="6237116"/>
              <a:ext cx="304800" cy="3048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13258800" y="6217634"/>
              <a:ext cx="304800" cy="3048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6020144" y="6224814"/>
              <a:ext cx="304800" cy="3048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bject 4"/>
            <p:cNvSpPr txBox="1"/>
            <p:nvPr/>
          </p:nvSpPr>
          <p:spPr>
            <a:xfrm>
              <a:off x="3657600" y="5542734"/>
              <a:ext cx="2209800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기획</a:t>
              </a:r>
              <a:endParaRPr 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Object 4"/>
            <p:cNvSpPr txBox="1"/>
            <p:nvPr/>
          </p:nvSpPr>
          <p:spPr>
            <a:xfrm>
              <a:off x="12420600" y="5542734"/>
              <a:ext cx="2209800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진행 </a:t>
              </a:r>
              <a:r>
                <a:rPr lang="en-US" altLang="ko-KR" sz="2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- 2</a:t>
              </a:r>
              <a:endParaRPr 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Object 4"/>
            <p:cNvSpPr txBox="1"/>
            <p:nvPr/>
          </p:nvSpPr>
          <p:spPr>
            <a:xfrm>
              <a:off x="15171060" y="5567207"/>
              <a:ext cx="2590800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4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검토 및 디버깅</a:t>
              </a:r>
              <a:endParaRPr 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Object 4"/>
            <p:cNvSpPr txBox="1"/>
            <p:nvPr/>
          </p:nvSpPr>
          <p:spPr>
            <a:xfrm>
              <a:off x="9601200" y="5542734"/>
              <a:ext cx="2209800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진행 </a:t>
              </a:r>
              <a:r>
                <a:rPr lang="en-US" altLang="ko-KR" sz="2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- 1</a:t>
              </a:r>
              <a:endParaRPr 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Object 4"/>
            <p:cNvSpPr txBox="1"/>
            <p:nvPr/>
          </p:nvSpPr>
          <p:spPr>
            <a:xfrm>
              <a:off x="6629400" y="5542734"/>
              <a:ext cx="2209800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기획</a:t>
              </a:r>
              <a:endParaRPr 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Object 4"/>
            <p:cNvSpPr txBox="1"/>
            <p:nvPr/>
          </p:nvSpPr>
          <p:spPr>
            <a:xfrm>
              <a:off x="762000" y="6591300"/>
              <a:ext cx="190500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r>
                <a:rPr lang="ko-KR" altLang="en-US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Object 4"/>
            <p:cNvSpPr txBox="1"/>
            <p:nvPr/>
          </p:nvSpPr>
          <p:spPr>
            <a:xfrm>
              <a:off x="3799114" y="6602968"/>
              <a:ext cx="190500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r>
                <a:rPr lang="ko-KR" altLang="en-US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Object 4"/>
            <p:cNvSpPr txBox="1"/>
            <p:nvPr/>
          </p:nvSpPr>
          <p:spPr>
            <a:xfrm>
              <a:off x="15316200" y="6667500"/>
              <a:ext cx="190500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r>
                <a:rPr lang="ko-KR" altLang="en-US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Object 4"/>
            <p:cNvSpPr txBox="1"/>
            <p:nvPr/>
          </p:nvSpPr>
          <p:spPr>
            <a:xfrm>
              <a:off x="6553200" y="6667500"/>
              <a:ext cx="220980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r>
                <a:rPr lang="ko-KR" altLang="en-US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1~2</a:t>
              </a:r>
              <a:r>
                <a:rPr lang="ko-KR" altLang="en-US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Object 4"/>
            <p:cNvSpPr txBox="1"/>
            <p:nvPr/>
          </p:nvSpPr>
          <p:spPr>
            <a:xfrm>
              <a:off x="9525000" y="6667500"/>
              <a:ext cx="220980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r>
                <a:rPr lang="ko-KR" altLang="en-US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3~4</a:t>
              </a:r>
              <a:r>
                <a:rPr lang="ko-KR" altLang="en-US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Object 4"/>
            <p:cNvSpPr txBox="1"/>
            <p:nvPr/>
          </p:nvSpPr>
          <p:spPr>
            <a:xfrm>
              <a:off x="12344400" y="6667500"/>
              <a:ext cx="220980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r>
                <a:rPr lang="ko-KR" altLang="en-US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1~2</a:t>
              </a:r>
              <a:r>
                <a:rPr lang="ko-KR" altLang="en-US" b="1" dirty="0" smtClean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Object 21"/>
            <p:cNvSpPr txBox="1"/>
            <p:nvPr/>
          </p:nvSpPr>
          <p:spPr>
            <a:xfrm>
              <a:off x="9144000" y="7277100"/>
              <a:ext cx="3505200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자재관리 페이지 제작</a:t>
              </a:r>
              <a:endParaRPr lang="en-US" altLang="ko-KR" sz="16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생산공정 페이지 제작</a:t>
              </a:r>
              <a:endParaRPr lang="en-US" altLang="ko-KR" sz="16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endParaRPr>
            </a:p>
            <a:p>
              <a:endParaRPr lang="en-US" altLang="ko-KR" sz="16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endParaRPr>
            </a:p>
          </p:txBody>
        </p:sp>
        <p:sp>
          <p:nvSpPr>
            <p:cNvPr id="61" name="Object 21"/>
            <p:cNvSpPr txBox="1"/>
            <p:nvPr/>
          </p:nvSpPr>
          <p:spPr>
            <a:xfrm>
              <a:off x="12344400" y="7277100"/>
              <a:ext cx="2895600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에러 데이터 생성</a:t>
              </a:r>
              <a:endParaRPr lang="en-US" altLang="ko-KR" sz="16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err="1" smtClean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분류별</a:t>
              </a:r>
              <a:r>
                <a:rPr lang="ko-KR" altLang="en-US" sz="1600" dirty="0" smtClean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 </a:t>
              </a:r>
              <a:r>
                <a:rPr lang="ko-KR" altLang="en-US" sz="1600" dirty="0" err="1" smtClean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차트그래프</a:t>
              </a:r>
              <a:r>
                <a:rPr lang="ko-KR" altLang="en-US" sz="1600" dirty="0" smtClean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 제작</a:t>
              </a:r>
              <a:endParaRPr lang="en-US" altLang="ko-KR" sz="16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endParaRPr>
            </a:p>
          </p:txBody>
        </p:sp>
        <p:sp>
          <p:nvSpPr>
            <p:cNvPr id="62" name="Object 21"/>
            <p:cNvSpPr txBox="1"/>
            <p:nvPr/>
          </p:nvSpPr>
          <p:spPr>
            <a:xfrm>
              <a:off x="15163800" y="7200900"/>
              <a:ext cx="2895600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프로그램 검토</a:t>
              </a:r>
              <a:endParaRPr lang="en-US" altLang="ko-KR" sz="16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err="1" smtClean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반성회</a:t>
              </a:r>
              <a:r>
                <a:rPr lang="ko-KR" altLang="en-US" sz="1600" dirty="0" smtClean="0">
                  <a:solidFill>
                    <a:srgbClr val="8B8B8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-Core Dream 3 Light" pitchFamily="34" charset="0"/>
                </a:rPr>
                <a:t> 및 마무리</a:t>
              </a:r>
              <a:endParaRPr lang="en-US" altLang="ko-KR" sz="1600" dirty="0" smtClean="0">
                <a:solidFill>
                  <a:srgbClr val="8B8B8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405</Words>
  <Application>Microsoft Office PowerPoint</Application>
  <PresentationFormat>사용자 지정</PresentationFormat>
  <Paragraphs>145</Paragraphs>
  <Slides>17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?? ??</vt:lpstr>
      <vt:lpstr>Jalnan OTF</vt:lpstr>
      <vt:lpstr>S-Core Dream 2 ExtraLight</vt:lpstr>
      <vt:lpstr>S-Core Dream 3 Light</vt:lpstr>
      <vt:lpstr>S-Core Dream 6 Bold</vt:lpstr>
      <vt:lpstr>나눔고딕</vt:lpstr>
      <vt:lpstr>돋움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197</cp:revision>
  <dcterms:created xsi:type="dcterms:W3CDTF">2022-03-14T14:37:47Z</dcterms:created>
  <dcterms:modified xsi:type="dcterms:W3CDTF">2022-03-24T15:48:54Z</dcterms:modified>
</cp:coreProperties>
</file>