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6" r:id="rId1"/>
  </p:sldMasterIdLst>
  <p:notesMasterIdLst>
    <p:notesMasterId r:id="rId13"/>
  </p:notesMasterIdLst>
  <p:sldIdLst>
    <p:sldId id="283" r:id="rId2"/>
    <p:sldId id="293" r:id="rId3"/>
    <p:sldId id="294" r:id="rId4"/>
    <p:sldId id="295" r:id="rId5"/>
    <p:sldId id="296" r:id="rId6"/>
    <p:sldId id="303" r:id="rId7"/>
    <p:sldId id="302" r:id="rId8"/>
    <p:sldId id="297" r:id="rId9"/>
    <p:sldId id="301" r:id="rId10"/>
    <p:sldId id="298" r:id="rId11"/>
    <p:sldId id="299" r:id="rId12"/>
  </p:sldIdLst>
  <p:sldSz cx="12192000" cy="6858000"/>
  <p:notesSz cx="6858000" cy="9144000"/>
  <p:embeddedFontLst>
    <p:embeddedFont>
      <p:font typeface="Cascadia Mono" panose="020B0604020202020204" charset="0"/>
      <p:regular r:id="rId14"/>
      <p:bold r:id="rId15"/>
      <p:italic r:id="rId16"/>
      <p:boldItalic r:id="rId17"/>
    </p:embeddedFont>
    <p:embeddedFont>
      <p:font typeface="Frutiger LT Com 45 Light" panose="020B030303050409020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D55F3-8C7B-4F86-A96F-762E4D9DA3AB}" v="221" dt="2024-06-14T10:22:50.784"/>
    <p1510:client id="{41B351A4-3E45-34FF-C18B-99D3CDCF7B09}" v="8" dt="2024-06-13T11:22:38.670"/>
    <p1510:client id="{E2B9C2EC-F37C-FFB2-1DB8-994FC972213E}" v="11" dt="2024-06-13T19:24:08.734"/>
    <p1510:client id="{F60523BE-2671-B44D-969A-1CD3155EA5B4}" v="7" dt="2024-06-13T11:19:48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BCAC-5F00-47F0-BBE7-4862A47AF8BE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ADF2-3AF6-4B39-998B-734B61508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74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08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021789" y="2625272"/>
            <a:ext cx="6669050" cy="1621645"/>
          </a:xfrm>
        </p:spPr>
        <p:txBody>
          <a:bodyPr/>
          <a:lstStyle>
            <a:lvl1pPr marL="0" marR="0" indent="0" algn="l" defTabSz="9143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21789" y="4797152"/>
            <a:ext cx="7997096" cy="1087508"/>
          </a:xfrm>
        </p:spPr>
        <p:txBody>
          <a:bodyPr/>
          <a:lstStyle>
            <a:lvl1pPr marL="0" indent="0" algn="l">
              <a:buNone/>
              <a:defRPr sz="2200" b="1" i="1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err="1"/>
              <a:t>name</a:t>
            </a: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B8EE18-2E52-6B68-B755-11BF0A3FA9B0}"/>
              </a:ext>
            </a:extLst>
          </p:cNvPr>
          <p:cNvSpPr/>
          <p:nvPr userDrawn="1"/>
        </p:nvSpPr>
        <p:spPr>
          <a:xfrm>
            <a:off x="0" y="3546"/>
            <a:ext cx="4476338" cy="686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B5C74E-22AE-085C-1DCC-AA214B12E4C6}"/>
              </a:ext>
            </a:extLst>
          </p:cNvPr>
          <p:cNvSpPr txBox="1"/>
          <p:nvPr userDrawn="1"/>
        </p:nvSpPr>
        <p:spPr>
          <a:xfrm>
            <a:off x="407368" y="6421858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tx2"/>
                </a:solidFill>
              </a:rPr>
              <a:t>Fachgruppe Informatik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C05138-1EF8-AB34-F36B-3D6604BAF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19" y="836712"/>
            <a:ext cx="3467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_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9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_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6000" y="1289252"/>
            <a:ext cx="10224000" cy="39403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000" y="1916832"/>
            <a:ext cx="10224000" cy="4176464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629424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6000" y="1258548"/>
            <a:ext cx="10224000" cy="394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6000" y="1818973"/>
            <a:ext cx="10224000" cy="3933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67541" y="6426003"/>
            <a:ext cx="1248139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5E779D04-331B-4B08-BFF7-475F2F4F9928}" type="datetime1">
              <a:rPr lang="de-DE" smtClean="0"/>
              <a:pPr/>
              <a:t>27.06.2024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9424" y="6426003"/>
            <a:ext cx="789057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>
                <a:solidFill>
                  <a:srgbClr val="00549F"/>
                </a:solidFill>
              </a:defRPr>
            </a:lvl1pPr>
          </a:lstStyle>
          <a:p>
            <a:r>
              <a:rPr lang="de-DE" err="1"/>
              <a:t>Knowldege</a:t>
            </a:r>
            <a:r>
              <a:rPr lang="de-DE"/>
              <a:t> Graph Lab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549F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296000" y="997834"/>
            <a:ext cx="1022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>
                <a:solidFill>
                  <a:srgbClr val="00549F"/>
                </a:solidFill>
              </a:rPr>
              <a:t>Slide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45452" y="759510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>
                <a:solidFill>
                  <a:srgbClr val="00549F"/>
                </a:solidFill>
              </a:rPr>
              <a:t>Fachgruppe Informatik</a:t>
            </a:r>
            <a:endParaRPr lang="de-DE">
              <a:solidFill>
                <a:srgbClr val="00549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53CC2A-D115-AE6E-13F5-251798B407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000" y="190996"/>
            <a:ext cx="3467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rgbClr val="00549F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rgbClr val="00549F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rgbClr val="00549F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84B372-3CE1-4F0F-F16C-C18322BF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/>
              <a:t>Semantification</a:t>
            </a:r>
            <a:r>
              <a:rPr lang="de-DE" b="1"/>
              <a:t> Infrastructure (Graph </a:t>
            </a:r>
            <a:r>
              <a:rPr lang="de-DE" b="1" err="1"/>
              <a:t>Traversal</a:t>
            </a:r>
            <a:r>
              <a:rPr lang="de-DE" b="1"/>
              <a:t> Library)</a:t>
            </a:r>
            <a:br>
              <a:rPr lang="de-DE" b="1"/>
            </a:br>
            <a:r>
              <a:rPr lang="de-DE"/>
              <a:t>Knowledge Graph Lab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93E2D97-27DE-354D-49ED-0EBFC929F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789" y="5770492"/>
            <a:ext cx="7997096" cy="1087508"/>
          </a:xfrm>
        </p:spPr>
        <p:txBody>
          <a:bodyPr/>
          <a:lstStyle/>
          <a:p>
            <a:r>
              <a:rPr lang="de-DE"/>
              <a:t>Jan </a:t>
            </a:r>
            <a:r>
              <a:rPr lang="de-DE" err="1"/>
              <a:t>Heesemann</a:t>
            </a:r>
            <a:r>
              <a:rPr lang="de-DE"/>
              <a:t>, Marcel Grün, </a:t>
            </a:r>
          </a:p>
          <a:p>
            <a:r>
              <a:rPr lang="de-DE"/>
              <a:t>Joep </a:t>
            </a:r>
            <a:r>
              <a:rPr lang="de-DE" err="1"/>
              <a:t>Geuskens</a:t>
            </a:r>
            <a:r>
              <a:rPr lang="de-DE"/>
              <a:t>, Nikita </a:t>
            </a:r>
            <a:r>
              <a:rPr lang="de-DE" err="1"/>
              <a:t>Averitchev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8D6AD1B-9E7D-E949-E653-D4231E85FB2B}"/>
              </a:ext>
            </a:extLst>
          </p:cNvPr>
          <p:cNvSpPr/>
          <p:nvPr/>
        </p:nvSpPr>
        <p:spPr>
          <a:xfrm>
            <a:off x="1199456" y="1844824"/>
            <a:ext cx="10441160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B027BC-BD9D-8812-3D58-74DB93BC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1DB8-B66F-B14A-E3B3-78DA4265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6D69A-EE8B-5515-B7F4-4CFAD2BC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4FF9F3-E9F3-5F75-38B5-3483B0C8BA51}"/>
              </a:ext>
            </a:extLst>
          </p:cNvPr>
          <p:cNvSpPr txBox="1">
            <a:spLocks/>
          </p:cNvSpPr>
          <p:nvPr/>
        </p:nvSpPr>
        <p:spPr>
          <a:xfrm>
            <a:off x="1332286" y="1844824"/>
            <a:ext cx="10224000" cy="4176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50022" indent="-250022" algn="l" defTabSz="914353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00549F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00549F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en-GB" b="1"/>
              <a:t>Integration of Data Source Connectors</a:t>
            </a:r>
          </a:p>
          <a:p>
            <a:pPr marL="249555" indent="-249555"/>
            <a:r>
              <a:rPr lang="en-GB"/>
              <a:t>Task: Develop connectors for at least two different data source types (e.g., file system, PDF files, etc.) to integrate external data into the knowledge graph.</a:t>
            </a:r>
          </a:p>
          <a:p>
            <a:pPr marL="249555" indent="-249555"/>
            <a:r>
              <a:rPr lang="en-GB"/>
              <a:t>Milestone: Implementation and testing of data source connectors.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b="1"/>
              <a:t>Development of Gremlin-like Traversal Language</a:t>
            </a:r>
          </a:p>
          <a:p>
            <a:pPr marL="249555" indent="-249555"/>
            <a:r>
              <a:rPr lang="en-GB"/>
              <a:t>Task: Implement a user-friendly traversal language similar to Gremlin, entirely in Python.</a:t>
            </a:r>
          </a:p>
          <a:p>
            <a:pPr marL="249555" indent="-249555"/>
            <a:r>
              <a:rPr lang="en-GB"/>
              <a:t>Milestone: Completion of the traversal language implementation.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b="1"/>
              <a:t>Backlog</a:t>
            </a:r>
          </a:p>
          <a:p>
            <a:pPr marL="249555" indent="-249555"/>
            <a:r>
              <a:rPr lang="en-GB"/>
              <a:t>Graph Visualization</a:t>
            </a:r>
          </a:p>
          <a:p>
            <a:pPr marL="249555" indent="-249555"/>
            <a:r>
              <a:rPr lang="en-GB"/>
              <a:t>Optimization Strategies</a:t>
            </a:r>
          </a:p>
          <a:p>
            <a:pPr marL="249555" indent="-249555"/>
            <a:r>
              <a:rPr lang="en-GB"/>
              <a:t>GUI</a:t>
            </a:r>
          </a:p>
          <a:p>
            <a:pPr marL="249555" indent="-249555">
              <a:buFont typeface="Symbol" pitchFamily="2" charset="2"/>
              <a:buChar char="-"/>
            </a:pPr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4A722C-FD3A-1D4E-B454-6F7AD64314F0}"/>
              </a:ext>
            </a:extLst>
          </p:cNvPr>
          <p:cNvSpPr/>
          <p:nvPr/>
        </p:nvSpPr>
        <p:spPr>
          <a:xfrm>
            <a:off x="1127448" y="4581128"/>
            <a:ext cx="8496944" cy="16017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FEF261D4-F5EE-A9CE-6A68-6EF2EE27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1704" y="4775572"/>
            <a:ext cx="648072" cy="648072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7B4D8C62-C126-6B3F-B19D-62A08C247D24}"/>
              </a:ext>
            </a:extLst>
          </p:cNvPr>
          <p:cNvSpPr/>
          <p:nvPr/>
        </p:nvSpPr>
        <p:spPr>
          <a:xfrm>
            <a:off x="1187420" y="3353166"/>
            <a:ext cx="10441160" cy="10839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100438-92C4-D6DF-F521-2EAAFB3939D2}"/>
              </a:ext>
            </a:extLst>
          </p:cNvPr>
          <p:cNvSpPr/>
          <p:nvPr/>
        </p:nvSpPr>
        <p:spPr>
          <a:xfrm>
            <a:off x="8832304" y="4357452"/>
            <a:ext cx="136815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optional</a:t>
            </a:r>
            <a:endParaRPr lang="en-GB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DD10E3D-0F89-136D-3EE1-1204BA25ED28}"/>
              </a:ext>
            </a:extLst>
          </p:cNvPr>
          <p:cNvGrpSpPr/>
          <p:nvPr/>
        </p:nvGrpSpPr>
        <p:grpSpPr>
          <a:xfrm>
            <a:off x="11118691" y="1440109"/>
            <a:ext cx="914400" cy="914400"/>
            <a:chOff x="10438800" y="958392"/>
            <a:chExt cx="914400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561D4B-ACAA-9B7E-4F02-87656473B90E}"/>
                </a:ext>
              </a:extLst>
            </p:cNvPr>
            <p:cNvSpPr/>
            <p:nvPr/>
          </p:nvSpPr>
          <p:spPr>
            <a:xfrm>
              <a:off x="10643972" y="1146607"/>
              <a:ext cx="504056" cy="5379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fik 9" descr="Abzeichen Tick1 mit einfarbiger Füllung">
              <a:extLst>
                <a:ext uri="{FF2B5EF4-FFF2-40B4-BE49-F238E27FC236}">
                  <a16:creationId xmlns:a16="http://schemas.microsoft.com/office/drawing/2014/main" id="{F45D5B5A-D653-4044-5B03-7B59A7D6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38800" y="958392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2EF077-B014-05EC-E51B-7A013D64C665}"/>
              </a:ext>
            </a:extLst>
          </p:cNvPr>
          <p:cNvSpPr/>
          <p:nvPr/>
        </p:nvSpPr>
        <p:spPr>
          <a:xfrm>
            <a:off x="10634167" y="3219574"/>
            <a:ext cx="1584175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In Progress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54A5789-BE8A-D8B2-C3E6-C29BAC05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32384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FEF58-E0B4-CFA9-25C5-DA203356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08429-B936-0D1D-20AC-C5284AC8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Knowledge Graph Lab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B97F9-03C8-F61D-0B8A-5AC67F58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11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A74619-DAAC-80C2-D9DC-AFAB653A2A58}"/>
              </a:ext>
            </a:extLst>
          </p:cNvPr>
          <p:cNvSpPr/>
          <p:nvPr/>
        </p:nvSpPr>
        <p:spPr>
          <a:xfrm>
            <a:off x="3611724" y="2670111"/>
            <a:ext cx="4968552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Thank you for your attention!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263949-082C-636C-A6F7-A36027D5B12F}"/>
              </a:ext>
            </a:extLst>
          </p:cNvPr>
          <p:cNvSpPr/>
          <p:nvPr/>
        </p:nvSpPr>
        <p:spPr>
          <a:xfrm>
            <a:off x="7032104" y="3429000"/>
            <a:ext cx="3572536" cy="14401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Questions/</a:t>
            </a:r>
            <a:r>
              <a:rPr lang="de-DE" err="1"/>
              <a:t>Suggestions</a:t>
            </a:r>
            <a:r>
              <a:rPr lang="de-DE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64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E0AF-0B77-F2D2-4BC9-FECF97A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&amp;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3CD6E-9C54-8DE2-CE39-1E7473DC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772816"/>
            <a:ext cx="10224000" cy="4176464"/>
          </a:xfrm>
        </p:spPr>
        <p:txBody>
          <a:bodyPr/>
          <a:lstStyle/>
          <a:p>
            <a:pPr marL="0" indent="0">
              <a:buNone/>
            </a:pPr>
            <a:r>
              <a:rPr lang="de-DE" sz="1600" b="1"/>
              <a:t>Problem</a:t>
            </a:r>
            <a:r>
              <a:rPr lang="de-DE" sz="1600"/>
              <a:t>: </a:t>
            </a:r>
            <a:r>
              <a:rPr lang="de-DE" sz="1600" err="1"/>
              <a:t>Traversing</a:t>
            </a:r>
            <a:r>
              <a:rPr lang="de-DE" sz="1600"/>
              <a:t> and </a:t>
            </a:r>
            <a:r>
              <a:rPr lang="de-DE" sz="1600" err="1"/>
              <a:t>integrating</a:t>
            </a:r>
            <a:r>
              <a:rPr lang="de-DE" sz="1600"/>
              <a:t> </a:t>
            </a:r>
            <a:r>
              <a:rPr lang="de-DE" sz="1600" err="1"/>
              <a:t>data</a:t>
            </a:r>
            <a:r>
              <a:rPr lang="de-DE" sz="1600"/>
              <a:t> </a:t>
            </a:r>
            <a:r>
              <a:rPr lang="de-DE" sz="1600" err="1"/>
              <a:t>within</a:t>
            </a:r>
            <a:r>
              <a:rPr lang="de-DE" sz="1600"/>
              <a:t> </a:t>
            </a:r>
            <a:r>
              <a:rPr lang="de-DE" sz="1600" err="1"/>
              <a:t>subsets</a:t>
            </a:r>
            <a:r>
              <a:rPr lang="de-DE" sz="1600"/>
              <a:t> </a:t>
            </a:r>
            <a:r>
              <a:rPr lang="de-DE" sz="1600" err="1"/>
              <a:t>of</a:t>
            </a:r>
            <a:r>
              <a:rPr lang="de-DE" sz="1600"/>
              <a:t> Knowledge Graphs (KGs) </a:t>
            </a:r>
            <a:r>
              <a:rPr lang="de-DE" sz="1600" err="1"/>
              <a:t>poses</a:t>
            </a:r>
            <a:r>
              <a:rPr lang="de-DE" sz="1600"/>
              <a:t> </a:t>
            </a:r>
            <a:r>
              <a:rPr lang="de-DE" sz="1600" err="1"/>
              <a:t>challenges</a:t>
            </a:r>
            <a:r>
              <a:rPr lang="de-DE" sz="1600"/>
              <a:t>, </a:t>
            </a:r>
            <a:r>
              <a:rPr lang="de-DE" sz="1600" err="1"/>
              <a:t>hindering</a:t>
            </a:r>
            <a:r>
              <a:rPr lang="de-DE" sz="1600"/>
              <a:t> </a:t>
            </a:r>
            <a:r>
              <a:rPr lang="de-DE" sz="1600" err="1"/>
              <a:t>efficient</a:t>
            </a:r>
            <a:r>
              <a:rPr lang="de-DE" sz="1600"/>
              <a:t> </a:t>
            </a:r>
            <a:r>
              <a:rPr lang="de-DE" sz="1600" err="1"/>
              <a:t>analysis</a:t>
            </a:r>
            <a:r>
              <a:rPr lang="de-DE" sz="1600"/>
              <a:t> and </a:t>
            </a:r>
            <a:r>
              <a:rPr lang="de-DE" sz="1600" err="1"/>
              <a:t>navigation</a:t>
            </a:r>
            <a:endParaRPr lang="de-DE" sz="1600"/>
          </a:p>
          <a:p>
            <a:pPr marL="0" indent="0">
              <a:buNone/>
            </a:pPr>
            <a:r>
              <a:rPr lang="en-GB" sz="1600"/>
              <a:t>Challenges with existing approaches:</a:t>
            </a:r>
          </a:p>
          <a:p>
            <a:r>
              <a:rPr lang="en-GB" sz="1600"/>
              <a:t>Traditional query languages like SPARQL are </a:t>
            </a:r>
            <a:r>
              <a:rPr lang="en-GB" sz="1600" b="1"/>
              <a:t>cumbersome</a:t>
            </a:r>
            <a:r>
              <a:rPr lang="en-GB" sz="1600"/>
              <a:t> on navigation tasks within KG subsets.</a:t>
            </a:r>
          </a:p>
          <a:p>
            <a:r>
              <a:rPr lang="en-GB" sz="1600"/>
              <a:t>Real-world KG use cases involve </a:t>
            </a:r>
            <a:r>
              <a:rPr lang="en-GB" sz="1600" b="1"/>
              <a:t>heterogeneous data sources </a:t>
            </a:r>
            <a:r>
              <a:rPr lang="en-GB" sz="1600"/>
              <a:t>requiring diverse parsing and integration methods.</a:t>
            </a:r>
          </a:p>
          <a:p>
            <a:r>
              <a:rPr lang="en-GB" sz="1600"/>
              <a:t>Connecting entities across sources often requires complex round-trip queries based on identifiers like URNs, leading to time-consuming processes.</a:t>
            </a:r>
          </a:p>
          <a:p>
            <a:pPr marL="0" indent="0">
              <a:buNone/>
            </a:pPr>
            <a:endParaRPr lang="en-GB" sz="1600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B548A-4CF5-0EB6-219E-5BDA07DC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59EE2-3E21-A530-B21E-4367988D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7D97F1-87D2-9BB5-C000-87C2C83D892F}"/>
              </a:ext>
            </a:extLst>
          </p:cNvPr>
          <p:cNvSpPr txBox="1"/>
          <p:nvPr/>
        </p:nvSpPr>
        <p:spPr>
          <a:xfrm>
            <a:off x="2994064" y="4149080"/>
            <a:ext cx="5988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/>
              <a:t>Query</a:t>
            </a:r>
            <a:r>
              <a:rPr lang="en-GB" sz="1600"/>
              <a:t>: Find all distinct book titles that are liked by friends of Alice.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69322-F337-9A0E-2701-BBAE3C42EC53}"/>
              </a:ext>
            </a:extLst>
          </p:cNvPr>
          <p:cNvSpPr/>
          <p:nvPr/>
        </p:nvSpPr>
        <p:spPr>
          <a:xfrm>
            <a:off x="911424" y="4149080"/>
            <a:ext cx="10873208" cy="20162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fik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3237EB3-50AC-58EF-D5B0-A05BE38E6E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1"/>
          <a:stretch/>
        </p:blipFill>
        <p:spPr>
          <a:xfrm>
            <a:off x="1542480" y="4427493"/>
            <a:ext cx="3617416" cy="1377771"/>
          </a:xfrm>
          <a:prstGeom prst="rect">
            <a:avLst/>
          </a:prstGeom>
        </p:spPr>
      </p:pic>
      <p:pic>
        <p:nvPicPr>
          <p:cNvPr id="14" name="Grafik 1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1469C2C-27D1-149B-625E-6D7D7AB913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7"/>
          <a:stretch/>
        </p:blipFill>
        <p:spPr>
          <a:xfrm>
            <a:off x="6916006" y="4427492"/>
            <a:ext cx="4220554" cy="137777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C66A303-4B3F-E1CC-D7AE-E1443DE1C973}"/>
              </a:ext>
            </a:extLst>
          </p:cNvPr>
          <p:cNvSpPr txBox="1"/>
          <p:nvPr/>
        </p:nvSpPr>
        <p:spPr>
          <a:xfrm>
            <a:off x="8181309" y="5775894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Gremlin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B095C0C-5A5E-AF4C-10E9-6FB1A78FDAA1}"/>
              </a:ext>
            </a:extLst>
          </p:cNvPr>
          <p:cNvSpPr txBox="1"/>
          <p:nvPr/>
        </p:nvSpPr>
        <p:spPr>
          <a:xfrm>
            <a:off x="2200719" y="5769763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SPARQL</a:t>
            </a:r>
          </a:p>
        </p:txBody>
      </p:sp>
      <p:pic>
        <p:nvPicPr>
          <p:cNvPr id="1026" name="Picture 2" descr="TinkerPop Documentation">
            <a:extLst>
              <a:ext uri="{FF2B5EF4-FFF2-40B4-BE49-F238E27FC236}">
                <a16:creationId xmlns:a16="http://schemas.microsoft.com/office/drawing/2014/main" id="{B60B89D0-6013-5A38-F8F4-15D516B8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5769763"/>
            <a:ext cx="343591" cy="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SPARQL Endpoint - Census">
            <a:extLst>
              <a:ext uri="{FF2B5EF4-FFF2-40B4-BE49-F238E27FC236}">
                <a16:creationId xmlns:a16="http://schemas.microsoft.com/office/drawing/2014/main" id="{F4FB7839-7C2A-D50E-8D87-B56C5F1D6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14226" r="30512" b="12077"/>
          <a:stretch/>
        </p:blipFill>
        <p:spPr bwMode="auto">
          <a:xfrm>
            <a:off x="3161285" y="5781515"/>
            <a:ext cx="383574" cy="34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7EB094-9395-26D0-3101-8DC892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12852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CBBB-56AC-AB13-02F8-28A63616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&amp;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8AEA-E5C1-7F25-6C6C-DF7990EA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49555" indent="-249555"/>
            <a:r>
              <a:rPr lang="en-GB"/>
              <a:t>Existing Python graph libraries either </a:t>
            </a:r>
            <a:r>
              <a:rPr lang="en-GB" b="1"/>
              <a:t>rely on external services </a:t>
            </a:r>
            <a:r>
              <a:rPr lang="en-GB"/>
              <a:t>for traversal execution, limiting control and integration, or offer limited traversal APIs without a user-friendly query interface.</a:t>
            </a:r>
            <a:endParaRPr lang="en-US"/>
          </a:p>
          <a:p>
            <a:pPr marL="249555" indent="-249555"/>
            <a:r>
              <a:rPr lang="en-GB"/>
              <a:t>Libraries supporting traversal languages like Gremlin </a:t>
            </a:r>
            <a:r>
              <a:rPr lang="en-GB" b="1"/>
              <a:t>require separate infrastructure </a:t>
            </a:r>
            <a:r>
              <a:rPr lang="en-GB"/>
              <a:t>(e.g., Apache </a:t>
            </a:r>
            <a:r>
              <a:rPr lang="en-GB" err="1"/>
              <a:t>TinkerPop</a:t>
            </a:r>
            <a:r>
              <a:rPr lang="en-GB"/>
              <a:t> server), adding complexity.</a:t>
            </a:r>
          </a:p>
          <a:p>
            <a:pPr marL="249555" indent="-249555"/>
            <a:r>
              <a:rPr lang="en-GB"/>
              <a:t>Lack of a (native) Python library providing a </a:t>
            </a:r>
            <a:r>
              <a:rPr lang="en-GB" b="1"/>
              <a:t>user-friendly traversal language </a:t>
            </a:r>
            <a:r>
              <a:rPr lang="en-GB"/>
              <a:t>and seamless data integration for KG subsets.</a:t>
            </a:r>
          </a:p>
          <a:p>
            <a:pPr marL="0" indent="0">
              <a:buNone/>
            </a:pPr>
            <a:endParaRPr lang="en-GB"/>
          </a:p>
          <a:p>
            <a:pPr marL="249555" indent="-249555"/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31B0E1-859B-3AB5-7840-1DDCC3AA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058F1-F4C6-FF7D-BBBF-5336C2B8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E24A7B-11BD-3BF4-06E2-28163F4B2B6A}"/>
              </a:ext>
            </a:extLst>
          </p:cNvPr>
          <p:cNvSpPr/>
          <p:nvPr/>
        </p:nvSpPr>
        <p:spPr>
          <a:xfrm>
            <a:off x="1055440" y="4274774"/>
            <a:ext cx="10585176" cy="1293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Develop a Python library addressing this gap by providing a </a:t>
            </a:r>
            <a:r>
              <a:rPr lang="en-GB" b="1"/>
              <a:t>Gremlin-like</a:t>
            </a:r>
            <a:r>
              <a:rPr lang="en-GB"/>
              <a:t> traversal language for </a:t>
            </a:r>
            <a:r>
              <a:rPr lang="en-GB" b="1"/>
              <a:t>intuitive exploration</a:t>
            </a:r>
            <a:r>
              <a:rPr lang="en-GB"/>
              <a:t> and functionalities to handle </a:t>
            </a:r>
            <a:r>
              <a:rPr lang="en-GB" b="1"/>
              <a:t>diverse data sources</a:t>
            </a:r>
            <a:r>
              <a:rPr lang="en-GB"/>
              <a:t>, streamlining the process of working with KGs in Python.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70883F-15CF-207F-9749-D4FA595C9BDD}"/>
              </a:ext>
            </a:extLst>
          </p:cNvPr>
          <p:cNvSpPr txBox="1"/>
          <p:nvPr/>
        </p:nvSpPr>
        <p:spPr>
          <a:xfrm>
            <a:off x="4387797" y="3813109"/>
            <a:ext cx="34271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>
                <a:solidFill>
                  <a:schemeClr val="tx2"/>
                </a:solidFill>
              </a:rPr>
              <a:t>Objective: </a:t>
            </a:r>
            <a:r>
              <a:rPr lang="en-GB" sz="2400" b="1" err="1">
                <a:solidFill>
                  <a:schemeClr val="tx2"/>
                </a:solidFill>
              </a:rPr>
              <a:t>PyMogwai</a:t>
            </a:r>
            <a:endParaRPr lang="en-GB" b="1" err="1">
              <a:solidFill>
                <a:schemeClr val="tx2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8C0034B-571A-D559-AEBA-72C8C665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10937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2D3B6-0C97-39F7-F1EE-44A8FCD1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Milestones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5050F-000F-6050-BFC3-CB6ECA7D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GB" b="1"/>
              <a:t>Integration of Data Source Connectors</a:t>
            </a:r>
          </a:p>
          <a:p>
            <a:pPr marL="249555" indent="-249555"/>
            <a:r>
              <a:rPr lang="en-GB"/>
              <a:t>Task: Develop connectors for at least two different data source types (e.g., file system, PDF files, etc.) to integrate external data into the knowledge graph.</a:t>
            </a:r>
          </a:p>
          <a:p>
            <a:pPr marL="249555" indent="-249555"/>
            <a:r>
              <a:rPr lang="en-GB"/>
              <a:t>Milestone: Implementation and testing of data source connectors.</a:t>
            </a:r>
          </a:p>
          <a:p>
            <a:pPr marL="0" indent="0">
              <a:buNone/>
            </a:pPr>
            <a:r>
              <a:rPr lang="en-GB" b="1"/>
              <a:t>Development of Gremlin-like Traversal Language</a:t>
            </a:r>
          </a:p>
          <a:p>
            <a:pPr marL="249555" indent="-249555"/>
            <a:r>
              <a:rPr lang="en-GB"/>
              <a:t>Task: Implement a user-friendly traversal language similar to Gremlin, entirely in Python.</a:t>
            </a:r>
          </a:p>
          <a:p>
            <a:pPr marL="249555" indent="-249555"/>
            <a:r>
              <a:rPr lang="en-GB"/>
              <a:t>Milestone: Completion of the traversal language implementation.</a:t>
            </a:r>
          </a:p>
          <a:p>
            <a:pPr marL="0" indent="0">
              <a:buNone/>
            </a:pPr>
            <a:r>
              <a:rPr lang="en-GB" b="1"/>
              <a:t>Backlog</a:t>
            </a:r>
          </a:p>
          <a:p>
            <a:pPr marL="249555" indent="-249555"/>
            <a:r>
              <a:rPr lang="en-GB"/>
              <a:t>Graph Visualization</a:t>
            </a:r>
          </a:p>
          <a:p>
            <a:pPr marL="249555" indent="-249555"/>
            <a:r>
              <a:rPr lang="en-GB"/>
              <a:t>Optimization Strategies</a:t>
            </a:r>
          </a:p>
          <a:p>
            <a:pPr marL="249555" indent="-249555"/>
            <a:r>
              <a:rPr lang="en-GB"/>
              <a:t>GUI</a:t>
            </a:r>
          </a:p>
          <a:p>
            <a:pPr marL="249555" indent="-249555">
              <a:buFont typeface="Symbol" pitchFamily="2" charset="2"/>
              <a:buChar char="-"/>
            </a:pP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35C12-574B-C43C-9C9C-3D13A3C0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9FE7-F883-3B25-7A93-F6164E38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E6FB9F-6CA4-5EBB-231B-47E5500F8115}"/>
              </a:ext>
            </a:extLst>
          </p:cNvPr>
          <p:cNvSpPr/>
          <p:nvPr/>
        </p:nvSpPr>
        <p:spPr>
          <a:xfrm>
            <a:off x="1127448" y="4581128"/>
            <a:ext cx="8496944" cy="1584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DF5AF9-856B-103F-1920-A5058B159D73}"/>
              </a:ext>
            </a:extLst>
          </p:cNvPr>
          <p:cNvSpPr/>
          <p:nvPr/>
        </p:nvSpPr>
        <p:spPr>
          <a:xfrm>
            <a:off x="8832304" y="4357452"/>
            <a:ext cx="136815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optional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7E3664-E65F-51EA-4420-CBA2B801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23998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8CC87-D70E-79C2-F09B-75A7BA45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Integration</a:t>
            </a:r>
            <a:r>
              <a:rPr lang="en-GB" b="1"/>
              <a:t> of Data Source Connectors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01A8F-88E8-97F9-00E4-80A59D6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GB"/>
              <a:t>For the implementation of the Data Source Connectors, we used certain python libraries to open and parsing the files: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249555" indent="-249555">
              <a:buFont typeface="Symbol" pitchFamily="2" charset="2"/>
              <a:buChar char="-"/>
            </a:pPr>
            <a:r>
              <a:rPr lang="en-GB"/>
              <a:t>We decided on using </a:t>
            </a:r>
            <a:r>
              <a:rPr lang="en-GB" b="1" err="1"/>
              <a:t>NetworkX</a:t>
            </a:r>
            <a:r>
              <a:rPr lang="en-GB"/>
              <a:t> to build our graph and build parser functions that construct a ‘</a:t>
            </a:r>
            <a:r>
              <a:rPr lang="en-GB" err="1"/>
              <a:t>MogwaiGraph</a:t>
            </a:r>
            <a:r>
              <a:rPr lang="en-GB"/>
              <a:t>’ out of the files and directories in a filesystem.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0125-8AC8-3BB3-3927-BDB6AEAE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31409-3BF6-44CE-3E2E-C5F78671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5B47D8D-B544-9781-381E-D7B59A57D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58634"/>
              </p:ext>
            </p:extLst>
          </p:nvPr>
        </p:nvGraphicFramePr>
        <p:xfrm>
          <a:off x="1296000" y="2564904"/>
          <a:ext cx="10056585" cy="150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317">
                  <a:extLst>
                    <a:ext uri="{9D8B030D-6E8A-4147-A177-3AD203B41FA5}">
                      <a16:colId xmlns:a16="http://schemas.microsoft.com/office/drawing/2014/main" val="3975835008"/>
                    </a:ext>
                  </a:extLst>
                </a:gridCol>
                <a:gridCol w="2011317">
                  <a:extLst>
                    <a:ext uri="{9D8B030D-6E8A-4147-A177-3AD203B41FA5}">
                      <a16:colId xmlns:a16="http://schemas.microsoft.com/office/drawing/2014/main" val="171234860"/>
                    </a:ext>
                  </a:extLst>
                </a:gridCol>
                <a:gridCol w="2011317">
                  <a:extLst>
                    <a:ext uri="{9D8B030D-6E8A-4147-A177-3AD203B41FA5}">
                      <a16:colId xmlns:a16="http://schemas.microsoft.com/office/drawing/2014/main" val="3402718199"/>
                    </a:ext>
                  </a:extLst>
                </a:gridCol>
                <a:gridCol w="2011317">
                  <a:extLst>
                    <a:ext uri="{9D8B030D-6E8A-4147-A177-3AD203B41FA5}">
                      <a16:colId xmlns:a16="http://schemas.microsoft.com/office/drawing/2014/main" val="1544954021"/>
                    </a:ext>
                  </a:extLst>
                </a:gridCol>
                <a:gridCol w="2011317">
                  <a:extLst>
                    <a:ext uri="{9D8B030D-6E8A-4147-A177-3AD203B41FA5}">
                      <a16:colId xmlns:a16="http://schemas.microsoft.com/office/drawing/2014/main" val="1709312806"/>
                    </a:ext>
                  </a:extLst>
                </a:gridCol>
              </a:tblGrid>
              <a:tr h="503777">
                <a:tc>
                  <a:txBody>
                    <a:bodyPr/>
                    <a:lstStyle/>
                    <a:p>
                      <a:r>
                        <a:rPr lang="en-GB"/>
                        <a:t>Excel (.xlsx)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PDF (.pdf)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PowerPoint (.pptx)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XML (.xml)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RDF (.</a:t>
                      </a:r>
                      <a:r>
                        <a:rPr lang="en-GB" err="1"/>
                        <a:t>rdf</a:t>
                      </a:r>
                      <a:r>
                        <a:rPr lang="en-GB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60441"/>
                  </a:ext>
                </a:extLst>
              </a:tr>
              <a:tr h="86437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pandas + </a:t>
                      </a:r>
                      <a:r>
                        <a:rPr lang="en-GB" err="1"/>
                        <a:t>openpyxl</a:t>
                      </a:r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err="1"/>
                        <a:t>pypdf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err="1"/>
                        <a:t>PySemanticSlides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err="1"/>
                        <a:t>xmltodict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err="1"/>
                        <a:t>rdflib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505628"/>
                  </a:ext>
                </a:extLst>
              </a:tr>
            </a:tbl>
          </a:graphicData>
        </a:graphic>
      </p:graphicFrame>
      <p:pic>
        <p:nvPicPr>
          <p:cNvPr id="9" name="Grafik 8" descr="Ein Bild, das weiß, Entwurf, Zeichnung, Lineart enthält.&#10;&#10;Beschreibung automatisch generiert.">
            <a:extLst>
              <a:ext uri="{FF2B5EF4-FFF2-40B4-BE49-F238E27FC236}">
                <a16:creationId xmlns:a16="http://schemas.microsoft.com/office/drawing/2014/main" id="{CAEEC9BE-9BF8-370E-E00D-D2943747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7" y="4918853"/>
            <a:ext cx="9735126" cy="105196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BB862E-447F-AE19-9945-2B80D0B6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30670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9F9D-295C-1C40-9F36-73AA74D6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7A29-C50F-C111-68AF-35ABF66B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Knowledge Graph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D4C5-1A76-2C7C-5A2E-E54A464B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6</a:t>
            </a:fld>
            <a:endParaRPr lang="de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A9CD44-466B-B975-F91A-5A1DBFAD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C5287-EDE3-287F-D3C0-A2FB8E26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068"/>
            <a:ext cx="12192000" cy="3291680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C7521811-1FD8-1269-AD0B-A1E51CFF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89050"/>
            <a:ext cx="10225088" cy="393700"/>
          </a:xfrm>
        </p:spPr>
        <p:txBody>
          <a:bodyPr/>
          <a:lstStyle/>
          <a:p>
            <a:r>
              <a:rPr lang="en-GB"/>
              <a:t>Integration</a:t>
            </a:r>
            <a:r>
              <a:rPr lang="en-GB" b="1"/>
              <a:t> of Data Source Connectors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93013-2D6F-6881-3894-8C23349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Development of Gremlin-like Traversal Language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C16CA-B2C6-1C0E-5179-459BE71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AD86-4821-628F-24F8-016BE37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7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15EF8-2F97-6E8C-83D4-A279946C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830926"/>
            <a:ext cx="8832448" cy="115182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Anatomy of a basic Gremlin query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sz="1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g.V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().</a:t>
            </a:r>
            <a:r>
              <a:rPr lang="en-US" sz="1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hasLabel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(“Person”).has(“name”, “Joep”).out(“knows”).values(“name”).</a:t>
            </a:r>
            <a:r>
              <a:rPr lang="en-US" sz="1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toList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2" descr="TinkerPop Documentation">
            <a:extLst>
              <a:ext uri="{FF2B5EF4-FFF2-40B4-BE49-F238E27FC236}">
                <a16:creationId xmlns:a16="http://schemas.microsoft.com/office/drawing/2014/main" id="{73BEA7A3-6E76-CDBD-5C28-68FD7FA9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649" y="2614666"/>
            <a:ext cx="2330015" cy="24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E17590-935E-E28F-3649-011B26E950A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332286" y="2989340"/>
            <a:ext cx="0" cy="80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259B4D-3541-92A8-D7E2-BD7EB117CCC7}"/>
              </a:ext>
            </a:extLst>
          </p:cNvPr>
          <p:cNvSpPr txBox="1"/>
          <p:nvPr/>
        </p:nvSpPr>
        <p:spPr>
          <a:xfrm>
            <a:off x="372446" y="3789348"/>
            <a:ext cx="191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GraphTraversalSource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8E190-BC08-F697-B63A-446DF85CF78F}"/>
              </a:ext>
            </a:extLst>
          </p:cNvPr>
          <p:cNvSpPr txBox="1"/>
          <p:nvPr/>
        </p:nvSpPr>
        <p:spPr>
          <a:xfrm>
            <a:off x="4982733" y="204436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Steps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41F4AF1-7F15-A320-FBFF-AEB01C4EC9C2}"/>
              </a:ext>
            </a:extLst>
          </p:cNvPr>
          <p:cNvSpPr/>
          <p:nvPr/>
        </p:nvSpPr>
        <p:spPr>
          <a:xfrm rot="5400000">
            <a:off x="5186655" y="-988991"/>
            <a:ext cx="307777" cy="6983519"/>
          </a:xfrm>
          <a:prstGeom prst="leftBrace">
            <a:avLst>
              <a:gd name="adj1" fmla="val 8333"/>
              <a:gd name="adj2" fmla="val 50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993C5A-134A-7531-0EBC-071CD5F11B0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703512" y="2982746"/>
            <a:ext cx="122972" cy="55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CD79B7-0EB0-1C17-ECB8-114E787C13E1}"/>
              </a:ext>
            </a:extLst>
          </p:cNvPr>
          <p:cNvSpPr txBox="1"/>
          <p:nvPr/>
        </p:nvSpPr>
        <p:spPr>
          <a:xfrm>
            <a:off x="1360842" y="3534165"/>
            <a:ext cx="93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Start Step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C8DB62-C1E1-90FC-8F1F-17A89B8CA6D5}"/>
              </a:ext>
            </a:extLst>
          </p:cNvPr>
          <p:cNvSpPr txBox="1"/>
          <p:nvPr/>
        </p:nvSpPr>
        <p:spPr>
          <a:xfrm>
            <a:off x="8474346" y="3652596"/>
            <a:ext cx="122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Terminal Step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938FBF-2D94-77EF-DD5D-AFBD057C6190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089037" y="3028996"/>
            <a:ext cx="84770" cy="62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CAD105-D162-6F37-3128-698FD8D9202E}"/>
              </a:ext>
            </a:extLst>
          </p:cNvPr>
          <p:cNvSpPr txBox="1"/>
          <p:nvPr/>
        </p:nvSpPr>
        <p:spPr>
          <a:xfrm>
            <a:off x="1271464" y="4349422"/>
            <a:ext cx="8232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Start steps trigger the traversal and spawn the traversers (for example, 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.V()</a:t>
            </a:r>
            <a:r>
              <a:rPr lang="en-US" sz="1600"/>
              <a:t>: for all vertices</a:t>
            </a:r>
            <a:r>
              <a:rPr lang="en-US" sz="16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.E()</a:t>
            </a:r>
            <a:r>
              <a:rPr lang="en-US" sz="1600"/>
              <a:t>: for all edges)</a:t>
            </a:r>
          </a:p>
          <a:p>
            <a:endParaRPr lang="en-US" sz="1600"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600"/>
              <a:t>Terminal Steps execute the traversal and return a result (for example, 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1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toList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sz="1600"/>
              <a:t>: returns the result as a list</a:t>
            </a:r>
            <a:r>
              <a:rPr lang="en-US" sz="16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.next()</a:t>
            </a:r>
            <a:r>
              <a:rPr lang="en-US" sz="1600"/>
              <a:t>: returns the next result).</a:t>
            </a:r>
          </a:p>
          <a:p>
            <a:endParaRPr lang="en-US" sz="1600"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Tx/>
              <a:buChar char="-"/>
            </a:pPr>
            <a:endParaRPr lang="en-US" sz="1600"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3430F2-FA8F-9E1C-331B-124AD37E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5486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93013-2D6F-6881-3894-8C23349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Development of Gremlin-like Traversal Language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C16CA-B2C6-1C0E-5179-459BE71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AD86-4821-628F-24F8-016BE37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8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B15EF8-2F97-6E8C-83D4-A279946C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830926"/>
            <a:ext cx="8832448" cy="115182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1"/>
              <a:t>Anatomy of a basic Gremlin query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sz="1400" err="1">
                <a:latin typeface="Cascadia Mono"/>
                <a:ea typeface="Cascadia Mono"/>
                <a:cs typeface="Cascadia Mono"/>
              </a:rPr>
              <a:t>g.V</a:t>
            </a:r>
            <a:r>
              <a:rPr lang="en-US" sz="1400">
                <a:latin typeface="Cascadia Mono"/>
                <a:ea typeface="Cascadia Mono"/>
                <a:cs typeface="Cascadia Mono"/>
              </a:rPr>
              <a:t>().</a:t>
            </a:r>
            <a:r>
              <a:rPr lang="en-US" sz="1400" err="1">
                <a:latin typeface="Cascadia Mono"/>
                <a:ea typeface="Cascadia Mono"/>
                <a:cs typeface="Cascadia Mono"/>
              </a:rPr>
              <a:t>hasLabel</a:t>
            </a:r>
            <a:r>
              <a:rPr lang="en-US" sz="1400">
                <a:latin typeface="Cascadia Mono"/>
                <a:ea typeface="Cascadia Mono"/>
                <a:cs typeface="Cascadia Mono"/>
              </a:rPr>
              <a:t>(“Person”).has(“name”, “Joep”).out(“knows”).values(“name”).</a:t>
            </a:r>
            <a:r>
              <a:rPr lang="en-US" sz="1400" err="1">
                <a:latin typeface="Cascadia Mono"/>
                <a:ea typeface="Cascadia Mono"/>
                <a:cs typeface="Cascadia Mono"/>
              </a:rPr>
              <a:t>toList</a:t>
            </a:r>
            <a:r>
              <a:rPr lang="en-US" sz="1400">
                <a:latin typeface="Cascadia Mono"/>
                <a:ea typeface="Cascadia Mono"/>
                <a:cs typeface="Cascadia Mono"/>
              </a:rPr>
              <a:t>()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2" descr="TinkerPop Documentation">
            <a:extLst>
              <a:ext uri="{FF2B5EF4-FFF2-40B4-BE49-F238E27FC236}">
                <a16:creationId xmlns:a16="http://schemas.microsoft.com/office/drawing/2014/main" id="{73BEA7A3-6E76-CDBD-5C28-68FD7FA9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649" y="2614666"/>
            <a:ext cx="2330015" cy="24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E17590-935E-E28F-3649-011B26E950A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332286" y="2989340"/>
            <a:ext cx="0" cy="80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259B4D-3541-92A8-D7E2-BD7EB117CCC7}"/>
              </a:ext>
            </a:extLst>
          </p:cNvPr>
          <p:cNvSpPr txBox="1"/>
          <p:nvPr/>
        </p:nvSpPr>
        <p:spPr>
          <a:xfrm>
            <a:off x="372446" y="3789348"/>
            <a:ext cx="191968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GraphTraversalSource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8E190-BC08-F697-B63A-446DF85CF78F}"/>
              </a:ext>
            </a:extLst>
          </p:cNvPr>
          <p:cNvSpPr txBox="1"/>
          <p:nvPr/>
        </p:nvSpPr>
        <p:spPr>
          <a:xfrm>
            <a:off x="4982733" y="204436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Steps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41F4AF1-7F15-A320-FBFF-AEB01C4EC9C2}"/>
              </a:ext>
            </a:extLst>
          </p:cNvPr>
          <p:cNvSpPr/>
          <p:nvPr/>
        </p:nvSpPr>
        <p:spPr>
          <a:xfrm rot="5400000">
            <a:off x="5186655" y="-988991"/>
            <a:ext cx="307777" cy="6983519"/>
          </a:xfrm>
          <a:prstGeom prst="leftBrace">
            <a:avLst>
              <a:gd name="adj1" fmla="val 8333"/>
              <a:gd name="adj2" fmla="val 50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29561-E1FB-AA3A-2680-C5F2EB19C6AA}"/>
              </a:ext>
            </a:extLst>
          </p:cNvPr>
          <p:cNvSpPr txBox="1"/>
          <p:nvPr/>
        </p:nvSpPr>
        <p:spPr>
          <a:xfrm>
            <a:off x="1271464" y="4085584"/>
            <a:ext cx="8232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5 general steps: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Filter</a:t>
            </a:r>
            <a:r>
              <a:rPr lang="en-US" sz="1600">
                <a:ea typeface="Cascadia Mono" panose="020B0609020000020004" pitchFamily="49" charset="0"/>
                <a:cs typeface="Cascadia Mono" panose="020B0609020000020004" pitchFamily="49" charset="0"/>
              </a:rPr>
              <a:t>: map the traverser to a </a:t>
            </a:r>
            <a:r>
              <a:rPr lang="en-US" sz="1600" err="1">
                <a:ea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US" sz="1600">
                <a:ea typeface="Cascadia Mono" panose="020B0609020000020004" pitchFamily="49" charset="0"/>
                <a:cs typeface="Cascadia Mono" panose="020B0609020000020004" pitchFamily="49" charset="0"/>
              </a:rPr>
              <a:t>, where ‘False’ will not pass the traverser to the next step</a:t>
            </a:r>
            <a:endParaRPr lang="en-US" sz="1600"/>
          </a:p>
          <a:p>
            <a:pPr marL="285750" indent="-285750">
              <a:buFontTx/>
              <a:buChar char="-"/>
            </a:pP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Map</a:t>
            </a:r>
            <a:r>
              <a:rPr lang="en-US" sz="1600">
                <a:ea typeface="Cascadia Mono" panose="020B0609020000020004" pitchFamily="49" charset="0"/>
                <a:cs typeface="Cascadia Mono" panose="020B0609020000020004" pitchFamily="49" charset="0"/>
              </a:rPr>
              <a:t>: map the traverser to some other object</a:t>
            </a:r>
          </a:p>
          <a:p>
            <a:pPr marL="285750" indent="-285750">
              <a:buFontTx/>
              <a:buChar char="-"/>
            </a:pPr>
            <a:r>
              <a:rPr lang="en-US" sz="1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FlatMap</a:t>
            </a:r>
            <a:r>
              <a:rPr lang="en-US" sz="1600">
                <a:ea typeface="Cascadia Mono" panose="020B0609020000020004" pitchFamily="49" charset="0"/>
                <a:cs typeface="Cascadia Mono" panose="020B0609020000020004" pitchFamily="49" charset="0"/>
              </a:rPr>
              <a:t>: map the traverser to an iterator of objects that are streamed to the next step</a:t>
            </a:r>
          </a:p>
          <a:p>
            <a:pPr marL="285750" indent="-285750">
              <a:buFontTx/>
              <a:buChar char="-"/>
            </a:pPr>
            <a:r>
              <a:rPr lang="en-US" sz="140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SideEffect</a:t>
            </a:r>
            <a:r>
              <a:rPr lang="en-US" sz="1600">
                <a:ea typeface="Cascadia Mono" panose="020B0609020000020004" pitchFamily="49" charset="0"/>
                <a:cs typeface="Cascadia Mono" panose="020B0609020000020004" pitchFamily="49" charset="0"/>
              </a:rPr>
              <a:t>: perform some operation on the traverser and pass it to the next step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Branch</a:t>
            </a:r>
            <a:r>
              <a:rPr lang="en-US" sz="1600">
                <a:ea typeface="Cascadia Mono" panose="020B0609020000020004" pitchFamily="49" charset="0"/>
                <a:cs typeface="Cascadia Mono" panose="020B0609020000020004" pitchFamily="49" charset="0"/>
              </a:rPr>
              <a:t>: split the traverser</a:t>
            </a:r>
          </a:p>
          <a:p>
            <a:pPr marL="285750" indent="-285750">
              <a:buFontTx/>
              <a:buChar char="-"/>
            </a:pPr>
            <a:endParaRPr lang="en-US" sz="1600"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Tx/>
              <a:buChar char="-"/>
            </a:pPr>
            <a:endParaRPr lang="en-US" sz="1600"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993C5A-134A-7531-0EBC-071CD5F11B0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703512" y="2982746"/>
            <a:ext cx="122972" cy="55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CD79B7-0EB0-1C17-ECB8-114E787C13E1}"/>
              </a:ext>
            </a:extLst>
          </p:cNvPr>
          <p:cNvSpPr txBox="1"/>
          <p:nvPr/>
        </p:nvSpPr>
        <p:spPr>
          <a:xfrm>
            <a:off x="1360842" y="3534165"/>
            <a:ext cx="93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Start Step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FCBB40-DC43-B9EB-33C7-3C623EC3C57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643412" y="3015793"/>
            <a:ext cx="741265" cy="51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84A696-A582-ECAF-C677-81F864A5E090}"/>
              </a:ext>
            </a:extLst>
          </p:cNvPr>
          <p:cNvSpPr txBox="1"/>
          <p:nvPr/>
        </p:nvSpPr>
        <p:spPr>
          <a:xfrm>
            <a:off x="2919035" y="3534165"/>
            <a:ext cx="93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Filter step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62B9F-EF19-F97F-5B9F-48DD6AE79712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384677" y="3012496"/>
            <a:ext cx="554920" cy="52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E2C6E7-A170-6959-FE5C-79D7485BEDD4}"/>
              </a:ext>
            </a:extLst>
          </p:cNvPr>
          <p:cNvSpPr txBox="1"/>
          <p:nvPr/>
        </p:nvSpPr>
        <p:spPr>
          <a:xfrm>
            <a:off x="5625549" y="3635459"/>
            <a:ext cx="122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FlatMap</a:t>
            </a:r>
            <a:r>
              <a:rPr lang="en-US" sz="1400"/>
              <a:t> step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6D353-762B-D057-CFCD-84694745F4C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240240" y="2978349"/>
            <a:ext cx="0" cy="65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7F4A5D-BE65-8C55-11FA-62E0B0051187}"/>
              </a:ext>
            </a:extLst>
          </p:cNvPr>
          <p:cNvSpPr txBox="1"/>
          <p:nvPr/>
        </p:nvSpPr>
        <p:spPr>
          <a:xfrm>
            <a:off x="7206044" y="3635459"/>
            <a:ext cx="122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Map step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9BD19D-B981-F870-8737-B000629A4800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798433" y="2978349"/>
            <a:ext cx="22302" cy="65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C8DB62-C1E1-90FC-8F1F-17A89B8CA6D5}"/>
              </a:ext>
            </a:extLst>
          </p:cNvPr>
          <p:cNvSpPr txBox="1"/>
          <p:nvPr/>
        </p:nvSpPr>
        <p:spPr>
          <a:xfrm>
            <a:off x="8474346" y="3652596"/>
            <a:ext cx="1229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Terminal Step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938FBF-2D94-77EF-DD5D-AFBD057C6190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089037" y="3028996"/>
            <a:ext cx="84770" cy="62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85E556D-172B-9F93-E9CB-5604CEB2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41129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93013-2D6F-6881-3894-8C23349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Development of Gremlin-like Traversal Language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C16CA-B2C6-1C0E-5179-459BE718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5AAE-ECFE-40DE-B45A-7BF3FB7F7E57}" type="datetime1">
              <a:rPr lang="de-DE" smtClean="0"/>
              <a:t>27.06.2024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AD86-4821-628F-24F8-016BE37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9</a:t>
            </a:fld>
            <a:endParaRPr lang="de-DE"/>
          </a:p>
        </p:txBody>
      </p:sp>
      <p:pic>
        <p:nvPicPr>
          <p:cNvPr id="8" name="Inhaltsplatzhalter 12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2B8980C8-160F-06E8-7A6E-D03242CA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42" y="1916832"/>
            <a:ext cx="6346906" cy="39953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51AA21-C720-3C4A-1854-FB28D544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399" y="1826297"/>
            <a:ext cx="4253539" cy="417646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Python Library:</a:t>
            </a:r>
          </a:p>
          <a:p>
            <a:pPr>
              <a:buFontTx/>
              <a:buChar char="-"/>
            </a:pPr>
            <a:r>
              <a:rPr lang="en-US"/>
              <a:t>A travers</a:t>
            </a:r>
            <a:r>
              <a:rPr lang="en-US" b="1"/>
              <a:t>er</a:t>
            </a:r>
            <a:r>
              <a:rPr lang="en-US"/>
              <a:t> is effectively a wrapper around a node (or edge)</a:t>
            </a:r>
          </a:p>
          <a:p>
            <a:pPr>
              <a:buFontTx/>
              <a:buChar char="-"/>
            </a:pPr>
            <a:r>
              <a:rPr lang="en-US"/>
              <a:t>A Travers</a:t>
            </a:r>
            <a:r>
              <a:rPr lang="en-US" b="1"/>
              <a:t>al</a:t>
            </a:r>
            <a:r>
              <a:rPr lang="en-US"/>
              <a:t> contains a set of traversers and exposes a function for each step. Each such function returns the traversal to allow daisy-chaining.</a:t>
            </a:r>
          </a:p>
          <a:p>
            <a:pPr>
              <a:buFontTx/>
              <a:buChar char="-"/>
            </a:pPr>
            <a:r>
              <a:rPr lang="en-US"/>
              <a:t>The Steps are implemented as a class with a __call__ method, so instances behave like functions.</a:t>
            </a:r>
          </a:p>
          <a:p>
            <a:pPr>
              <a:buFontTx/>
              <a:buChar char="-"/>
            </a:pPr>
            <a:r>
              <a:rPr lang="en-US"/>
              <a:t>Calling the functions on a Travers</a:t>
            </a:r>
            <a:r>
              <a:rPr lang="en-US" b="1"/>
              <a:t>al</a:t>
            </a:r>
            <a:r>
              <a:rPr lang="en-US"/>
              <a:t> instantiates a step and adds it to a list.</a:t>
            </a:r>
          </a:p>
          <a:p>
            <a:pPr>
              <a:buFontTx/>
              <a:buChar char="-"/>
            </a:pPr>
            <a:r>
              <a:rPr lang="en-US"/>
              <a:t>Calling .run() on a traversal, executes the steps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7C094AA-57BE-88B5-E295-859DD89F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997" y="6426003"/>
            <a:ext cx="7890576" cy="241001"/>
          </a:xfrm>
        </p:spPr>
        <p:txBody>
          <a:bodyPr/>
          <a:lstStyle/>
          <a:p>
            <a:r>
              <a:rPr lang="de-DE"/>
              <a:t>Knowledge Graph Lab</a:t>
            </a:r>
          </a:p>
        </p:txBody>
      </p:sp>
    </p:spTree>
    <p:extLst>
      <p:ext uri="{BB962C8B-B14F-4D97-AF65-F5344CB8AC3E}">
        <p14:creationId xmlns:p14="http://schemas.microsoft.com/office/powerpoint/2010/main" val="30638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Application>Microsoft Office PowerPoint</Application>
  <PresentationFormat>Breitbild</PresentationFormat>
  <Slides>11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MI</vt:lpstr>
      <vt:lpstr>Semantification Infrastructure (Graph Traversal Library) Knowledge Graph Lab</vt:lpstr>
      <vt:lpstr>Background &amp; Motivation</vt:lpstr>
      <vt:lpstr>Background &amp; Motivation</vt:lpstr>
      <vt:lpstr>Milestones</vt:lpstr>
      <vt:lpstr>Integration of Data Source Connectors</vt:lpstr>
      <vt:lpstr>Integration of Data Source Connectors</vt:lpstr>
      <vt:lpstr>Development of Gremlin-like Traversal Language</vt:lpstr>
      <vt:lpstr>Development of Gremlin-like Traversal Language</vt:lpstr>
      <vt:lpstr>Development of Gremlin-like Traversal Language</vt:lpstr>
      <vt:lpstr>Todo</vt:lpstr>
      <vt:lpstr>PowerPoint-Präsentation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Jessen, Malte</dc:creator>
  <cp:revision>2</cp:revision>
  <dcterms:created xsi:type="dcterms:W3CDTF">2017-05-29T05:49:40Z</dcterms:created>
  <dcterms:modified xsi:type="dcterms:W3CDTF">2024-06-27T10:36:26Z</dcterms:modified>
</cp:coreProperties>
</file>