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5" r:id="rId5"/>
    <p:sldId id="266" r:id="rId6"/>
    <p:sldId id="368" r:id="rId7"/>
    <p:sldId id="371" r:id="rId8"/>
    <p:sldId id="378" r:id="rId9"/>
    <p:sldId id="369" r:id="rId10"/>
    <p:sldId id="375" r:id="rId11"/>
    <p:sldId id="377" r:id="rId12"/>
    <p:sldId id="376" r:id="rId13"/>
    <p:sldId id="366" r:id="rId14"/>
  </p:sldIdLst>
  <p:sldSz cx="12241213" cy="9361488"/>
  <p:notesSz cx="6797675" cy="9926638"/>
  <p:defaultTextStyle>
    <a:defPPr>
      <a:defRPr lang="ko-KR"/>
    </a:defPPr>
    <a:lvl1pPr marL="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B62"/>
    <a:srgbClr val="0C95EA"/>
    <a:srgbClr val="B65708"/>
    <a:srgbClr val="8064A2"/>
    <a:srgbClr val="276A7C"/>
    <a:srgbClr val="4BACC6"/>
    <a:srgbClr val="F79646"/>
    <a:srgbClr val="F98D4C"/>
    <a:srgbClr val="F5F5F5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95785" autoAdjust="0"/>
  </p:normalViewPr>
  <p:slideViewPr>
    <p:cSldViewPr>
      <p:cViewPr varScale="1">
        <p:scale>
          <a:sx n="78" d="100"/>
          <a:sy n="78" d="100"/>
        </p:scale>
        <p:origin x="2328" y="102"/>
      </p:cViewPr>
      <p:guideLst>
        <p:guide orient="horz" pos="2949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59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BAA7C-4E59-4C35-9E76-48A6AA21AF1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48C1-B2D2-4B09-A085-82B338DE3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9A75F-F0E2-4B93-9480-060C8998A906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4538"/>
            <a:ext cx="4867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1D8D6-9B73-48FE-A658-D3BD96C9C9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D8D6-9B73-48FE-A658-D3BD96C9C9C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초입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51024" y="382100"/>
            <a:ext cx="12199863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 lIns="150970" tIns="75487" rIns="150970" bIns="75487"/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endParaRPr lang="ko-KR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032C4D8-3634-4E39-8C4A-56338627D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9405" y="37063"/>
            <a:ext cx="4248150" cy="2880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617220" indent="0" algn="r">
              <a:buNone/>
              <a:defRPr sz="1400"/>
            </a:lvl2pPr>
            <a:lvl3pPr marL="1234440" indent="0" algn="r">
              <a:buNone/>
              <a:defRPr sz="1100"/>
            </a:lvl3pPr>
            <a:lvl4pPr marL="1851660" indent="0" algn="r">
              <a:buNone/>
              <a:defRPr sz="1050"/>
            </a:lvl4pPr>
            <a:lvl5pPr marL="2468880" indent="0" algn="r">
              <a:buNone/>
              <a:defRPr sz="105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35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서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 userDrawn="1"/>
        </p:nvSpPr>
        <p:spPr>
          <a:xfrm>
            <a:off x="10943" y="276836"/>
            <a:ext cx="8989984" cy="907648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970" tIns="75487" rIns="150970" bIns="75487" anchor="ctr"/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4FBA2-A7D0-4104-AEAE-AA021FD99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5540" y="11947"/>
            <a:ext cx="2160587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617220" indent="0">
              <a:buNone/>
              <a:defRPr sz="1100"/>
            </a:lvl2pPr>
            <a:lvl3pPr marL="1234440" indent="0">
              <a:buNone/>
              <a:defRPr sz="1000"/>
            </a:lvl3pPr>
            <a:lvl4pPr marL="1851660" indent="0">
              <a:buNone/>
              <a:defRPr sz="900"/>
            </a:lvl4pPr>
            <a:lvl5pPr marL="2468880" indent="0"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9C7D6548-9CBA-4E75-ACF7-4E9B6D7B0D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9523" y="11947"/>
            <a:ext cx="5292000" cy="21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617220" indent="0">
              <a:buNone/>
              <a:defRPr sz="1100"/>
            </a:lvl2pPr>
            <a:lvl3pPr marL="1234440" indent="0">
              <a:buNone/>
              <a:defRPr sz="1000"/>
            </a:lvl3pPr>
            <a:lvl4pPr marL="1851660" indent="0">
              <a:buNone/>
              <a:defRPr sz="900"/>
            </a:lvl4pPr>
            <a:lvl5pPr marL="2468880" indent="0">
              <a:buNone/>
              <a:defRPr sz="9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88AF2178-A41C-4CE0-811E-1FEC2178E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12094" y="4104680"/>
            <a:ext cx="9217024" cy="10801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617220" indent="0" algn="ctr">
              <a:buNone/>
              <a:defRPr sz="4400" b="1">
                <a:solidFill>
                  <a:schemeClr val="bg1"/>
                </a:solidFill>
              </a:defRPr>
            </a:lvl2pPr>
            <a:lvl3pPr marL="1234440" indent="0" algn="ctr">
              <a:buNone/>
              <a:defRPr sz="4400" b="1">
                <a:solidFill>
                  <a:schemeClr val="bg1"/>
                </a:solidFill>
              </a:defRPr>
            </a:lvl3pPr>
            <a:lvl4pPr marL="1851660" indent="0" algn="ctr">
              <a:buNone/>
              <a:defRPr sz="4400" b="1">
                <a:solidFill>
                  <a:schemeClr val="bg1"/>
                </a:solidFill>
              </a:defRPr>
            </a:lvl4pPr>
            <a:lvl5pPr marL="2468880" indent="0" algn="ctr">
              <a:buNone/>
              <a:defRPr sz="4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31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>
            <a:extLst>
              <a:ext uri="{FF2B5EF4-FFF2-40B4-BE49-F238E27FC236}">
                <a16:creationId xmlns:a16="http://schemas.microsoft.com/office/drawing/2014/main" id="{05130699-D0D5-4454-81BF-A086C7CBA1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738" y="11017"/>
            <a:ext cx="5812859" cy="3986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50970" tIns="75487" rIns="150970" bIns="75487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1600" b="1" dirty="0" err="1">
                <a:solidFill>
                  <a:srgbClr val="000000"/>
                </a:solidFill>
                <a:latin typeface="+mj-ea"/>
                <a:ea typeface="+mj-ea"/>
              </a:rPr>
              <a:t>나이스윙크</a:t>
            </a: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+mj-ea"/>
                <a:ea typeface="+mj-ea"/>
              </a:rPr>
              <a:t>어드민</a:t>
            </a: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 기능 추가</a:t>
            </a:r>
            <a:endParaRPr lang="en-US" altLang="ko-KR" sz="16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C5C5ACB4-C9E7-4EE8-B1BE-48FB7EDDA5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1024" y="382100"/>
            <a:ext cx="12199863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 lIns="150970" tIns="75487" rIns="150970" bIns="75487"/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endParaRPr lang="ko-KR" altLang="en-US" sz="2400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3" r:id="rId2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4907914"/>
              </p:ext>
            </p:extLst>
          </p:nvPr>
        </p:nvGraphicFramePr>
        <p:xfrm>
          <a:off x="1" y="0"/>
          <a:ext cx="12241213" cy="261391"/>
        </p:xfrm>
        <a:graphic>
          <a:graphicData uri="http://schemas.openxmlformats.org/drawingml/2006/table">
            <a:tbl>
              <a:tblPr/>
              <a:tblGrid>
                <a:gridCol w="92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P.CODE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P.NAME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P.NO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010" marR="53010" marT="24372" marB="24372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>
            <a:spLocks noGrp="1"/>
          </p:cNvSpPr>
          <p:nvPr userDrawn="1"/>
        </p:nvSpPr>
        <p:spPr>
          <a:xfrm>
            <a:off x="11028167" y="-33051"/>
            <a:ext cx="611229" cy="326105"/>
          </a:xfrm>
          <a:prstGeom prst="rect">
            <a:avLst/>
          </a:prstGeom>
        </p:spPr>
        <p:txBody>
          <a:bodyPr vert="horz" lIns="150970" tIns="75487" rIns="150970" bIns="75487" rtlCol="0" anchor="ctr"/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64C2632-289D-4781-B2F3-EBF4F2A185E1}" type="slidenum">
              <a:rPr lang="ko-KR" altLang="en-US"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pPr algn="ctr">
                <a:defRPr/>
              </a:pPr>
              <a:t>‹#›</a:t>
            </a:fld>
            <a:endParaRPr lang="ko-KR" altLang="en-US" sz="13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8" y="33266"/>
            <a:ext cx="786267" cy="2242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A1E4FE-3B35-47F6-9C05-395F56DE4901}"/>
              </a:ext>
            </a:extLst>
          </p:cNvPr>
          <p:cNvSpPr/>
          <p:nvPr userDrawn="1"/>
        </p:nvSpPr>
        <p:spPr>
          <a:xfrm>
            <a:off x="0" y="3772899"/>
            <a:ext cx="12241213" cy="1815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59438" tIns="59438" rIns="59438" bIns="59438" rtlCol="0" anchor="ctr">
            <a:no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123444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317273" y="3997729"/>
            <a:ext cx="11352549" cy="0"/>
          </a:xfrm>
          <a:prstGeom prst="line">
            <a:avLst/>
          </a:prstGeom>
          <a:noFill/>
          <a:ln w="317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0970" tIns="75487" rIns="150970" bIns="75487" anchor="ctr"/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700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63644" y="3027146"/>
            <a:ext cx="11757786" cy="70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0970" tIns="75487" rIns="150970" bIns="75487" anchor="ctr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lang="ko-KR" altLang="en-US" sz="3600" b="1" dirty="0" err="1">
                <a:solidFill>
                  <a:srgbClr val="000000"/>
                </a:solidFill>
                <a:latin typeface="+mj-ea"/>
                <a:ea typeface="+mj-ea"/>
              </a:rPr>
              <a:t>알림톡</a:t>
            </a:r>
            <a:r>
              <a:rPr lang="ko-KR" altLang="en-US" sz="3600" b="1" dirty="0">
                <a:solidFill>
                  <a:srgbClr val="000000"/>
                </a:solidFill>
                <a:latin typeface="+mj-ea"/>
                <a:ea typeface="+mj-ea"/>
              </a:rPr>
              <a:t> 수동발송 기능 개발 설계서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797442" y="8035803"/>
            <a:ext cx="8080296" cy="82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970" tIns="75487" rIns="150970" bIns="75487" anchor="b"/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">
              <a:lnSpc>
                <a:spcPct val="15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Copyright 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©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+mj-ea"/>
                <a:ea typeface="+mj-ea"/>
              </a:rPr>
              <a:t>NiceDNR</a:t>
            </a:r>
            <a:endParaRPr lang="en-US" altLang="ko-KR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 fontAlgn="b">
              <a:lnSpc>
                <a:spcPct val="150000"/>
              </a:lnSpc>
            </a:pPr>
            <a:r>
              <a:rPr lang="en-US" altLang="ko-KR" sz="1300" dirty="0" err="1">
                <a:solidFill>
                  <a:srgbClr val="000000"/>
                </a:solidFill>
                <a:latin typeface="+mj-ea"/>
                <a:ea typeface="+mj-ea"/>
              </a:rPr>
              <a:t>NiceDNR</a:t>
            </a:r>
            <a:r>
              <a:rPr lang="ko-KR" altLang="en-US" sz="130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사전 승인 없이 본 내용의 전부 또는 일부에 대한 복사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전재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배포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사용을 금합니다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7" name="Text Box 448"/>
          <p:cNvSpPr txBox="1">
            <a:spLocks noChangeArrowheads="1"/>
          </p:cNvSpPr>
          <p:nvPr/>
        </p:nvSpPr>
        <p:spPr bwMode="auto">
          <a:xfrm>
            <a:off x="8373499" y="5661173"/>
            <a:ext cx="1671397" cy="1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970" tIns="75487" rIns="150970" bIns="75487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200000"/>
              </a:lnSpc>
              <a:spcBef>
                <a:spcPct val="20000"/>
              </a:spcBef>
            </a:pPr>
            <a:r>
              <a:rPr kumimoji="0"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시스템명</a:t>
            </a:r>
            <a:r>
              <a:rPr kumimoji="0"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</a:p>
          <a:p>
            <a:pPr algn="r" latinLnBrk="0">
              <a:lnSpc>
                <a:spcPct val="200000"/>
              </a:lnSpc>
              <a:spcBef>
                <a:spcPct val="20000"/>
              </a:spcBef>
            </a:pPr>
            <a:r>
              <a:rPr kumimoji="0"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작성자</a:t>
            </a:r>
            <a:r>
              <a:rPr kumimoji="0"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8" name="Text Box 453"/>
          <p:cNvSpPr txBox="1">
            <a:spLocks noChangeArrowheads="1"/>
          </p:cNvSpPr>
          <p:nvPr/>
        </p:nvSpPr>
        <p:spPr bwMode="auto">
          <a:xfrm>
            <a:off x="9938944" y="5661173"/>
            <a:ext cx="2158325" cy="122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0970" tIns="75487" rIns="150970" bIns="75487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spcBef>
                <a:spcPct val="20000"/>
              </a:spcBef>
            </a:pPr>
            <a:r>
              <a:rPr kumimoji="0" lang="ko-KR" altLang="en-US" sz="1800" dirty="0" err="1">
                <a:solidFill>
                  <a:srgbClr val="000000"/>
                </a:solidFill>
                <a:latin typeface="+mj-ea"/>
                <a:ea typeface="+mj-ea"/>
              </a:rPr>
              <a:t>어드민사이트</a:t>
            </a:r>
            <a:endParaRPr kumimoji="0" lang="en-US" altLang="ko-KR" sz="1800" dirty="0">
              <a:solidFill>
                <a:srgbClr val="000000"/>
              </a:solidFill>
              <a:latin typeface="+mj-ea"/>
              <a:ea typeface="+mj-ea"/>
            </a:endParaRPr>
          </a:p>
          <a:p>
            <a:pPr latinLnBrk="0">
              <a:lnSpc>
                <a:spcPct val="200000"/>
              </a:lnSpc>
              <a:spcBef>
                <a:spcPct val="2000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</a:rPr>
              <a:t>박운학</a:t>
            </a:r>
            <a:endParaRPr kumimoji="0" lang="ko-KR" altLang="en-US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" y="777898"/>
            <a:ext cx="2379808" cy="643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NW-A-01-02-01-01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신규발송</a:t>
            </a:r>
            <a:r>
              <a:rPr lang="en-US" altLang="ko-KR" dirty="0"/>
              <a:t>(</a:t>
            </a:r>
            <a:r>
              <a:rPr lang="ko-KR" altLang="en-US" dirty="0"/>
              <a:t>대량발송</a:t>
            </a:r>
            <a:r>
              <a:rPr lang="en-US" altLang="ko-KR" dirty="0"/>
              <a:t>- </a:t>
            </a:r>
            <a:r>
              <a:rPr lang="ko-KR" altLang="en-US" dirty="0"/>
              <a:t>목록선택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32252"/>
              </p:ext>
            </p:extLst>
          </p:nvPr>
        </p:nvGraphicFramePr>
        <p:xfrm>
          <a:off x="9000926" y="276533"/>
          <a:ext cx="3230148" cy="18313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정기모니터링이행만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날짜 입력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8PAGE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이행경과일수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(3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번가이드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altLang="ko-KR" sz="900" b="1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EFD07-9899-4815-95C8-6F9CCD7D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8" y="1008336"/>
            <a:ext cx="5744377" cy="47250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7CD592-6E15-4C79-8B19-9231B942148E}"/>
              </a:ext>
            </a:extLst>
          </p:cNvPr>
          <p:cNvSpPr/>
          <p:nvPr/>
        </p:nvSpPr>
        <p:spPr>
          <a:xfrm>
            <a:off x="647998" y="1192188"/>
            <a:ext cx="792088" cy="3202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31289-92B1-4071-9173-A838BE347D1E}"/>
              </a:ext>
            </a:extLst>
          </p:cNvPr>
          <p:cNvSpPr txBox="1"/>
          <p:nvPr/>
        </p:nvSpPr>
        <p:spPr>
          <a:xfrm>
            <a:off x="677692" y="1213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/>
              <a:t>알림톡</a:t>
            </a:r>
            <a:endParaRPr lang="ko-KR" altLang="en-US" sz="1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E86443-EDD9-481D-9A88-30EFD0A09BB5}"/>
              </a:ext>
            </a:extLst>
          </p:cNvPr>
          <p:cNvSpPr/>
          <p:nvPr/>
        </p:nvSpPr>
        <p:spPr>
          <a:xfrm>
            <a:off x="1351145" y="2340946"/>
            <a:ext cx="87716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BBF713-A834-49BB-9784-98E0A5D70F36}"/>
              </a:ext>
            </a:extLst>
          </p:cNvPr>
          <p:cNvSpPr/>
          <p:nvPr/>
        </p:nvSpPr>
        <p:spPr>
          <a:xfrm>
            <a:off x="575990" y="2531137"/>
            <a:ext cx="5328592" cy="21496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18D66-DB6C-4AE3-B4CF-026E1C08DD17}"/>
              </a:ext>
            </a:extLst>
          </p:cNvPr>
          <p:cNvSpPr/>
          <p:nvPr/>
        </p:nvSpPr>
        <p:spPr>
          <a:xfrm>
            <a:off x="814650" y="2550935"/>
            <a:ext cx="2656509" cy="60979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장기 미이행업체 이용 독려 알림 </a:t>
            </a:r>
            <a:r>
              <a:rPr lang="en-US" altLang="ko-KR" sz="1100" dirty="0">
                <a:solidFill>
                  <a:schemeClr val="tx1"/>
                </a:solidFill>
              </a:rPr>
              <a:t>(8p)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 정기모니터링 이행 알림           </a:t>
            </a:r>
            <a:r>
              <a:rPr lang="en-US" altLang="ko-KR" sz="1100" dirty="0">
                <a:solidFill>
                  <a:schemeClr val="tx1"/>
                </a:solidFill>
              </a:rPr>
              <a:t>(9p)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2</a:t>
            </a:r>
            <a:r>
              <a:rPr lang="ko-KR" altLang="en-US" sz="1100" dirty="0">
                <a:solidFill>
                  <a:schemeClr val="tx1"/>
                </a:solidFill>
              </a:rPr>
              <a:t>차 협력사 추가지정 알림         </a:t>
            </a:r>
            <a:r>
              <a:rPr lang="en-US" altLang="ko-KR" sz="1100" dirty="0">
                <a:solidFill>
                  <a:schemeClr val="tx1"/>
                </a:solidFill>
              </a:rPr>
              <a:t>(9p)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FB8A1E7-FFB9-4A30-B596-FB8ED0366C06}"/>
              </a:ext>
            </a:extLst>
          </p:cNvPr>
          <p:cNvSpPr/>
          <p:nvPr/>
        </p:nvSpPr>
        <p:spPr>
          <a:xfrm>
            <a:off x="647998" y="3274010"/>
            <a:ext cx="94254" cy="720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12C82-2FEC-40B7-8D1C-687911E1F509}"/>
              </a:ext>
            </a:extLst>
          </p:cNvPr>
          <p:cNvSpPr txBox="1"/>
          <p:nvPr/>
        </p:nvSpPr>
        <p:spPr>
          <a:xfrm>
            <a:off x="713036" y="317920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발송내용입력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01CB5-A5A2-4B79-A260-17B8AF201BE2}"/>
              </a:ext>
            </a:extLst>
          </p:cNvPr>
          <p:cNvSpPr txBox="1"/>
          <p:nvPr/>
        </p:nvSpPr>
        <p:spPr>
          <a:xfrm>
            <a:off x="620420" y="347239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/>
              <a:t>번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4B0FB19-ECA0-4DB0-BB65-AC9876B77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04587"/>
              </p:ext>
            </p:extLst>
          </p:nvPr>
        </p:nvGraphicFramePr>
        <p:xfrm>
          <a:off x="1008038" y="3426382"/>
          <a:ext cx="2593262" cy="30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69">
                  <a:extLst>
                    <a:ext uri="{9D8B030D-6E8A-4147-A177-3AD203B41FA5}">
                      <a16:colId xmlns:a16="http://schemas.microsoft.com/office/drawing/2014/main" val="975966757"/>
                    </a:ext>
                  </a:extLst>
                </a:gridCol>
                <a:gridCol w="2171593">
                  <a:extLst>
                    <a:ext uri="{9D8B030D-6E8A-4147-A177-3AD203B41FA5}">
                      <a16:colId xmlns:a16="http://schemas.microsoft.com/office/drawing/2014/main" val="1922888556"/>
                    </a:ext>
                  </a:extLst>
                </a:gridCol>
              </a:tblGrid>
              <a:tr h="3070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 삽입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(7-15)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700844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766C66BB-D4B8-4E69-A28C-2B96CB09D7BF}"/>
              </a:ext>
            </a:extLst>
          </p:cNvPr>
          <p:cNvSpPr/>
          <p:nvPr/>
        </p:nvSpPr>
        <p:spPr>
          <a:xfrm>
            <a:off x="632029" y="3972824"/>
            <a:ext cx="94254" cy="720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9D821-7D13-48C2-9483-F3E69CC9D116}"/>
              </a:ext>
            </a:extLst>
          </p:cNvPr>
          <p:cNvSpPr txBox="1"/>
          <p:nvPr/>
        </p:nvSpPr>
        <p:spPr>
          <a:xfrm>
            <a:off x="697067" y="38780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발송문구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31485A-B839-4BB2-A38E-7939726BE5C9}"/>
              </a:ext>
            </a:extLst>
          </p:cNvPr>
          <p:cNvSpPr/>
          <p:nvPr/>
        </p:nvSpPr>
        <p:spPr>
          <a:xfrm>
            <a:off x="1116273" y="4571681"/>
            <a:ext cx="3996221" cy="8388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D400BF-3178-47D1-BE66-6AF53DF89086}"/>
              </a:ext>
            </a:extLst>
          </p:cNvPr>
          <p:cNvSpPr txBox="1"/>
          <p:nvPr/>
        </p:nvSpPr>
        <p:spPr>
          <a:xfrm>
            <a:off x="461450" y="4146806"/>
            <a:ext cx="554461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안녕하세요</a:t>
            </a:r>
            <a:r>
              <a:rPr lang="en-US" altLang="ko-KR" sz="1050" dirty="0"/>
              <a:t>? #{</a:t>
            </a:r>
            <a:r>
              <a:rPr lang="ko-KR" altLang="en-US" sz="1050" dirty="0"/>
              <a:t>대기업명</a:t>
            </a:r>
            <a:r>
              <a:rPr lang="en-US" altLang="ko-KR" sz="1050" dirty="0"/>
              <a:t>} </a:t>
            </a:r>
            <a:r>
              <a:rPr lang="ko-KR" altLang="en-US" sz="1050" dirty="0" err="1"/>
              <a:t>나이스윙크</a:t>
            </a:r>
            <a:r>
              <a:rPr lang="ko-KR" altLang="en-US" sz="1050" dirty="0"/>
              <a:t> 운영팀입니다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현재 </a:t>
            </a:r>
            <a:r>
              <a:rPr lang="en-US" altLang="ko-KR" sz="1050" dirty="0"/>
              <a:t>#{</a:t>
            </a:r>
            <a:r>
              <a:rPr lang="ko-KR" altLang="en-US" sz="1050" dirty="0"/>
              <a:t>대기업명</a:t>
            </a:r>
            <a:r>
              <a:rPr lang="en-US" altLang="ko-KR" sz="1050" dirty="0"/>
              <a:t>} </a:t>
            </a:r>
            <a:r>
              <a:rPr lang="ko-KR" altLang="en-US" sz="1050" dirty="0" err="1"/>
              <a:t>나이스윙크의</a:t>
            </a:r>
            <a:r>
              <a:rPr lang="ko-KR" altLang="en-US" sz="1050" dirty="0"/>
              <a:t> 대금결제모니터링 정기 이행일이 도래하여 알려드립니다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전월 구매대금 현금결제가 완료 되었다면</a:t>
            </a:r>
            <a:r>
              <a:rPr lang="en-US" altLang="ko-KR" sz="1050" dirty="0"/>
              <a:t>, #{</a:t>
            </a:r>
            <a:r>
              <a:rPr lang="ko-KR" altLang="en-US" sz="1100" b="1" dirty="0">
                <a:solidFill>
                  <a:srgbClr val="FF0000"/>
                </a:solidFill>
              </a:rPr>
              <a:t>날짜</a:t>
            </a:r>
            <a:r>
              <a:rPr lang="en-US" altLang="ko-KR" sz="1050" dirty="0"/>
              <a:t>}</a:t>
            </a:r>
            <a:r>
              <a:rPr lang="ko-KR" altLang="en-US" sz="1050" dirty="0"/>
              <a:t>일까지 </a:t>
            </a:r>
            <a:r>
              <a:rPr lang="en-US" altLang="ko-KR" sz="1050" dirty="0"/>
              <a:t>#{</a:t>
            </a:r>
            <a:r>
              <a:rPr lang="ko-KR" altLang="en-US" sz="1050" dirty="0"/>
              <a:t>대기업명</a:t>
            </a:r>
            <a:r>
              <a:rPr lang="en-US" altLang="ko-KR" sz="1050" dirty="0"/>
              <a:t>} </a:t>
            </a:r>
            <a:r>
              <a:rPr lang="ko-KR" altLang="en-US" sz="1050" dirty="0" err="1"/>
              <a:t>나이스윙크에</a:t>
            </a:r>
            <a:r>
              <a:rPr lang="ko-KR" altLang="en-US" sz="1050" dirty="0"/>
              <a:t> 로그인 하시어 </a:t>
            </a:r>
            <a:r>
              <a:rPr lang="en-US" altLang="ko-KR" sz="1050" dirty="0"/>
              <a:t>[</a:t>
            </a:r>
            <a:r>
              <a:rPr lang="ko-KR" altLang="en-US" sz="1050" dirty="0"/>
              <a:t>대금결제모니터링</a:t>
            </a:r>
            <a:r>
              <a:rPr lang="en-US" altLang="ko-KR" sz="1050" dirty="0"/>
              <a:t>]</a:t>
            </a:r>
            <a:r>
              <a:rPr lang="ko-KR" altLang="en-US" sz="1050" dirty="0"/>
              <a:t>이행을 해주시기 바랍니다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궁금하거나 불편한 사항 있으시면 언제든지 운영팀으로 문의 바랍니다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문의전화 </a:t>
            </a:r>
            <a:r>
              <a:rPr lang="en-US" altLang="ko-KR" sz="1050" dirty="0"/>
              <a:t>: 1670-1970, 788-9084</a:t>
            </a:r>
            <a:endParaRPr lang="ko-KR" altLang="en-US" sz="105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3193AC-007B-4753-985B-181ACA785C35}"/>
              </a:ext>
            </a:extLst>
          </p:cNvPr>
          <p:cNvCxnSpPr>
            <a:cxnSpLocks/>
          </p:cNvCxnSpPr>
          <p:nvPr/>
        </p:nvCxnSpPr>
        <p:spPr>
          <a:xfrm>
            <a:off x="2448198" y="3672632"/>
            <a:ext cx="813643" cy="104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168DFF6-53DA-4562-80F0-7F4BE9FE5565}"/>
              </a:ext>
            </a:extLst>
          </p:cNvPr>
          <p:cNvCxnSpPr/>
          <p:nvPr/>
        </p:nvCxnSpPr>
        <p:spPr>
          <a:xfrm>
            <a:off x="1228561" y="4464720"/>
            <a:ext cx="859597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9AE8E8-A9AC-4F94-96C7-632F516198FA}"/>
              </a:ext>
            </a:extLst>
          </p:cNvPr>
          <p:cNvSpPr txBox="1"/>
          <p:nvPr/>
        </p:nvSpPr>
        <p:spPr>
          <a:xfrm>
            <a:off x="2030205" y="5939028"/>
            <a:ext cx="2957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대기업명은 </a:t>
            </a:r>
            <a:r>
              <a:rPr lang="en-US" altLang="ko-KR" sz="1100" dirty="0"/>
              <a:t>8~9PAGE</a:t>
            </a:r>
            <a:r>
              <a:rPr lang="ko-KR" altLang="en-US" sz="1100" dirty="0"/>
              <a:t>에서 대기업 구분했음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843503-5AB6-487F-AC78-C090C9117D94}"/>
              </a:ext>
            </a:extLst>
          </p:cNvPr>
          <p:cNvSpPr txBox="1"/>
          <p:nvPr/>
        </p:nvSpPr>
        <p:spPr>
          <a:xfrm>
            <a:off x="2064460" y="1880502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(8~9P</a:t>
            </a:r>
            <a:r>
              <a:rPr lang="ko-KR" altLang="en-US" sz="1200" dirty="0"/>
              <a:t>에서 체크박스의 체크 숫자임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5F4D0A-B9A4-457A-8CE1-7E41035FE5FB}"/>
              </a:ext>
            </a:extLst>
          </p:cNvPr>
          <p:cNvSpPr txBox="1"/>
          <p:nvPr/>
        </p:nvSpPr>
        <p:spPr>
          <a:xfrm>
            <a:off x="3498817" y="2655213"/>
            <a:ext cx="2553904" cy="869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문자발송 순서</a:t>
            </a:r>
            <a:endParaRPr lang="en-US" altLang="ko-KR" sz="1000" dirty="0"/>
          </a:p>
          <a:p>
            <a:endParaRPr lang="en-US" altLang="ko-KR" sz="1000" dirty="0"/>
          </a:p>
          <a:p>
            <a:pPr>
              <a:buAutoNum type="arabicParenR"/>
            </a:pPr>
            <a:r>
              <a:rPr lang="en-US" altLang="ko-KR" sz="1000" dirty="0"/>
              <a:t>1~3</a:t>
            </a:r>
            <a:r>
              <a:rPr lang="ko-KR" altLang="en-US" sz="1000" dirty="0"/>
              <a:t>번 선택</a:t>
            </a:r>
            <a:endParaRPr lang="en-US" altLang="ko-KR" sz="1000" dirty="0"/>
          </a:p>
          <a:p>
            <a:pPr>
              <a:buAutoNum type="arabicParenR"/>
            </a:pPr>
            <a:r>
              <a:rPr lang="en-US" altLang="ko-KR" sz="1000" dirty="0"/>
              <a:t>1</a:t>
            </a:r>
            <a:r>
              <a:rPr lang="ko-KR" altLang="en-US" sz="1000" dirty="0"/>
              <a:t>번만 날짜 수기입력</a:t>
            </a:r>
            <a:r>
              <a:rPr lang="en-US" altLang="ko-KR" sz="1000" dirty="0"/>
              <a:t>, </a:t>
            </a:r>
          </a:p>
          <a:p>
            <a:r>
              <a:rPr lang="en-US" altLang="ko-KR" sz="1000" b="1" dirty="0"/>
              <a:t>   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번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차협력사추가</a:t>
            </a:r>
            <a:r>
              <a:rPr lang="en-US" altLang="ko-KR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은 입력필요 없음</a:t>
            </a:r>
            <a:endParaRPr lang="en-US" altLang="ko-K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E5C15AF-EE41-4C77-921D-05F3AA6E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51" y="5370218"/>
            <a:ext cx="970989" cy="25783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6148956-F2F4-424B-B9BB-D06DC75BB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90" y="5361456"/>
            <a:ext cx="1045272" cy="29952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A71B81-0022-4C54-9F8E-FB37BD823101}"/>
              </a:ext>
            </a:extLst>
          </p:cNvPr>
          <p:cNvSpPr/>
          <p:nvPr/>
        </p:nvSpPr>
        <p:spPr>
          <a:xfrm>
            <a:off x="663112" y="2762898"/>
            <a:ext cx="188153" cy="153098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7170DBB-EF5D-43D9-B0F0-572AE8FAC404}"/>
              </a:ext>
            </a:extLst>
          </p:cNvPr>
          <p:cNvSpPr/>
          <p:nvPr/>
        </p:nvSpPr>
        <p:spPr>
          <a:xfrm>
            <a:off x="663112" y="2584935"/>
            <a:ext cx="188153" cy="136521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E2201C-6459-4632-BB62-8FD4777B31A3}"/>
              </a:ext>
            </a:extLst>
          </p:cNvPr>
          <p:cNvSpPr/>
          <p:nvPr/>
        </p:nvSpPr>
        <p:spPr>
          <a:xfrm>
            <a:off x="666512" y="2965414"/>
            <a:ext cx="188153" cy="136521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482F92-19CD-465B-98AB-B6947247DE1A}"/>
              </a:ext>
            </a:extLst>
          </p:cNvPr>
          <p:cNvSpPr txBox="1"/>
          <p:nvPr/>
        </p:nvSpPr>
        <p:spPr>
          <a:xfrm>
            <a:off x="1291915" y="22888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0" b="1"/>
              <a:t>선택하기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3B7359-D942-4666-9131-4F84F1236102}"/>
              </a:ext>
            </a:extLst>
          </p:cNvPr>
          <p:cNvSpPr txBox="1"/>
          <p:nvPr/>
        </p:nvSpPr>
        <p:spPr>
          <a:xfrm>
            <a:off x="6205023" y="4169889"/>
            <a:ext cx="5830442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안녕하세요</a:t>
            </a:r>
            <a:r>
              <a:rPr lang="en-US" altLang="ko-KR" sz="900" dirty="0"/>
              <a:t>? 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</a:t>
            </a:r>
            <a:r>
              <a:rPr lang="ko-KR" altLang="en-US" sz="900" dirty="0" err="1"/>
              <a:t>나이스윙크</a:t>
            </a:r>
            <a:r>
              <a:rPr lang="ko-KR" altLang="en-US" sz="900" dirty="0"/>
              <a:t> 운영팀입니다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현재 </a:t>
            </a:r>
            <a:r>
              <a:rPr lang="en-US" altLang="ko-KR" sz="900" dirty="0"/>
              <a:t>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</a:t>
            </a:r>
            <a:r>
              <a:rPr lang="ko-KR" altLang="en-US" sz="900" dirty="0" err="1"/>
              <a:t>나이스윙크의</a:t>
            </a:r>
            <a:r>
              <a:rPr lang="ko-KR" altLang="en-US" sz="900" dirty="0"/>
              <a:t> 대금결제모니터링 정기 이행 시기가 경과하여 </a:t>
            </a:r>
            <a:r>
              <a:rPr lang="ko-KR" altLang="en-US" sz="900" dirty="0" err="1"/>
              <a:t>미이행</a:t>
            </a:r>
            <a:r>
              <a:rPr lang="ko-KR" altLang="en-US" sz="900" dirty="0"/>
              <a:t> 현황을 알립니다</a:t>
            </a:r>
            <a:r>
              <a:rPr lang="en-US" altLang="ko-KR" sz="900" dirty="0"/>
              <a:t>. </a:t>
            </a:r>
          </a:p>
          <a:p>
            <a:endParaRPr lang="en-US" altLang="ko-KR" sz="900" dirty="0"/>
          </a:p>
          <a:p>
            <a:r>
              <a:rPr lang="ko-KR" altLang="en-US" sz="900" dirty="0"/>
              <a:t>현재 </a:t>
            </a:r>
            <a:r>
              <a:rPr lang="en-US" altLang="ko-KR" sz="900" dirty="0"/>
              <a:t>#{</a:t>
            </a:r>
            <a:r>
              <a:rPr lang="ko-KR" altLang="en-US" sz="900" dirty="0"/>
              <a:t>협력회사명</a:t>
            </a:r>
            <a:r>
              <a:rPr lang="en-US" altLang="ko-KR" sz="900" dirty="0"/>
              <a:t>}</a:t>
            </a:r>
            <a:r>
              <a:rPr lang="ko-KR" altLang="en-US" sz="900" dirty="0"/>
              <a:t>은 </a:t>
            </a:r>
            <a:r>
              <a:rPr lang="en-US" altLang="ko-KR" sz="900" dirty="0"/>
              <a:t>#{</a:t>
            </a:r>
            <a:r>
              <a:rPr lang="ko-KR" altLang="en-US" sz="1000" b="1" dirty="0">
                <a:solidFill>
                  <a:srgbClr val="FF0000"/>
                </a:solidFill>
              </a:rPr>
              <a:t>날짜</a:t>
            </a:r>
            <a:r>
              <a:rPr lang="en-US" altLang="ko-KR" sz="900" dirty="0"/>
              <a:t>} </a:t>
            </a:r>
            <a:r>
              <a:rPr lang="ko-KR" altLang="en-US" sz="900" dirty="0"/>
              <a:t>대금결제모니터링 이행을 실시한 후 금일까지 </a:t>
            </a:r>
            <a:r>
              <a:rPr lang="en-US" altLang="ko-KR" sz="900" dirty="0"/>
              <a:t>45</a:t>
            </a:r>
            <a:r>
              <a:rPr lang="ko-KR" altLang="en-US" sz="900" dirty="0"/>
              <a:t>일동안 대금결제모니터링을</a:t>
            </a:r>
            <a:endParaRPr lang="en-US" altLang="ko-KR" sz="900" dirty="0"/>
          </a:p>
          <a:p>
            <a:r>
              <a:rPr lang="ko-KR" altLang="en-US" sz="900" dirty="0"/>
              <a:t>이행하지 않은 상태입니다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금일 </a:t>
            </a:r>
            <a:r>
              <a:rPr lang="en-US" altLang="ko-KR" sz="900" dirty="0"/>
              <a:t>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</a:t>
            </a:r>
            <a:r>
              <a:rPr lang="ko-KR" altLang="en-US" sz="900" dirty="0" err="1"/>
              <a:t>나이스윙크에</a:t>
            </a:r>
            <a:r>
              <a:rPr lang="ko-KR" altLang="en-US" sz="900" dirty="0"/>
              <a:t> 로그인 하시어 대금결제모니터링 이행을 </a:t>
            </a:r>
            <a:r>
              <a:rPr lang="ko-KR" altLang="en-US" sz="900" dirty="0" err="1"/>
              <a:t>안내드리며</a:t>
            </a:r>
            <a:r>
              <a:rPr lang="en-US" altLang="ko-KR" sz="900" dirty="0"/>
              <a:t>, </a:t>
            </a:r>
            <a:r>
              <a:rPr lang="ko-KR" altLang="en-US" sz="900" dirty="0"/>
              <a:t>만약 이행을 하지 못하는</a:t>
            </a:r>
            <a:endParaRPr lang="en-US" altLang="ko-KR" sz="900" dirty="0"/>
          </a:p>
          <a:p>
            <a:r>
              <a:rPr lang="ko-KR" altLang="en-US" sz="900" dirty="0"/>
              <a:t>부득이한 사정이 있거나</a:t>
            </a:r>
            <a:r>
              <a:rPr lang="en-US" altLang="ko-KR" sz="900" dirty="0"/>
              <a:t>,  </a:t>
            </a:r>
            <a:r>
              <a:rPr lang="ko-KR" altLang="en-US" sz="900" dirty="0"/>
              <a:t>불편한 사항 있으시면 언제든지 운영팀으로 문의 바랍니다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문의전화 </a:t>
            </a:r>
            <a:r>
              <a:rPr lang="en-US" altLang="ko-KR" sz="900" dirty="0"/>
              <a:t>: 1670-1970, 788-9084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C37277-D416-4F59-8A6D-9B8D94EE29E2}"/>
              </a:ext>
            </a:extLst>
          </p:cNvPr>
          <p:cNvSpPr txBox="1"/>
          <p:nvPr/>
        </p:nvSpPr>
        <p:spPr>
          <a:xfrm>
            <a:off x="6208060" y="3899700"/>
            <a:ext cx="2382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(①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장기 미이행업체 이용 독려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-8p)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03938A-DC63-4E01-885A-7C4F4D8ECB1B}"/>
              </a:ext>
            </a:extLst>
          </p:cNvPr>
          <p:cNvSpPr txBox="1"/>
          <p:nvPr/>
        </p:nvSpPr>
        <p:spPr>
          <a:xfrm>
            <a:off x="377459" y="7269577"/>
            <a:ext cx="72250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안녕하세요</a:t>
            </a:r>
            <a:r>
              <a:rPr lang="en-US" altLang="ko-KR" sz="900" dirty="0"/>
              <a:t>? 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 </a:t>
            </a:r>
            <a:r>
              <a:rPr lang="ko-KR" altLang="en-US" sz="900" dirty="0" err="1"/>
              <a:t>나이스윙크</a:t>
            </a:r>
            <a:r>
              <a:rPr lang="ko-KR" altLang="en-US" sz="900" dirty="0"/>
              <a:t> 운영팀입니다</a:t>
            </a:r>
            <a:r>
              <a:rPr lang="en-US" altLang="ko-KR" sz="900" dirty="0"/>
              <a:t>. </a:t>
            </a:r>
          </a:p>
          <a:p>
            <a:r>
              <a:rPr lang="en-US" altLang="ko-KR" sz="900" dirty="0"/>
              <a:t>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</a:t>
            </a:r>
            <a:r>
              <a:rPr lang="ko-KR" altLang="en-US" sz="900" dirty="0" err="1"/>
              <a:t>나이스윙크의</a:t>
            </a:r>
            <a:r>
              <a:rPr lang="ko-KR" altLang="en-US" sz="900" dirty="0"/>
              <a:t> 대금결제모니터링 서비스 이용과 관련된 </a:t>
            </a:r>
            <a:r>
              <a:rPr lang="ko-KR" altLang="en-US" sz="900" dirty="0" err="1"/>
              <a:t>안내글입니다</a:t>
            </a:r>
            <a:r>
              <a:rPr lang="en-US" altLang="ko-KR" sz="900" dirty="0"/>
              <a:t>.  </a:t>
            </a:r>
          </a:p>
          <a:p>
            <a:endParaRPr lang="en-US" altLang="ko-KR" sz="900" dirty="0"/>
          </a:p>
          <a:p>
            <a:r>
              <a:rPr lang="ko-KR" altLang="en-US" sz="900" dirty="0"/>
              <a:t>현재 </a:t>
            </a:r>
            <a:r>
              <a:rPr lang="en-US" altLang="ko-KR" sz="900" dirty="0"/>
              <a:t>#{</a:t>
            </a:r>
            <a:r>
              <a:rPr lang="ko-KR" altLang="en-US" sz="1000" b="1" dirty="0">
                <a:solidFill>
                  <a:srgbClr val="FF0000"/>
                </a:solidFill>
              </a:rPr>
              <a:t>협력회사명</a:t>
            </a:r>
            <a:r>
              <a:rPr lang="en-US" altLang="ko-KR" sz="900" dirty="0"/>
              <a:t>}(</a:t>
            </a:r>
            <a:r>
              <a:rPr lang="ko-KR" altLang="en-US" sz="900" dirty="0"/>
              <a:t>은</a:t>
            </a:r>
            <a:r>
              <a:rPr lang="en-US" altLang="ko-KR" sz="900" dirty="0"/>
              <a:t>)</a:t>
            </a:r>
            <a:r>
              <a:rPr lang="ko-KR" altLang="en-US" sz="900" dirty="0"/>
              <a:t>는 대금결제모니터링 </a:t>
            </a:r>
            <a:r>
              <a:rPr lang="ko-KR" altLang="en-US" sz="900" dirty="0" err="1"/>
              <a:t>이행시</a:t>
            </a:r>
            <a:r>
              <a:rPr lang="ko-KR" altLang="en-US" sz="900" dirty="0"/>
              <a:t> </a:t>
            </a:r>
            <a:r>
              <a:rPr lang="en-US" altLang="ko-KR" sz="900" dirty="0"/>
              <a:t>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</a:t>
            </a:r>
            <a:r>
              <a:rPr lang="ko-KR" altLang="en-US" sz="900" dirty="0"/>
              <a:t>에 납품을 위해 매입하는 </a:t>
            </a:r>
            <a:r>
              <a:rPr lang="en-US" altLang="ko-KR" sz="900" dirty="0"/>
              <a:t>2</a:t>
            </a:r>
            <a:r>
              <a:rPr lang="ko-KR" altLang="en-US" sz="900" dirty="0"/>
              <a:t>차 협력회사를 </a:t>
            </a:r>
            <a:endParaRPr lang="en-US" altLang="ko-KR" sz="900" dirty="0"/>
          </a:p>
          <a:p>
            <a:r>
              <a:rPr lang="en-US" altLang="ko-KR" sz="900" dirty="0"/>
              <a:t>1</a:t>
            </a:r>
            <a:r>
              <a:rPr lang="ko-KR" altLang="en-US" sz="900" dirty="0"/>
              <a:t>개사만 지정하고 계십니다</a:t>
            </a:r>
            <a:r>
              <a:rPr lang="en-US" altLang="ko-KR" sz="900" dirty="0"/>
              <a:t>. </a:t>
            </a:r>
            <a:r>
              <a:rPr lang="ko-KR" altLang="en-US" sz="900" dirty="0"/>
              <a:t>거래하는 기업이 더 있거나</a:t>
            </a:r>
            <a:r>
              <a:rPr lang="en-US" altLang="ko-KR" sz="900" dirty="0"/>
              <a:t>, #{</a:t>
            </a:r>
            <a:r>
              <a:rPr lang="ko-KR" altLang="en-US" sz="900" dirty="0"/>
              <a:t>대기업명</a:t>
            </a:r>
            <a:r>
              <a:rPr lang="en-US" altLang="ko-KR" sz="900" dirty="0"/>
              <a:t>} </a:t>
            </a:r>
            <a:r>
              <a:rPr lang="ko-KR" altLang="en-US" sz="900" dirty="0"/>
              <a:t>납품을 위한 구매처로 특정하기 </a:t>
            </a:r>
            <a:endParaRPr lang="en-US" altLang="ko-KR" sz="900" dirty="0"/>
          </a:p>
          <a:p>
            <a:r>
              <a:rPr lang="ko-KR" altLang="en-US" sz="900" dirty="0"/>
              <a:t>어려운 경우에는 모두 </a:t>
            </a:r>
            <a:r>
              <a:rPr lang="en-US" altLang="ko-KR" sz="900" dirty="0"/>
              <a:t>2</a:t>
            </a:r>
            <a:r>
              <a:rPr lang="ko-KR" altLang="en-US" sz="900" dirty="0"/>
              <a:t>차 협력회사로 </a:t>
            </a:r>
            <a:r>
              <a:rPr lang="ko-KR" altLang="en-US" sz="900" dirty="0" err="1"/>
              <a:t>지정하셔도</a:t>
            </a:r>
            <a:r>
              <a:rPr lang="ko-KR" altLang="en-US" sz="900" dirty="0"/>
              <a:t> 됩니다</a:t>
            </a:r>
            <a:r>
              <a:rPr lang="en-US" altLang="ko-KR" sz="900" dirty="0"/>
              <a:t>. 2</a:t>
            </a:r>
            <a:r>
              <a:rPr lang="ko-KR" altLang="en-US" sz="900" dirty="0"/>
              <a:t>차 협력회사 </a:t>
            </a:r>
            <a:r>
              <a:rPr lang="ko-KR" altLang="en-US" sz="900" dirty="0" err="1"/>
              <a:t>선정시</a:t>
            </a:r>
            <a:r>
              <a:rPr lang="ko-KR" altLang="en-US" sz="900" dirty="0"/>
              <a:t> 애매한 경우 운영팀으로 문의 바랍니다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문의전화 </a:t>
            </a:r>
            <a:r>
              <a:rPr lang="en-US" altLang="ko-KR" sz="900" dirty="0"/>
              <a:t>: 1670-1970, 788-9084</a:t>
            </a:r>
          </a:p>
          <a:p>
            <a:endParaRPr lang="en-US" altLang="ko-KR" sz="900" dirty="0"/>
          </a:p>
          <a:p>
            <a:r>
              <a:rPr lang="ko-KR" altLang="en-US" sz="900" dirty="0"/>
              <a:t>본 </a:t>
            </a:r>
            <a:r>
              <a:rPr lang="ko-KR" altLang="en-US" sz="900" dirty="0" err="1"/>
              <a:t>알림톡은</a:t>
            </a:r>
            <a:r>
              <a:rPr lang="ko-KR" altLang="en-US" sz="900" dirty="0"/>
              <a:t> </a:t>
            </a:r>
            <a:r>
              <a:rPr lang="ko-KR" altLang="en-US" sz="900" dirty="0" err="1"/>
              <a:t>나이스윙크</a:t>
            </a:r>
            <a:r>
              <a:rPr lang="ko-KR" altLang="en-US" sz="900" dirty="0"/>
              <a:t> 회원가입 시 작성하신 정보제공 동의에 근거하여 제공되면</a:t>
            </a:r>
            <a:r>
              <a:rPr lang="en-US" altLang="ko-KR" sz="900" dirty="0"/>
              <a:t>, </a:t>
            </a:r>
            <a:r>
              <a:rPr lang="ko-KR" altLang="en-US" sz="900" dirty="0"/>
              <a:t>회원의 서비스 이용편의를 위해 제공되고 있습니다</a:t>
            </a:r>
            <a:r>
              <a:rPr lang="en-US" altLang="ko-KR" sz="900" dirty="0"/>
              <a:t>. </a:t>
            </a:r>
            <a:endParaRPr lang="ko-KR" alt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7A4D3-ED86-48E6-860F-6F6FA5B5E7B9}"/>
              </a:ext>
            </a:extLst>
          </p:cNvPr>
          <p:cNvSpPr txBox="1"/>
          <p:nvPr/>
        </p:nvSpPr>
        <p:spPr>
          <a:xfrm>
            <a:off x="377459" y="69679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(③ 2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차 협력사 추가지정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-9p)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1019772-517E-4E6F-ADBD-C7A25A7C299F}"/>
              </a:ext>
            </a:extLst>
          </p:cNvPr>
          <p:cNvCxnSpPr/>
          <p:nvPr/>
        </p:nvCxnSpPr>
        <p:spPr>
          <a:xfrm>
            <a:off x="8208838" y="5240707"/>
            <a:ext cx="0" cy="157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0B994A-800B-4DB3-8482-7C221B3F7F8D}"/>
              </a:ext>
            </a:extLst>
          </p:cNvPr>
          <p:cNvCxnSpPr/>
          <p:nvPr/>
        </p:nvCxnSpPr>
        <p:spPr>
          <a:xfrm>
            <a:off x="2685940" y="7050430"/>
            <a:ext cx="4514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7BF078-174E-48F4-A3F0-16B42B60BEB8}"/>
              </a:ext>
            </a:extLst>
          </p:cNvPr>
          <p:cNvSpPr txBox="1"/>
          <p:nvPr/>
        </p:nvSpPr>
        <p:spPr>
          <a:xfrm>
            <a:off x="7198570" y="681434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문자내용 선택에 따른</a:t>
            </a:r>
            <a:endParaRPr lang="en-US" altLang="ko-KR" sz="1200" dirty="0"/>
          </a:p>
          <a:p>
            <a:r>
              <a:rPr lang="ko-KR" altLang="en-US" sz="1200" dirty="0"/>
              <a:t>발송내용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CCBBF9-04BC-48B0-AEEE-3D0E066758C8}"/>
              </a:ext>
            </a:extLst>
          </p:cNvPr>
          <p:cNvSpPr txBox="1"/>
          <p:nvPr/>
        </p:nvSpPr>
        <p:spPr>
          <a:xfrm>
            <a:off x="6120606" y="3041037"/>
            <a:ext cx="3044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대기업명은 </a:t>
            </a:r>
            <a:r>
              <a:rPr lang="en-US" altLang="ko-KR" sz="1100" dirty="0"/>
              <a:t>7~8PAGE</a:t>
            </a:r>
            <a:r>
              <a:rPr lang="ko-KR" altLang="en-US" sz="1100" dirty="0"/>
              <a:t>에서 대기업 구분했음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3C01B22-5462-42FD-8374-75FA51C7F975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7258313" y="3302647"/>
            <a:ext cx="384505" cy="89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41C2EFC-A325-468F-BCFD-856587E1FFCA}"/>
              </a:ext>
            </a:extLst>
          </p:cNvPr>
          <p:cNvSpPr txBox="1"/>
          <p:nvPr/>
        </p:nvSpPr>
        <p:spPr>
          <a:xfrm>
            <a:off x="377459" y="668353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발송문구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0D744F-00C9-4401-AEF3-61FAEFBA8749}"/>
              </a:ext>
            </a:extLst>
          </p:cNvPr>
          <p:cNvSpPr txBox="1"/>
          <p:nvPr/>
        </p:nvSpPr>
        <p:spPr>
          <a:xfrm>
            <a:off x="6201421" y="360259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발송문구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0F5957C-80CC-4EE7-B08E-002648B647F5}"/>
              </a:ext>
            </a:extLst>
          </p:cNvPr>
          <p:cNvSpPr/>
          <p:nvPr/>
        </p:nvSpPr>
        <p:spPr>
          <a:xfrm>
            <a:off x="457055" y="3426382"/>
            <a:ext cx="267141" cy="307018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1A26C20-7DE3-4F99-997F-8DA54EC31F1E}"/>
              </a:ext>
            </a:extLst>
          </p:cNvPr>
          <p:cNvSpPr/>
          <p:nvPr/>
        </p:nvSpPr>
        <p:spPr>
          <a:xfrm>
            <a:off x="7558134" y="4302110"/>
            <a:ext cx="300845" cy="298419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2EA7F1-1FBE-4C7B-A2B0-B33C6EF30049}"/>
              </a:ext>
            </a:extLst>
          </p:cNvPr>
          <p:cNvSpPr txBox="1"/>
          <p:nvPr/>
        </p:nvSpPr>
        <p:spPr>
          <a:xfrm>
            <a:off x="1427438" y="3850498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(②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정기모니터링 이행 독려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-9p)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6659B4-E1CB-4DBA-ACA4-EE4B1D01854B}"/>
              </a:ext>
            </a:extLst>
          </p:cNvPr>
          <p:cNvCxnSpPr>
            <a:cxnSpLocks/>
          </p:cNvCxnSpPr>
          <p:nvPr/>
        </p:nvCxnSpPr>
        <p:spPr>
          <a:xfrm flipV="1">
            <a:off x="1116273" y="7561064"/>
            <a:ext cx="7668629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90254-F189-4941-AFBC-E7932EB34691}"/>
              </a:ext>
            </a:extLst>
          </p:cNvPr>
          <p:cNvSpPr txBox="1"/>
          <p:nvPr/>
        </p:nvSpPr>
        <p:spPr>
          <a:xfrm>
            <a:off x="7858979" y="76330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9p</a:t>
            </a:r>
            <a:r>
              <a:rPr lang="ko-KR" altLang="en-US" sz="1200" dirty="0"/>
              <a:t>에서</a:t>
            </a:r>
            <a:r>
              <a:rPr lang="en-US" altLang="ko-KR" sz="1200" dirty="0"/>
              <a:t>(1</a:t>
            </a:r>
            <a:r>
              <a:rPr lang="ko-KR" altLang="en-US" sz="1200" dirty="0"/>
              <a:t>번가이드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체크된 업체</a:t>
            </a:r>
          </a:p>
        </p:txBody>
      </p:sp>
    </p:spTree>
    <p:extLst>
      <p:ext uri="{BB962C8B-B14F-4D97-AF65-F5344CB8AC3E}">
        <p14:creationId xmlns:p14="http://schemas.microsoft.com/office/powerpoint/2010/main" val="4557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NW-A-05-05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마지막 화면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75750"/>
              </p:ext>
            </p:extLst>
          </p:nvPr>
        </p:nvGraphicFramePr>
        <p:xfrm>
          <a:off x="9000926" y="276533"/>
          <a:ext cx="3230148" cy="211671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발송현황 조회 화면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현황파악 위한 화면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부분완료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100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개 발송 했으나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개라도 발송실패 나오면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부분완료로 표기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발송내역 확인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–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발송실패업체 확인용도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실패했다고 특별한 행위 없음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DB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보관기간은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년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–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추후 데이터 검색 느릴 경우 단축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72070-3494-4CD2-ABAD-81B877CFBC95}"/>
              </a:ext>
            </a:extLst>
          </p:cNvPr>
          <p:cNvCxnSpPr>
            <a:cxnSpLocks/>
          </p:cNvCxnSpPr>
          <p:nvPr/>
        </p:nvCxnSpPr>
        <p:spPr>
          <a:xfrm>
            <a:off x="1806355" y="595204"/>
            <a:ext cx="0" cy="7930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E8AC86-924C-4C84-A413-D883D22EA9E3}"/>
              </a:ext>
            </a:extLst>
          </p:cNvPr>
          <p:cNvSpPr txBox="1"/>
          <p:nvPr/>
        </p:nvSpPr>
        <p:spPr>
          <a:xfrm>
            <a:off x="71934" y="1346822"/>
            <a:ext cx="1745554" cy="530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 등록정보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협력기업별 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맵핑내역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동반성장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VOC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실적 및 통계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회원가입실적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스크래핑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도입기업별 이용현황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 실적보고서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운영관리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게시판 관리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Q&amp;A</a:t>
            </a: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b="1" dirty="0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b="1" dirty="0" err="1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알림톡</a:t>
            </a:r>
            <a:endParaRPr lang="en-US" altLang="ko-KR" sz="1100" b="1" dirty="0">
              <a:solidFill>
                <a:srgbClr val="0C95EA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endParaRPr lang="en-US" altLang="ko-KR" sz="105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2584F-A5CA-4041-825A-A396FC712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72" y="622816"/>
            <a:ext cx="1438910" cy="575564"/>
          </a:xfrm>
          <a:prstGeom prst="rect">
            <a:avLst/>
          </a:prstGeom>
        </p:spPr>
      </p:pic>
      <p:sp>
        <p:nvSpPr>
          <p:cNvPr id="16" name="모서리가 둥근 직사각형 77">
            <a:extLst>
              <a:ext uri="{FF2B5EF4-FFF2-40B4-BE49-F238E27FC236}">
                <a16:creationId xmlns:a16="http://schemas.microsoft.com/office/drawing/2014/main" id="{CDF20DFC-BE68-4854-9ED7-0FEA5F7E41B7}"/>
              </a:ext>
            </a:extLst>
          </p:cNvPr>
          <p:cNvSpPr/>
          <p:nvPr/>
        </p:nvSpPr>
        <p:spPr>
          <a:xfrm>
            <a:off x="7897056" y="1913652"/>
            <a:ext cx="867377" cy="250825"/>
          </a:xfrm>
          <a:prstGeom prst="roundRect">
            <a:avLst>
              <a:gd name="adj" fmla="val 1992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신규발송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D62AD-023B-47B5-BA39-C3A072B57B22}"/>
              </a:ext>
            </a:extLst>
          </p:cNvPr>
          <p:cNvSpPr txBox="1"/>
          <p:nvPr/>
        </p:nvSpPr>
        <p:spPr>
          <a:xfrm>
            <a:off x="1823876" y="648296"/>
            <a:ext cx="5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운영관리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4F731-C97C-4DD7-AE93-D72E12F61EFB}"/>
              </a:ext>
            </a:extLst>
          </p:cNvPr>
          <p:cNvSpPr/>
          <p:nvPr/>
        </p:nvSpPr>
        <p:spPr>
          <a:xfrm>
            <a:off x="1933024" y="1044719"/>
            <a:ext cx="6851877" cy="6428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A3F19F-B0B5-4EAD-BF8C-7E35286FEF34}"/>
              </a:ext>
            </a:extLst>
          </p:cNvPr>
          <p:cNvSpPr/>
          <p:nvPr/>
        </p:nvSpPr>
        <p:spPr>
          <a:xfrm>
            <a:off x="8132791" y="1092931"/>
            <a:ext cx="591978" cy="539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8BF9FE-BF43-4893-9D22-40DF9259DD6F}"/>
              </a:ext>
            </a:extLst>
          </p:cNvPr>
          <p:cNvSpPr/>
          <p:nvPr/>
        </p:nvSpPr>
        <p:spPr>
          <a:xfrm>
            <a:off x="2917886" y="1385498"/>
            <a:ext cx="1190536" cy="1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대기업 전체   ▼</a:t>
            </a:r>
            <a:endParaRPr lang="ko-KR" altLang="en-US" sz="900" b="1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95D0A-0C07-4B64-9654-3F4250654A92}"/>
              </a:ext>
            </a:extLst>
          </p:cNvPr>
          <p:cNvSpPr txBox="1"/>
          <p:nvPr/>
        </p:nvSpPr>
        <p:spPr>
          <a:xfrm>
            <a:off x="1956017" y="1080344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91C8E-A111-4CAC-A12D-E4671FD99EE5}"/>
              </a:ext>
            </a:extLst>
          </p:cNvPr>
          <p:cNvSpPr txBox="1"/>
          <p:nvPr/>
        </p:nvSpPr>
        <p:spPr>
          <a:xfrm>
            <a:off x="1956017" y="1346540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대기업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AD63-63F1-47D1-8F85-E7DA5D261232}"/>
              </a:ext>
            </a:extLst>
          </p:cNvPr>
          <p:cNvSpPr/>
          <p:nvPr/>
        </p:nvSpPr>
        <p:spPr>
          <a:xfrm>
            <a:off x="4200140" y="1144941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1B13C-DD5B-438A-B69E-F975566D04D7}"/>
              </a:ext>
            </a:extLst>
          </p:cNvPr>
          <p:cNvSpPr/>
          <p:nvPr/>
        </p:nvSpPr>
        <p:spPr>
          <a:xfrm>
            <a:off x="2923386" y="1138637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36D58F-F21E-4230-BFEC-C9D33D09F9DC}"/>
              </a:ext>
            </a:extLst>
          </p:cNvPr>
          <p:cNvSpPr/>
          <p:nvPr/>
        </p:nvSpPr>
        <p:spPr>
          <a:xfrm>
            <a:off x="3682760" y="1145724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F571C9-2F61-4E0D-B9CC-D11D93436EDC}"/>
              </a:ext>
            </a:extLst>
          </p:cNvPr>
          <p:cNvSpPr/>
          <p:nvPr/>
        </p:nvSpPr>
        <p:spPr>
          <a:xfrm>
            <a:off x="3682760" y="1205426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5943C2-66BA-45F6-85FB-5D15CE11715B}"/>
              </a:ext>
            </a:extLst>
          </p:cNvPr>
          <p:cNvSpPr/>
          <p:nvPr/>
        </p:nvSpPr>
        <p:spPr>
          <a:xfrm>
            <a:off x="4962644" y="11553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BECF44-61AE-446D-9F77-CBFAD1AA41B0}"/>
              </a:ext>
            </a:extLst>
          </p:cNvPr>
          <p:cNvSpPr/>
          <p:nvPr/>
        </p:nvSpPr>
        <p:spPr>
          <a:xfrm>
            <a:off x="4962644" y="12150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B4D78-7E68-4FAD-A5C8-07C80EAD86CF}"/>
              </a:ext>
            </a:extLst>
          </p:cNvPr>
          <p:cNvSpPr txBox="1"/>
          <p:nvPr/>
        </p:nvSpPr>
        <p:spPr>
          <a:xfrm>
            <a:off x="3949797" y="1138635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4A9B43-6BDA-4CF7-9484-7CFB31D02567}"/>
              </a:ext>
            </a:extLst>
          </p:cNvPr>
          <p:cNvSpPr/>
          <p:nvPr/>
        </p:nvSpPr>
        <p:spPr>
          <a:xfrm>
            <a:off x="6168106" y="1138636"/>
            <a:ext cx="1838017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6072A-6725-4A4B-BECB-27548D95D165}"/>
              </a:ext>
            </a:extLst>
          </p:cNvPr>
          <p:cNvSpPr txBox="1"/>
          <p:nvPr/>
        </p:nvSpPr>
        <p:spPr>
          <a:xfrm>
            <a:off x="5316643" y="1080344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검색어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</a:t>
            </a:r>
            <a:endParaRPr lang="ko-KR" altLang="en-US" sz="1100" b="1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A03990-BEAD-4F19-8B5B-7EBAEE4104CD}"/>
              </a:ext>
            </a:extLst>
          </p:cNvPr>
          <p:cNvSpPr/>
          <p:nvPr/>
        </p:nvSpPr>
        <p:spPr>
          <a:xfrm>
            <a:off x="3618544" y="1844295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5014C8-82C3-4FBB-97E3-30C8BBA8DF4B}"/>
              </a:ext>
            </a:extLst>
          </p:cNvPr>
          <p:cNvSpPr/>
          <p:nvPr/>
        </p:nvSpPr>
        <p:spPr>
          <a:xfrm>
            <a:off x="8784901" y="2726113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50745A-63BF-4432-9C47-EB2C3A1CD3F4}"/>
              </a:ext>
            </a:extLst>
          </p:cNvPr>
          <p:cNvSpPr/>
          <p:nvPr/>
        </p:nvSpPr>
        <p:spPr>
          <a:xfrm>
            <a:off x="2075393" y="5481520"/>
            <a:ext cx="5132273" cy="3544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F2A6B9B-0388-4B52-84FA-0EEA47933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0853"/>
              </p:ext>
            </p:extLst>
          </p:nvPr>
        </p:nvGraphicFramePr>
        <p:xfrm>
          <a:off x="2243160" y="6644119"/>
          <a:ext cx="4757068" cy="1527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4275427118"/>
                    </a:ext>
                  </a:extLst>
                </a:gridCol>
                <a:gridCol w="759858">
                  <a:extLst>
                    <a:ext uri="{9D8B030D-6E8A-4147-A177-3AD203B41FA5}">
                      <a16:colId xmlns:a16="http://schemas.microsoft.com/office/drawing/2014/main" val="2924502466"/>
                    </a:ext>
                  </a:extLst>
                </a:gridCol>
                <a:gridCol w="78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806">
                  <a:extLst>
                    <a:ext uri="{9D8B030D-6E8A-4147-A177-3AD203B41FA5}">
                      <a16:colId xmlns:a16="http://schemas.microsoft.com/office/drawing/2014/main" val="1286684289"/>
                    </a:ext>
                  </a:extLst>
                </a:gridCol>
                <a:gridCol w="1126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306">
                  <a:extLst>
                    <a:ext uri="{9D8B030D-6E8A-4147-A177-3AD203B41FA5}">
                      <a16:colId xmlns:a16="http://schemas.microsoft.com/office/drawing/2014/main" val="2042954508"/>
                    </a:ext>
                  </a:extLst>
                </a:gridCol>
              </a:tblGrid>
              <a:tr h="221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NO</a:t>
                      </a:r>
                      <a:endParaRPr lang="ko-KR" altLang="en-US" sz="100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협력기업명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사업자번호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담당자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핸드폰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발송여부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삭제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</a:t>
                      </a:r>
                      <a:endParaRPr lang="ko-KR" altLang="en-US"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동남기업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107-87-55445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김동남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010-4567-6547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-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992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endParaRPr lang="ko-KR" altLang="en-US"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실패</a:t>
                      </a: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-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5206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endParaRPr lang="ko-KR" altLang="en-US"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-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3482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4</a:t>
                      </a:r>
                      <a:endParaRPr lang="ko-KR" altLang="en-US"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-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9855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</a:t>
                      </a:r>
                      <a:endParaRPr lang="ko-KR" altLang="en-US"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-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1131" marB="5113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4457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2868E1D9-FDF4-4C00-B609-E984A7497B3D}"/>
              </a:ext>
            </a:extLst>
          </p:cNvPr>
          <p:cNvSpPr txBox="1"/>
          <p:nvPr/>
        </p:nvSpPr>
        <p:spPr>
          <a:xfrm>
            <a:off x="2315168" y="5980567"/>
            <a:ext cx="1656331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대기업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삼성물산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발송일 </a:t>
            </a:r>
            <a:r>
              <a:rPr lang="en-US" altLang="ko-KR" sz="1100" b="1" dirty="0"/>
              <a:t>: 20.07.17</a:t>
            </a:r>
            <a:endParaRPr lang="ko-KR" altLang="en-US" sz="11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044AAB-F76B-49CB-8F65-FF2B46818A4D}"/>
              </a:ext>
            </a:extLst>
          </p:cNvPr>
          <p:cNvSpPr txBox="1"/>
          <p:nvPr/>
        </p:nvSpPr>
        <p:spPr>
          <a:xfrm>
            <a:off x="4583853" y="5989237"/>
            <a:ext cx="221083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발송건수 </a:t>
            </a:r>
            <a:r>
              <a:rPr lang="en-US" altLang="ko-KR" sz="1100" b="1" dirty="0"/>
              <a:t>: 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발송구분</a:t>
            </a:r>
            <a:r>
              <a:rPr lang="en-US" altLang="ko-KR" sz="1100" b="1" dirty="0"/>
              <a:t> : </a:t>
            </a:r>
            <a:r>
              <a:rPr lang="ko-KR" altLang="en-US" sz="1100" b="1" dirty="0"/>
              <a:t>발송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실패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208CC1-5C9C-4D05-966A-393CBECBF1BE}"/>
              </a:ext>
            </a:extLst>
          </p:cNvPr>
          <p:cNvSpPr/>
          <p:nvPr/>
        </p:nvSpPr>
        <p:spPr>
          <a:xfrm>
            <a:off x="2075393" y="5488909"/>
            <a:ext cx="5132273" cy="4070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6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6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발송 상세내역                   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3335BB6-BE94-42E7-AD3B-4B939C269D87}"/>
              </a:ext>
            </a:extLst>
          </p:cNvPr>
          <p:cNvSpPr/>
          <p:nvPr/>
        </p:nvSpPr>
        <p:spPr>
          <a:xfrm>
            <a:off x="4166870" y="8572664"/>
            <a:ext cx="743861" cy="300841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75432-086E-4F0E-9DBB-6373929D041B}"/>
              </a:ext>
            </a:extLst>
          </p:cNvPr>
          <p:cNvSpPr/>
          <p:nvPr/>
        </p:nvSpPr>
        <p:spPr>
          <a:xfrm>
            <a:off x="180154" y="6114210"/>
            <a:ext cx="86409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D77D35-936C-47A6-AFB6-84C439637544}"/>
              </a:ext>
            </a:extLst>
          </p:cNvPr>
          <p:cNvCxnSpPr>
            <a:cxnSpLocks/>
          </p:cNvCxnSpPr>
          <p:nvPr/>
        </p:nvCxnSpPr>
        <p:spPr>
          <a:xfrm>
            <a:off x="4926588" y="8723084"/>
            <a:ext cx="988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FFE4CC-245F-47F3-A779-6CB567A8E18A}"/>
              </a:ext>
            </a:extLst>
          </p:cNvPr>
          <p:cNvSpPr txBox="1"/>
          <p:nvPr/>
        </p:nvSpPr>
        <p:spPr>
          <a:xfrm>
            <a:off x="5895840" y="8497168"/>
            <a:ext cx="3086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미발송업체</a:t>
            </a:r>
            <a:r>
              <a:rPr lang="ko-KR" altLang="en-US" sz="1200" dirty="0"/>
              <a:t> 확인 </a:t>
            </a:r>
            <a:r>
              <a:rPr lang="en-US" altLang="ko-KR" sz="1200" dirty="0"/>
              <a:t>– </a:t>
            </a:r>
            <a:r>
              <a:rPr lang="ko-KR" altLang="en-US" sz="1200" dirty="0"/>
              <a:t>이후 특별한 행위 없음</a:t>
            </a:r>
            <a:r>
              <a:rPr lang="en-US" altLang="ko-KR" sz="1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F84014-DF5B-40FF-8E7C-B2A00208F806}"/>
              </a:ext>
            </a:extLst>
          </p:cNvPr>
          <p:cNvSpPr txBox="1"/>
          <p:nvPr/>
        </p:nvSpPr>
        <p:spPr>
          <a:xfrm>
            <a:off x="4562726" y="1352857"/>
            <a:ext cx="2398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발송현황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7C8F25-79C3-4CAA-B098-91D00ADCACCE}"/>
              </a:ext>
            </a:extLst>
          </p:cNvPr>
          <p:cNvSpPr/>
          <p:nvPr/>
        </p:nvSpPr>
        <p:spPr>
          <a:xfrm>
            <a:off x="5566647" y="1401574"/>
            <a:ext cx="1521514" cy="1358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전체 </a:t>
            </a:r>
            <a:r>
              <a:rPr lang="en-US" altLang="ko-KR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 </a:t>
            </a:r>
            <a:r>
              <a:rPr lang="en-US" altLang="ko-KR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수동   ▼</a:t>
            </a:r>
            <a:endParaRPr lang="ko-KR" altLang="en-US" sz="900" b="1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7C35024-E53E-40BF-9EB2-F0310E5D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15785"/>
              </p:ext>
            </p:extLst>
          </p:nvPr>
        </p:nvGraphicFramePr>
        <p:xfrm>
          <a:off x="1976487" y="2269229"/>
          <a:ext cx="6808414" cy="276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65">
                  <a:extLst>
                    <a:ext uri="{9D8B030D-6E8A-4147-A177-3AD203B41FA5}">
                      <a16:colId xmlns:a16="http://schemas.microsoft.com/office/drawing/2014/main" val="16502753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91036437"/>
                    </a:ext>
                  </a:extLst>
                </a:gridCol>
                <a:gridCol w="901666">
                  <a:extLst>
                    <a:ext uri="{9D8B030D-6E8A-4147-A177-3AD203B41FA5}">
                      <a16:colId xmlns:a16="http://schemas.microsoft.com/office/drawing/2014/main" val="3845025196"/>
                    </a:ext>
                  </a:extLst>
                </a:gridCol>
                <a:gridCol w="555238">
                  <a:extLst>
                    <a:ext uri="{9D8B030D-6E8A-4147-A177-3AD203B41FA5}">
                      <a16:colId xmlns:a16="http://schemas.microsoft.com/office/drawing/2014/main" val="3212861519"/>
                    </a:ext>
                  </a:extLst>
                </a:gridCol>
                <a:gridCol w="1783456">
                  <a:extLst>
                    <a:ext uri="{9D8B030D-6E8A-4147-A177-3AD203B41FA5}">
                      <a16:colId xmlns:a16="http://schemas.microsoft.com/office/drawing/2014/main" val="965982768"/>
                    </a:ext>
                  </a:extLst>
                </a:gridCol>
                <a:gridCol w="437496">
                  <a:extLst>
                    <a:ext uri="{9D8B030D-6E8A-4147-A177-3AD203B41FA5}">
                      <a16:colId xmlns:a16="http://schemas.microsoft.com/office/drawing/2014/main" val="4097729262"/>
                    </a:ext>
                  </a:extLst>
                </a:gridCol>
                <a:gridCol w="713878">
                  <a:extLst>
                    <a:ext uri="{9D8B030D-6E8A-4147-A177-3AD203B41FA5}">
                      <a16:colId xmlns:a16="http://schemas.microsoft.com/office/drawing/2014/main" val="2697891488"/>
                    </a:ext>
                  </a:extLst>
                </a:gridCol>
                <a:gridCol w="753537">
                  <a:extLst>
                    <a:ext uri="{9D8B030D-6E8A-4147-A177-3AD203B41FA5}">
                      <a16:colId xmlns:a16="http://schemas.microsoft.com/office/drawing/2014/main" val="3699917875"/>
                    </a:ext>
                  </a:extLst>
                </a:gridCol>
                <a:gridCol w="594898">
                  <a:extLst>
                    <a:ext uri="{9D8B030D-6E8A-4147-A177-3AD203B41FA5}">
                      <a16:colId xmlns:a16="http://schemas.microsoft.com/office/drawing/2014/main" val="3074179987"/>
                    </a:ext>
                  </a:extLst>
                </a:gridCol>
              </a:tblGrid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NO</a:t>
                      </a:r>
                      <a:endParaRPr lang="ko-KR" altLang="en-US" sz="105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대기업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건수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 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상태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8180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코웨이</a:t>
                      </a:r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자동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99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20.03.17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삼성물산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설명회 참석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20.04.08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부분완료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5206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한화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300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온라인 강의 시청 알림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348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포스코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9855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코웨이</a:t>
                      </a:r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자동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4457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20.03.17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삼성물산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설명회 참석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20.04.08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부분완료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59283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한화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300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온라인 강의 시청 알림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32397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8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포스코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58315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9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한화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300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온라인 강의 시청 알림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2400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포스코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9989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5C81FA-B4C1-46AA-A801-D19AFF21502C}"/>
              </a:ext>
            </a:extLst>
          </p:cNvPr>
          <p:cNvCxnSpPr>
            <a:cxnSpLocks/>
          </p:cNvCxnSpPr>
          <p:nvPr/>
        </p:nvCxnSpPr>
        <p:spPr>
          <a:xfrm flipH="1">
            <a:off x="7056710" y="2950840"/>
            <a:ext cx="1368152" cy="23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1DBC98-11E7-42B0-8B29-7E94636C745C}"/>
              </a:ext>
            </a:extLst>
          </p:cNvPr>
          <p:cNvSpPr txBox="1"/>
          <p:nvPr/>
        </p:nvSpPr>
        <p:spPr>
          <a:xfrm>
            <a:off x="4120888" y="1939854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알림톡</a:t>
            </a:r>
            <a:r>
              <a:rPr lang="ko-KR" altLang="en-US" sz="1200" dirty="0"/>
              <a:t> 발송 현황 화면 조회</a:t>
            </a:r>
            <a:endParaRPr lang="en-US" altLang="ko-KR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656FABB-3F2B-4365-AB51-1D566CFB42CC}"/>
              </a:ext>
            </a:extLst>
          </p:cNvPr>
          <p:cNvSpPr/>
          <p:nvPr/>
        </p:nvSpPr>
        <p:spPr>
          <a:xfrm>
            <a:off x="4361303" y="5544974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6E0866-62E7-4F51-9F77-80D0CCE5111A}"/>
              </a:ext>
            </a:extLst>
          </p:cNvPr>
          <p:cNvSpPr/>
          <p:nvPr/>
        </p:nvSpPr>
        <p:spPr>
          <a:xfrm>
            <a:off x="4028650" y="799032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98E5F-5B91-44AF-8787-320B7B762A24}"/>
              </a:ext>
            </a:extLst>
          </p:cNvPr>
          <p:cNvSpPr txBox="1"/>
          <p:nvPr/>
        </p:nvSpPr>
        <p:spPr>
          <a:xfrm>
            <a:off x="3762121" y="8218309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이전 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…1.2.3.4.5….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다음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…&gt;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1EA5E-3E7C-4DF0-ABF8-07F63C9761AE}"/>
              </a:ext>
            </a:extLst>
          </p:cNvPr>
          <p:cNvSpPr txBox="1"/>
          <p:nvPr/>
        </p:nvSpPr>
        <p:spPr>
          <a:xfrm>
            <a:off x="4479554" y="5055230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이전 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…1.2.3.4.5….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다음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…&gt;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2223D7-8C47-4E7C-B661-D652D9873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8FA9C3-7A7E-436F-8CAC-84C38A103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50852"/>
              </p:ext>
            </p:extLst>
          </p:nvPr>
        </p:nvGraphicFramePr>
        <p:xfrm>
          <a:off x="503982" y="648296"/>
          <a:ext cx="11089232" cy="1409914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변경일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변경유형</a:t>
                      </a:r>
                      <a:r>
                        <a:rPr kumimoji="0" lang="en-US" altLang="ko-KR" sz="105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변경내용</a:t>
                      </a:r>
                      <a:r>
                        <a:rPr kumimoji="0" lang="en-US" altLang="ko-KR" sz="105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112996" marR="112996" marT="57605" marB="576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Rev 1.0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2020.06.16</a:t>
                      </a: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어드민사이트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알림톡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발송기능 추가 개발</a:t>
                      </a: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어드민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사이트내 </a:t>
                      </a:r>
                      <a:r>
                        <a:rPr kumimoji="1" lang="ko-KR" altLang="en-US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알림톡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수동발송 기능</a:t>
                      </a: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박운학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2996" marR="112996" marT="57605" marB="576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825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11215" marR="111215" marT="58965" marB="589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Box 289">
            <a:extLst>
              <a:ext uri="{FF2B5EF4-FFF2-40B4-BE49-F238E27FC236}">
                <a16:creationId xmlns:a16="http://schemas.microsoft.com/office/drawing/2014/main" id="{61CFDD99-F803-4284-BE16-70E552F1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57" y="8899244"/>
            <a:ext cx="7689346" cy="3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970" tIns="75487" rIns="150970" bIns="75487">
            <a:spAutoFit/>
          </a:bodyPr>
          <a:lstStyle>
            <a:defPPr>
              <a:defRPr lang="ko-KR"/>
            </a:defPPr>
            <a:lvl1pPr marL="0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84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696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454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9391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4239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9087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3935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8783" algn="l" defTabSz="1509696" rtl="0" eaLnBrk="1" latinLnBrk="1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300" baseline="3000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변경 내용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변경이 발생되는 위치와 변경 내용을 자세히 기록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(P.CODE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와 변경 내용을 기술한다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.)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27EBAC-32E0-43DE-A3CC-EF0BE0F0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4869"/>
              </p:ext>
            </p:extLst>
          </p:nvPr>
        </p:nvGraphicFramePr>
        <p:xfrm>
          <a:off x="503982" y="6417336"/>
          <a:ext cx="6624736" cy="25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587371646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3536230760"/>
                    </a:ext>
                  </a:extLst>
                </a:gridCol>
              </a:tblGrid>
              <a:tr h="253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646663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608449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665136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누락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스토리보드 요구사항 누락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66400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상세화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스토리보드 요구사항 상세 기술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추가 부연설명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01415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요구사항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스토리보드 요구사항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명칭 변경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수식 변경 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34399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 이슈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 과정에서 개발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운영 상 어려움이 파악되어 이에 맞추어 기획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37304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(UI/UX) </a:t>
                      </a:r>
                      <a:r>
                        <a:rPr lang="ko-KR" altLang="en-US" sz="1000" dirty="0"/>
                        <a:t>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스토리보드 확정 이후 디자인시안 확정에 따른 메인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등 상세 내용 변경 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94449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제휴사 이슈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제휴 업체 요구로 인한 서비스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55134"/>
                  </a:ext>
                </a:extLst>
              </a:tr>
              <a:tr h="25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정책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예산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정책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예산 및 기간 변경 이슈로 인한 로직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범위 변동 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084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5B6E45F-57DA-4569-A97C-A0CA4EC9DFE7}"/>
              </a:ext>
            </a:extLst>
          </p:cNvPr>
          <p:cNvSpPr/>
          <p:nvPr/>
        </p:nvSpPr>
        <p:spPr>
          <a:xfrm>
            <a:off x="503982" y="6120904"/>
            <a:ext cx="10310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aseline="3000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</a:rPr>
              <a:t>변경 유형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4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메뉴 추가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06909"/>
              </p:ext>
            </p:extLst>
          </p:nvPr>
        </p:nvGraphicFramePr>
        <p:xfrm>
          <a:off x="9000926" y="276533"/>
          <a:ext cx="3230148" cy="18313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알림톡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메뉴 추가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디자인은 기존 관리자화면 스타일 유지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E8161DA-C1B2-4E03-BAD4-582B9BC2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4" y="1008336"/>
            <a:ext cx="8856000" cy="5254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FE6B9-DAD5-45E6-B303-D11E70113199}"/>
              </a:ext>
            </a:extLst>
          </p:cNvPr>
          <p:cNvSpPr txBox="1"/>
          <p:nvPr/>
        </p:nvSpPr>
        <p:spPr>
          <a:xfrm>
            <a:off x="35358" y="5713240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 err="1"/>
              <a:t>알림톡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EAF4C-E15A-4CFB-88F1-46CF45E8E10C}"/>
              </a:ext>
            </a:extLst>
          </p:cNvPr>
          <p:cNvSpPr/>
          <p:nvPr/>
        </p:nvSpPr>
        <p:spPr>
          <a:xfrm>
            <a:off x="95174" y="5676946"/>
            <a:ext cx="834830" cy="267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4C02DC-C8DA-4DA0-9A02-726793DD9B16}"/>
              </a:ext>
            </a:extLst>
          </p:cNvPr>
          <p:cNvSpPr/>
          <p:nvPr/>
        </p:nvSpPr>
        <p:spPr>
          <a:xfrm>
            <a:off x="716350" y="5570080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80C97-9DEC-4822-B7F1-2142D7CA19B5}"/>
              </a:ext>
            </a:extLst>
          </p:cNvPr>
          <p:cNvSpPr/>
          <p:nvPr/>
        </p:nvSpPr>
        <p:spPr>
          <a:xfrm>
            <a:off x="1152054" y="1440384"/>
            <a:ext cx="7704856" cy="482293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23491-336E-41DB-B492-D8E52D398B8A}"/>
              </a:ext>
            </a:extLst>
          </p:cNvPr>
          <p:cNvSpPr txBox="1"/>
          <p:nvPr/>
        </p:nvSpPr>
        <p:spPr>
          <a:xfrm>
            <a:off x="1152054" y="6463101"/>
            <a:ext cx="7704856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I. </a:t>
            </a:r>
            <a:r>
              <a:rPr lang="ko-KR" altLang="en-US" sz="1200" b="1" dirty="0" err="1"/>
              <a:t>알림톡</a:t>
            </a:r>
            <a:r>
              <a:rPr lang="ko-KR" altLang="en-US" sz="1200" b="1" dirty="0"/>
              <a:t> 수동 발송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자동 발송기능 개발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</a:t>
            </a:r>
            <a:r>
              <a:rPr lang="en-US" altLang="ko-KR" sz="1200" dirty="0"/>
              <a:t>1. </a:t>
            </a:r>
            <a:r>
              <a:rPr lang="ko-KR" altLang="en-US" sz="1200" dirty="0"/>
              <a:t>수동발송 </a:t>
            </a:r>
            <a:r>
              <a:rPr lang="en-US" altLang="ko-KR" sz="1200" dirty="0"/>
              <a:t>– </a:t>
            </a:r>
            <a:r>
              <a:rPr lang="ko-KR" altLang="en-US" sz="1200" dirty="0"/>
              <a:t>대량발송 </a:t>
            </a:r>
            <a:r>
              <a:rPr lang="en-US" altLang="ko-KR" sz="1200" dirty="0"/>
              <a:t>/ </a:t>
            </a:r>
            <a:r>
              <a:rPr lang="ko-KR" altLang="en-US" sz="1200" dirty="0"/>
              <a:t>조건발송 </a:t>
            </a:r>
            <a:r>
              <a:rPr lang="en-US" altLang="ko-KR" sz="1200" dirty="0"/>
              <a:t>(</a:t>
            </a:r>
            <a:r>
              <a:rPr lang="ko-KR" altLang="en-US" sz="1200" dirty="0"/>
              <a:t>업무 </a:t>
            </a:r>
            <a:r>
              <a:rPr lang="en-US" altLang="ko-KR" sz="1200" dirty="0"/>
              <a:t>needs</a:t>
            </a:r>
            <a:r>
              <a:rPr lang="ko-KR" altLang="en-US" sz="1200" dirty="0"/>
              <a:t>에 맞게 업체선택 후 발송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발송대상 엑셀 업로드</a:t>
            </a:r>
            <a:r>
              <a:rPr lang="en-US" altLang="ko-KR" sz="1200" dirty="0"/>
              <a:t>, </a:t>
            </a:r>
            <a:r>
              <a:rPr lang="ko-KR" altLang="en-US" sz="1200" dirty="0"/>
              <a:t>기존회원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발송대상 지정 후 발송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1) </a:t>
            </a:r>
            <a:r>
              <a:rPr lang="ko-KR" altLang="en-US" sz="1200" dirty="0"/>
              <a:t>발송문구는 심사 완료 후 문구 기준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2..</a:t>
            </a:r>
            <a:r>
              <a:rPr lang="ko-KR" altLang="en-US" sz="1200" dirty="0"/>
              <a:t>자동발송 </a:t>
            </a:r>
            <a:r>
              <a:rPr lang="en-US" altLang="ko-KR" sz="1200" dirty="0"/>
              <a:t>: </a:t>
            </a:r>
            <a:r>
              <a:rPr lang="ko-KR" altLang="en-US" sz="1200" dirty="0"/>
              <a:t>기존 회원가입 되어 있는 협력사 대상으로 상황에 따라 </a:t>
            </a:r>
            <a:r>
              <a:rPr lang="ko-KR" altLang="en-US" sz="1200" dirty="0" err="1"/>
              <a:t>알림톡</a:t>
            </a:r>
            <a:r>
              <a:rPr lang="ko-KR" altLang="en-US" sz="1200" dirty="0"/>
              <a:t> 발송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1) </a:t>
            </a:r>
            <a:r>
              <a:rPr lang="ko-KR" altLang="en-US" sz="1200" dirty="0"/>
              <a:t>발송문구는 개발정의서</a:t>
            </a:r>
            <a:r>
              <a:rPr lang="en-US" altLang="ko-KR" sz="1200" dirty="0"/>
              <a:t>(</a:t>
            </a:r>
            <a:r>
              <a:rPr lang="ko-KR" altLang="en-US" sz="1200" dirty="0"/>
              <a:t>엑셀</a:t>
            </a:r>
            <a:r>
              <a:rPr lang="en-US" altLang="ko-KR" sz="1200" dirty="0"/>
              <a:t>) </a:t>
            </a:r>
            <a:r>
              <a:rPr lang="ko-KR" altLang="en-US" sz="1200" dirty="0"/>
              <a:t>내용 정리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II. </a:t>
            </a:r>
            <a:r>
              <a:rPr lang="ko-KR" altLang="en-US" sz="1200" b="1" dirty="0"/>
              <a:t>개발 </a:t>
            </a:r>
            <a:r>
              <a:rPr lang="ko-KR" altLang="en-US" sz="1200" b="1" dirty="0" err="1"/>
              <a:t>기간등을</a:t>
            </a:r>
            <a:r>
              <a:rPr lang="ko-KR" altLang="en-US" sz="1200" b="1" dirty="0"/>
              <a:t> 고려하여 우선 </a:t>
            </a:r>
            <a:r>
              <a:rPr lang="ko-KR" altLang="en-US" sz="1200" b="1" dirty="0" err="1"/>
              <a:t>자동발송기능</a:t>
            </a:r>
            <a:r>
              <a:rPr lang="ko-KR" altLang="en-US" sz="1200" b="1" dirty="0"/>
              <a:t> 부터 개발 완료 후 수동발송 개발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41455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초기 화면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73067"/>
              </p:ext>
            </p:extLst>
          </p:nvPr>
        </p:nvGraphicFramePr>
        <p:xfrm>
          <a:off x="9000926" y="276533"/>
          <a:ext cx="3230148" cy="212997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알림톡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수동 발송 이력사항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발송결과 상세보기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부분완료건은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발송했는데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성공한것도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있고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실패한것도있을경우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-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그냥 확인용임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신규발송 클릭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-&gt;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수동발송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발송내용 중 한글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글자이상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띄어쓰기 해당 없음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</a:rPr>
                        <a:t>DB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</a:rPr>
                        <a:t>보관기간은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</a:rPr>
                        <a:t>–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</a:rPr>
                        <a:t>추후 데이터 검색 느릴 경우 단축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72070-3494-4CD2-ABAD-81B877CFBC95}"/>
              </a:ext>
            </a:extLst>
          </p:cNvPr>
          <p:cNvCxnSpPr>
            <a:cxnSpLocks/>
          </p:cNvCxnSpPr>
          <p:nvPr/>
        </p:nvCxnSpPr>
        <p:spPr>
          <a:xfrm>
            <a:off x="1806355" y="595204"/>
            <a:ext cx="0" cy="7930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E8AC86-924C-4C84-A413-D883D22EA9E3}"/>
              </a:ext>
            </a:extLst>
          </p:cNvPr>
          <p:cNvSpPr txBox="1"/>
          <p:nvPr/>
        </p:nvSpPr>
        <p:spPr>
          <a:xfrm>
            <a:off x="71934" y="1346822"/>
            <a:ext cx="1745554" cy="530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 등록정보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협력기업별 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맵핑내역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동반성장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VOC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실적 및 통계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회원가입실적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스크래핑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도입기업별 이용현황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 실적보고서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운영관리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게시판 관리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Q&amp;A</a:t>
            </a: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b="1" dirty="0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b="1" dirty="0" err="1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알림톡</a:t>
            </a:r>
            <a:endParaRPr lang="en-US" altLang="ko-KR" sz="1100" b="1" dirty="0">
              <a:solidFill>
                <a:srgbClr val="0C95EA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endParaRPr lang="en-US" altLang="ko-KR" sz="105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2584F-A5CA-4041-825A-A396FC712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72" y="622816"/>
            <a:ext cx="1438910" cy="575564"/>
          </a:xfrm>
          <a:prstGeom prst="rect">
            <a:avLst/>
          </a:prstGeom>
        </p:spPr>
      </p:pic>
      <p:sp>
        <p:nvSpPr>
          <p:cNvPr id="16" name="모서리가 둥근 직사각형 77">
            <a:extLst>
              <a:ext uri="{FF2B5EF4-FFF2-40B4-BE49-F238E27FC236}">
                <a16:creationId xmlns:a16="http://schemas.microsoft.com/office/drawing/2014/main" id="{CDF20DFC-BE68-4854-9ED7-0FEA5F7E41B7}"/>
              </a:ext>
            </a:extLst>
          </p:cNvPr>
          <p:cNvSpPr/>
          <p:nvPr/>
        </p:nvSpPr>
        <p:spPr>
          <a:xfrm>
            <a:off x="7897056" y="2161129"/>
            <a:ext cx="867377" cy="250825"/>
          </a:xfrm>
          <a:prstGeom prst="roundRect">
            <a:avLst>
              <a:gd name="adj" fmla="val 1992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신규발송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B5BA761-AFA8-41DD-A6F9-5CE9ADE48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55822"/>
              </p:ext>
            </p:extLst>
          </p:nvPr>
        </p:nvGraphicFramePr>
        <p:xfrm>
          <a:off x="1956017" y="2469677"/>
          <a:ext cx="6808414" cy="276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65">
                  <a:extLst>
                    <a:ext uri="{9D8B030D-6E8A-4147-A177-3AD203B41FA5}">
                      <a16:colId xmlns:a16="http://schemas.microsoft.com/office/drawing/2014/main" val="16502753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91036437"/>
                    </a:ext>
                  </a:extLst>
                </a:gridCol>
                <a:gridCol w="901666">
                  <a:extLst>
                    <a:ext uri="{9D8B030D-6E8A-4147-A177-3AD203B41FA5}">
                      <a16:colId xmlns:a16="http://schemas.microsoft.com/office/drawing/2014/main" val="3845025196"/>
                    </a:ext>
                  </a:extLst>
                </a:gridCol>
                <a:gridCol w="555238">
                  <a:extLst>
                    <a:ext uri="{9D8B030D-6E8A-4147-A177-3AD203B41FA5}">
                      <a16:colId xmlns:a16="http://schemas.microsoft.com/office/drawing/2014/main" val="3212861519"/>
                    </a:ext>
                  </a:extLst>
                </a:gridCol>
                <a:gridCol w="1783456">
                  <a:extLst>
                    <a:ext uri="{9D8B030D-6E8A-4147-A177-3AD203B41FA5}">
                      <a16:colId xmlns:a16="http://schemas.microsoft.com/office/drawing/2014/main" val="965982768"/>
                    </a:ext>
                  </a:extLst>
                </a:gridCol>
                <a:gridCol w="437496">
                  <a:extLst>
                    <a:ext uri="{9D8B030D-6E8A-4147-A177-3AD203B41FA5}">
                      <a16:colId xmlns:a16="http://schemas.microsoft.com/office/drawing/2014/main" val="4097729262"/>
                    </a:ext>
                  </a:extLst>
                </a:gridCol>
                <a:gridCol w="713878">
                  <a:extLst>
                    <a:ext uri="{9D8B030D-6E8A-4147-A177-3AD203B41FA5}">
                      <a16:colId xmlns:a16="http://schemas.microsoft.com/office/drawing/2014/main" val="2697891488"/>
                    </a:ext>
                  </a:extLst>
                </a:gridCol>
                <a:gridCol w="753537">
                  <a:extLst>
                    <a:ext uri="{9D8B030D-6E8A-4147-A177-3AD203B41FA5}">
                      <a16:colId xmlns:a16="http://schemas.microsoft.com/office/drawing/2014/main" val="3699917875"/>
                    </a:ext>
                  </a:extLst>
                </a:gridCol>
                <a:gridCol w="594898">
                  <a:extLst>
                    <a:ext uri="{9D8B030D-6E8A-4147-A177-3AD203B41FA5}">
                      <a16:colId xmlns:a16="http://schemas.microsoft.com/office/drawing/2014/main" val="3074179987"/>
                    </a:ext>
                  </a:extLst>
                </a:gridCol>
              </a:tblGrid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NO</a:t>
                      </a:r>
                      <a:endParaRPr lang="ko-KR" altLang="en-US" sz="105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대기업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건수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 내용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상태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8180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코웨이</a:t>
                      </a:r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99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9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20.03.17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삼성물산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설명회 참석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20.04.08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부분완료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5206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8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한화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300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온라인 강의 시청 알림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348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포스코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9855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코웨이</a:t>
                      </a:r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자동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18.07.26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4457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20.03.17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삼성물산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16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설명회 참석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20.04.08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부분완료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59283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한화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300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온라인 강의 시청 알림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32397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포스코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58315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한화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300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온라인 강의 시청 알림 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20.06.22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조미회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82400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포스코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7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차 협력회사 선정 알림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수동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20.06.24</a:t>
                      </a: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최경은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99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8D62AD-023B-47B5-BA39-C3A072B57B22}"/>
              </a:ext>
            </a:extLst>
          </p:cNvPr>
          <p:cNvSpPr txBox="1"/>
          <p:nvPr/>
        </p:nvSpPr>
        <p:spPr>
          <a:xfrm>
            <a:off x="1823876" y="648296"/>
            <a:ext cx="5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운영관리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4F731-C97C-4DD7-AE93-D72E12F61EFB}"/>
              </a:ext>
            </a:extLst>
          </p:cNvPr>
          <p:cNvSpPr/>
          <p:nvPr/>
        </p:nvSpPr>
        <p:spPr>
          <a:xfrm>
            <a:off x="1933024" y="1044719"/>
            <a:ext cx="6851877" cy="831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A3F19F-B0B5-4EAD-BF8C-7E35286FEF34}"/>
              </a:ext>
            </a:extLst>
          </p:cNvPr>
          <p:cNvSpPr/>
          <p:nvPr/>
        </p:nvSpPr>
        <p:spPr>
          <a:xfrm>
            <a:off x="8132791" y="1092931"/>
            <a:ext cx="591978" cy="539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8BF9FE-BF43-4893-9D22-40DF9259DD6F}"/>
              </a:ext>
            </a:extLst>
          </p:cNvPr>
          <p:cNvSpPr/>
          <p:nvPr/>
        </p:nvSpPr>
        <p:spPr>
          <a:xfrm>
            <a:off x="2922609" y="1653093"/>
            <a:ext cx="1190536" cy="1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대기업 전체   ▼</a:t>
            </a:r>
            <a:endParaRPr lang="ko-KR" altLang="en-US" sz="900" b="1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95D0A-0C07-4B64-9654-3F4250654A92}"/>
              </a:ext>
            </a:extLst>
          </p:cNvPr>
          <p:cNvSpPr txBox="1"/>
          <p:nvPr/>
        </p:nvSpPr>
        <p:spPr>
          <a:xfrm>
            <a:off x="1956017" y="1080344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91C8E-A111-4CAC-A12D-E4671FD99EE5}"/>
              </a:ext>
            </a:extLst>
          </p:cNvPr>
          <p:cNvSpPr txBox="1"/>
          <p:nvPr/>
        </p:nvSpPr>
        <p:spPr>
          <a:xfrm>
            <a:off x="1953382" y="1636455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대기업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AD63-63F1-47D1-8F85-E7DA5D261232}"/>
              </a:ext>
            </a:extLst>
          </p:cNvPr>
          <p:cNvSpPr/>
          <p:nvPr/>
        </p:nvSpPr>
        <p:spPr>
          <a:xfrm>
            <a:off x="4200140" y="1144941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1B13C-DD5B-438A-B69E-F975566D04D7}"/>
              </a:ext>
            </a:extLst>
          </p:cNvPr>
          <p:cNvSpPr/>
          <p:nvPr/>
        </p:nvSpPr>
        <p:spPr>
          <a:xfrm>
            <a:off x="2923386" y="1138637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36D58F-F21E-4230-BFEC-C9D33D09F9DC}"/>
              </a:ext>
            </a:extLst>
          </p:cNvPr>
          <p:cNvSpPr/>
          <p:nvPr/>
        </p:nvSpPr>
        <p:spPr>
          <a:xfrm>
            <a:off x="3682760" y="1145724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F571C9-2F61-4E0D-B9CC-D11D93436EDC}"/>
              </a:ext>
            </a:extLst>
          </p:cNvPr>
          <p:cNvSpPr/>
          <p:nvPr/>
        </p:nvSpPr>
        <p:spPr>
          <a:xfrm>
            <a:off x="3682760" y="1205426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5943C2-66BA-45F6-85FB-5D15CE11715B}"/>
              </a:ext>
            </a:extLst>
          </p:cNvPr>
          <p:cNvSpPr/>
          <p:nvPr/>
        </p:nvSpPr>
        <p:spPr>
          <a:xfrm>
            <a:off x="4962644" y="11553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BECF44-61AE-446D-9F77-CBFAD1AA41B0}"/>
              </a:ext>
            </a:extLst>
          </p:cNvPr>
          <p:cNvSpPr/>
          <p:nvPr/>
        </p:nvSpPr>
        <p:spPr>
          <a:xfrm>
            <a:off x="4962644" y="12150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B4D78-7E68-4FAD-A5C8-07C80EAD86CF}"/>
              </a:ext>
            </a:extLst>
          </p:cNvPr>
          <p:cNvSpPr txBox="1"/>
          <p:nvPr/>
        </p:nvSpPr>
        <p:spPr>
          <a:xfrm>
            <a:off x="3949797" y="1138635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4A9B43-6BDA-4CF7-9484-7CFB31D02567}"/>
              </a:ext>
            </a:extLst>
          </p:cNvPr>
          <p:cNvSpPr/>
          <p:nvPr/>
        </p:nvSpPr>
        <p:spPr>
          <a:xfrm>
            <a:off x="6295615" y="1138636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6072A-6725-4A4B-BECB-27548D95D165}"/>
              </a:ext>
            </a:extLst>
          </p:cNvPr>
          <p:cNvSpPr txBox="1"/>
          <p:nvPr/>
        </p:nvSpPr>
        <p:spPr>
          <a:xfrm>
            <a:off x="5247233" y="1107857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작성자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A03990-BEAD-4F19-8B5B-7EBAEE4104CD}"/>
              </a:ext>
            </a:extLst>
          </p:cNvPr>
          <p:cNvSpPr/>
          <p:nvPr/>
        </p:nvSpPr>
        <p:spPr>
          <a:xfrm>
            <a:off x="2008801" y="2125634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5014C8-82C3-4FBB-97E3-30C8BBA8DF4B}"/>
              </a:ext>
            </a:extLst>
          </p:cNvPr>
          <p:cNvSpPr/>
          <p:nvPr/>
        </p:nvSpPr>
        <p:spPr>
          <a:xfrm>
            <a:off x="8784901" y="2973590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75432-086E-4F0E-9DBB-6373929D041B}"/>
              </a:ext>
            </a:extLst>
          </p:cNvPr>
          <p:cNvSpPr/>
          <p:nvPr/>
        </p:nvSpPr>
        <p:spPr>
          <a:xfrm>
            <a:off x="180154" y="6114210"/>
            <a:ext cx="86409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E698C1-22D4-4086-A12F-DAC5E2ED8BCC}"/>
              </a:ext>
            </a:extLst>
          </p:cNvPr>
          <p:cNvSpPr/>
          <p:nvPr/>
        </p:nvSpPr>
        <p:spPr>
          <a:xfrm>
            <a:off x="7599338" y="2147943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F84014-DF5B-40FF-8E7C-B2A00208F806}"/>
              </a:ext>
            </a:extLst>
          </p:cNvPr>
          <p:cNvSpPr txBox="1"/>
          <p:nvPr/>
        </p:nvSpPr>
        <p:spPr>
          <a:xfrm>
            <a:off x="1953382" y="1340587"/>
            <a:ext cx="2398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작성일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55CBA-7464-499E-81D0-8692C975A89E}"/>
              </a:ext>
            </a:extLst>
          </p:cNvPr>
          <p:cNvSpPr txBox="1"/>
          <p:nvPr/>
        </p:nvSpPr>
        <p:spPr>
          <a:xfrm>
            <a:off x="1937285" y="6097424"/>
            <a:ext cx="690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발송된 </a:t>
            </a:r>
            <a:r>
              <a:rPr lang="ko-KR" altLang="en-US" sz="1400" dirty="0" err="1"/>
              <a:t>알림톡</a:t>
            </a:r>
            <a:r>
              <a:rPr lang="ko-KR" altLang="en-US" sz="1400" dirty="0"/>
              <a:t> 현황은 </a:t>
            </a:r>
            <a:r>
              <a:rPr lang="en-US" altLang="ko-KR" sz="1400" dirty="0"/>
              <a:t>LIST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날짜별</a:t>
            </a:r>
            <a:r>
              <a:rPr lang="ko-KR" altLang="en-US" sz="1400" dirty="0"/>
              <a:t> 내림차순으로 표기 </a:t>
            </a:r>
            <a:r>
              <a:rPr lang="en-US" altLang="ko-KR" sz="1400" dirty="0"/>
              <a:t>(</a:t>
            </a:r>
            <a:r>
              <a:rPr lang="ko-KR" altLang="en-US" sz="1400" dirty="0"/>
              <a:t>수동</a:t>
            </a:r>
            <a:r>
              <a:rPr lang="en-US" altLang="ko-KR" sz="1400" dirty="0"/>
              <a:t>/</a:t>
            </a:r>
            <a:r>
              <a:rPr lang="ko-KR" altLang="en-US" sz="1400" dirty="0"/>
              <a:t>자동 동시에 </a:t>
            </a:r>
            <a:r>
              <a:rPr lang="en-US" altLang="ko-KR" sz="1400" dirty="0"/>
              <a:t>LIST-UP)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F5A3D-F42C-443D-BB73-9A1285B48F4E}"/>
              </a:ext>
            </a:extLst>
          </p:cNvPr>
          <p:cNvSpPr txBox="1"/>
          <p:nvPr/>
        </p:nvSpPr>
        <p:spPr>
          <a:xfrm>
            <a:off x="4457695" y="213713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 err="1"/>
              <a:t>알림톡</a:t>
            </a:r>
            <a:r>
              <a:rPr lang="ko-KR" altLang="en-US" sz="1200" b="1" dirty="0"/>
              <a:t> 발송현황 </a:t>
            </a:r>
            <a:r>
              <a:rPr lang="en-US" altLang="ko-KR" sz="1200" b="1" dirty="0"/>
              <a:t>LIST]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242140-3BE0-4C02-B48B-94CF9E7D0499}"/>
              </a:ext>
            </a:extLst>
          </p:cNvPr>
          <p:cNvSpPr txBox="1"/>
          <p:nvPr/>
        </p:nvSpPr>
        <p:spPr>
          <a:xfrm>
            <a:off x="1933024" y="6900280"/>
            <a:ext cx="612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자동발송의 경우 당사 전산 </a:t>
            </a:r>
            <a:r>
              <a:rPr lang="en-US" altLang="ko-KR" sz="1400" dirty="0"/>
              <a:t>Traffic </a:t>
            </a:r>
            <a:r>
              <a:rPr lang="ko-KR" altLang="en-US" sz="1400" dirty="0"/>
              <a:t>의 부담을 줄이기 위해 발송시간 협의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781344-04E3-408E-96C6-B5CEF56D29FE}"/>
              </a:ext>
            </a:extLst>
          </p:cNvPr>
          <p:cNvSpPr/>
          <p:nvPr/>
        </p:nvSpPr>
        <p:spPr>
          <a:xfrm>
            <a:off x="2921624" y="1388148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9CC1EA-E054-42B4-93B8-983EF5503B2C}"/>
              </a:ext>
            </a:extLst>
          </p:cNvPr>
          <p:cNvSpPr/>
          <p:nvPr/>
        </p:nvSpPr>
        <p:spPr>
          <a:xfrm>
            <a:off x="3684907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427A06-AD5D-4046-BD87-56A43E492609}"/>
              </a:ext>
            </a:extLst>
          </p:cNvPr>
          <p:cNvSpPr/>
          <p:nvPr/>
        </p:nvSpPr>
        <p:spPr>
          <a:xfrm>
            <a:off x="3687297" y="138743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168FE-EBAF-4B36-8CFF-FA2B705BF098}"/>
              </a:ext>
            </a:extLst>
          </p:cNvPr>
          <p:cNvSpPr txBox="1"/>
          <p:nvPr/>
        </p:nvSpPr>
        <p:spPr>
          <a:xfrm>
            <a:off x="3946768" y="1368830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3555D-D4D0-4962-A398-D1C926D549D5}"/>
              </a:ext>
            </a:extLst>
          </p:cNvPr>
          <p:cNvSpPr/>
          <p:nvPr/>
        </p:nvSpPr>
        <p:spPr>
          <a:xfrm>
            <a:off x="4200139" y="1387439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7CE874-6EEA-49BD-ADF6-93792A543460}"/>
              </a:ext>
            </a:extLst>
          </p:cNvPr>
          <p:cNvSpPr/>
          <p:nvPr/>
        </p:nvSpPr>
        <p:spPr>
          <a:xfrm>
            <a:off x="4962644" y="13869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4A01E70-6046-4005-B860-71A4F2CBC78D}"/>
              </a:ext>
            </a:extLst>
          </p:cNvPr>
          <p:cNvSpPr/>
          <p:nvPr/>
        </p:nvSpPr>
        <p:spPr>
          <a:xfrm>
            <a:off x="4962644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BC9166-1E9F-489A-B098-89942436502F}"/>
              </a:ext>
            </a:extLst>
          </p:cNvPr>
          <p:cNvSpPr/>
          <p:nvPr/>
        </p:nvSpPr>
        <p:spPr>
          <a:xfrm>
            <a:off x="6296365" y="1381202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5D1B1FB-34E7-45AB-A6D8-C125860D482F}"/>
              </a:ext>
            </a:extLst>
          </p:cNvPr>
          <p:cNvSpPr/>
          <p:nvPr/>
        </p:nvSpPr>
        <p:spPr>
          <a:xfrm>
            <a:off x="6145504" y="1440384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0BFF1-C1B7-40C1-B81D-0C0AD53A1561}"/>
              </a:ext>
            </a:extLst>
          </p:cNvPr>
          <p:cNvSpPr txBox="1"/>
          <p:nvPr/>
        </p:nvSpPr>
        <p:spPr>
          <a:xfrm>
            <a:off x="5246789" y="1322790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검색어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D3F39-36AF-42A0-9F19-D7219A26B4BD}"/>
              </a:ext>
            </a:extLst>
          </p:cNvPr>
          <p:cNvSpPr txBox="1"/>
          <p:nvPr/>
        </p:nvSpPr>
        <p:spPr>
          <a:xfrm>
            <a:off x="4591428" y="5291280"/>
            <a:ext cx="1597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이전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1.2.3.4.5….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3920BEE-247E-40A8-B11A-CB56964709EC}"/>
              </a:ext>
            </a:extLst>
          </p:cNvPr>
          <p:cNvCxnSpPr/>
          <p:nvPr/>
        </p:nvCxnSpPr>
        <p:spPr>
          <a:xfrm>
            <a:off x="5221333" y="6402242"/>
            <a:ext cx="512016" cy="245390"/>
          </a:xfrm>
          <a:prstGeom prst="bentConnector3">
            <a:avLst>
              <a:gd name="adj1" fmla="val -6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627C8C-0FCD-4FED-8DD1-9B23C097C0A4}"/>
              </a:ext>
            </a:extLst>
          </p:cNvPr>
          <p:cNvSpPr txBox="1"/>
          <p:nvPr/>
        </p:nvSpPr>
        <p:spPr>
          <a:xfrm>
            <a:off x="5712072" y="6505728"/>
            <a:ext cx="2348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최근 발송이력부터 </a:t>
            </a:r>
            <a:r>
              <a:rPr lang="ko-KR" altLang="en-US" sz="1050" dirty="0" err="1"/>
              <a:t>보이는것이</a:t>
            </a:r>
            <a:r>
              <a:rPr lang="ko-KR" altLang="en-US" sz="1050" dirty="0"/>
              <a:t> 편함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53B41-7C07-4264-9FE8-2844896CF735}"/>
              </a:ext>
            </a:extLst>
          </p:cNvPr>
          <p:cNvSpPr txBox="1"/>
          <p:nvPr/>
        </p:nvSpPr>
        <p:spPr>
          <a:xfrm>
            <a:off x="1944142" y="7611586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자료 보존기간 </a:t>
            </a:r>
            <a:r>
              <a:rPr lang="en-US" altLang="ko-KR" sz="1400" dirty="0"/>
              <a:t>1</a:t>
            </a:r>
            <a:r>
              <a:rPr lang="ko-KR" altLang="en-US" sz="1400" dirty="0"/>
              <a:t>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C56B9D-F9B8-484F-8AE6-6B6555C5EA43}"/>
              </a:ext>
            </a:extLst>
          </p:cNvPr>
          <p:cNvSpPr/>
          <p:nvPr/>
        </p:nvSpPr>
        <p:spPr>
          <a:xfrm>
            <a:off x="3953494" y="925936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NW-A-01-02-01-01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신규발송</a:t>
            </a:r>
            <a:r>
              <a:rPr lang="en-US" altLang="ko-KR" dirty="0"/>
              <a:t>(</a:t>
            </a:r>
            <a:r>
              <a:rPr lang="ko-KR" altLang="en-US" dirty="0"/>
              <a:t>대량발송</a:t>
            </a:r>
            <a:r>
              <a:rPr lang="en-US" altLang="ko-KR" dirty="0"/>
              <a:t>- </a:t>
            </a:r>
            <a:r>
              <a:rPr lang="ko-KR" altLang="en-US" dirty="0"/>
              <a:t>목록선택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14514"/>
              </p:ext>
            </p:extLst>
          </p:nvPr>
        </p:nvGraphicFramePr>
        <p:xfrm>
          <a:off x="9000926" y="276533"/>
          <a:ext cx="3230148" cy="259817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신규발송하기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1)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발송문구 선택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-&gt;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자동으로 내용 삽입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발송대상은 엑셀로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일괄등록함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발송양식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다운→엑셀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발송내용입력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→등록→발송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하단에 문구등록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발송문구 선택에 따라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입력다름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입력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내용 삽입 후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00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대기업의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00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개 협력사에 등록하시겠습니까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?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한번 물어보고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확인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후 등록하기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엑셀의 협력회사명이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우리상사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발송시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협력업체별 명단으로 발송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셀렉트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박스에서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1~4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번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선택할때마다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문구등록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요건바뀜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뒷장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72070-3494-4CD2-ABAD-81B877CFBC95}"/>
              </a:ext>
            </a:extLst>
          </p:cNvPr>
          <p:cNvCxnSpPr>
            <a:cxnSpLocks/>
          </p:cNvCxnSpPr>
          <p:nvPr/>
        </p:nvCxnSpPr>
        <p:spPr>
          <a:xfrm>
            <a:off x="1806355" y="595204"/>
            <a:ext cx="0" cy="7930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E8AC86-924C-4C84-A413-D883D22EA9E3}"/>
              </a:ext>
            </a:extLst>
          </p:cNvPr>
          <p:cNvSpPr txBox="1"/>
          <p:nvPr/>
        </p:nvSpPr>
        <p:spPr>
          <a:xfrm>
            <a:off x="71934" y="1346822"/>
            <a:ext cx="1745554" cy="530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 등록정보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협력기업별 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맵핑내역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동반성장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VOC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실적 및 통계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회원가입실적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스크래핑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도입기업별 이용현황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 실적보고서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운영관리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게시판 관리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Q&amp;A</a:t>
            </a: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b="1" dirty="0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b="1" dirty="0" err="1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알림톡</a:t>
            </a:r>
            <a:endParaRPr lang="en-US" altLang="ko-KR" sz="1100" b="1" dirty="0">
              <a:solidFill>
                <a:srgbClr val="0C95EA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endParaRPr lang="en-US" altLang="ko-KR" sz="105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2584F-A5CA-4041-825A-A396FC712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72" y="622816"/>
            <a:ext cx="1438910" cy="575564"/>
          </a:xfrm>
          <a:prstGeom prst="rect">
            <a:avLst/>
          </a:prstGeom>
        </p:spPr>
      </p:pic>
      <p:sp>
        <p:nvSpPr>
          <p:cNvPr id="16" name="모서리가 둥근 직사각형 77">
            <a:extLst>
              <a:ext uri="{FF2B5EF4-FFF2-40B4-BE49-F238E27FC236}">
                <a16:creationId xmlns:a16="http://schemas.microsoft.com/office/drawing/2014/main" id="{CDF20DFC-BE68-4854-9ED7-0FEA5F7E41B7}"/>
              </a:ext>
            </a:extLst>
          </p:cNvPr>
          <p:cNvSpPr/>
          <p:nvPr/>
        </p:nvSpPr>
        <p:spPr>
          <a:xfrm>
            <a:off x="7897056" y="2161129"/>
            <a:ext cx="867377" cy="250825"/>
          </a:xfrm>
          <a:prstGeom prst="roundRect">
            <a:avLst>
              <a:gd name="adj" fmla="val 1992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신규발송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B5BA761-AFA8-41DD-A6F9-5CE9ADE480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6017" y="2469677"/>
          <a:ext cx="6808414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65">
                  <a:extLst>
                    <a:ext uri="{9D8B030D-6E8A-4147-A177-3AD203B41FA5}">
                      <a16:colId xmlns:a16="http://schemas.microsoft.com/office/drawing/2014/main" val="16502753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91036437"/>
                    </a:ext>
                  </a:extLst>
                </a:gridCol>
                <a:gridCol w="901666">
                  <a:extLst>
                    <a:ext uri="{9D8B030D-6E8A-4147-A177-3AD203B41FA5}">
                      <a16:colId xmlns:a16="http://schemas.microsoft.com/office/drawing/2014/main" val="3845025196"/>
                    </a:ext>
                  </a:extLst>
                </a:gridCol>
                <a:gridCol w="555238">
                  <a:extLst>
                    <a:ext uri="{9D8B030D-6E8A-4147-A177-3AD203B41FA5}">
                      <a16:colId xmlns:a16="http://schemas.microsoft.com/office/drawing/2014/main" val="3212861519"/>
                    </a:ext>
                  </a:extLst>
                </a:gridCol>
                <a:gridCol w="1783456">
                  <a:extLst>
                    <a:ext uri="{9D8B030D-6E8A-4147-A177-3AD203B41FA5}">
                      <a16:colId xmlns:a16="http://schemas.microsoft.com/office/drawing/2014/main" val="965982768"/>
                    </a:ext>
                  </a:extLst>
                </a:gridCol>
                <a:gridCol w="437496">
                  <a:extLst>
                    <a:ext uri="{9D8B030D-6E8A-4147-A177-3AD203B41FA5}">
                      <a16:colId xmlns:a16="http://schemas.microsoft.com/office/drawing/2014/main" val="4097729262"/>
                    </a:ext>
                  </a:extLst>
                </a:gridCol>
                <a:gridCol w="713878">
                  <a:extLst>
                    <a:ext uri="{9D8B030D-6E8A-4147-A177-3AD203B41FA5}">
                      <a16:colId xmlns:a16="http://schemas.microsoft.com/office/drawing/2014/main" val="2697891488"/>
                    </a:ext>
                  </a:extLst>
                </a:gridCol>
                <a:gridCol w="753537">
                  <a:extLst>
                    <a:ext uri="{9D8B030D-6E8A-4147-A177-3AD203B41FA5}">
                      <a16:colId xmlns:a16="http://schemas.microsoft.com/office/drawing/2014/main" val="3699917875"/>
                    </a:ext>
                  </a:extLst>
                </a:gridCol>
                <a:gridCol w="594898">
                  <a:extLst>
                    <a:ext uri="{9D8B030D-6E8A-4147-A177-3AD203B41FA5}">
                      <a16:colId xmlns:a16="http://schemas.microsoft.com/office/drawing/2014/main" val="3074179987"/>
                    </a:ext>
                  </a:extLst>
                </a:gridCol>
              </a:tblGrid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NO</a:t>
                      </a:r>
                      <a:endParaRPr lang="ko-KR" altLang="en-US" sz="105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대기업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건수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 내용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상태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8180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99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5206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348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9855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4457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59283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323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8D62AD-023B-47B5-BA39-C3A072B57B22}"/>
              </a:ext>
            </a:extLst>
          </p:cNvPr>
          <p:cNvSpPr txBox="1"/>
          <p:nvPr/>
        </p:nvSpPr>
        <p:spPr>
          <a:xfrm>
            <a:off x="1823876" y="648296"/>
            <a:ext cx="5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운영관리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4F731-C97C-4DD7-AE93-D72E12F61EFB}"/>
              </a:ext>
            </a:extLst>
          </p:cNvPr>
          <p:cNvSpPr/>
          <p:nvPr/>
        </p:nvSpPr>
        <p:spPr>
          <a:xfrm>
            <a:off x="1933024" y="1044719"/>
            <a:ext cx="6851877" cy="831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A3F19F-B0B5-4EAD-BF8C-7E35286FEF34}"/>
              </a:ext>
            </a:extLst>
          </p:cNvPr>
          <p:cNvSpPr/>
          <p:nvPr/>
        </p:nvSpPr>
        <p:spPr>
          <a:xfrm>
            <a:off x="8132791" y="1092931"/>
            <a:ext cx="591978" cy="539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8BF9FE-BF43-4893-9D22-40DF9259DD6F}"/>
              </a:ext>
            </a:extLst>
          </p:cNvPr>
          <p:cNvSpPr/>
          <p:nvPr/>
        </p:nvSpPr>
        <p:spPr>
          <a:xfrm>
            <a:off x="2922609" y="1653093"/>
            <a:ext cx="1190536" cy="1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대기업 전체   ▼</a:t>
            </a:r>
            <a:endParaRPr lang="ko-KR" altLang="en-US" sz="900" b="1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95D0A-0C07-4B64-9654-3F4250654A92}"/>
              </a:ext>
            </a:extLst>
          </p:cNvPr>
          <p:cNvSpPr txBox="1"/>
          <p:nvPr/>
        </p:nvSpPr>
        <p:spPr>
          <a:xfrm>
            <a:off x="1956017" y="1080344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91C8E-A111-4CAC-A12D-E4671FD99EE5}"/>
              </a:ext>
            </a:extLst>
          </p:cNvPr>
          <p:cNvSpPr txBox="1"/>
          <p:nvPr/>
        </p:nvSpPr>
        <p:spPr>
          <a:xfrm>
            <a:off x="1953382" y="1636455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대기업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AD63-63F1-47D1-8F85-E7DA5D261232}"/>
              </a:ext>
            </a:extLst>
          </p:cNvPr>
          <p:cNvSpPr/>
          <p:nvPr/>
        </p:nvSpPr>
        <p:spPr>
          <a:xfrm>
            <a:off x="4200140" y="1144941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1B13C-DD5B-438A-B69E-F975566D04D7}"/>
              </a:ext>
            </a:extLst>
          </p:cNvPr>
          <p:cNvSpPr/>
          <p:nvPr/>
        </p:nvSpPr>
        <p:spPr>
          <a:xfrm>
            <a:off x="2923386" y="1138637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36D58F-F21E-4230-BFEC-C9D33D09F9DC}"/>
              </a:ext>
            </a:extLst>
          </p:cNvPr>
          <p:cNvSpPr/>
          <p:nvPr/>
        </p:nvSpPr>
        <p:spPr>
          <a:xfrm>
            <a:off x="3682760" y="1145724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F571C9-2F61-4E0D-B9CC-D11D93436EDC}"/>
              </a:ext>
            </a:extLst>
          </p:cNvPr>
          <p:cNvSpPr/>
          <p:nvPr/>
        </p:nvSpPr>
        <p:spPr>
          <a:xfrm>
            <a:off x="3682760" y="1205426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5943C2-66BA-45F6-85FB-5D15CE11715B}"/>
              </a:ext>
            </a:extLst>
          </p:cNvPr>
          <p:cNvSpPr/>
          <p:nvPr/>
        </p:nvSpPr>
        <p:spPr>
          <a:xfrm>
            <a:off x="4962644" y="11553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BECF44-61AE-446D-9F77-CBFAD1AA41B0}"/>
              </a:ext>
            </a:extLst>
          </p:cNvPr>
          <p:cNvSpPr/>
          <p:nvPr/>
        </p:nvSpPr>
        <p:spPr>
          <a:xfrm>
            <a:off x="4962644" y="12150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B4D78-7E68-4FAD-A5C8-07C80EAD86CF}"/>
              </a:ext>
            </a:extLst>
          </p:cNvPr>
          <p:cNvSpPr txBox="1"/>
          <p:nvPr/>
        </p:nvSpPr>
        <p:spPr>
          <a:xfrm>
            <a:off x="3949797" y="1138635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4A9B43-6BDA-4CF7-9484-7CFB31D02567}"/>
              </a:ext>
            </a:extLst>
          </p:cNvPr>
          <p:cNvSpPr/>
          <p:nvPr/>
        </p:nvSpPr>
        <p:spPr>
          <a:xfrm>
            <a:off x="6295615" y="1138636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6072A-6725-4A4B-BECB-27548D95D165}"/>
              </a:ext>
            </a:extLst>
          </p:cNvPr>
          <p:cNvSpPr txBox="1"/>
          <p:nvPr/>
        </p:nvSpPr>
        <p:spPr>
          <a:xfrm>
            <a:off x="5247233" y="1107857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작성자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A03990-BEAD-4F19-8B5B-7EBAEE4104CD}"/>
              </a:ext>
            </a:extLst>
          </p:cNvPr>
          <p:cNvSpPr/>
          <p:nvPr/>
        </p:nvSpPr>
        <p:spPr>
          <a:xfrm>
            <a:off x="7572950" y="2125634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5014C8-82C3-4FBB-97E3-30C8BBA8DF4B}"/>
              </a:ext>
            </a:extLst>
          </p:cNvPr>
          <p:cNvSpPr/>
          <p:nvPr/>
        </p:nvSpPr>
        <p:spPr>
          <a:xfrm>
            <a:off x="5176511" y="6224424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75432-086E-4F0E-9DBB-6373929D041B}"/>
              </a:ext>
            </a:extLst>
          </p:cNvPr>
          <p:cNvSpPr/>
          <p:nvPr/>
        </p:nvSpPr>
        <p:spPr>
          <a:xfrm>
            <a:off x="180154" y="6114210"/>
            <a:ext cx="86409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E698C1-22D4-4086-A12F-DAC5E2ED8BCC}"/>
              </a:ext>
            </a:extLst>
          </p:cNvPr>
          <p:cNvSpPr/>
          <p:nvPr/>
        </p:nvSpPr>
        <p:spPr>
          <a:xfrm>
            <a:off x="3020154" y="8713192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F84014-DF5B-40FF-8E7C-B2A00208F806}"/>
              </a:ext>
            </a:extLst>
          </p:cNvPr>
          <p:cNvSpPr txBox="1"/>
          <p:nvPr/>
        </p:nvSpPr>
        <p:spPr>
          <a:xfrm>
            <a:off x="1953382" y="1340587"/>
            <a:ext cx="2398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작성일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F5A3D-F42C-443D-BB73-9A1285B48F4E}"/>
              </a:ext>
            </a:extLst>
          </p:cNvPr>
          <p:cNvSpPr txBox="1"/>
          <p:nvPr/>
        </p:nvSpPr>
        <p:spPr>
          <a:xfrm>
            <a:off x="4457695" y="213713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 err="1"/>
              <a:t>알림톡</a:t>
            </a:r>
            <a:r>
              <a:rPr lang="ko-KR" altLang="en-US" sz="1200" b="1" dirty="0"/>
              <a:t> 발송현황 </a:t>
            </a:r>
            <a:r>
              <a:rPr lang="en-US" altLang="ko-KR" sz="1200" b="1" dirty="0"/>
              <a:t>LIST]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781344-04E3-408E-96C6-B5CEF56D29FE}"/>
              </a:ext>
            </a:extLst>
          </p:cNvPr>
          <p:cNvSpPr/>
          <p:nvPr/>
        </p:nvSpPr>
        <p:spPr>
          <a:xfrm>
            <a:off x="2921624" y="1388148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9CC1EA-E054-42B4-93B8-983EF5503B2C}"/>
              </a:ext>
            </a:extLst>
          </p:cNvPr>
          <p:cNvSpPr/>
          <p:nvPr/>
        </p:nvSpPr>
        <p:spPr>
          <a:xfrm>
            <a:off x="3684907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427A06-AD5D-4046-BD87-56A43E492609}"/>
              </a:ext>
            </a:extLst>
          </p:cNvPr>
          <p:cNvSpPr/>
          <p:nvPr/>
        </p:nvSpPr>
        <p:spPr>
          <a:xfrm>
            <a:off x="3687297" y="138743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168FE-EBAF-4B36-8CFF-FA2B705BF098}"/>
              </a:ext>
            </a:extLst>
          </p:cNvPr>
          <p:cNvSpPr txBox="1"/>
          <p:nvPr/>
        </p:nvSpPr>
        <p:spPr>
          <a:xfrm>
            <a:off x="3946768" y="1368830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3555D-D4D0-4962-A398-D1C926D549D5}"/>
              </a:ext>
            </a:extLst>
          </p:cNvPr>
          <p:cNvSpPr/>
          <p:nvPr/>
        </p:nvSpPr>
        <p:spPr>
          <a:xfrm>
            <a:off x="4200139" y="1387439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7CE874-6EEA-49BD-ADF6-93792A543460}"/>
              </a:ext>
            </a:extLst>
          </p:cNvPr>
          <p:cNvSpPr/>
          <p:nvPr/>
        </p:nvSpPr>
        <p:spPr>
          <a:xfrm>
            <a:off x="4962644" y="13869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4A01E70-6046-4005-B860-71A4F2CBC78D}"/>
              </a:ext>
            </a:extLst>
          </p:cNvPr>
          <p:cNvSpPr/>
          <p:nvPr/>
        </p:nvSpPr>
        <p:spPr>
          <a:xfrm>
            <a:off x="4962644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BC9166-1E9F-489A-B098-89942436502F}"/>
              </a:ext>
            </a:extLst>
          </p:cNvPr>
          <p:cNvSpPr/>
          <p:nvPr/>
        </p:nvSpPr>
        <p:spPr>
          <a:xfrm>
            <a:off x="6296365" y="1381202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0BFF1-C1B7-40C1-B81D-0C0AD53A1561}"/>
              </a:ext>
            </a:extLst>
          </p:cNvPr>
          <p:cNvSpPr txBox="1"/>
          <p:nvPr/>
        </p:nvSpPr>
        <p:spPr>
          <a:xfrm>
            <a:off x="5246789" y="1322790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검색어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F539079-BCA2-4A14-8A56-4149E73D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76431"/>
              </p:ext>
            </p:extLst>
          </p:nvPr>
        </p:nvGraphicFramePr>
        <p:xfrm>
          <a:off x="1953382" y="4608735"/>
          <a:ext cx="3294380" cy="401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56">
                  <a:extLst>
                    <a:ext uri="{9D8B030D-6E8A-4147-A177-3AD203B41FA5}">
                      <a16:colId xmlns:a16="http://schemas.microsoft.com/office/drawing/2014/main" val="19933325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4689148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140584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1516612"/>
                    </a:ext>
                  </a:extLst>
                </a:gridCol>
                <a:gridCol w="927356">
                  <a:extLst>
                    <a:ext uri="{9D8B030D-6E8A-4147-A177-3AD203B41FA5}">
                      <a16:colId xmlns:a16="http://schemas.microsoft.com/office/drawing/2014/main" val="1258846816"/>
                    </a:ext>
                  </a:extLst>
                </a:gridCol>
              </a:tblGrid>
              <a:tr h="28803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알림톡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4037"/>
                  </a:ext>
                </a:extLst>
              </a:tr>
              <a:tr h="95255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설명회 참석 요청 알림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온라인 강의 시청 알림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3) 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선정 요청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(1~2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협약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4) 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선정 요청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(2~3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협약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셀렉트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박스처리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8506"/>
                  </a:ext>
                </a:extLst>
              </a:tr>
              <a:tr h="343594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1~4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 문구 선택하면 자동으로 내용 삽입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수정불가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28260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대상 등록하기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32074"/>
                  </a:ext>
                </a:extLst>
              </a:tr>
              <a:tr h="36004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226729"/>
                  </a:ext>
                </a:extLst>
              </a:tr>
              <a:tr h="21602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문구등록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90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88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811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장소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261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교육</a:t>
                      </a:r>
                      <a:r>
                        <a:rPr lang="en-US" altLang="ko-KR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주소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교육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(000edu.com)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7211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당해년도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당해년도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1065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 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.nwic.co.kr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0026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513F195-F166-485C-80AA-BA8A8C0C2374}"/>
              </a:ext>
            </a:extLst>
          </p:cNvPr>
          <p:cNvCxnSpPr>
            <a:cxnSpLocks/>
          </p:cNvCxnSpPr>
          <p:nvPr/>
        </p:nvCxnSpPr>
        <p:spPr>
          <a:xfrm flipH="1">
            <a:off x="4200139" y="2387720"/>
            <a:ext cx="3686853" cy="232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EDB33A1-2535-40DA-B2CC-C7CEFD8A9CEC}"/>
              </a:ext>
            </a:extLst>
          </p:cNvPr>
          <p:cNvSpPr/>
          <p:nvPr/>
        </p:nvSpPr>
        <p:spPr>
          <a:xfrm>
            <a:off x="5988065" y="5065542"/>
            <a:ext cx="5949898" cy="23581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9A1C81F-1D6C-4153-8284-BADD1CD74EB5}"/>
              </a:ext>
            </a:extLst>
          </p:cNvPr>
          <p:cNvSpPr/>
          <p:nvPr/>
        </p:nvSpPr>
        <p:spPr>
          <a:xfrm>
            <a:off x="5976590" y="4730470"/>
            <a:ext cx="596137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발송대상 선정             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D7D23085-4050-43EE-8AA0-17AF96199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73387"/>
              </p:ext>
            </p:extLst>
          </p:nvPr>
        </p:nvGraphicFramePr>
        <p:xfrm>
          <a:off x="6136456" y="5209514"/>
          <a:ext cx="5578043" cy="1827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584">
                  <a:extLst>
                    <a:ext uri="{9D8B030D-6E8A-4147-A177-3AD203B41FA5}">
                      <a16:colId xmlns:a16="http://schemas.microsoft.com/office/drawing/2014/main" val="2924502466"/>
                    </a:ext>
                  </a:extLst>
                </a:gridCol>
                <a:gridCol w="1324503">
                  <a:extLst>
                    <a:ext uri="{9D8B030D-6E8A-4147-A177-3AD203B41FA5}">
                      <a16:colId xmlns:a16="http://schemas.microsoft.com/office/drawing/2014/main" val="3515322235"/>
                    </a:ext>
                  </a:extLst>
                </a:gridCol>
                <a:gridCol w="885827">
                  <a:extLst>
                    <a:ext uri="{9D8B030D-6E8A-4147-A177-3AD203B41FA5}">
                      <a16:colId xmlns:a16="http://schemas.microsoft.com/office/drawing/2014/main" val="1868245391"/>
                    </a:ext>
                  </a:extLst>
                </a:gridCol>
                <a:gridCol w="964737">
                  <a:extLst>
                    <a:ext uri="{9D8B030D-6E8A-4147-A177-3AD203B41FA5}">
                      <a16:colId xmlns:a16="http://schemas.microsoft.com/office/drawing/2014/main" val="215758049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254339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NO</a:t>
                      </a:r>
                      <a:endParaRPr lang="ko-KR" altLang="en-US" sz="110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협력회사명</a:t>
                      </a:r>
                      <a:endParaRPr lang="en-US" altLang="ko-KR" sz="110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A</a:t>
                      </a:r>
                      <a:endParaRPr lang="ko-KR" altLang="en-US" sz="110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사업자번호</a:t>
                      </a: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담당자</a:t>
                      </a: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8180"/>
                  </a:ext>
                </a:extLst>
              </a:tr>
              <a:tr h="192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성명</a:t>
                      </a: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휴대폰</a:t>
                      </a: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이메일</a:t>
                      </a: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sng" dirty="0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우리상사</a:t>
                      </a: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1111111111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김우리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010-1236-5487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PS@HH.CO.KR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992"/>
                  </a:ext>
                </a:extLst>
              </a:tr>
              <a:tr h="223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u="sng" dirty="0" err="1">
                          <a:solidFill>
                            <a:srgbClr val="0C95EA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너네상사</a:t>
                      </a:r>
                      <a:endParaRPr lang="ko-KR" altLang="en-US" sz="90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2222222222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김너네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010-4567-5847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WW@HH.CO.KR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5206"/>
                  </a:ext>
                </a:extLst>
              </a:tr>
              <a:tr h="223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3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4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9855"/>
                  </a:ext>
                </a:extLst>
              </a:tr>
              <a:tr h="223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5</a:t>
                      </a:r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marT="57613" marB="576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4457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03EF1B-39C2-4C5E-9B23-D1638F26D0F8}"/>
              </a:ext>
            </a:extLst>
          </p:cNvPr>
          <p:cNvSpPr/>
          <p:nvPr/>
        </p:nvSpPr>
        <p:spPr>
          <a:xfrm>
            <a:off x="8720117" y="7128343"/>
            <a:ext cx="906367" cy="20860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저장하기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533C84B-6995-4959-B79F-ADC42BFDF4FB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113718" y="4887632"/>
            <a:ext cx="862872" cy="135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77">
            <a:extLst>
              <a:ext uri="{FF2B5EF4-FFF2-40B4-BE49-F238E27FC236}">
                <a16:creationId xmlns:a16="http://schemas.microsoft.com/office/drawing/2014/main" id="{496942A2-595C-481A-9191-01EABDEAC58A}"/>
              </a:ext>
            </a:extLst>
          </p:cNvPr>
          <p:cNvSpPr/>
          <p:nvPr/>
        </p:nvSpPr>
        <p:spPr>
          <a:xfrm>
            <a:off x="3339442" y="8783400"/>
            <a:ext cx="742278" cy="213015"/>
          </a:xfrm>
          <a:prstGeom prst="roundRect">
            <a:avLst>
              <a:gd name="adj" fmla="val 1992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B890FF-AAB3-4EF7-8342-1D2A4882E882}"/>
              </a:ext>
            </a:extLst>
          </p:cNvPr>
          <p:cNvSpPr/>
          <p:nvPr/>
        </p:nvSpPr>
        <p:spPr>
          <a:xfrm>
            <a:off x="3137312" y="6240206"/>
            <a:ext cx="1976406" cy="27265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등록 양식 다운로드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F98F7-7389-4FC8-9CD1-761A6DC54C17}"/>
              </a:ext>
            </a:extLst>
          </p:cNvPr>
          <p:cNvSpPr/>
          <p:nvPr/>
        </p:nvSpPr>
        <p:spPr>
          <a:xfrm>
            <a:off x="5733349" y="4560302"/>
            <a:ext cx="6435924" cy="304035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5BF795-F2CC-4EE5-9BBE-5150B5D450BD}"/>
              </a:ext>
            </a:extLst>
          </p:cNvPr>
          <p:cNvCxnSpPr>
            <a:cxnSpLocks/>
          </p:cNvCxnSpPr>
          <p:nvPr/>
        </p:nvCxnSpPr>
        <p:spPr>
          <a:xfrm flipH="1">
            <a:off x="5988065" y="5949441"/>
            <a:ext cx="1029217" cy="179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2F7D2017-548B-4638-B4EF-70F8D760CAAA}"/>
              </a:ext>
            </a:extLst>
          </p:cNvPr>
          <p:cNvSpPr/>
          <p:nvPr/>
        </p:nvSpPr>
        <p:spPr>
          <a:xfrm>
            <a:off x="5757245" y="7778516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9D5983-D6DA-421D-85B7-2F215406D2B0}"/>
              </a:ext>
            </a:extLst>
          </p:cNvPr>
          <p:cNvSpPr/>
          <p:nvPr/>
        </p:nvSpPr>
        <p:spPr>
          <a:xfrm>
            <a:off x="4399523" y="6612603"/>
            <a:ext cx="775980" cy="2326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파일선택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9BEB42-909D-4F55-A43E-41F76C491DFD}"/>
              </a:ext>
            </a:extLst>
          </p:cNvPr>
          <p:cNvCxnSpPr/>
          <p:nvPr/>
        </p:nvCxnSpPr>
        <p:spPr>
          <a:xfrm>
            <a:off x="2921624" y="6190778"/>
            <a:ext cx="2299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12973361-5298-48DF-B7C8-7DE2488ED420}"/>
              </a:ext>
            </a:extLst>
          </p:cNvPr>
          <p:cNvSpPr/>
          <p:nvPr/>
        </p:nvSpPr>
        <p:spPr>
          <a:xfrm>
            <a:off x="2202777" y="7877741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1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NW-A-01-02-01-01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신규발송</a:t>
            </a:r>
            <a:r>
              <a:rPr lang="en-US" altLang="ko-KR" dirty="0"/>
              <a:t>(</a:t>
            </a:r>
            <a:r>
              <a:rPr lang="ko-KR" altLang="en-US" dirty="0"/>
              <a:t>대량발송</a:t>
            </a:r>
            <a:r>
              <a:rPr lang="en-US" altLang="ko-KR" dirty="0"/>
              <a:t>- </a:t>
            </a:r>
            <a:r>
              <a:rPr lang="ko-KR" altLang="en-US" dirty="0"/>
              <a:t>목록선택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9203"/>
              </p:ext>
            </p:extLst>
          </p:nvPr>
        </p:nvGraphicFramePr>
        <p:xfrm>
          <a:off x="9000926" y="276533"/>
          <a:ext cx="3230148" cy="18313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앞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5p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의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번 가이드 내용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72070-3494-4CD2-ABAD-81B877CFBC95}"/>
              </a:ext>
            </a:extLst>
          </p:cNvPr>
          <p:cNvCxnSpPr>
            <a:cxnSpLocks/>
          </p:cNvCxnSpPr>
          <p:nvPr/>
        </p:nvCxnSpPr>
        <p:spPr>
          <a:xfrm>
            <a:off x="1806355" y="595204"/>
            <a:ext cx="0" cy="7930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E8AC86-924C-4C84-A413-D883D22EA9E3}"/>
              </a:ext>
            </a:extLst>
          </p:cNvPr>
          <p:cNvSpPr txBox="1"/>
          <p:nvPr/>
        </p:nvSpPr>
        <p:spPr>
          <a:xfrm>
            <a:off x="71934" y="1346822"/>
            <a:ext cx="1745554" cy="530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 등록정보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협력기업별 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맵핑내역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동반성장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VOC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실적 및 통계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회원가입실적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스크래핑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도입기업별 이용현황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 실적보고서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운영관리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게시판 관리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Q&amp;A</a:t>
            </a: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b="1" dirty="0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b="1" dirty="0" err="1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알림톡</a:t>
            </a:r>
            <a:endParaRPr lang="en-US" altLang="ko-KR" sz="1100" b="1" dirty="0">
              <a:solidFill>
                <a:srgbClr val="0C95EA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endParaRPr lang="en-US" altLang="ko-KR" sz="105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2584F-A5CA-4041-825A-A396FC712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72" y="622816"/>
            <a:ext cx="1438910" cy="575564"/>
          </a:xfrm>
          <a:prstGeom prst="rect">
            <a:avLst/>
          </a:prstGeom>
        </p:spPr>
      </p:pic>
      <p:sp>
        <p:nvSpPr>
          <p:cNvPr id="16" name="모서리가 둥근 직사각형 77">
            <a:extLst>
              <a:ext uri="{FF2B5EF4-FFF2-40B4-BE49-F238E27FC236}">
                <a16:creationId xmlns:a16="http://schemas.microsoft.com/office/drawing/2014/main" id="{CDF20DFC-BE68-4854-9ED7-0FEA5F7E41B7}"/>
              </a:ext>
            </a:extLst>
          </p:cNvPr>
          <p:cNvSpPr/>
          <p:nvPr/>
        </p:nvSpPr>
        <p:spPr>
          <a:xfrm>
            <a:off x="7897056" y="2161129"/>
            <a:ext cx="867377" cy="250825"/>
          </a:xfrm>
          <a:prstGeom prst="roundRect">
            <a:avLst>
              <a:gd name="adj" fmla="val 1992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신규발송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B5BA761-AFA8-41DD-A6F9-5CE9ADE480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6017" y="2469677"/>
          <a:ext cx="6808414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65">
                  <a:extLst>
                    <a:ext uri="{9D8B030D-6E8A-4147-A177-3AD203B41FA5}">
                      <a16:colId xmlns:a16="http://schemas.microsoft.com/office/drawing/2014/main" val="16502753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91036437"/>
                    </a:ext>
                  </a:extLst>
                </a:gridCol>
                <a:gridCol w="901666">
                  <a:extLst>
                    <a:ext uri="{9D8B030D-6E8A-4147-A177-3AD203B41FA5}">
                      <a16:colId xmlns:a16="http://schemas.microsoft.com/office/drawing/2014/main" val="3845025196"/>
                    </a:ext>
                  </a:extLst>
                </a:gridCol>
                <a:gridCol w="555238">
                  <a:extLst>
                    <a:ext uri="{9D8B030D-6E8A-4147-A177-3AD203B41FA5}">
                      <a16:colId xmlns:a16="http://schemas.microsoft.com/office/drawing/2014/main" val="3212861519"/>
                    </a:ext>
                  </a:extLst>
                </a:gridCol>
                <a:gridCol w="1783456">
                  <a:extLst>
                    <a:ext uri="{9D8B030D-6E8A-4147-A177-3AD203B41FA5}">
                      <a16:colId xmlns:a16="http://schemas.microsoft.com/office/drawing/2014/main" val="965982768"/>
                    </a:ext>
                  </a:extLst>
                </a:gridCol>
                <a:gridCol w="437496">
                  <a:extLst>
                    <a:ext uri="{9D8B030D-6E8A-4147-A177-3AD203B41FA5}">
                      <a16:colId xmlns:a16="http://schemas.microsoft.com/office/drawing/2014/main" val="4097729262"/>
                    </a:ext>
                  </a:extLst>
                </a:gridCol>
                <a:gridCol w="713878">
                  <a:extLst>
                    <a:ext uri="{9D8B030D-6E8A-4147-A177-3AD203B41FA5}">
                      <a16:colId xmlns:a16="http://schemas.microsoft.com/office/drawing/2014/main" val="2697891488"/>
                    </a:ext>
                  </a:extLst>
                </a:gridCol>
                <a:gridCol w="753537">
                  <a:extLst>
                    <a:ext uri="{9D8B030D-6E8A-4147-A177-3AD203B41FA5}">
                      <a16:colId xmlns:a16="http://schemas.microsoft.com/office/drawing/2014/main" val="3699917875"/>
                    </a:ext>
                  </a:extLst>
                </a:gridCol>
                <a:gridCol w="594898">
                  <a:extLst>
                    <a:ext uri="{9D8B030D-6E8A-4147-A177-3AD203B41FA5}">
                      <a16:colId xmlns:a16="http://schemas.microsoft.com/office/drawing/2014/main" val="3074179987"/>
                    </a:ext>
                  </a:extLst>
                </a:gridCol>
              </a:tblGrid>
              <a:tr h="22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NO</a:t>
                      </a:r>
                      <a:endParaRPr lang="ko-KR" altLang="en-US" sz="1050" b="1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대기업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건수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 내용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구분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발송일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작성자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상태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8180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99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5206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3482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59855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4457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59283"/>
                  </a:ext>
                </a:extLst>
              </a:tr>
              <a:tr h="2296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u="none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44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u="sng" dirty="0">
                        <a:solidFill>
                          <a:srgbClr val="0C95EA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323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8D62AD-023B-47B5-BA39-C3A072B57B22}"/>
              </a:ext>
            </a:extLst>
          </p:cNvPr>
          <p:cNvSpPr txBox="1"/>
          <p:nvPr/>
        </p:nvSpPr>
        <p:spPr>
          <a:xfrm>
            <a:off x="1823876" y="648296"/>
            <a:ext cx="5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운영관리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4F731-C97C-4DD7-AE93-D72E12F61EFB}"/>
              </a:ext>
            </a:extLst>
          </p:cNvPr>
          <p:cNvSpPr/>
          <p:nvPr/>
        </p:nvSpPr>
        <p:spPr>
          <a:xfrm>
            <a:off x="1933024" y="1044719"/>
            <a:ext cx="6851877" cy="831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A3F19F-B0B5-4EAD-BF8C-7E35286FEF34}"/>
              </a:ext>
            </a:extLst>
          </p:cNvPr>
          <p:cNvSpPr/>
          <p:nvPr/>
        </p:nvSpPr>
        <p:spPr>
          <a:xfrm>
            <a:off x="8132791" y="1092931"/>
            <a:ext cx="591978" cy="539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8BF9FE-BF43-4893-9D22-40DF9259DD6F}"/>
              </a:ext>
            </a:extLst>
          </p:cNvPr>
          <p:cNvSpPr/>
          <p:nvPr/>
        </p:nvSpPr>
        <p:spPr>
          <a:xfrm>
            <a:off x="2922609" y="1653093"/>
            <a:ext cx="1190536" cy="1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대기업 전체   ▼</a:t>
            </a:r>
            <a:endParaRPr lang="ko-KR" altLang="en-US" sz="900" b="1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95D0A-0C07-4B64-9654-3F4250654A92}"/>
              </a:ext>
            </a:extLst>
          </p:cNvPr>
          <p:cNvSpPr txBox="1"/>
          <p:nvPr/>
        </p:nvSpPr>
        <p:spPr>
          <a:xfrm>
            <a:off x="1956017" y="1080344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91C8E-A111-4CAC-A12D-E4671FD99EE5}"/>
              </a:ext>
            </a:extLst>
          </p:cNvPr>
          <p:cNvSpPr txBox="1"/>
          <p:nvPr/>
        </p:nvSpPr>
        <p:spPr>
          <a:xfrm>
            <a:off x="1953382" y="1636455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대기업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AD63-63F1-47D1-8F85-E7DA5D261232}"/>
              </a:ext>
            </a:extLst>
          </p:cNvPr>
          <p:cNvSpPr/>
          <p:nvPr/>
        </p:nvSpPr>
        <p:spPr>
          <a:xfrm>
            <a:off x="4200140" y="1144941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1B13C-DD5B-438A-B69E-F975566D04D7}"/>
              </a:ext>
            </a:extLst>
          </p:cNvPr>
          <p:cNvSpPr/>
          <p:nvPr/>
        </p:nvSpPr>
        <p:spPr>
          <a:xfrm>
            <a:off x="2923386" y="1138637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36D58F-F21E-4230-BFEC-C9D33D09F9DC}"/>
              </a:ext>
            </a:extLst>
          </p:cNvPr>
          <p:cNvSpPr/>
          <p:nvPr/>
        </p:nvSpPr>
        <p:spPr>
          <a:xfrm>
            <a:off x="3682760" y="1145724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F571C9-2F61-4E0D-B9CC-D11D93436EDC}"/>
              </a:ext>
            </a:extLst>
          </p:cNvPr>
          <p:cNvSpPr/>
          <p:nvPr/>
        </p:nvSpPr>
        <p:spPr>
          <a:xfrm>
            <a:off x="3682760" y="1205426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5943C2-66BA-45F6-85FB-5D15CE11715B}"/>
              </a:ext>
            </a:extLst>
          </p:cNvPr>
          <p:cNvSpPr/>
          <p:nvPr/>
        </p:nvSpPr>
        <p:spPr>
          <a:xfrm>
            <a:off x="4962644" y="11553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BECF44-61AE-446D-9F77-CBFAD1AA41B0}"/>
              </a:ext>
            </a:extLst>
          </p:cNvPr>
          <p:cNvSpPr/>
          <p:nvPr/>
        </p:nvSpPr>
        <p:spPr>
          <a:xfrm>
            <a:off x="4962644" y="12150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B4D78-7E68-4FAD-A5C8-07C80EAD86CF}"/>
              </a:ext>
            </a:extLst>
          </p:cNvPr>
          <p:cNvSpPr txBox="1"/>
          <p:nvPr/>
        </p:nvSpPr>
        <p:spPr>
          <a:xfrm>
            <a:off x="3949797" y="1138635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4A9B43-6BDA-4CF7-9484-7CFB31D02567}"/>
              </a:ext>
            </a:extLst>
          </p:cNvPr>
          <p:cNvSpPr/>
          <p:nvPr/>
        </p:nvSpPr>
        <p:spPr>
          <a:xfrm>
            <a:off x="6295615" y="1138636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6072A-6725-4A4B-BECB-27548D95D165}"/>
              </a:ext>
            </a:extLst>
          </p:cNvPr>
          <p:cNvSpPr txBox="1"/>
          <p:nvPr/>
        </p:nvSpPr>
        <p:spPr>
          <a:xfrm>
            <a:off x="5247233" y="1107857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작성자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75432-086E-4F0E-9DBB-6373929D041B}"/>
              </a:ext>
            </a:extLst>
          </p:cNvPr>
          <p:cNvSpPr/>
          <p:nvPr/>
        </p:nvSpPr>
        <p:spPr>
          <a:xfrm>
            <a:off x="180154" y="6114210"/>
            <a:ext cx="86409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E698C1-22D4-4086-A12F-DAC5E2ED8BCC}"/>
              </a:ext>
            </a:extLst>
          </p:cNvPr>
          <p:cNvSpPr/>
          <p:nvPr/>
        </p:nvSpPr>
        <p:spPr>
          <a:xfrm>
            <a:off x="2224214" y="7345896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F84014-DF5B-40FF-8E7C-B2A00208F806}"/>
              </a:ext>
            </a:extLst>
          </p:cNvPr>
          <p:cNvSpPr txBox="1"/>
          <p:nvPr/>
        </p:nvSpPr>
        <p:spPr>
          <a:xfrm>
            <a:off x="1953382" y="1340587"/>
            <a:ext cx="2398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작성일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F5A3D-F42C-443D-BB73-9A1285B48F4E}"/>
              </a:ext>
            </a:extLst>
          </p:cNvPr>
          <p:cNvSpPr txBox="1"/>
          <p:nvPr/>
        </p:nvSpPr>
        <p:spPr>
          <a:xfrm>
            <a:off x="4457695" y="213713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 err="1"/>
              <a:t>알림톡</a:t>
            </a:r>
            <a:r>
              <a:rPr lang="ko-KR" altLang="en-US" sz="1200" b="1" dirty="0"/>
              <a:t> 발송현황 </a:t>
            </a:r>
            <a:r>
              <a:rPr lang="en-US" altLang="ko-KR" sz="1200" b="1" dirty="0"/>
              <a:t>LIST]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781344-04E3-408E-96C6-B5CEF56D29FE}"/>
              </a:ext>
            </a:extLst>
          </p:cNvPr>
          <p:cNvSpPr/>
          <p:nvPr/>
        </p:nvSpPr>
        <p:spPr>
          <a:xfrm>
            <a:off x="2921624" y="1388148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9CC1EA-E054-42B4-93B8-983EF5503B2C}"/>
              </a:ext>
            </a:extLst>
          </p:cNvPr>
          <p:cNvSpPr/>
          <p:nvPr/>
        </p:nvSpPr>
        <p:spPr>
          <a:xfrm>
            <a:off x="3684907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427A06-AD5D-4046-BD87-56A43E492609}"/>
              </a:ext>
            </a:extLst>
          </p:cNvPr>
          <p:cNvSpPr/>
          <p:nvPr/>
        </p:nvSpPr>
        <p:spPr>
          <a:xfrm>
            <a:off x="3687297" y="138743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168FE-EBAF-4B36-8CFF-FA2B705BF098}"/>
              </a:ext>
            </a:extLst>
          </p:cNvPr>
          <p:cNvSpPr txBox="1"/>
          <p:nvPr/>
        </p:nvSpPr>
        <p:spPr>
          <a:xfrm>
            <a:off x="3946768" y="1368830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3555D-D4D0-4962-A398-D1C926D549D5}"/>
              </a:ext>
            </a:extLst>
          </p:cNvPr>
          <p:cNvSpPr/>
          <p:nvPr/>
        </p:nvSpPr>
        <p:spPr>
          <a:xfrm>
            <a:off x="4200139" y="1387439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7CE874-6EEA-49BD-ADF6-93792A543460}"/>
              </a:ext>
            </a:extLst>
          </p:cNvPr>
          <p:cNvSpPr/>
          <p:nvPr/>
        </p:nvSpPr>
        <p:spPr>
          <a:xfrm>
            <a:off x="4962644" y="13869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4A01E70-6046-4005-B860-71A4F2CBC78D}"/>
              </a:ext>
            </a:extLst>
          </p:cNvPr>
          <p:cNvSpPr/>
          <p:nvPr/>
        </p:nvSpPr>
        <p:spPr>
          <a:xfrm>
            <a:off x="4962644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BC9166-1E9F-489A-B098-89942436502F}"/>
              </a:ext>
            </a:extLst>
          </p:cNvPr>
          <p:cNvSpPr/>
          <p:nvPr/>
        </p:nvSpPr>
        <p:spPr>
          <a:xfrm>
            <a:off x="6296365" y="1381202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0BFF1-C1B7-40C1-B81D-0C0AD53A1561}"/>
              </a:ext>
            </a:extLst>
          </p:cNvPr>
          <p:cNvSpPr txBox="1"/>
          <p:nvPr/>
        </p:nvSpPr>
        <p:spPr>
          <a:xfrm>
            <a:off x="5246789" y="1322790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검색어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F539079-BCA2-4A14-8A56-4149E73D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82676"/>
              </p:ext>
            </p:extLst>
          </p:nvPr>
        </p:nvGraphicFramePr>
        <p:xfrm>
          <a:off x="1953382" y="4608735"/>
          <a:ext cx="3294380" cy="401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56">
                  <a:extLst>
                    <a:ext uri="{9D8B030D-6E8A-4147-A177-3AD203B41FA5}">
                      <a16:colId xmlns:a16="http://schemas.microsoft.com/office/drawing/2014/main" val="19933325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46891482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140584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41516612"/>
                    </a:ext>
                  </a:extLst>
                </a:gridCol>
                <a:gridCol w="927356">
                  <a:extLst>
                    <a:ext uri="{9D8B030D-6E8A-4147-A177-3AD203B41FA5}">
                      <a16:colId xmlns:a16="http://schemas.microsoft.com/office/drawing/2014/main" val="1258846816"/>
                    </a:ext>
                  </a:extLst>
                </a:gridCol>
              </a:tblGrid>
              <a:tr h="28803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알림톡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4037"/>
                  </a:ext>
                </a:extLst>
              </a:tr>
              <a:tr h="95255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설명회 참석 요청 알림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온라인 강의 시청 알림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3) 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선정 요청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(1~2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협약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4) 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협력회사 선정 요청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(2~3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협약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셀렉트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박스처리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8506"/>
                  </a:ext>
                </a:extLst>
              </a:tr>
              <a:tr h="343594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1~4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번 문구 선택하면 자동으로 내용 삽입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수정불가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28260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대상 등록하기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32074"/>
                  </a:ext>
                </a:extLst>
              </a:tr>
              <a:tr h="36004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226729"/>
                  </a:ext>
                </a:extLst>
              </a:tr>
              <a:tr h="21602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문구등록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90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7-25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숫자만 입력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88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811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장소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 내외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261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교육</a:t>
                      </a:r>
                      <a:r>
                        <a:rPr lang="en-US" altLang="ko-KR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주소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교육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(000edu.com)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7211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당해년도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당해년도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1065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 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대기업명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.nwic.co.kr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00269"/>
                  </a:ext>
                </a:extLst>
              </a:tr>
            </a:tbl>
          </a:graphicData>
        </a:graphic>
      </p:graphicFrame>
      <p:sp>
        <p:nvSpPr>
          <p:cNvPr id="60" name="모서리가 둥근 직사각형 77">
            <a:extLst>
              <a:ext uri="{FF2B5EF4-FFF2-40B4-BE49-F238E27FC236}">
                <a16:creationId xmlns:a16="http://schemas.microsoft.com/office/drawing/2014/main" id="{496942A2-595C-481A-9191-01EABDEAC58A}"/>
              </a:ext>
            </a:extLst>
          </p:cNvPr>
          <p:cNvSpPr/>
          <p:nvPr/>
        </p:nvSpPr>
        <p:spPr>
          <a:xfrm>
            <a:off x="3339442" y="8783400"/>
            <a:ext cx="742278" cy="213015"/>
          </a:xfrm>
          <a:prstGeom prst="roundRect">
            <a:avLst>
              <a:gd name="adj" fmla="val 1992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B890FF-AAB3-4EF7-8342-1D2A4882E882}"/>
              </a:ext>
            </a:extLst>
          </p:cNvPr>
          <p:cNvSpPr/>
          <p:nvPr/>
        </p:nvSpPr>
        <p:spPr>
          <a:xfrm>
            <a:off x="3137312" y="6240206"/>
            <a:ext cx="1976406" cy="27265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등록 양식 다운로드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9D5983-D6DA-421D-85B7-2F215406D2B0}"/>
              </a:ext>
            </a:extLst>
          </p:cNvPr>
          <p:cNvSpPr/>
          <p:nvPr/>
        </p:nvSpPr>
        <p:spPr>
          <a:xfrm>
            <a:off x="4399523" y="6612603"/>
            <a:ext cx="775980" cy="2326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파일선택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9BEB42-909D-4F55-A43E-41F76C491DFD}"/>
              </a:ext>
            </a:extLst>
          </p:cNvPr>
          <p:cNvCxnSpPr/>
          <p:nvPr/>
        </p:nvCxnSpPr>
        <p:spPr>
          <a:xfrm>
            <a:off x="2921624" y="6190778"/>
            <a:ext cx="2299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F1B451-3ED2-4141-A4D9-4A42164A5C88}"/>
              </a:ext>
            </a:extLst>
          </p:cNvPr>
          <p:cNvSpPr txBox="1"/>
          <p:nvPr/>
        </p:nvSpPr>
        <p:spPr>
          <a:xfrm>
            <a:off x="5733349" y="4692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문구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E4E26-DBAA-4B30-A9B2-3A6055456778}"/>
              </a:ext>
            </a:extLst>
          </p:cNvPr>
          <p:cNvSpPr txBox="1"/>
          <p:nvPr/>
        </p:nvSpPr>
        <p:spPr>
          <a:xfrm>
            <a:off x="6295615" y="6843449"/>
            <a:ext cx="3578224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ko-KR" altLang="en-US" sz="1050" dirty="0"/>
              <a:t>번</a:t>
            </a:r>
            <a:r>
              <a:rPr lang="en-US" altLang="ko-KR" sz="1050" dirty="0"/>
              <a:t>) </a:t>
            </a:r>
            <a:r>
              <a:rPr lang="ko-KR" altLang="en-US" sz="1050" dirty="0"/>
              <a:t>설명회 참석 요청</a:t>
            </a:r>
            <a:endParaRPr lang="en-US" altLang="ko-KR" sz="1050" dirty="0"/>
          </a:p>
          <a:p>
            <a:r>
              <a:rPr lang="ko-KR" altLang="en-US" sz="1050" dirty="0"/>
              <a:t>     </a:t>
            </a:r>
            <a:r>
              <a:rPr lang="en-US" altLang="ko-KR" sz="1050" dirty="0"/>
              <a:t>- </a:t>
            </a:r>
            <a:r>
              <a:rPr lang="ko-KR" altLang="en-US" sz="1050" dirty="0"/>
              <a:t>협력회사명 </a:t>
            </a:r>
            <a:r>
              <a:rPr lang="en-US" altLang="ko-KR" sz="1050" dirty="0"/>
              <a:t>/ </a:t>
            </a:r>
            <a:r>
              <a:rPr lang="ko-KR" altLang="en-US" sz="1050" dirty="0"/>
              <a:t>대기업명 </a:t>
            </a:r>
            <a:r>
              <a:rPr lang="en-US" altLang="ko-KR" sz="1050" dirty="0"/>
              <a:t>/ </a:t>
            </a:r>
            <a:r>
              <a:rPr lang="ko-KR" altLang="en-US" sz="1050" dirty="0"/>
              <a:t>날짜 </a:t>
            </a:r>
            <a:r>
              <a:rPr lang="en-US" altLang="ko-KR" sz="1050" dirty="0"/>
              <a:t>/ </a:t>
            </a:r>
            <a:r>
              <a:rPr lang="ko-KR" altLang="en-US" sz="1050" dirty="0"/>
              <a:t>시간 </a:t>
            </a:r>
            <a:r>
              <a:rPr lang="en-US" altLang="ko-KR" sz="1050" dirty="0"/>
              <a:t>/ </a:t>
            </a:r>
            <a:r>
              <a:rPr lang="ko-KR" altLang="en-US" sz="1050" dirty="0"/>
              <a:t>장소</a:t>
            </a:r>
            <a:endParaRPr lang="en-US" altLang="ko-KR" sz="1050" dirty="0"/>
          </a:p>
          <a:p>
            <a:r>
              <a:rPr lang="en-US" altLang="ko-KR" sz="1050" dirty="0"/>
              <a:t>       (</a:t>
            </a:r>
            <a:r>
              <a:rPr lang="ko-KR" altLang="en-US" sz="1050" dirty="0"/>
              <a:t>엑셀</a:t>
            </a:r>
            <a:r>
              <a:rPr lang="en-US" altLang="ko-KR" sz="1050" dirty="0"/>
              <a:t> A)</a:t>
            </a:r>
          </a:p>
          <a:p>
            <a:r>
              <a:rPr lang="en-US" altLang="ko-KR" sz="1050" dirty="0"/>
              <a:t>2</a:t>
            </a:r>
            <a:r>
              <a:rPr lang="ko-KR" altLang="en-US" sz="1050" dirty="0"/>
              <a:t>번</a:t>
            </a:r>
            <a:r>
              <a:rPr lang="en-US" altLang="ko-KR" sz="1050" dirty="0"/>
              <a:t>) </a:t>
            </a:r>
            <a:r>
              <a:rPr lang="ko-KR" altLang="en-US" sz="1050" dirty="0"/>
              <a:t>온라인 강의 시청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    - </a:t>
            </a:r>
            <a:r>
              <a:rPr lang="ko-KR" altLang="en-US" sz="1050" dirty="0"/>
              <a:t>협력회사명 </a:t>
            </a:r>
            <a:r>
              <a:rPr lang="en-US" altLang="ko-KR" sz="1050" dirty="0"/>
              <a:t>/ </a:t>
            </a:r>
            <a:r>
              <a:rPr lang="ko-KR" altLang="en-US" sz="1050" dirty="0"/>
              <a:t>대기업명 </a:t>
            </a:r>
            <a:r>
              <a:rPr lang="en-US" altLang="ko-KR" sz="1050" dirty="0"/>
              <a:t>/ </a:t>
            </a:r>
            <a:r>
              <a:rPr lang="ko-KR" altLang="en-US" sz="1050" dirty="0"/>
              <a:t>교육</a:t>
            </a:r>
            <a:r>
              <a:rPr lang="en-US" altLang="ko-KR" sz="1050" dirty="0"/>
              <a:t>URL</a:t>
            </a:r>
            <a:r>
              <a:rPr lang="ko-KR" altLang="en-US" sz="1050" dirty="0"/>
              <a:t>주소</a:t>
            </a:r>
            <a:r>
              <a:rPr lang="en-US" altLang="ko-KR" sz="1050" dirty="0"/>
              <a:t>(00edu.com)</a:t>
            </a:r>
          </a:p>
          <a:p>
            <a:r>
              <a:rPr lang="en-US" altLang="ko-KR" sz="1050" dirty="0"/>
              <a:t>       (</a:t>
            </a:r>
            <a:r>
              <a:rPr lang="ko-KR" altLang="en-US" sz="1050" dirty="0"/>
              <a:t>엑셀 </a:t>
            </a:r>
            <a:r>
              <a:rPr lang="en-US" altLang="ko-KR" sz="1050" dirty="0"/>
              <a:t>A)</a:t>
            </a:r>
          </a:p>
          <a:p>
            <a:r>
              <a:rPr lang="en-US" altLang="ko-KR" sz="1050" dirty="0"/>
              <a:t>3</a:t>
            </a:r>
            <a:r>
              <a:rPr lang="ko-KR" altLang="en-US" sz="1050" dirty="0"/>
              <a:t>번</a:t>
            </a:r>
            <a:r>
              <a:rPr lang="en-US" altLang="ko-KR" sz="1050" dirty="0"/>
              <a:t>) 1</a:t>
            </a:r>
            <a:r>
              <a:rPr lang="ko-KR" altLang="en-US" sz="1050" dirty="0"/>
              <a:t>차 </a:t>
            </a:r>
            <a:r>
              <a:rPr lang="en-US" altLang="ko-KR" sz="1050" dirty="0"/>
              <a:t>– 2</a:t>
            </a:r>
            <a:r>
              <a:rPr lang="ko-KR" altLang="en-US" sz="1050" dirty="0"/>
              <a:t>차 협력사 선정 요청</a:t>
            </a:r>
            <a:endParaRPr lang="en-US" altLang="ko-KR" sz="1050" dirty="0"/>
          </a:p>
          <a:p>
            <a:r>
              <a:rPr lang="en-US" altLang="ko-KR" sz="1050" dirty="0"/>
              <a:t>     - 1</a:t>
            </a:r>
            <a:r>
              <a:rPr lang="ko-KR" altLang="en-US" sz="1050" dirty="0"/>
              <a:t>차협력사명 </a:t>
            </a:r>
            <a:r>
              <a:rPr lang="en-US" altLang="ko-KR" sz="1050" dirty="0"/>
              <a:t>/ </a:t>
            </a:r>
            <a:r>
              <a:rPr lang="ko-KR" altLang="en-US" sz="1050" dirty="0"/>
              <a:t>대기업명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당해년도</a:t>
            </a:r>
            <a:r>
              <a:rPr lang="ko-KR" altLang="en-US" sz="1050" dirty="0"/>
              <a:t> </a:t>
            </a:r>
            <a:r>
              <a:rPr lang="en-US" altLang="ko-KR" sz="1050" dirty="0"/>
              <a:t>/ </a:t>
            </a:r>
            <a:r>
              <a:rPr lang="ko-KR" altLang="en-US" sz="1050" dirty="0"/>
              <a:t>대기업명</a:t>
            </a:r>
            <a:r>
              <a:rPr lang="en-US" altLang="ko-KR" sz="1050" dirty="0"/>
              <a:t>URL</a:t>
            </a:r>
          </a:p>
          <a:p>
            <a:endParaRPr lang="en-US" altLang="ko-KR" sz="1050" dirty="0"/>
          </a:p>
          <a:p>
            <a:r>
              <a:rPr lang="en-US" altLang="ko-KR" sz="1050" dirty="0"/>
              <a:t>4</a:t>
            </a:r>
            <a:r>
              <a:rPr lang="ko-KR" altLang="en-US" sz="1050" dirty="0"/>
              <a:t>번</a:t>
            </a:r>
            <a:r>
              <a:rPr lang="en-US" altLang="ko-KR" sz="1050" dirty="0"/>
              <a:t>) 2</a:t>
            </a:r>
            <a:r>
              <a:rPr lang="ko-KR" altLang="en-US" sz="1050" dirty="0"/>
              <a:t>차 </a:t>
            </a:r>
            <a:r>
              <a:rPr lang="en-US" altLang="ko-KR" sz="1050" dirty="0"/>
              <a:t>- 3</a:t>
            </a:r>
            <a:r>
              <a:rPr lang="ko-KR" altLang="en-US" sz="1050" dirty="0"/>
              <a:t>차 협력사 선정 요청</a:t>
            </a:r>
            <a:endParaRPr lang="en-US" altLang="ko-KR" sz="1050" dirty="0"/>
          </a:p>
          <a:p>
            <a:r>
              <a:rPr lang="en-US" altLang="ko-KR" sz="1050" dirty="0"/>
              <a:t>     - 2</a:t>
            </a:r>
            <a:r>
              <a:rPr lang="ko-KR" altLang="en-US" sz="1050" dirty="0"/>
              <a:t>차협력사명 </a:t>
            </a:r>
            <a:r>
              <a:rPr lang="en-US" altLang="ko-KR" sz="1050" dirty="0"/>
              <a:t>/ </a:t>
            </a:r>
            <a:r>
              <a:rPr lang="ko-KR" altLang="en-US" sz="1050" dirty="0"/>
              <a:t>대기업명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038CC-881E-4503-A3AB-46EDE289D267}"/>
              </a:ext>
            </a:extLst>
          </p:cNvPr>
          <p:cNvSpPr/>
          <p:nvPr/>
        </p:nvSpPr>
        <p:spPr>
          <a:xfrm>
            <a:off x="5569796" y="7489056"/>
            <a:ext cx="550810" cy="46166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6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신규발송</a:t>
            </a:r>
            <a:r>
              <a:rPr lang="en-US" altLang="ko-KR" dirty="0"/>
              <a:t>(</a:t>
            </a:r>
            <a:r>
              <a:rPr lang="ko-KR" altLang="en-US" dirty="0"/>
              <a:t>대량발송</a:t>
            </a:r>
            <a:r>
              <a:rPr lang="en-US" altLang="ko-KR" dirty="0"/>
              <a:t>- </a:t>
            </a:r>
            <a:r>
              <a:rPr lang="ko-KR" altLang="en-US" dirty="0"/>
              <a:t>목록선택</a:t>
            </a:r>
            <a:r>
              <a:rPr lang="en-US" altLang="ko-KR" dirty="0"/>
              <a:t>- </a:t>
            </a:r>
            <a:r>
              <a:rPr lang="ko-KR" altLang="en-US" dirty="0" err="1"/>
              <a:t>내용삽입</a:t>
            </a:r>
            <a:endParaRPr lang="ko-KR" altLang="en-US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33220"/>
              </p:ext>
            </p:extLst>
          </p:nvPr>
        </p:nvGraphicFramePr>
        <p:xfrm>
          <a:off x="9000926" y="276533"/>
          <a:ext cx="3230148" cy="211981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신규발송하기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1)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대량발송 과 </a:t>
                      </a: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단건발송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구분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발송문구 선택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-&gt;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자동으로 내용 삽입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발송대상 선택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번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관리자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DB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불러오기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대기업별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B72070-3494-4CD2-ABAD-81B877CFBC95}"/>
              </a:ext>
            </a:extLst>
          </p:cNvPr>
          <p:cNvCxnSpPr>
            <a:cxnSpLocks/>
          </p:cNvCxnSpPr>
          <p:nvPr/>
        </p:nvCxnSpPr>
        <p:spPr>
          <a:xfrm>
            <a:off x="1806355" y="595204"/>
            <a:ext cx="0" cy="7930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E8AC86-924C-4C84-A413-D883D22EA9E3}"/>
              </a:ext>
            </a:extLst>
          </p:cNvPr>
          <p:cNvSpPr txBox="1"/>
          <p:nvPr/>
        </p:nvSpPr>
        <p:spPr>
          <a:xfrm>
            <a:off x="71934" y="1346822"/>
            <a:ext cx="1745554" cy="530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 등록정보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서비스관리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협력기업별 모니터링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·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맵핑내역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동반성장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VOC</a:t>
            </a:r>
          </a:p>
          <a:p>
            <a:pPr lvl="0">
              <a:lnSpc>
                <a:spcPts val="1700"/>
              </a:lnSpc>
            </a:pP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실적 및 통계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회원가입실적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대금결제모니터링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0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공정거래전자협약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스크래핑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실적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도입기업별 이용현황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9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도입기업 실적보고서 산출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endParaRPr lang="en-US" altLang="ko-KR" sz="110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lvl="0" indent="-171450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운영관리</a:t>
            </a:r>
            <a:endParaRPr lang="en-US" altLang="ko-KR" sz="12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</a:t>
            </a:r>
            <a:r>
              <a:rPr lang="ko-KR" altLang="en-US" sz="11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게시판 관리</a:t>
            </a:r>
            <a:endParaRPr lang="en-US" altLang="ko-KR" sz="11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- Q&amp;A</a:t>
            </a: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en-US" altLang="ko-KR" sz="1100" b="1" dirty="0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100" b="1" dirty="0" err="1">
                <a:solidFill>
                  <a:srgbClr val="0C95EA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알림톡</a:t>
            </a:r>
            <a:endParaRPr lang="en-US" altLang="ko-KR" sz="1100" b="1" dirty="0">
              <a:solidFill>
                <a:srgbClr val="0C95EA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>
              <a:lnSpc>
                <a:spcPts val="1700"/>
              </a:lnSpc>
            </a:pPr>
            <a:r>
              <a:rPr lang="en-US" altLang="ko-KR" sz="110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</a:t>
            </a:r>
            <a:endParaRPr lang="en-US" altLang="ko-KR" sz="105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2584F-A5CA-4041-825A-A396FC712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72" y="622816"/>
            <a:ext cx="1438910" cy="5755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8D62AD-023B-47B5-BA39-C3A072B57B22}"/>
              </a:ext>
            </a:extLst>
          </p:cNvPr>
          <p:cNvSpPr txBox="1"/>
          <p:nvPr/>
        </p:nvSpPr>
        <p:spPr>
          <a:xfrm>
            <a:off x="1823876" y="648296"/>
            <a:ext cx="523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운영관리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4F731-C97C-4DD7-AE93-D72E12F61EFB}"/>
              </a:ext>
            </a:extLst>
          </p:cNvPr>
          <p:cNvSpPr/>
          <p:nvPr/>
        </p:nvSpPr>
        <p:spPr>
          <a:xfrm>
            <a:off x="1933024" y="1044719"/>
            <a:ext cx="6851877" cy="831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A3F19F-B0B5-4EAD-BF8C-7E35286FEF34}"/>
              </a:ext>
            </a:extLst>
          </p:cNvPr>
          <p:cNvSpPr/>
          <p:nvPr/>
        </p:nvSpPr>
        <p:spPr>
          <a:xfrm>
            <a:off x="8132791" y="1092931"/>
            <a:ext cx="591978" cy="539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8BF9FE-BF43-4893-9D22-40DF9259DD6F}"/>
              </a:ext>
            </a:extLst>
          </p:cNvPr>
          <p:cNvSpPr/>
          <p:nvPr/>
        </p:nvSpPr>
        <p:spPr>
          <a:xfrm>
            <a:off x="2922609" y="1653093"/>
            <a:ext cx="1190536" cy="1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대기업 전체   ▼</a:t>
            </a:r>
            <a:endParaRPr lang="ko-KR" altLang="en-US" sz="900" b="1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95D0A-0C07-4B64-9654-3F4250654A92}"/>
              </a:ext>
            </a:extLst>
          </p:cNvPr>
          <p:cNvSpPr txBox="1"/>
          <p:nvPr/>
        </p:nvSpPr>
        <p:spPr>
          <a:xfrm>
            <a:off x="1956017" y="1080344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발송일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91C8E-A111-4CAC-A12D-E4671FD99EE5}"/>
              </a:ext>
            </a:extLst>
          </p:cNvPr>
          <p:cNvSpPr txBox="1"/>
          <p:nvPr/>
        </p:nvSpPr>
        <p:spPr>
          <a:xfrm>
            <a:off x="1953382" y="1636455"/>
            <a:ext cx="10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대기업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AD63-63F1-47D1-8F85-E7DA5D261232}"/>
              </a:ext>
            </a:extLst>
          </p:cNvPr>
          <p:cNvSpPr/>
          <p:nvPr/>
        </p:nvSpPr>
        <p:spPr>
          <a:xfrm>
            <a:off x="4200140" y="1144941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11B13C-DD5B-438A-B69E-F975566D04D7}"/>
              </a:ext>
            </a:extLst>
          </p:cNvPr>
          <p:cNvSpPr/>
          <p:nvPr/>
        </p:nvSpPr>
        <p:spPr>
          <a:xfrm>
            <a:off x="2923386" y="1138637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36D58F-F21E-4230-BFEC-C9D33D09F9DC}"/>
              </a:ext>
            </a:extLst>
          </p:cNvPr>
          <p:cNvSpPr/>
          <p:nvPr/>
        </p:nvSpPr>
        <p:spPr>
          <a:xfrm>
            <a:off x="3682760" y="1145724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F571C9-2F61-4E0D-B9CC-D11D93436EDC}"/>
              </a:ext>
            </a:extLst>
          </p:cNvPr>
          <p:cNvSpPr/>
          <p:nvPr/>
        </p:nvSpPr>
        <p:spPr>
          <a:xfrm>
            <a:off x="3682760" y="1205426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5943C2-66BA-45F6-85FB-5D15CE11715B}"/>
              </a:ext>
            </a:extLst>
          </p:cNvPr>
          <p:cNvSpPr/>
          <p:nvPr/>
        </p:nvSpPr>
        <p:spPr>
          <a:xfrm>
            <a:off x="4962644" y="11553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BECF44-61AE-446D-9F77-CBFAD1AA41B0}"/>
              </a:ext>
            </a:extLst>
          </p:cNvPr>
          <p:cNvSpPr/>
          <p:nvPr/>
        </p:nvSpPr>
        <p:spPr>
          <a:xfrm>
            <a:off x="4962644" y="12150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B4D78-7E68-4FAD-A5C8-07C80EAD86CF}"/>
              </a:ext>
            </a:extLst>
          </p:cNvPr>
          <p:cNvSpPr txBox="1"/>
          <p:nvPr/>
        </p:nvSpPr>
        <p:spPr>
          <a:xfrm>
            <a:off x="3949797" y="1138635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4A9B43-6BDA-4CF7-9484-7CFB31D02567}"/>
              </a:ext>
            </a:extLst>
          </p:cNvPr>
          <p:cNvSpPr/>
          <p:nvPr/>
        </p:nvSpPr>
        <p:spPr>
          <a:xfrm>
            <a:off x="6295615" y="1138636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6072A-6725-4A4B-BECB-27548D95D165}"/>
              </a:ext>
            </a:extLst>
          </p:cNvPr>
          <p:cNvSpPr txBox="1"/>
          <p:nvPr/>
        </p:nvSpPr>
        <p:spPr>
          <a:xfrm>
            <a:off x="5247233" y="1107857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작성자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375432-086E-4F0E-9DBB-6373929D041B}"/>
              </a:ext>
            </a:extLst>
          </p:cNvPr>
          <p:cNvSpPr/>
          <p:nvPr/>
        </p:nvSpPr>
        <p:spPr>
          <a:xfrm>
            <a:off x="180154" y="6114210"/>
            <a:ext cx="86409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F84014-DF5B-40FF-8E7C-B2A00208F806}"/>
              </a:ext>
            </a:extLst>
          </p:cNvPr>
          <p:cNvSpPr txBox="1"/>
          <p:nvPr/>
        </p:nvSpPr>
        <p:spPr>
          <a:xfrm>
            <a:off x="1953382" y="1340587"/>
            <a:ext cx="2398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작성일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781344-04E3-408E-96C6-B5CEF56D29FE}"/>
              </a:ext>
            </a:extLst>
          </p:cNvPr>
          <p:cNvSpPr/>
          <p:nvPr/>
        </p:nvSpPr>
        <p:spPr>
          <a:xfrm>
            <a:off x="2921624" y="1388148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2019-02-21</a:t>
            </a:r>
            <a:endParaRPr lang="ko-KR" altLang="en-US" sz="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9CC1EA-E054-42B4-93B8-983EF5503B2C}"/>
              </a:ext>
            </a:extLst>
          </p:cNvPr>
          <p:cNvSpPr/>
          <p:nvPr/>
        </p:nvSpPr>
        <p:spPr>
          <a:xfrm>
            <a:off x="3684907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427A06-AD5D-4046-BD87-56A43E492609}"/>
              </a:ext>
            </a:extLst>
          </p:cNvPr>
          <p:cNvSpPr/>
          <p:nvPr/>
        </p:nvSpPr>
        <p:spPr>
          <a:xfrm>
            <a:off x="3687297" y="138743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168FE-EBAF-4B36-8CFF-FA2B705BF098}"/>
              </a:ext>
            </a:extLst>
          </p:cNvPr>
          <p:cNvSpPr txBox="1"/>
          <p:nvPr/>
        </p:nvSpPr>
        <p:spPr>
          <a:xfrm>
            <a:off x="3946768" y="1368830"/>
            <a:ext cx="24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~</a:t>
            </a:r>
            <a:endParaRPr lang="ko-KR" altLang="en-US" sz="7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D3555D-D4D0-4962-A398-D1C926D549D5}"/>
              </a:ext>
            </a:extLst>
          </p:cNvPr>
          <p:cNvSpPr/>
          <p:nvPr/>
        </p:nvSpPr>
        <p:spPr>
          <a:xfrm>
            <a:off x="4200139" y="1387439"/>
            <a:ext cx="725997" cy="1678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2019-02-28</a:t>
            </a:r>
            <a:endParaRPr lang="ko-KR" altLang="en-US" sz="7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7CE874-6EEA-49BD-ADF6-93792A543460}"/>
              </a:ext>
            </a:extLst>
          </p:cNvPr>
          <p:cNvSpPr/>
          <p:nvPr/>
        </p:nvSpPr>
        <p:spPr>
          <a:xfrm>
            <a:off x="4962644" y="1386979"/>
            <a:ext cx="258689" cy="441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4A01E70-6046-4005-B860-71A4F2CBC78D}"/>
              </a:ext>
            </a:extLst>
          </p:cNvPr>
          <p:cNvSpPr/>
          <p:nvPr/>
        </p:nvSpPr>
        <p:spPr>
          <a:xfrm>
            <a:off x="4962644" y="1446681"/>
            <a:ext cx="258689" cy="1010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BC9166-1E9F-489A-B098-89942436502F}"/>
              </a:ext>
            </a:extLst>
          </p:cNvPr>
          <p:cNvSpPr/>
          <p:nvPr/>
        </p:nvSpPr>
        <p:spPr>
          <a:xfrm>
            <a:off x="6296365" y="1381202"/>
            <a:ext cx="1710508" cy="1678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검색할 내용을 입력하세요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0BFF1-C1B7-40C1-B81D-0C0AD53A1561}"/>
              </a:ext>
            </a:extLst>
          </p:cNvPr>
          <p:cNvSpPr txBox="1"/>
          <p:nvPr/>
        </p:nvSpPr>
        <p:spPr>
          <a:xfrm>
            <a:off x="5246789" y="1322790"/>
            <a:ext cx="973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b="1" dirty="0"/>
              <a:t> 검색어 </a:t>
            </a:r>
            <a:r>
              <a:rPr lang="en-US" altLang="ko-KR" sz="1100" b="1" dirty="0"/>
              <a:t>:</a:t>
            </a:r>
            <a:endParaRPr lang="ko-KR" altLang="en-US" sz="1100" b="1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0B1DE068-E735-434B-AD46-8AAD5B44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23565"/>
              </p:ext>
            </p:extLst>
          </p:nvPr>
        </p:nvGraphicFramePr>
        <p:xfrm>
          <a:off x="1960788" y="2320910"/>
          <a:ext cx="6320058" cy="56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6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  <a:gridCol w="1020958">
                  <a:extLst>
                    <a:ext uri="{9D8B030D-6E8A-4147-A177-3AD203B41FA5}">
                      <a16:colId xmlns:a16="http://schemas.microsoft.com/office/drawing/2014/main" val="2001388618"/>
                    </a:ext>
                  </a:extLst>
                </a:gridCol>
                <a:gridCol w="816081">
                  <a:extLst>
                    <a:ext uri="{9D8B030D-6E8A-4147-A177-3AD203B41FA5}">
                      <a16:colId xmlns:a16="http://schemas.microsoft.com/office/drawing/2014/main" val="1847342076"/>
                    </a:ext>
                  </a:extLst>
                </a:gridCol>
                <a:gridCol w="816081">
                  <a:extLst>
                    <a:ext uri="{9D8B030D-6E8A-4147-A177-3AD203B41FA5}">
                      <a16:colId xmlns:a16="http://schemas.microsoft.com/office/drawing/2014/main" val="3502206625"/>
                    </a:ext>
                  </a:extLst>
                </a:gridCol>
                <a:gridCol w="1423572">
                  <a:extLst>
                    <a:ext uri="{9D8B030D-6E8A-4147-A177-3AD203B41FA5}">
                      <a16:colId xmlns:a16="http://schemas.microsoft.com/office/drawing/2014/main" val="3937983628"/>
                    </a:ext>
                  </a:extLst>
                </a:gridCol>
              </a:tblGrid>
              <a:tr h="33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협력회사명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B3EE36-A024-40E6-817F-C38B140EC96D}"/>
              </a:ext>
            </a:extLst>
          </p:cNvPr>
          <p:cNvSpPr/>
          <p:nvPr/>
        </p:nvSpPr>
        <p:spPr>
          <a:xfrm>
            <a:off x="1953382" y="1991734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설명회 참석요청                   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86FCE7AB-952F-4B81-BDFC-647170F55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0291"/>
              </p:ext>
            </p:extLst>
          </p:nvPr>
        </p:nvGraphicFramePr>
        <p:xfrm>
          <a:off x="1945056" y="3320271"/>
          <a:ext cx="6320058" cy="5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6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1932184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1388618"/>
                    </a:ext>
                  </a:extLst>
                </a:gridCol>
                <a:gridCol w="1640452">
                  <a:extLst>
                    <a:ext uri="{9D8B030D-6E8A-4147-A177-3AD203B41FA5}">
                      <a16:colId xmlns:a16="http://schemas.microsoft.com/office/drawing/2014/main" val="1847342076"/>
                    </a:ext>
                  </a:extLst>
                </a:gridCol>
              </a:tblGrid>
              <a:tr h="318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협력회사명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DC704F-B7D2-4896-BBD6-B10F205F4273}"/>
              </a:ext>
            </a:extLst>
          </p:cNvPr>
          <p:cNvSpPr/>
          <p:nvPr/>
        </p:nvSpPr>
        <p:spPr>
          <a:xfrm>
            <a:off x="1937650" y="2991095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강의 시청 알림                   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0EF26A25-D624-4C10-9E06-4B30CE5C9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5186"/>
              </p:ext>
            </p:extLst>
          </p:nvPr>
        </p:nvGraphicFramePr>
        <p:xfrm>
          <a:off x="1939550" y="4280759"/>
          <a:ext cx="6320058" cy="5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80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1388618"/>
                    </a:ext>
                  </a:extLst>
                </a:gridCol>
                <a:gridCol w="2618674">
                  <a:extLst>
                    <a:ext uri="{9D8B030D-6E8A-4147-A177-3AD203B41FA5}">
                      <a16:colId xmlns:a16="http://schemas.microsoft.com/office/drawing/2014/main" val="1847342076"/>
                    </a:ext>
                  </a:extLst>
                </a:gridCol>
              </a:tblGrid>
              <a:tr h="31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차협력사명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당해년도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숫자로만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4324FB-6CBB-4AB5-89D4-96FE24C1A54C}"/>
              </a:ext>
            </a:extLst>
          </p:cNvPr>
          <p:cNvSpPr/>
          <p:nvPr/>
        </p:nvSpPr>
        <p:spPr>
          <a:xfrm>
            <a:off x="1932144" y="3951583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 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1~2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협약 요청                  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1C47CE1D-CAD1-4352-96D4-E97AC2F4A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86715"/>
              </p:ext>
            </p:extLst>
          </p:nvPr>
        </p:nvGraphicFramePr>
        <p:xfrm>
          <a:off x="1946956" y="5253439"/>
          <a:ext cx="63200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34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4090624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</a:tblGrid>
              <a:tr h="215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차협력사명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A4F5ADFF-1DEF-4C0F-A2A6-CFF1E7FE47B5}"/>
              </a:ext>
            </a:extLst>
          </p:cNvPr>
          <p:cNvSpPr/>
          <p:nvPr/>
        </p:nvSpPr>
        <p:spPr>
          <a:xfrm>
            <a:off x="1939550" y="4924263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3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협약 요청                   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D4620C2-D070-4B17-97A1-9306A847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00034"/>
              </p:ext>
            </p:extLst>
          </p:nvPr>
        </p:nvGraphicFramePr>
        <p:xfrm>
          <a:off x="1951548" y="6450080"/>
          <a:ext cx="6320058" cy="56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50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4023208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</a:tblGrid>
              <a:tr h="33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0508D0-510F-4970-8199-4A61FB3D95FF}"/>
              </a:ext>
            </a:extLst>
          </p:cNvPr>
          <p:cNvSpPr/>
          <p:nvPr/>
        </p:nvSpPr>
        <p:spPr>
          <a:xfrm>
            <a:off x="1944142" y="6120904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 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모니터링 이행 알림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0EFFAE-CEDD-4349-B234-EE3E5E8F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94042"/>
              </p:ext>
            </p:extLst>
          </p:nvPr>
        </p:nvGraphicFramePr>
        <p:xfrm>
          <a:off x="1932144" y="7467364"/>
          <a:ext cx="6320058" cy="56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82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  <a:gridCol w="2995692">
                  <a:extLst>
                    <a:ext uri="{9D8B030D-6E8A-4147-A177-3AD203B41FA5}">
                      <a16:colId xmlns:a16="http://schemas.microsoft.com/office/drawing/2014/main" val="2787350324"/>
                    </a:ext>
                  </a:extLst>
                </a:gridCol>
              </a:tblGrid>
              <a:tr h="33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협력회사명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92D81C-C8F9-4A9C-93AA-5F3AF2EFEA01}"/>
              </a:ext>
            </a:extLst>
          </p:cNvPr>
          <p:cNvSpPr/>
          <p:nvPr/>
        </p:nvSpPr>
        <p:spPr>
          <a:xfrm>
            <a:off x="1924738" y="7138188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 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 미이행업체 이행 독려 알림                             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30872-7587-41BF-B06E-F76A75E6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99822"/>
              </p:ext>
            </p:extLst>
          </p:nvPr>
        </p:nvGraphicFramePr>
        <p:xfrm>
          <a:off x="1946956" y="8494388"/>
          <a:ext cx="6320058" cy="56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6">
                  <a:extLst>
                    <a:ext uri="{9D8B030D-6E8A-4147-A177-3AD203B41FA5}">
                      <a16:colId xmlns:a16="http://schemas.microsoft.com/office/drawing/2014/main" val="235181513"/>
                    </a:ext>
                  </a:extLst>
                </a:gridCol>
                <a:gridCol w="845572">
                  <a:extLst>
                    <a:ext uri="{9D8B030D-6E8A-4147-A177-3AD203B41FA5}">
                      <a16:colId xmlns:a16="http://schemas.microsoft.com/office/drawing/2014/main" val="113247648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873503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1388618"/>
                    </a:ext>
                  </a:extLst>
                </a:gridCol>
                <a:gridCol w="2151000">
                  <a:extLst>
                    <a:ext uri="{9D8B030D-6E8A-4147-A177-3AD203B41FA5}">
                      <a16:colId xmlns:a16="http://schemas.microsoft.com/office/drawing/2014/main" val="1847342076"/>
                    </a:ext>
                  </a:extLst>
                </a:gridCol>
              </a:tblGrid>
              <a:tr h="33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협력회사명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7342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9976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68DBAB36-5683-4487-A9F6-165B559EC99B}"/>
              </a:ext>
            </a:extLst>
          </p:cNvPr>
          <p:cNvSpPr/>
          <p:nvPr/>
        </p:nvSpPr>
        <p:spPr>
          <a:xfrm>
            <a:off x="1939550" y="8165212"/>
            <a:ext cx="6327464" cy="3143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338" tIns="98338" rIns="98338" bIns="98338" numCol="1" spcCol="1270" anchor="ctr" anchorCtr="0">
            <a:noAutofit/>
          </a:bodyPr>
          <a:lstStyle/>
          <a:p>
            <a:pPr lvl="0" algn="ctr" defTabSz="800100" latinLnBrk="1">
              <a:spcBef>
                <a:spcPct val="0"/>
              </a:spcBef>
            </a:pPr>
            <a:r>
              <a:rPr lang="ko-KR" altLang="en-US" sz="1400" b="1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문구 선정 </a:t>
            </a:r>
            <a:r>
              <a:rPr lang="en-US" altLang="ko-KR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4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협력사 추가지정 알림</a:t>
            </a:r>
            <a:r>
              <a:rPr lang="en-US" altLang="ko-KR" sz="1600" b="1" kern="120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600" b="1" kern="120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B56F62-5E1A-4420-87EB-0AE33BDC5B7E}"/>
              </a:ext>
            </a:extLst>
          </p:cNvPr>
          <p:cNvCxnSpPr/>
          <p:nvPr/>
        </p:nvCxnSpPr>
        <p:spPr>
          <a:xfrm>
            <a:off x="1817488" y="5880166"/>
            <a:ext cx="71834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BF0F24-D34B-4CCA-B4E8-38E497830860}"/>
              </a:ext>
            </a:extLst>
          </p:cNvPr>
          <p:cNvSpPr txBox="1"/>
          <p:nvPr/>
        </p:nvSpPr>
        <p:spPr>
          <a:xfrm>
            <a:off x="8428780" y="7144419"/>
            <a:ext cx="275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자동에서 수동으로</a:t>
            </a:r>
            <a:endParaRPr lang="en-US" altLang="ko-KR" dirty="0"/>
          </a:p>
          <a:p>
            <a:r>
              <a:rPr lang="ko-KR" altLang="en-US" dirty="0"/>
              <a:t>변경된 템플릿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62398-EAB3-439A-AE70-7C82E2BC90EB}"/>
              </a:ext>
            </a:extLst>
          </p:cNvPr>
          <p:cNvSpPr txBox="1"/>
          <p:nvPr/>
        </p:nvSpPr>
        <p:spPr>
          <a:xfrm>
            <a:off x="8522274" y="3320271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 페이지는 참고입니다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3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NW-A-01-02-01-01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발송</a:t>
            </a:r>
            <a:r>
              <a:rPr lang="en-US" altLang="ko-KR" dirty="0"/>
              <a:t>-</a:t>
            </a:r>
            <a:r>
              <a:rPr lang="ko-KR" altLang="en-US" dirty="0"/>
              <a:t>장기 </a:t>
            </a:r>
            <a:r>
              <a:rPr lang="ko-KR" altLang="en-US" dirty="0" err="1"/>
              <a:t>미이행</a:t>
            </a:r>
            <a:r>
              <a:rPr lang="ko-KR" altLang="en-US" dirty="0"/>
              <a:t> 발송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6968"/>
              </p:ext>
            </p:extLst>
          </p:nvPr>
        </p:nvGraphicFramePr>
        <p:xfrm>
          <a:off x="9000926" y="276533"/>
          <a:ext cx="3230148" cy="19552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발송대상업체 체크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10page </a:t>
                      </a:r>
                      <a:r>
                        <a:rPr lang="ko-KR" altLang="en-US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장기 미이행업체 이용 독려 </a:t>
                      </a:r>
                      <a:r>
                        <a:rPr lang="en-US" altLang="ko-KR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번</a:t>
                      </a:r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해당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B332BE-41D1-4B35-8561-B9509394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7" y="2091625"/>
            <a:ext cx="11548998" cy="56334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F07231-C636-474B-9701-FD5F3CE435E2}"/>
              </a:ext>
            </a:extLst>
          </p:cNvPr>
          <p:cNvSpPr/>
          <p:nvPr/>
        </p:nvSpPr>
        <p:spPr>
          <a:xfrm>
            <a:off x="8387669" y="3617292"/>
            <a:ext cx="694042" cy="2075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알림톡발송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EB73E2-E77A-40B1-97C3-B466FB460B24}"/>
              </a:ext>
            </a:extLst>
          </p:cNvPr>
          <p:cNvSpPr/>
          <p:nvPr/>
        </p:nvSpPr>
        <p:spPr>
          <a:xfrm>
            <a:off x="8338240" y="3592578"/>
            <a:ext cx="792089" cy="256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97A014-AE71-4F4E-B551-4D6F87493729}"/>
              </a:ext>
            </a:extLst>
          </p:cNvPr>
          <p:cNvSpPr/>
          <p:nvPr/>
        </p:nvSpPr>
        <p:spPr>
          <a:xfrm>
            <a:off x="1896646" y="4389616"/>
            <a:ext cx="263420" cy="3099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3179FA3-C520-4B38-B8E3-F0EF944B6CEB}"/>
              </a:ext>
            </a:extLst>
          </p:cNvPr>
          <p:cNvSpPr/>
          <p:nvPr/>
        </p:nvSpPr>
        <p:spPr>
          <a:xfrm>
            <a:off x="8016503" y="3570437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3BB2871-6394-4B65-BFF1-40D14C7F7759}"/>
              </a:ext>
            </a:extLst>
          </p:cNvPr>
          <p:cNvSpPr/>
          <p:nvPr/>
        </p:nvSpPr>
        <p:spPr>
          <a:xfrm>
            <a:off x="1628947" y="4095779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C91864-1D55-487B-B03D-76924DD072BC}"/>
              </a:ext>
            </a:extLst>
          </p:cNvPr>
          <p:cNvSpPr/>
          <p:nvPr/>
        </p:nvSpPr>
        <p:spPr>
          <a:xfrm>
            <a:off x="503982" y="4176689"/>
            <a:ext cx="792089" cy="2129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D858264-1AD5-4FF0-B306-C8B9FEEFC203}"/>
              </a:ext>
            </a:extLst>
          </p:cNvPr>
          <p:cNvSpPr/>
          <p:nvPr/>
        </p:nvSpPr>
        <p:spPr>
          <a:xfrm>
            <a:off x="3020237" y="3172313"/>
            <a:ext cx="2318913" cy="28631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27211-E5F2-425E-B486-794F20CD6555}"/>
              </a:ext>
            </a:extLst>
          </p:cNvPr>
          <p:cNvSpPr txBox="1"/>
          <p:nvPr/>
        </p:nvSpPr>
        <p:spPr>
          <a:xfrm>
            <a:off x="1833431" y="42831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√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AB6988-1F56-463F-9C23-3890FF8AD8CD}"/>
              </a:ext>
            </a:extLst>
          </p:cNvPr>
          <p:cNvSpPr/>
          <p:nvPr/>
        </p:nvSpPr>
        <p:spPr>
          <a:xfrm>
            <a:off x="3037499" y="2830219"/>
            <a:ext cx="2318913" cy="28631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5A84E-4EB6-4828-A7E6-D8554DBE30EB}"/>
              </a:ext>
            </a:extLst>
          </p:cNvPr>
          <p:cNvCxnSpPr/>
          <p:nvPr/>
        </p:nvCxnSpPr>
        <p:spPr>
          <a:xfrm flipV="1">
            <a:off x="3384302" y="1512392"/>
            <a:ext cx="795391" cy="131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3634C0-F111-404F-ADB2-F962120BE0F7}"/>
              </a:ext>
            </a:extLst>
          </p:cNvPr>
          <p:cNvSpPr txBox="1"/>
          <p:nvPr/>
        </p:nvSpPr>
        <p:spPr>
          <a:xfrm>
            <a:off x="4113500" y="12536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대기업선택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2E6372E-A1BC-4217-8E61-CDF9C60F4BC2}"/>
              </a:ext>
            </a:extLst>
          </p:cNvPr>
          <p:cNvSpPr/>
          <p:nvPr/>
        </p:nvSpPr>
        <p:spPr>
          <a:xfrm>
            <a:off x="6648696" y="4367654"/>
            <a:ext cx="480022" cy="3099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43059F-4804-428B-91E6-EE79D53BA3B9}"/>
              </a:ext>
            </a:extLst>
          </p:cNvPr>
          <p:cNvSpPr txBox="1"/>
          <p:nvPr/>
        </p:nvSpPr>
        <p:spPr>
          <a:xfrm>
            <a:off x="6518860" y="7725033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10PAGE</a:t>
            </a:r>
          </a:p>
          <a:p>
            <a:r>
              <a:rPr lang="ko-KR" altLang="en-US" sz="1200" dirty="0"/>
              <a:t>장기모니터링 미이행업체 </a:t>
            </a:r>
            <a:r>
              <a:rPr lang="ko-KR" altLang="en-US" sz="1200" dirty="0" err="1"/>
              <a:t>이용독려의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날짜</a:t>
            </a:r>
            <a:r>
              <a:rPr lang="en-US" altLang="ko-KR" sz="1200" dirty="0"/>
              <a:t>”</a:t>
            </a:r>
            <a:r>
              <a:rPr lang="ko-KR" altLang="en-US" sz="1200" dirty="0"/>
              <a:t> 필요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8AF56D-DEBE-4F0A-9AC9-C6BBCE4471EF}"/>
              </a:ext>
            </a:extLst>
          </p:cNvPr>
          <p:cNvSpPr/>
          <p:nvPr/>
        </p:nvSpPr>
        <p:spPr>
          <a:xfrm>
            <a:off x="6759203" y="3741031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86208-2849-4249-AF2F-6F2D727D51DD}"/>
              </a:ext>
            </a:extLst>
          </p:cNvPr>
          <p:cNvSpPr txBox="1"/>
          <p:nvPr/>
        </p:nvSpPr>
        <p:spPr>
          <a:xfrm>
            <a:off x="3061228" y="7880995"/>
            <a:ext cx="260199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장기 모니터링 </a:t>
            </a:r>
            <a:r>
              <a:rPr lang="ko-KR" altLang="en-US" sz="1800" dirty="0" err="1"/>
              <a:t>미이행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182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5EE12-73BF-435B-B3AE-13E8F6DCA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NW-A-01-02-01-01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AA547-5FD2-48AB-BFD9-3FEC7AA7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알림톡</a:t>
            </a:r>
            <a:r>
              <a:rPr lang="ko-KR" altLang="en-US" dirty="0"/>
              <a:t> 발송</a:t>
            </a:r>
            <a:r>
              <a:rPr lang="en-US" altLang="ko-KR" dirty="0"/>
              <a:t>-</a:t>
            </a:r>
            <a:r>
              <a:rPr lang="ko-KR" altLang="en-US" dirty="0"/>
              <a:t>정기 모니터링 이행 </a:t>
            </a:r>
            <a:r>
              <a:rPr lang="en-US" altLang="ko-KR" dirty="0"/>
              <a:t>/ 2</a:t>
            </a:r>
            <a:r>
              <a:rPr lang="ko-KR" altLang="en-US" dirty="0"/>
              <a:t>차수 </a:t>
            </a:r>
            <a:r>
              <a:rPr lang="en-US" altLang="ko-KR" dirty="0"/>
              <a:t>1</a:t>
            </a:r>
            <a:r>
              <a:rPr lang="ko-KR" altLang="en-US" dirty="0" err="1"/>
              <a:t>개업체</a:t>
            </a:r>
            <a:endParaRPr lang="ko-KR" altLang="en-US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B0FE9D9-697D-4A2B-8BAF-754FB501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53477"/>
              </p:ext>
            </p:extLst>
          </p:nvPr>
        </p:nvGraphicFramePr>
        <p:xfrm>
          <a:off x="9000926" y="276533"/>
          <a:ext cx="3230148" cy="19552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Description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체크박스 개발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발송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85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번은 개발 및 디자인 아님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알림톡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 발송자가 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개사 대상 찾아 발송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77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250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2997"/>
                  </a:ext>
                </a:extLst>
              </a:tr>
              <a:tr h="2241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확인사항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4102" marR="24102" marT="23153" marB="2315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F58302-C4EE-4ABB-AF88-99DBCC2EDD7C}"/>
              </a:ext>
            </a:extLst>
          </p:cNvPr>
          <p:cNvSpPr/>
          <p:nvPr/>
        </p:nvSpPr>
        <p:spPr>
          <a:xfrm>
            <a:off x="36256" y="294180"/>
            <a:ext cx="8748646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>
                <a:solidFill>
                  <a:srgbClr val="FFFF00"/>
                </a:solidFill>
              </a:rPr>
              <a:t>홍길동</a:t>
            </a:r>
            <a:r>
              <a:rPr lang="ko-KR" altLang="en-US" sz="1200" b="1" dirty="0">
                <a:solidFill>
                  <a:schemeClr val="bg1"/>
                </a:solidFill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>
                <a:solidFill>
                  <a:schemeClr val="bg1"/>
                </a:solidFill>
              </a:rPr>
              <a:t>일반권한</a:t>
            </a:r>
            <a:r>
              <a:rPr lang="en-US" altLang="ko-KR" sz="1200" b="1" dirty="0">
                <a:solidFill>
                  <a:schemeClr val="bg1"/>
                </a:solidFill>
              </a:rPr>
              <a:t>)     </a:t>
            </a:r>
            <a:r>
              <a:rPr lang="ko-KR" altLang="en-US" sz="1200" b="1" u="sng">
                <a:solidFill>
                  <a:schemeClr val="bg1"/>
                </a:solidFill>
              </a:rPr>
              <a:t>로그아웃</a:t>
            </a:r>
            <a:endParaRPr lang="ko-KR" altLang="en-US" sz="1200" b="1" u="sng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0AE7B-F4EE-49D4-AD42-CEAD1AE6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1" y="2196744"/>
            <a:ext cx="11631329" cy="496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7F8CFD-4B61-40F6-A1ED-0834D62BF967}"/>
              </a:ext>
            </a:extLst>
          </p:cNvPr>
          <p:cNvSpPr/>
          <p:nvPr/>
        </p:nvSpPr>
        <p:spPr>
          <a:xfrm>
            <a:off x="1535540" y="3888656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7BBC89-868E-4BB7-A112-EDFAA5B1EA77}"/>
              </a:ext>
            </a:extLst>
          </p:cNvPr>
          <p:cNvSpPr/>
          <p:nvPr/>
        </p:nvSpPr>
        <p:spPr>
          <a:xfrm>
            <a:off x="1533360" y="4176688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90B7CF-C8FB-418C-BBA5-C47AA870F10E}"/>
              </a:ext>
            </a:extLst>
          </p:cNvPr>
          <p:cNvSpPr/>
          <p:nvPr/>
        </p:nvSpPr>
        <p:spPr>
          <a:xfrm>
            <a:off x="1533360" y="4680744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ED770C-1F2C-4166-B62E-32709FB94045}"/>
              </a:ext>
            </a:extLst>
          </p:cNvPr>
          <p:cNvSpPr/>
          <p:nvPr/>
        </p:nvSpPr>
        <p:spPr>
          <a:xfrm>
            <a:off x="1522727" y="4424611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49D99A-CE5F-48DC-BC55-7AAAB1E91D0E}"/>
              </a:ext>
            </a:extLst>
          </p:cNvPr>
          <p:cNvSpPr/>
          <p:nvPr/>
        </p:nvSpPr>
        <p:spPr>
          <a:xfrm>
            <a:off x="1533360" y="4958143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34C15A-6F50-46CA-8873-AD6C52D9E08A}"/>
              </a:ext>
            </a:extLst>
          </p:cNvPr>
          <p:cNvSpPr/>
          <p:nvPr/>
        </p:nvSpPr>
        <p:spPr>
          <a:xfrm>
            <a:off x="1535540" y="5184800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97231A-3931-47C7-AC60-AA827A55E5F7}"/>
              </a:ext>
            </a:extLst>
          </p:cNvPr>
          <p:cNvSpPr/>
          <p:nvPr/>
        </p:nvSpPr>
        <p:spPr>
          <a:xfrm>
            <a:off x="1533117" y="5470409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D1878E-FFC4-4405-804C-C1577EA3F19A}"/>
              </a:ext>
            </a:extLst>
          </p:cNvPr>
          <p:cNvSpPr/>
          <p:nvPr/>
        </p:nvSpPr>
        <p:spPr>
          <a:xfrm>
            <a:off x="1543993" y="5731388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AA1522-0E7E-488A-B3D2-AC4E4AF232BA}"/>
              </a:ext>
            </a:extLst>
          </p:cNvPr>
          <p:cNvSpPr/>
          <p:nvPr/>
        </p:nvSpPr>
        <p:spPr>
          <a:xfrm>
            <a:off x="1533360" y="6203545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0B62D7-1FBC-4F70-A351-8584D96BE095}"/>
              </a:ext>
            </a:extLst>
          </p:cNvPr>
          <p:cNvSpPr/>
          <p:nvPr/>
        </p:nvSpPr>
        <p:spPr>
          <a:xfrm>
            <a:off x="1530937" y="5976888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4C0C90-4196-458E-8688-BDE3D034CC4A}"/>
              </a:ext>
            </a:extLst>
          </p:cNvPr>
          <p:cNvSpPr/>
          <p:nvPr/>
        </p:nvSpPr>
        <p:spPr>
          <a:xfrm>
            <a:off x="1541570" y="6430202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EF4E8A-F94C-46D4-B4AA-88C295DB0B72}"/>
              </a:ext>
            </a:extLst>
          </p:cNvPr>
          <p:cNvSpPr/>
          <p:nvPr/>
        </p:nvSpPr>
        <p:spPr>
          <a:xfrm>
            <a:off x="1554383" y="6862250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E34DA-C18D-4F63-8FC1-942EB836BD18}"/>
              </a:ext>
            </a:extLst>
          </p:cNvPr>
          <p:cNvSpPr txBox="1"/>
          <p:nvPr/>
        </p:nvSpPr>
        <p:spPr>
          <a:xfrm>
            <a:off x="827658" y="7354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체크박스삽입</a:t>
            </a:r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A511F-87DE-4827-A294-CED887F8F84B}"/>
              </a:ext>
            </a:extLst>
          </p:cNvPr>
          <p:cNvSpPr/>
          <p:nvPr/>
        </p:nvSpPr>
        <p:spPr>
          <a:xfrm>
            <a:off x="1368078" y="3708912"/>
            <a:ext cx="504056" cy="35447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9E24AC-EE24-4025-8DB9-4F8C9F35780A}"/>
              </a:ext>
            </a:extLst>
          </p:cNvPr>
          <p:cNvSpPr/>
          <p:nvPr/>
        </p:nvSpPr>
        <p:spPr>
          <a:xfrm>
            <a:off x="1552203" y="6643803"/>
            <a:ext cx="120570" cy="144016"/>
          </a:xfrm>
          <a:prstGeom prst="rect">
            <a:avLst/>
          </a:prstGeom>
          <a:solidFill>
            <a:schemeClr val="bg1"/>
          </a:solidFill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927287-3813-4434-BD85-954204FFC4A8}"/>
              </a:ext>
            </a:extLst>
          </p:cNvPr>
          <p:cNvSpPr/>
          <p:nvPr/>
        </p:nvSpPr>
        <p:spPr>
          <a:xfrm>
            <a:off x="6323946" y="3708912"/>
            <a:ext cx="504056" cy="350028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5C20B9-4A71-484B-98D4-3A867E65AE69}"/>
              </a:ext>
            </a:extLst>
          </p:cNvPr>
          <p:cNvSpPr/>
          <p:nvPr/>
        </p:nvSpPr>
        <p:spPr>
          <a:xfrm>
            <a:off x="6469303" y="5875404"/>
            <a:ext cx="299375" cy="245500"/>
          </a:xfrm>
          <a:prstGeom prst="rect">
            <a:avLst/>
          </a:prstGeom>
          <a:noFill/>
          <a:ln w="6350">
            <a:solidFill>
              <a:srgbClr val="4D3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57CAB5-B572-461D-8BAC-32F06D427BC2}"/>
              </a:ext>
            </a:extLst>
          </p:cNvPr>
          <p:cNvSpPr/>
          <p:nvPr/>
        </p:nvSpPr>
        <p:spPr>
          <a:xfrm>
            <a:off x="10170583" y="3215431"/>
            <a:ext cx="694042" cy="2075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알림톡발송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385436-4F3A-48DA-9B32-6685F18813D8}"/>
              </a:ext>
            </a:extLst>
          </p:cNvPr>
          <p:cNvSpPr/>
          <p:nvPr/>
        </p:nvSpPr>
        <p:spPr>
          <a:xfrm>
            <a:off x="10121154" y="3190717"/>
            <a:ext cx="792089" cy="256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E6F56D-5F1A-4614-9691-3372DF652487}"/>
              </a:ext>
            </a:extLst>
          </p:cNvPr>
          <p:cNvSpPr/>
          <p:nvPr/>
        </p:nvSpPr>
        <p:spPr>
          <a:xfrm>
            <a:off x="503982" y="4032672"/>
            <a:ext cx="792089" cy="2129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9D7382-BE98-44BF-A901-2EA7FD28BE78}"/>
              </a:ext>
            </a:extLst>
          </p:cNvPr>
          <p:cNvSpPr/>
          <p:nvPr/>
        </p:nvSpPr>
        <p:spPr>
          <a:xfrm>
            <a:off x="3005600" y="2798320"/>
            <a:ext cx="2318913" cy="28631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EA9784-EF9D-4B66-B5B2-806C9E68E2F5}"/>
              </a:ext>
            </a:extLst>
          </p:cNvPr>
          <p:cNvCxnSpPr/>
          <p:nvPr/>
        </p:nvCxnSpPr>
        <p:spPr>
          <a:xfrm flipV="1">
            <a:off x="3352403" y="1480493"/>
            <a:ext cx="795391" cy="131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CC2CEE-6DB1-40DD-A1E1-A7D4D20C5461}"/>
              </a:ext>
            </a:extLst>
          </p:cNvPr>
          <p:cNvSpPr txBox="1"/>
          <p:nvPr/>
        </p:nvSpPr>
        <p:spPr>
          <a:xfrm>
            <a:off x="4081601" y="12217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대기업선택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66BD1F3-4B0D-43B5-90A4-004C05376B81}"/>
              </a:ext>
            </a:extLst>
          </p:cNvPr>
          <p:cNvSpPr/>
          <p:nvPr/>
        </p:nvSpPr>
        <p:spPr>
          <a:xfrm>
            <a:off x="1476946" y="3414726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165FA0-5C29-415B-88C0-77DAC2DABA38}"/>
              </a:ext>
            </a:extLst>
          </p:cNvPr>
          <p:cNvSpPr/>
          <p:nvPr/>
        </p:nvSpPr>
        <p:spPr>
          <a:xfrm>
            <a:off x="9691523" y="3175938"/>
            <a:ext cx="286320" cy="28632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137B20-8D16-46BB-B838-FD3458066C33}"/>
              </a:ext>
            </a:extLst>
          </p:cNvPr>
          <p:cNvSpPr/>
          <p:nvPr/>
        </p:nvSpPr>
        <p:spPr>
          <a:xfrm>
            <a:off x="6456845" y="3403746"/>
            <a:ext cx="286320" cy="2973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65AF-73BA-4645-853E-AB01F701A62D}"/>
              </a:ext>
            </a:extLst>
          </p:cNvPr>
          <p:cNvSpPr txBox="1"/>
          <p:nvPr/>
        </p:nvSpPr>
        <p:spPr>
          <a:xfrm>
            <a:off x="1388087" y="37089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√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100F9-E8B7-41C4-847A-1E0BE6352DBA}"/>
              </a:ext>
            </a:extLst>
          </p:cNvPr>
          <p:cNvSpPr txBox="1"/>
          <p:nvPr/>
        </p:nvSpPr>
        <p:spPr>
          <a:xfrm>
            <a:off x="3061228" y="7880995"/>
            <a:ext cx="275107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정기모니터링 이행요청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- 2</a:t>
            </a:r>
            <a:r>
              <a:rPr lang="ko-KR" altLang="en-US" sz="1800" dirty="0"/>
              <a:t>차수 </a:t>
            </a:r>
            <a:r>
              <a:rPr lang="en-US" altLang="ko-KR" sz="1800" dirty="0"/>
              <a:t>1</a:t>
            </a:r>
            <a:r>
              <a:rPr lang="ko-KR" altLang="en-US" sz="1800" dirty="0"/>
              <a:t>개미만</a:t>
            </a:r>
          </a:p>
        </p:txBody>
      </p:sp>
    </p:spTree>
    <p:extLst>
      <p:ext uri="{BB962C8B-B14F-4D97-AF65-F5344CB8AC3E}">
        <p14:creationId xmlns:p14="http://schemas.microsoft.com/office/powerpoint/2010/main" val="20678503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서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 sz="1200" dirty="0">
            <a:solidFill>
              <a:schemeClr val="bg1">
                <a:lumMod val="6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빈 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42955</TotalTime>
  <Words>2417</Words>
  <Application>Microsoft Office PowerPoint</Application>
  <PresentationFormat>사용자 지정</PresentationFormat>
  <Paragraphs>839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가는각진제목체</vt:lpstr>
      <vt:lpstr>맑은 고딕</vt:lpstr>
      <vt:lpstr>Arial</vt:lpstr>
      <vt:lpstr>Times New Roman</vt:lpstr>
      <vt:lpstr>Wingdings</vt:lpstr>
      <vt:lpstr>표지</vt:lpstr>
      <vt:lpstr>서브</vt:lpstr>
      <vt:lpstr>빈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sikim</dc:creator>
  <cp:lastModifiedBy>박운학</cp:lastModifiedBy>
  <cp:revision>2556</cp:revision>
  <cp:lastPrinted>2020-07-24T06:42:27Z</cp:lastPrinted>
  <dcterms:created xsi:type="dcterms:W3CDTF">2017-09-13T01:06:33Z</dcterms:created>
  <dcterms:modified xsi:type="dcterms:W3CDTF">2020-07-24T08:00:55Z</dcterms:modified>
</cp:coreProperties>
</file>