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57" r:id="rId3"/>
    <p:sldMasterId id="2147483650" r:id="rId4"/>
  </p:sldMasterIdLst>
  <p:sldIdLst>
    <p:sldId id="258" r:id="rId5"/>
    <p:sldId id="259" r:id="rId6"/>
    <p:sldId id="293" r:id="rId7"/>
    <p:sldId id="303" r:id="rId8"/>
    <p:sldId id="287" r:id="rId9"/>
    <p:sldId id="288" r:id="rId10"/>
    <p:sldId id="295" r:id="rId11"/>
    <p:sldId id="296" r:id="rId12"/>
    <p:sldId id="297" r:id="rId13"/>
    <p:sldId id="291" r:id="rId14"/>
    <p:sldId id="299" r:id="rId15"/>
    <p:sldId id="300" r:id="rId16"/>
    <p:sldId id="292" r:id="rId17"/>
    <p:sldId id="301" r:id="rId18"/>
    <p:sldId id="298" r:id="rId19"/>
  </p:sldIdLst>
  <p:sldSz cx="12241213" cy="9361488"/>
  <p:notesSz cx="6797675" cy="9926638"/>
  <p:defaultTextStyle>
    <a:defPPr>
      <a:defRPr lang="ko-KR"/>
    </a:defPPr>
    <a:lvl1pPr marL="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도근" initials="정" lastIdx="1" clrIdx="0">
    <p:extLst>
      <p:ext uri="{19B8F6BF-5375-455C-9EA6-DF929625EA0E}">
        <p15:presenceInfo xmlns:p15="http://schemas.microsoft.com/office/powerpoint/2012/main" userId="정도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C0BE"/>
    <a:srgbClr val="1D3E75"/>
    <a:srgbClr val="0066FF"/>
    <a:srgbClr val="4B71B8"/>
    <a:srgbClr val="3884F4"/>
    <a:srgbClr val="1574FF"/>
    <a:srgbClr val="3366FF"/>
    <a:srgbClr val="FFFFFF"/>
    <a:srgbClr val="ECECEC"/>
    <a:srgbClr val="E1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2" autoAdjust="0"/>
  </p:normalViewPr>
  <p:slideViewPr>
    <p:cSldViewPr>
      <p:cViewPr varScale="1">
        <p:scale>
          <a:sx n="83" d="100"/>
          <a:sy n="83" d="100"/>
        </p:scale>
        <p:origin x="1464" y="108"/>
      </p:cViewPr>
      <p:guideLst>
        <p:guide orient="horz" pos="2949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8406622" y="7038198"/>
            <a:ext cx="3286148" cy="1289256"/>
            <a:chOff x="8406622" y="6252380"/>
            <a:chExt cx="3286148" cy="1289256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8406622" y="6252380"/>
              <a:ext cx="1028883" cy="432000"/>
            </a:xfrm>
            <a:prstGeom prst="rect">
              <a:avLst/>
            </a:prstGeom>
            <a:solidFill>
              <a:srgbClr val="4B507B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  <a:latin typeface="+mn-ea"/>
                  <a:ea typeface="+mn-ea"/>
                  <a:cs typeface="Calibri" pitchFamily="34" charset="0"/>
                </a:rPr>
                <a:t>시스템명</a:t>
              </a:r>
              <a:endParaRPr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Calibri" pitchFamily="34" charset="0"/>
              </a:endParaRPr>
            </a:p>
          </p:txBody>
        </p:sp>
        <p:sp>
          <p:nvSpPr>
            <p:cNvPr id="8" name="직사각형 7"/>
            <p:cNvSpPr/>
            <p:nvPr userDrawn="1"/>
          </p:nvSpPr>
          <p:spPr bwMode="auto">
            <a:xfrm>
              <a:off x="9406754" y="6252380"/>
              <a:ext cx="2286016" cy="432000"/>
            </a:xfrm>
            <a:prstGeom prst="rect">
              <a:avLst/>
            </a:prstGeom>
            <a:solidFill>
              <a:srgbClr val="F7F7F7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직사각형 8"/>
            <p:cNvSpPr/>
            <p:nvPr userDrawn="1"/>
          </p:nvSpPr>
          <p:spPr bwMode="auto">
            <a:xfrm>
              <a:off x="8406622" y="6681008"/>
              <a:ext cx="1028883" cy="432000"/>
            </a:xfrm>
            <a:prstGeom prst="rect">
              <a:avLst/>
            </a:prstGeom>
            <a:solidFill>
              <a:srgbClr val="4B507B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  <a:latin typeface="+mn-ea"/>
                  <a:ea typeface="+mn-ea"/>
                  <a:cs typeface="Calibri" pitchFamily="34" charset="0"/>
                </a:rPr>
                <a:t>단계명</a:t>
              </a:r>
              <a:endParaRPr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Calibri" pitchFamily="34" charset="0"/>
              </a:endParaRPr>
            </a:p>
          </p:txBody>
        </p:sp>
        <p:sp>
          <p:nvSpPr>
            <p:cNvPr id="10" name="직사각형 9"/>
            <p:cNvSpPr/>
            <p:nvPr userDrawn="1"/>
          </p:nvSpPr>
          <p:spPr bwMode="auto">
            <a:xfrm>
              <a:off x="9406754" y="6681008"/>
              <a:ext cx="2286016" cy="432000"/>
            </a:xfrm>
            <a:prstGeom prst="rect">
              <a:avLst/>
            </a:prstGeom>
            <a:solidFill>
              <a:srgbClr val="F7F7F7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 bwMode="auto">
            <a:xfrm>
              <a:off x="8406622" y="7109636"/>
              <a:ext cx="1028883" cy="432000"/>
            </a:xfrm>
            <a:prstGeom prst="rect">
              <a:avLst/>
            </a:prstGeom>
            <a:solidFill>
              <a:srgbClr val="4B507B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+mn-ea"/>
                  <a:ea typeface="+mn-ea"/>
                  <a:cs typeface="Calibri" pitchFamily="34" charset="0"/>
                </a:rPr>
                <a:t>작성자명</a:t>
              </a:r>
            </a:p>
          </p:txBody>
        </p:sp>
        <p:sp>
          <p:nvSpPr>
            <p:cNvPr id="12" name="직사각형 11"/>
            <p:cNvSpPr/>
            <p:nvPr userDrawn="1"/>
          </p:nvSpPr>
          <p:spPr bwMode="auto">
            <a:xfrm>
              <a:off x="9406754" y="7109636"/>
              <a:ext cx="2286016" cy="432000"/>
            </a:xfrm>
            <a:prstGeom prst="rect">
              <a:avLst/>
            </a:prstGeom>
            <a:solidFill>
              <a:srgbClr val="F7F7F7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8406622" y="6252380"/>
              <a:ext cx="3286148" cy="1288800"/>
            </a:xfrm>
            <a:prstGeom prst="rect">
              <a:avLst/>
            </a:prstGeom>
            <a:noFill/>
            <a:ln w="12700">
              <a:solidFill>
                <a:srgbClr val="4B50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28800" y="9180000"/>
            <a:ext cx="9450000" cy="144000"/>
          </a:xfrm>
          <a:prstGeom prst="rect">
            <a:avLst/>
          </a:prstGeom>
          <a:solidFill>
            <a:srgbClr val="1E2032"/>
          </a:solidFill>
          <a:ln>
            <a:solidFill>
              <a:srgbClr val="1E2032"/>
            </a:solidFill>
          </a:ln>
        </p:spPr>
        <p:txBody>
          <a:bodyPr wrap="none" lIns="36000" tIns="36000" rIns="36000" bIns="36000" rtlCol="0" anchor="ctr">
            <a:noAutofit/>
          </a:bodyPr>
          <a:lstStyle>
            <a:defPPr>
              <a:defRPr lang="ko-KR"/>
            </a:defPPr>
            <a:lvl1pPr marL="0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84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9696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454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9391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423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29087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8393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38783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dirty="0">
                <a:solidFill>
                  <a:prstClr val="white">
                    <a:lumMod val="85000"/>
                  </a:prstClr>
                </a:solidFill>
                <a:latin typeface="+mj-ea"/>
                <a:ea typeface="+mj-ea"/>
              </a:rPr>
              <a:t>▼ 다음 페이지와 연결됩니다</a:t>
            </a:r>
            <a:r>
              <a:rPr lang="en-US" altLang="ko-KR" sz="700" dirty="0">
                <a:solidFill>
                  <a:prstClr val="white">
                    <a:lumMod val="85000"/>
                  </a:prstClr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prstClr val="white">
                  <a:lumMod val="85000"/>
                </a:prst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8800" y="324000"/>
            <a:ext cx="9450000" cy="144020"/>
          </a:xfrm>
          <a:prstGeom prst="rect">
            <a:avLst/>
          </a:prstGeom>
          <a:solidFill>
            <a:srgbClr val="1E2032"/>
          </a:solidFill>
          <a:ln>
            <a:solidFill>
              <a:srgbClr val="1E2032"/>
            </a:solidFill>
          </a:ln>
        </p:spPr>
        <p:txBody>
          <a:bodyPr wrap="none" lIns="36000" tIns="36000" rIns="36000" bIns="36000" rtlCol="0" anchor="ctr">
            <a:noAutofit/>
          </a:bodyPr>
          <a:lstStyle>
            <a:defPPr>
              <a:defRPr lang="ko-KR"/>
            </a:defPPr>
            <a:lvl1pPr marL="0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84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9696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454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9391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423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29087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8393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38783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dirty="0">
                <a:solidFill>
                  <a:prstClr val="white">
                    <a:lumMod val="85000"/>
                  </a:prstClr>
                </a:solidFill>
                <a:latin typeface="+mj-ea"/>
                <a:ea typeface="+mj-ea"/>
              </a:rPr>
              <a:t>▲ 이전 페이지와 연결됩니다</a:t>
            </a:r>
            <a:r>
              <a:rPr lang="en-US" altLang="ko-KR" sz="700" dirty="0">
                <a:solidFill>
                  <a:prstClr val="white">
                    <a:lumMod val="85000"/>
                  </a:prstClr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prstClr val="white">
                  <a:lumMod val="85000"/>
                </a:prst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0" y="8845200"/>
            <a:ext cx="12241213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115888" y="8983663"/>
            <a:ext cx="31021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Copyright</a:t>
            </a:r>
            <a:r>
              <a:rPr kumimoji="0" lang="ko-KR" altLang="en-US" sz="9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ⓒ</a:t>
            </a:r>
            <a:r>
              <a:rPr kumimoji="0" lang="en-US" altLang="ko-KR" sz="9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2020 NICE DNR Ltd. All Rights Reserved.</a:t>
            </a:r>
            <a:endParaRPr kumimoji="0" lang="ko-KR" altLang="en-US" sz="900" b="1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0" y="0"/>
            <a:ext cx="12241213" cy="251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93" tIns="47896" rIns="95793" bIns="47896" anchor="ctr"/>
          <a:lstStyle/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540322"/>
            <a:ext cx="12241213" cy="3500462"/>
          </a:xfrm>
          <a:prstGeom prst="rect">
            <a:avLst/>
          </a:prstGeom>
          <a:solidFill>
            <a:srgbClr val="4B5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93" tIns="47896" rIns="95793" bIns="47896" anchor="ctr"/>
          <a:lstStyle>
            <a:defPPr>
              <a:defRPr lang="ko-KR"/>
            </a:defPPr>
            <a:lvl1pPr marL="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722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3444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5166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6888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8610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70332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2054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3776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1612330"/>
            <a:ext cx="12241213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722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3444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5166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6888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8610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70332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2054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3776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4932776"/>
            <a:ext cx="12241213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722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3444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5166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6888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8610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70332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2054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3776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438352" y="1008336"/>
            <a:ext cx="1514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www.nicedocu.com</a:t>
            </a:r>
            <a:endParaRPr lang="ko-KR" altLang="en-US" sz="1200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15950" y="504280"/>
            <a:ext cx="1975566" cy="792088"/>
            <a:chOff x="215950" y="504280"/>
            <a:chExt cx="1975566" cy="792088"/>
          </a:xfrm>
        </p:grpSpPr>
        <p:grpSp>
          <p:nvGrpSpPr>
            <p:cNvPr id="14" name="그룹 13"/>
            <p:cNvGrpSpPr>
              <a:grpSpLocks/>
            </p:cNvGrpSpPr>
            <p:nvPr userDrawn="1"/>
          </p:nvGrpSpPr>
          <p:grpSpPr bwMode="auto">
            <a:xfrm>
              <a:off x="215950" y="504280"/>
              <a:ext cx="1750591" cy="766745"/>
              <a:chOff x="144000" y="339064"/>
              <a:chExt cx="1365985" cy="569656"/>
            </a:xfrm>
          </p:grpSpPr>
          <p:pic>
            <p:nvPicPr>
              <p:cNvPr id="15" name="Picture 5" descr="P:\로고\Nicedocu_logo.pn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44000" y="339064"/>
                <a:ext cx="1348507" cy="569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TextBox 15"/>
              <p:cNvSpPr txBox="1"/>
              <p:nvPr userDrawn="1"/>
            </p:nvSpPr>
            <p:spPr>
              <a:xfrm>
                <a:off x="731774" y="666707"/>
                <a:ext cx="778211" cy="1943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123444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5792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100" spc="-157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펜" pitchFamily="50" charset="-127"/>
                    <a:ea typeface="나눔바른펜" pitchFamily="50" charset="-127"/>
                  </a:rPr>
                  <a:t>가맹전자계약시스템</a:t>
                </a:r>
                <a:endParaRPr kumimoji="0" lang="ko-KR" altLang="en-US" sz="1100" spc="-15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펜" pitchFamily="50" charset="-127"/>
                  <a:ea typeface="나눔바른펜" pitchFamily="50" charset="-127"/>
                </a:endParaRPr>
              </a:p>
            </p:txBody>
          </p:sp>
        </p:grpSp>
        <p:sp>
          <p:nvSpPr>
            <p:cNvPr id="18" name="직사각형 17"/>
            <p:cNvSpPr/>
            <p:nvPr userDrawn="1"/>
          </p:nvSpPr>
          <p:spPr>
            <a:xfrm>
              <a:off x="1054800" y="504280"/>
              <a:ext cx="1136716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234440" rtl="0" eaLnBrk="1" latinLnBrk="1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17220" algn="l" defTabSz="1234440" rtl="0" eaLnBrk="1" latinLnBrk="1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34440" algn="l" defTabSz="1234440" rtl="0" eaLnBrk="1" latinLnBrk="1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51660" algn="l" defTabSz="1234440" rtl="0" eaLnBrk="1" latinLnBrk="1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68880" algn="l" defTabSz="1234440" rtl="0" eaLnBrk="1" latinLnBrk="1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86100" algn="l" defTabSz="1234440" rtl="0" eaLnBrk="1" latinLnBrk="1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703320" algn="l" defTabSz="1234440" rtl="0" eaLnBrk="1" latinLnBrk="1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320540" algn="l" defTabSz="1234440" rtl="0" eaLnBrk="1" latinLnBrk="1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937760" algn="l" defTabSz="1234440" rtl="0" eaLnBrk="1" latinLnBrk="1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A1DDA16-C003-44C4-92E6-E2CEE96CD77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200" y="8882964"/>
            <a:ext cx="1596511" cy="431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</p:sldLayoutIdLst>
  <p:txStyles>
    <p:titleStyle>
      <a:lvl1pPr algn="ctr" defTabSz="1234440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1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1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 bwMode="auto">
          <a:xfrm>
            <a:off x="0" y="8845944"/>
            <a:ext cx="12241213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722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3444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5166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6888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8610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70332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2054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3776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6" name="TextBox 9"/>
          <p:cNvSpPr txBox="1"/>
          <p:nvPr userDrawn="1"/>
        </p:nvSpPr>
        <p:spPr bwMode="auto">
          <a:xfrm>
            <a:off x="115888" y="8984407"/>
            <a:ext cx="31021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23444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algn="l" defTabSz="123444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440" algn="l" defTabSz="123444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51660" algn="l" defTabSz="123444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algn="l" defTabSz="123444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86100" algn="l" defTabSz="123444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03320" algn="l" defTabSz="123444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algn="l" defTabSz="123444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7760" algn="l" defTabSz="123444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Copyright</a:t>
            </a:r>
            <a:r>
              <a:rPr kumimoji="0" lang="ko-KR" altLang="en-US" sz="9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ⓒ</a:t>
            </a:r>
            <a:r>
              <a:rPr kumimoji="0" lang="en-US" altLang="ko-KR" sz="9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2020 NICE DNR Ltd. All Rights Reserved.</a:t>
            </a:r>
            <a:endParaRPr kumimoji="0" lang="ko-KR" altLang="en-US" sz="900" b="1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0" y="744"/>
            <a:ext cx="12241213" cy="251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93" tIns="47896" rIns="95793" bIns="47896" anchor="ctr"/>
          <a:lstStyle>
            <a:defPPr>
              <a:defRPr lang="ko-KR"/>
            </a:defPPr>
            <a:lvl1pPr marL="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722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3444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5166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6888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8610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70332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2054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3776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0" y="1395340"/>
            <a:ext cx="12241213" cy="117796"/>
          </a:xfrm>
          <a:prstGeom prst="rect">
            <a:avLst/>
          </a:prstGeom>
          <a:solidFill>
            <a:srgbClr val="4B5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93" tIns="47896" rIns="95793" bIns="47896" anchor="ctr"/>
          <a:lstStyle>
            <a:defPPr>
              <a:defRPr lang="ko-KR"/>
            </a:defPPr>
            <a:lvl1pPr marL="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722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3444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5166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6888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8610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70332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2054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3776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9" name="Picture 5" descr="P:\로고\Nicedocu_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950" y="504280"/>
            <a:ext cx="1728192" cy="76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 userDrawn="1"/>
        </p:nvSpPr>
        <p:spPr bwMode="auto">
          <a:xfrm>
            <a:off x="969217" y="945281"/>
            <a:ext cx="99732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23444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algn="l" defTabSz="123444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440" algn="l" defTabSz="123444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51660" algn="l" defTabSz="123444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algn="l" defTabSz="123444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86100" algn="l" defTabSz="123444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03320" algn="l" defTabSz="123444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algn="l" defTabSz="123444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7760" algn="l" defTabSz="123444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spc="-157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가맹전자계약시스템</a:t>
            </a:r>
            <a:endParaRPr kumimoji="0" lang="ko-KR" altLang="en-US" sz="1100" spc="-157" dirty="0">
              <a:solidFill>
                <a:schemeClr val="tx1">
                  <a:lumMod val="85000"/>
                  <a:lumOff val="1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062000" y="504280"/>
            <a:ext cx="1242182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722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3444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5166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6888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8610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70332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2054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37760" algn="l" defTabSz="123444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5FC44BD-CDF5-4D8B-A6CB-7CA273A0CE1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200" y="8882964"/>
            <a:ext cx="1596511" cy="4315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FBF113-3C20-45CE-80A8-47B4162A12ED}"/>
              </a:ext>
            </a:extLst>
          </p:cNvPr>
          <p:cNvSpPr txBox="1"/>
          <p:nvPr userDrawn="1"/>
        </p:nvSpPr>
        <p:spPr>
          <a:xfrm>
            <a:off x="10438352" y="1008336"/>
            <a:ext cx="1514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www.nicedocu.com</a:t>
            </a:r>
            <a:endParaRPr lang="ko-KR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9" r:id="rId2"/>
  </p:sldLayoutIdLst>
  <p:txStyles>
    <p:titleStyle>
      <a:lvl1pPr algn="ctr" defTabSz="1234440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1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1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2736528"/>
            <a:ext cx="12241213" cy="1800200"/>
          </a:xfrm>
          <a:prstGeom prst="rect">
            <a:avLst/>
          </a:prstGeom>
          <a:solidFill>
            <a:srgbClr val="4B5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93" tIns="47896" rIns="95793" bIns="47896" anchor="ctr"/>
          <a:lstStyle/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1234440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1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1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9514800" y="323026"/>
            <a:ext cx="2696400" cy="7814102"/>
          </a:xfrm>
          <a:prstGeom prst="rect">
            <a:avLst/>
          </a:prstGeom>
          <a:solidFill>
            <a:srgbClr val="F7F7F7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0"/>
            <a:ext cx="12241213" cy="288000"/>
            <a:chOff x="0" y="0"/>
            <a:chExt cx="12241213" cy="288000"/>
          </a:xfrm>
        </p:grpSpPr>
        <p:sp>
          <p:nvSpPr>
            <p:cNvPr id="8" name="직사각형 7"/>
            <p:cNvSpPr/>
            <p:nvPr userDrawn="1"/>
          </p:nvSpPr>
          <p:spPr bwMode="auto">
            <a:xfrm>
              <a:off x="10188000" y="0"/>
              <a:ext cx="2052000" cy="288000"/>
            </a:xfrm>
            <a:prstGeom prst="rect">
              <a:avLst/>
            </a:prstGeom>
            <a:solidFill>
              <a:srgbClr val="F7F7F7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직사각형 8"/>
            <p:cNvSpPr/>
            <p:nvPr userDrawn="1"/>
          </p:nvSpPr>
          <p:spPr bwMode="auto">
            <a:xfrm>
              <a:off x="0" y="0"/>
              <a:ext cx="691318" cy="288000"/>
            </a:xfrm>
            <a:prstGeom prst="rect">
              <a:avLst/>
            </a:prstGeom>
            <a:solidFill>
              <a:srgbClr val="4B507B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ea typeface="+mn-ea"/>
                  <a:cs typeface="Calibri" pitchFamily="34" charset="0"/>
                </a:rPr>
                <a:t>P.code</a:t>
              </a:r>
              <a:endParaRPr lang="ko-KR" altLang="en-US" sz="900" b="1" dirty="0">
                <a:solidFill>
                  <a:schemeClr val="bg1"/>
                </a:solidFill>
                <a:latin typeface="+mn-ea"/>
                <a:ea typeface="+mn-ea"/>
                <a:cs typeface="Calibri" pitchFamily="34" charset="0"/>
              </a:endParaRPr>
            </a:p>
          </p:txBody>
        </p:sp>
        <p:sp>
          <p:nvSpPr>
            <p:cNvPr id="10" name="직사각형 9"/>
            <p:cNvSpPr/>
            <p:nvPr userDrawn="1"/>
          </p:nvSpPr>
          <p:spPr bwMode="auto">
            <a:xfrm>
              <a:off x="691318" y="0"/>
              <a:ext cx="1714512" cy="288000"/>
            </a:xfrm>
            <a:prstGeom prst="rect">
              <a:avLst/>
            </a:prstGeom>
            <a:solidFill>
              <a:srgbClr val="F7F7F7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 bwMode="auto">
            <a:xfrm>
              <a:off x="2405830" y="0"/>
              <a:ext cx="691318" cy="288000"/>
            </a:xfrm>
            <a:prstGeom prst="rect">
              <a:avLst/>
            </a:prstGeom>
            <a:solidFill>
              <a:srgbClr val="4B507B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ea typeface="+mn-ea"/>
                  <a:cs typeface="Calibri" pitchFamily="34" charset="0"/>
                </a:rPr>
                <a:t>P.name</a:t>
              </a:r>
              <a:endParaRPr lang="ko-KR" altLang="en-US" sz="900" b="1" dirty="0">
                <a:solidFill>
                  <a:schemeClr val="bg1"/>
                </a:solidFill>
                <a:latin typeface="+mn-ea"/>
                <a:ea typeface="+mn-ea"/>
                <a:cs typeface="Calibri" pitchFamily="34" charset="0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 bwMode="auto">
            <a:xfrm>
              <a:off x="3099600" y="0"/>
              <a:ext cx="6400800" cy="288000"/>
            </a:xfrm>
            <a:prstGeom prst="rect">
              <a:avLst/>
            </a:prstGeom>
            <a:solidFill>
              <a:srgbClr val="F7F7F7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endPara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 bwMode="auto">
            <a:xfrm>
              <a:off x="9496800" y="0"/>
              <a:ext cx="691318" cy="288000"/>
            </a:xfrm>
            <a:prstGeom prst="rect">
              <a:avLst/>
            </a:prstGeom>
            <a:solidFill>
              <a:srgbClr val="4B507B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ea typeface="+mn-ea"/>
                  <a:cs typeface="Calibri" pitchFamily="34" charset="0"/>
                </a:rPr>
                <a:t>P.no</a:t>
              </a:r>
              <a:endParaRPr lang="ko-KR" altLang="en-US" sz="900" b="1" dirty="0">
                <a:solidFill>
                  <a:schemeClr val="bg1"/>
                </a:solidFill>
                <a:latin typeface="+mn-ea"/>
                <a:ea typeface="+mn-ea"/>
                <a:cs typeface="Calibri" pitchFamily="34" charset="0"/>
              </a:endParaRPr>
            </a:p>
          </p:txBody>
        </p:sp>
        <p:sp>
          <p:nvSpPr>
            <p:cNvPr id="14" name="직사각형 13"/>
            <p:cNvSpPr/>
            <p:nvPr userDrawn="1"/>
          </p:nvSpPr>
          <p:spPr bwMode="auto">
            <a:xfrm>
              <a:off x="0" y="0"/>
              <a:ext cx="12241213" cy="288000"/>
            </a:xfrm>
            <a:prstGeom prst="rect">
              <a:avLst/>
            </a:prstGeom>
            <a:noFill/>
            <a:ln w="12700">
              <a:solidFill>
                <a:srgbClr val="4B507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6" name="직사각형 15"/>
          <p:cNvSpPr/>
          <p:nvPr userDrawn="1"/>
        </p:nvSpPr>
        <p:spPr>
          <a:xfrm>
            <a:off x="28573" y="323026"/>
            <a:ext cx="9449619" cy="90030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970" tIns="75487" rIns="150970" bIns="75487" anchor="ctr"/>
          <a:lstStyle>
            <a:defPPr>
              <a:defRPr lang="ko-KR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9511200" y="323026"/>
            <a:ext cx="2692800" cy="288000"/>
          </a:xfrm>
          <a:prstGeom prst="rect">
            <a:avLst/>
          </a:prstGeom>
          <a:solidFill>
            <a:srgbClr val="4B507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  <a:cs typeface="Calibri" pitchFamily="34" charset="0"/>
              </a:rPr>
              <a:t>Description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9514800" y="8967024"/>
            <a:ext cx="2696400" cy="356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4" name="TextBox 23"/>
          <p:cNvSpPr txBox="1"/>
          <p:nvPr/>
        </p:nvSpPr>
        <p:spPr bwMode="auto">
          <a:xfrm>
            <a:off x="9480585" y="8985660"/>
            <a:ext cx="159691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Copyright</a:t>
            </a:r>
            <a:r>
              <a:rPr kumimoji="0" lang="ko-KR" altLang="en-US" sz="7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ⓒ</a:t>
            </a:r>
            <a:r>
              <a:rPr kumimoji="0" lang="en-US" altLang="ko-KR" sz="7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2020 NICE DNR Ltd. </a:t>
            </a:r>
          </a:p>
          <a:p>
            <a:pPr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All Rights Reserved.</a:t>
            </a:r>
            <a:endParaRPr kumimoji="0" lang="ko-KR" altLang="en-US" sz="700" b="1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슬라이드 번호 개체 틀 5"/>
          <p:cNvSpPr>
            <a:spLocks noGrp="1"/>
          </p:cNvSpPr>
          <p:nvPr userDrawn="1"/>
        </p:nvSpPr>
        <p:spPr>
          <a:xfrm>
            <a:off x="10938665" y="-31943"/>
            <a:ext cx="611229" cy="326105"/>
          </a:xfrm>
          <a:prstGeom prst="rect">
            <a:avLst/>
          </a:prstGeom>
        </p:spPr>
        <p:txBody>
          <a:bodyPr vert="horz" lIns="150970" tIns="75487" rIns="150970" bIns="75487" rtlCol="0" anchor="b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664C2632-289D-4781-B2F3-EBF4F2A185E1}" type="slidenum">
              <a:rPr lang="ko-KR" altLang="en-US" sz="900" b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pPr>
                <a:defRPr/>
              </a:pPr>
              <a:t>‹#›</a:t>
            </a:fld>
            <a:endParaRPr lang="ko-KR" altLang="en-US" sz="900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A645E30-6D6F-4450-AFAB-323D81DD51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580" y="9038462"/>
            <a:ext cx="857256" cy="2317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2" r:id="rId3"/>
  </p:sldLayoutIdLst>
  <p:txStyles>
    <p:titleStyle>
      <a:lvl1pPr algn="ctr" defTabSz="1234440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1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1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80544"/>
            <a:ext cx="12241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우아한청년들 라이더 지원 시스템 개발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32974" y="715543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나이스다큐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32974" y="756106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신규 개발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32974" y="799311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정도근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22000" y="8177952"/>
            <a:ext cx="1332000" cy="36000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44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기획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522000" y="8569216"/>
            <a:ext cx="1332000" cy="360000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44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318" y="37274"/>
            <a:ext cx="182888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en-US" altLang="ko-KR" sz="900" dirty="0" err="1">
                <a:solidFill>
                  <a:prstClr val="black"/>
                </a:solidFill>
              </a:rPr>
              <a:t>email_contract_msign_recvview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9511200" y="7777120"/>
            <a:ext cx="2692800" cy="288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344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확인사항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82221"/>
              </p:ext>
            </p:extLst>
          </p:nvPr>
        </p:nvGraphicFramePr>
        <p:xfrm>
          <a:off x="9516140" y="606056"/>
          <a:ext cx="2690038" cy="1212870"/>
        </p:xfrm>
        <a:graphic>
          <a:graphicData uri="http://schemas.openxmlformats.org/drawingml/2006/table">
            <a:tbl>
              <a:tblPr/>
              <a:tblGrid>
                <a:gridCol w="276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2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mpd="sng">
                      <a:solidFill>
                        <a:srgbClr val="4B507B"/>
                      </a:solidFill>
                      <a:prstDash val="soli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507B"/>
                      </a:solidFill>
                      <a:prstDash val="soli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나이스다큐</a:t>
                      </a:r>
                      <a:r>
                        <a:rPr lang="ko-KR" altLang="en-US" sz="900" dirty="0"/>
                        <a:t> 계약 화면 호출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및 연계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507B"/>
                      </a:solidFill>
                      <a:prstDash val="soli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42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507B"/>
                      </a:solidFill>
                      <a:prstDash val="soli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9511200" y="7057008"/>
            <a:ext cx="26928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344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요청사항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1D93FB-C918-4F87-8D5E-8762A300A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4" b="6204"/>
          <a:stretch/>
        </p:blipFill>
        <p:spPr>
          <a:xfrm>
            <a:off x="503982" y="895847"/>
            <a:ext cx="4841626" cy="71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7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5A2BE-EA36-4635-8F07-5508DD11D23D}"/>
              </a:ext>
            </a:extLst>
          </p:cNvPr>
          <p:cNvSpPr txBox="1"/>
          <p:nvPr/>
        </p:nvSpPr>
        <p:spPr>
          <a:xfrm>
            <a:off x="0" y="3312592"/>
            <a:ext cx="12241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라이더 신청 현황 조회 화면</a:t>
            </a:r>
          </a:p>
        </p:txBody>
      </p:sp>
    </p:spTree>
    <p:extLst>
      <p:ext uri="{BB962C8B-B14F-4D97-AF65-F5344CB8AC3E}">
        <p14:creationId xmlns:p14="http://schemas.microsoft.com/office/powerpoint/2010/main" val="215036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22000" y="8177952"/>
            <a:ext cx="1332000" cy="36000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기획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522000" y="8569216"/>
            <a:ext cx="1332000" cy="360000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개발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882800" y="8569216"/>
            <a:ext cx="1332000" cy="360000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퍼블리싱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1318" y="37275"/>
            <a:ext cx="146884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/>
              <a:t>(</a:t>
            </a:r>
            <a:r>
              <a:rPr lang="ko-KR" altLang="en-US" sz="900" dirty="0"/>
              <a:t>라이더 지원현황 조회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3106800" y="37274"/>
            <a:ext cx="608564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dirty="0"/>
              <a:t>로그인 </a:t>
            </a:r>
            <a:r>
              <a:rPr lang="en-US" altLang="ko-KR" sz="900" dirty="0"/>
              <a:t>&gt; </a:t>
            </a:r>
            <a:r>
              <a:rPr lang="ko-KR" altLang="en-US" sz="900" dirty="0"/>
              <a:t>계약관리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현황관리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9511200" y="7777120"/>
            <a:ext cx="2692800" cy="288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  <a:cs typeface="Calibri" pitchFamily="34" charset="0"/>
              </a:rPr>
              <a:t>확인사항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9511200" y="7419930"/>
            <a:ext cx="2692800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  <a:cs typeface="Calibri" pitchFamily="34" charset="0"/>
              </a:rPr>
              <a:t>Alert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52295"/>
              </p:ext>
            </p:extLst>
          </p:nvPr>
        </p:nvGraphicFramePr>
        <p:xfrm>
          <a:off x="9516140" y="606056"/>
          <a:ext cx="2690038" cy="2331720"/>
        </p:xfrm>
        <a:graphic>
          <a:graphicData uri="http://schemas.openxmlformats.org/drawingml/2006/table">
            <a:tbl>
              <a:tblPr/>
              <a:tblGrid>
                <a:gridCol w="276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900"/>
                    </a:p>
                  </a:txBody>
                  <a:tcPr anchor="ctr">
                    <a:lnL w="12700" cmpd="sng">
                      <a:solidFill>
                        <a:srgbClr val="4B507B"/>
                      </a:solidFill>
                      <a:prstDash val="soli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507B"/>
                      </a:solidFill>
                      <a:prstDash val="soli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엑셀 다운로드</a:t>
                      </a:r>
                      <a:r>
                        <a:rPr lang="en-US" altLang="ko-KR" sz="900" dirty="0"/>
                        <a:t>&gt;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클릭 시 엑셀파일 생성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지원자가 신청 시 입력한 모든 정보 및 지원자의 서류 첨부여부를 항목으로 구성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* </a:t>
                      </a:r>
                      <a:r>
                        <a:rPr lang="ko-KR" altLang="en-US" sz="900" dirty="0"/>
                        <a:t>첨부서류의 경우 첨부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미첨부로 표시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507B"/>
                      </a:solidFill>
                      <a:prstDash val="soli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다운로드</a:t>
                      </a:r>
                      <a:r>
                        <a:rPr lang="en-US" altLang="ko-KR" sz="900" dirty="0"/>
                        <a:t>&gt;</a:t>
                      </a:r>
                    </a:p>
                    <a:p>
                      <a:pPr latinLnBrk="1"/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클릭 시 지원자가 제출한 서류 한꺼번에 다운로드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507B"/>
                      </a:solidFill>
                      <a:prstDash val="soli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블랙리스트</a:t>
                      </a:r>
                      <a:r>
                        <a:rPr lang="en-US" altLang="ko-KR" sz="900" dirty="0"/>
                        <a:t>&gt;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블랙리스트에 해당하는 경우 지원자명에 별도 서식 적용</a:t>
                      </a:r>
                      <a:r>
                        <a:rPr lang="en-US" altLang="ko-KR" sz="900" dirty="0"/>
                        <a:t>. (bold, font-color = red)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엑셀다운로드 시 지원자명 우측 열에 체크 표시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항목명</a:t>
                      </a:r>
                      <a:r>
                        <a:rPr lang="en-US" altLang="ko-KR" sz="900" dirty="0"/>
                        <a:t>X)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9511200" y="7057008"/>
            <a:ext cx="26928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  <a:cs typeface="Calibri" pitchFamily="34" charset="0"/>
              </a:rPr>
              <a:t>요청사항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04BAEA-9995-452D-BAAC-ED0A3040D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4" y="506698"/>
            <a:ext cx="257175" cy="228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15BE09-9DB0-4DC0-BDD9-FA8C063D81D9}"/>
              </a:ext>
            </a:extLst>
          </p:cNvPr>
          <p:cNvSpPr txBox="1"/>
          <p:nvPr/>
        </p:nvSpPr>
        <p:spPr>
          <a:xfrm>
            <a:off x="329109" y="46421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라이더 지원현황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604D53-137C-4F39-ABC3-EC38D42FD025}"/>
              </a:ext>
            </a:extLst>
          </p:cNvPr>
          <p:cNvSpPr/>
          <p:nvPr/>
        </p:nvSpPr>
        <p:spPr>
          <a:xfrm>
            <a:off x="140191" y="1008336"/>
            <a:ext cx="9225439" cy="1670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4FC3209-1FD4-4FA6-A5F0-32AD55590391}"/>
              </a:ext>
            </a:extLst>
          </p:cNvPr>
          <p:cNvCxnSpPr>
            <a:cxnSpLocks/>
          </p:cNvCxnSpPr>
          <p:nvPr/>
        </p:nvCxnSpPr>
        <p:spPr>
          <a:xfrm>
            <a:off x="140192" y="864320"/>
            <a:ext cx="92254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B85446E-080F-4AEC-B820-EED2D2D5892A}"/>
              </a:ext>
            </a:extLst>
          </p:cNvPr>
          <p:cNvCxnSpPr>
            <a:cxnSpLocks/>
          </p:cNvCxnSpPr>
          <p:nvPr/>
        </p:nvCxnSpPr>
        <p:spPr>
          <a:xfrm>
            <a:off x="140192" y="1032684"/>
            <a:ext cx="9225438" cy="0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6B8A8F-BBE0-43A1-817A-AFDA66A803EB}"/>
              </a:ext>
            </a:extLst>
          </p:cNvPr>
          <p:cNvSpPr/>
          <p:nvPr/>
        </p:nvSpPr>
        <p:spPr>
          <a:xfrm>
            <a:off x="399536" y="1264171"/>
            <a:ext cx="1108808" cy="3524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지원일자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4CB5C9-4312-4B24-A29F-96C7DA96C86C}"/>
              </a:ext>
            </a:extLst>
          </p:cNvPr>
          <p:cNvSpPr/>
          <p:nvPr/>
        </p:nvSpPr>
        <p:spPr>
          <a:xfrm>
            <a:off x="399536" y="1679621"/>
            <a:ext cx="1108808" cy="352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지원자명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200F2C-99A4-4870-AB0F-AA00AB6FFABC}"/>
              </a:ext>
            </a:extLst>
          </p:cNvPr>
          <p:cNvSpPr/>
          <p:nvPr/>
        </p:nvSpPr>
        <p:spPr>
          <a:xfrm>
            <a:off x="4325893" y="2098800"/>
            <a:ext cx="1108808" cy="352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지원상태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03BA1E-BB80-4BC2-9F3E-8FA75C80EDB1}"/>
              </a:ext>
            </a:extLst>
          </p:cNvPr>
          <p:cNvSpPr/>
          <p:nvPr/>
        </p:nvSpPr>
        <p:spPr>
          <a:xfrm>
            <a:off x="8280018" y="2111025"/>
            <a:ext cx="936932" cy="353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</a:t>
            </a:r>
            <a:endParaRPr lang="ko-KR" altLang="en-US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5C50B82-15F1-409D-8424-27F87EFD6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00" y="1264171"/>
            <a:ext cx="2638425" cy="35242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CB3187-B665-4597-8994-14E7BF863B46}"/>
              </a:ext>
            </a:extLst>
          </p:cNvPr>
          <p:cNvSpPr/>
          <p:nvPr/>
        </p:nvSpPr>
        <p:spPr>
          <a:xfrm>
            <a:off x="1556370" y="1689672"/>
            <a:ext cx="2638425" cy="342643"/>
          </a:xfrm>
          <a:prstGeom prst="rect">
            <a:avLst/>
          </a:prstGeom>
          <a:solidFill>
            <a:schemeClr val="bg1"/>
          </a:solidFill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C8239A2-D21E-4A94-BEFD-15BECFF7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676" y="2104467"/>
            <a:ext cx="1209675" cy="35242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5AF64A-1C33-49E6-9836-39AF545686BD}"/>
              </a:ext>
            </a:extLst>
          </p:cNvPr>
          <p:cNvSpPr/>
          <p:nvPr/>
        </p:nvSpPr>
        <p:spPr>
          <a:xfrm>
            <a:off x="4323860" y="1693547"/>
            <a:ext cx="1108808" cy="352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생년월일</a:t>
            </a:r>
            <a:endParaRPr lang="ko-KR" altLang="en-US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244E1F-18CC-4625-8A50-AE935E79229A}"/>
              </a:ext>
            </a:extLst>
          </p:cNvPr>
          <p:cNvSpPr/>
          <p:nvPr/>
        </p:nvSpPr>
        <p:spPr>
          <a:xfrm>
            <a:off x="8665396" y="3366203"/>
            <a:ext cx="695570" cy="2846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엑셀</a:t>
            </a:r>
            <a:endParaRPr lang="ko-KR" altLang="en-US" b="1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2B705AA3-ECA3-465D-8BCE-C7D39A2F7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3320"/>
              </p:ext>
            </p:extLst>
          </p:nvPr>
        </p:nvGraphicFramePr>
        <p:xfrm>
          <a:off x="156040" y="3752832"/>
          <a:ext cx="11149142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07">
                  <a:extLst>
                    <a:ext uri="{9D8B030D-6E8A-4147-A177-3AD203B41FA5}">
                      <a16:colId xmlns:a16="http://schemas.microsoft.com/office/drawing/2014/main" val="1537651075"/>
                    </a:ext>
                  </a:extLst>
                </a:gridCol>
                <a:gridCol w="982973">
                  <a:extLst>
                    <a:ext uri="{9D8B030D-6E8A-4147-A177-3AD203B41FA5}">
                      <a16:colId xmlns:a16="http://schemas.microsoft.com/office/drawing/2014/main" val="3405843418"/>
                    </a:ext>
                  </a:extLst>
                </a:gridCol>
                <a:gridCol w="853215">
                  <a:extLst>
                    <a:ext uri="{9D8B030D-6E8A-4147-A177-3AD203B41FA5}">
                      <a16:colId xmlns:a16="http://schemas.microsoft.com/office/drawing/2014/main" val="1941116159"/>
                    </a:ext>
                  </a:extLst>
                </a:gridCol>
                <a:gridCol w="1279823">
                  <a:extLst>
                    <a:ext uri="{9D8B030D-6E8A-4147-A177-3AD203B41FA5}">
                      <a16:colId xmlns:a16="http://schemas.microsoft.com/office/drawing/2014/main" val="1004799198"/>
                    </a:ext>
                  </a:extLst>
                </a:gridCol>
                <a:gridCol w="853215">
                  <a:extLst>
                    <a:ext uri="{9D8B030D-6E8A-4147-A177-3AD203B41FA5}">
                      <a16:colId xmlns:a16="http://schemas.microsoft.com/office/drawing/2014/main" val="3722673575"/>
                    </a:ext>
                  </a:extLst>
                </a:gridCol>
                <a:gridCol w="853215">
                  <a:extLst>
                    <a:ext uri="{9D8B030D-6E8A-4147-A177-3AD203B41FA5}">
                      <a16:colId xmlns:a16="http://schemas.microsoft.com/office/drawing/2014/main" val="1669418628"/>
                    </a:ext>
                  </a:extLst>
                </a:gridCol>
                <a:gridCol w="853215">
                  <a:extLst>
                    <a:ext uri="{9D8B030D-6E8A-4147-A177-3AD203B41FA5}">
                      <a16:colId xmlns:a16="http://schemas.microsoft.com/office/drawing/2014/main" val="1294175637"/>
                    </a:ext>
                  </a:extLst>
                </a:gridCol>
                <a:gridCol w="853215">
                  <a:extLst>
                    <a:ext uri="{9D8B030D-6E8A-4147-A177-3AD203B41FA5}">
                      <a16:colId xmlns:a16="http://schemas.microsoft.com/office/drawing/2014/main" val="2205698555"/>
                    </a:ext>
                  </a:extLst>
                </a:gridCol>
                <a:gridCol w="853215">
                  <a:extLst>
                    <a:ext uri="{9D8B030D-6E8A-4147-A177-3AD203B41FA5}">
                      <a16:colId xmlns:a16="http://schemas.microsoft.com/office/drawing/2014/main" val="3887146379"/>
                    </a:ext>
                  </a:extLst>
                </a:gridCol>
                <a:gridCol w="1066518">
                  <a:extLst>
                    <a:ext uri="{9D8B030D-6E8A-4147-A177-3AD203B41FA5}">
                      <a16:colId xmlns:a16="http://schemas.microsoft.com/office/drawing/2014/main" val="1215692052"/>
                    </a:ext>
                  </a:extLst>
                </a:gridCol>
                <a:gridCol w="497709">
                  <a:extLst>
                    <a:ext uri="{9D8B030D-6E8A-4147-A177-3AD203B41FA5}">
                      <a16:colId xmlns:a16="http://schemas.microsoft.com/office/drawing/2014/main" val="2732377435"/>
                    </a:ext>
                  </a:extLst>
                </a:gridCol>
                <a:gridCol w="995418">
                  <a:extLst>
                    <a:ext uri="{9D8B030D-6E8A-4147-A177-3AD203B41FA5}">
                      <a16:colId xmlns:a16="http://schemas.microsoft.com/office/drawing/2014/main" val="3045688708"/>
                    </a:ext>
                  </a:extLst>
                </a:gridCol>
                <a:gridCol w="922504">
                  <a:extLst>
                    <a:ext uri="{9D8B030D-6E8A-4147-A177-3AD203B41FA5}">
                      <a16:colId xmlns:a16="http://schemas.microsoft.com/office/drawing/2014/main" val="22932231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지원일자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지원자명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휴대폰 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배달수단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배달수단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배달지역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배달지역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추천인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지원상태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저장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계약일자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제출서류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2287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2020-05-27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rgbClr val="FF0000"/>
                          </a:solidFill>
                        </a:rPr>
                        <a:t>나신청</a:t>
                      </a:r>
                      <a:endParaRPr lang="en-US" altLang="ko-KR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010-1234-5678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자전거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강남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서초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송파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BCxxxxxx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계약완료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2020-05-28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다운로드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478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서명대기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9550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서명요청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5543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STEP3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279298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CD750A-DABC-4D07-9AB0-34A8392528A1}"/>
              </a:ext>
            </a:extLst>
          </p:cNvPr>
          <p:cNvSpPr/>
          <p:nvPr/>
        </p:nvSpPr>
        <p:spPr>
          <a:xfrm>
            <a:off x="400047" y="2111026"/>
            <a:ext cx="1108808" cy="352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지원구분</a:t>
            </a:r>
            <a:endParaRPr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155551-5A15-43B6-89B8-CD2ACAC32FE2}"/>
              </a:ext>
            </a:extLst>
          </p:cNvPr>
          <p:cNvSpPr/>
          <p:nvPr/>
        </p:nvSpPr>
        <p:spPr>
          <a:xfrm>
            <a:off x="5504677" y="1689672"/>
            <a:ext cx="2046258" cy="342643"/>
          </a:xfrm>
          <a:prstGeom prst="rect">
            <a:avLst/>
          </a:prstGeom>
          <a:solidFill>
            <a:schemeClr val="bg1"/>
          </a:solidFill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0DAFA7D-D473-49EC-8493-92DCAD688569}"/>
              </a:ext>
            </a:extLst>
          </p:cNvPr>
          <p:cNvGrpSpPr/>
          <p:nvPr/>
        </p:nvGrpSpPr>
        <p:grpSpPr>
          <a:xfrm>
            <a:off x="1556370" y="2097370"/>
            <a:ext cx="2466865" cy="352425"/>
            <a:chOff x="1848152" y="2097370"/>
            <a:chExt cx="2466865" cy="352425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A6C6DA83-2F55-4E1C-8229-59D8DCDB4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8152" y="2097370"/>
              <a:ext cx="1209675" cy="35242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56676A6-96E5-49BF-8863-56F61B8FE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5342" y="2097370"/>
              <a:ext cx="1209675" cy="35242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3016FC0-F112-4187-BD18-890890D56AAC}"/>
                </a:ext>
              </a:extLst>
            </p:cNvPr>
            <p:cNvSpPr/>
            <p:nvPr/>
          </p:nvSpPr>
          <p:spPr>
            <a:xfrm>
              <a:off x="1886170" y="2141993"/>
              <a:ext cx="895472" cy="2344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C647EAC-6450-4CF4-BE53-13A5552AE780}"/>
                </a:ext>
              </a:extLst>
            </p:cNvPr>
            <p:cNvSpPr/>
            <p:nvPr/>
          </p:nvSpPr>
          <p:spPr>
            <a:xfrm>
              <a:off x="3167364" y="2141993"/>
              <a:ext cx="895472" cy="2344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2DC6188-7BB7-4F2E-9445-90E71A4836A0}"/>
              </a:ext>
            </a:extLst>
          </p:cNvPr>
          <p:cNvSpPr txBox="1"/>
          <p:nvPr/>
        </p:nvSpPr>
        <p:spPr>
          <a:xfrm>
            <a:off x="1556370" y="2151395"/>
            <a:ext cx="1108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배달수단 전체</a:t>
            </a:r>
            <a:endParaRPr lang="ko-KR" alt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EC4C8A-278C-49C0-BB63-076E3311114C}"/>
              </a:ext>
            </a:extLst>
          </p:cNvPr>
          <p:cNvSpPr txBox="1"/>
          <p:nvPr/>
        </p:nvSpPr>
        <p:spPr>
          <a:xfrm>
            <a:off x="2816656" y="2151395"/>
            <a:ext cx="1108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배달지역 전체</a:t>
            </a:r>
            <a:endParaRPr lang="ko-KR" altLang="en-US" sz="20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D54C429-7745-443C-AD1B-A2DCC23A4798}"/>
              </a:ext>
            </a:extLst>
          </p:cNvPr>
          <p:cNvSpPr/>
          <p:nvPr/>
        </p:nvSpPr>
        <p:spPr>
          <a:xfrm>
            <a:off x="4323860" y="1264171"/>
            <a:ext cx="1108808" cy="3524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계약일자</a:t>
            </a:r>
            <a:endParaRPr lang="ko-KR" altLang="en-US" b="1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EEDDF67-BBFD-45FF-A854-96208E1F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24" y="1264171"/>
            <a:ext cx="2638425" cy="35242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8496870" y="3193808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1</a:t>
            </a:r>
            <a:endParaRPr kumimoji="0" lang="ko-KR" altLang="en-US" sz="12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D385C91-CC45-4B0D-B05E-219FFECB1611}"/>
              </a:ext>
            </a:extLst>
          </p:cNvPr>
          <p:cNvSpPr/>
          <p:nvPr/>
        </p:nvSpPr>
        <p:spPr>
          <a:xfrm>
            <a:off x="8433278" y="4338620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2</a:t>
            </a:r>
            <a:endParaRPr kumimoji="0" lang="ko-KR" altLang="en-US" sz="1200" b="1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303EC6A-BA89-4129-B50A-02D7CD2038D1}"/>
              </a:ext>
            </a:extLst>
          </p:cNvPr>
          <p:cNvSpPr/>
          <p:nvPr/>
        </p:nvSpPr>
        <p:spPr>
          <a:xfrm>
            <a:off x="1331588" y="4236640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3</a:t>
            </a:r>
            <a:endParaRPr kumimoji="0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4985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3660BA0-087E-4523-85BC-371344931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132071"/>
              </p:ext>
            </p:extLst>
          </p:nvPr>
        </p:nvGraphicFramePr>
        <p:xfrm>
          <a:off x="520950" y="5660679"/>
          <a:ext cx="86714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5680">
                  <a:extLst>
                    <a:ext uri="{9D8B030D-6E8A-4147-A177-3AD203B41FA5}">
                      <a16:colId xmlns:a16="http://schemas.microsoft.com/office/drawing/2014/main" val="2309346635"/>
                    </a:ext>
                  </a:extLst>
                </a:gridCol>
                <a:gridCol w="2855810">
                  <a:extLst>
                    <a:ext uri="{9D8B030D-6E8A-4147-A177-3AD203B41FA5}">
                      <a16:colId xmlns:a16="http://schemas.microsoft.com/office/drawing/2014/main" val="16623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서식명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02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신분증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면허증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계좌사본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64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2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차량등록증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84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자동차 보험증권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미첨부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06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가족관계증명서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미첨부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인감 증명서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미첨부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00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채권양도 동의서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미첨부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6447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522000" y="8177952"/>
            <a:ext cx="1332000" cy="36000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기획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522000" y="8569216"/>
            <a:ext cx="1332000" cy="360000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개발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882800" y="8569216"/>
            <a:ext cx="1332000" cy="360000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퍼블리싱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1318" y="37275"/>
            <a:ext cx="146884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/>
              <a:t>(</a:t>
            </a:r>
            <a:r>
              <a:rPr lang="ko-KR" altLang="en-US" sz="900" dirty="0" err="1"/>
              <a:t>자원자</a:t>
            </a:r>
            <a:r>
              <a:rPr lang="ko-KR" altLang="en-US" sz="900" dirty="0"/>
              <a:t> 상세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3106800" y="37274"/>
            <a:ext cx="608564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dirty="0"/>
              <a:t>로그인 </a:t>
            </a:r>
            <a:r>
              <a:rPr lang="en-US" altLang="ko-KR" sz="900" dirty="0"/>
              <a:t>&gt; </a:t>
            </a:r>
            <a:r>
              <a:rPr lang="ko-KR" altLang="en-US" sz="900" dirty="0"/>
              <a:t>계약관리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현황관리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지원자 선택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9511200" y="7777120"/>
            <a:ext cx="2692800" cy="288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  <a:cs typeface="Calibri" pitchFamily="34" charset="0"/>
              </a:rPr>
              <a:t>확인사항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9511200" y="7419930"/>
            <a:ext cx="2692800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  <a:cs typeface="Calibri" pitchFamily="34" charset="0"/>
              </a:rPr>
              <a:t>Alert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83968"/>
              </p:ext>
            </p:extLst>
          </p:nvPr>
        </p:nvGraphicFramePr>
        <p:xfrm>
          <a:off x="9516140" y="606056"/>
          <a:ext cx="2690038" cy="2468880"/>
        </p:xfrm>
        <a:graphic>
          <a:graphicData uri="http://schemas.openxmlformats.org/drawingml/2006/table">
            <a:tbl>
              <a:tblPr/>
              <a:tblGrid>
                <a:gridCol w="276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900"/>
                    </a:p>
                  </a:txBody>
                  <a:tcPr anchor="ctr">
                    <a:lnL w="12700" cmpd="sng">
                      <a:solidFill>
                        <a:srgbClr val="4B507B"/>
                      </a:solidFill>
                      <a:prstDash val="soli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507B"/>
                      </a:solidFill>
                      <a:prstDash val="soli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지원자 상세정보</a:t>
                      </a:r>
                      <a:r>
                        <a:rPr lang="en-US" altLang="ko-KR" sz="900" dirty="0"/>
                        <a:t>&gt;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라이더 지원자 정보 표시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 (</a:t>
                      </a:r>
                      <a:r>
                        <a:rPr lang="ko-KR" altLang="en-US" sz="900" dirty="0"/>
                        <a:t>각</a:t>
                      </a:r>
                      <a:r>
                        <a:rPr lang="en-US" altLang="ko-KR" sz="900" dirty="0"/>
                        <a:t> step</a:t>
                      </a:r>
                      <a:r>
                        <a:rPr lang="ko-KR" altLang="en-US" sz="900" dirty="0"/>
                        <a:t>별 데이터 </a:t>
                      </a:r>
                      <a:r>
                        <a:rPr lang="en-US" altLang="ko-KR" sz="900" dirty="0"/>
                        <a:t>save </a:t>
                      </a:r>
                      <a:r>
                        <a:rPr lang="ko-KR" altLang="en-US" sz="900" dirty="0"/>
                        <a:t>시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지원경로 </a:t>
                      </a:r>
                      <a:r>
                        <a:rPr lang="en-US" altLang="ko-KR" sz="900" dirty="0"/>
                        <a:t>: URL</a:t>
                      </a:r>
                      <a:r>
                        <a:rPr lang="ko-KR" altLang="en-US" sz="900" dirty="0"/>
                        <a:t>상 파라미터 값으로 식별하여 자동 표기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507B"/>
                      </a:solidFill>
                      <a:prstDash val="soli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저장</a:t>
                      </a:r>
                      <a:r>
                        <a:rPr lang="en-US" altLang="ko-KR" sz="900" dirty="0"/>
                        <a:t>&gt;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클릭 시 수정한 정보가 저장된다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* </a:t>
                      </a:r>
                      <a:r>
                        <a:rPr lang="ko-KR" altLang="en-US" sz="900" dirty="0"/>
                        <a:t>수정 가능 항목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  : </a:t>
                      </a:r>
                      <a:r>
                        <a:rPr lang="ko-KR" altLang="en-US" sz="900" dirty="0"/>
                        <a:t>추천인 </a:t>
                      </a:r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507B"/>
                      </a:solidFill>
                      <a:prstDash val="soli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지원 서류</a:t>
                      </a:r>
                      <a:r>
                        <a:rPr lang="en-US" altLang="ko-KR" sz="900" dirty="0"/>
                        <a:t>&gt; :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</a:rPr>
                        <a:t>항목 </a:t>
                      </a:r>
                      <a:r>
                        <a:rPr lang="ko-KR" altLang="en-US" sz="900" dirty="0" err="1">
                          <a:solidFill>
                            <a:srgbClr val="FF0000"/>
                          </a:solidFill>
                        </a:rPr>
                        <a:t>미확정</a:t>
                      </a:r>
                      <a:endParaRPr lang="en-US" altLang="ko-KR" sz="900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다운로드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 시 해당 서류 다운로드 가능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12344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미첨부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ko-KR" altLang="en-US" sz="900" dirty="0"/>
                        <a:t>파일 선택 디렉토리 창 팝업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0" marR="0" lvl="0" indent="0" algn="l" defTabSz="12344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*</a:t>
                      </a:r>
                      <a:r>
                        <a:rPr lang="ko-KR" altLang="en-US" sz="900" dirty="0"/>
                        <a:t>담당자가 직접 첨부한 서류에 대해서만 </a:t>
                      </a:r>
                      <a:r>
                        <a:rPr lang="en-US" altLang="ko-KR" sz="900" dirty="0"/>
                        <a:t>‘</a:t>
                      </a:r>
                      <a:r>
                        <a:rPr lang="ko-KR" altLang="en-US" sz="900" dirty="0"/>
                        <a:t>삭제</a:t>
                      </a:r>
                      <a:r>
                        <a:rPr lang="en-US" altLang="ko-KR" sz="900" dirty="0"/>
                        <a:t>’</a:t>
                      </a:r>
                      <a:r>
                        <a:rPr lang="ko-KR" altLang="en-US" sz="900" dirty="0"/>
                        <a:t> 기능 제공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9511200" y="7057008"/>
            <a:ext cx="26928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  <a:cs typeface="Calibri" pitchFamily="34" charset="0"/>
              </a:rPr>
              <a:t>요청사항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04BAEA-9995-452D-BAAC-ED0A3040D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16" y="506698"/>
            <a:ext cx="257175" cy="228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15BE09-9DB0-4DC0-BDD9-FA8C063D81D9}"/>
              </a:ext>
            </a:extLst>
          </p:cNvPr>
          <p:cNvSpPr txBox="1"/>
          <p:nvPr/>
        </p:nvSpPr>
        <p:spPr>
          <a:xfrm>
            <a:off x="620891" y="46421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라이더 지원현황 관리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4FC3209-1FD4-4FA6-A5F0-32AD55590391}"/>
              </a:ext>
            </a:extLst>
          </p:cNvPr>
          <p:cNvCxnSpPr/>
          <p:nvPr/>
        </p:nvCxnSpPr>
        <p:spPr>
          <a:xfrm>
            <a:off x="431974" y="864320"/>
            <a:ext cx="876046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0F961850-ECD4-42FA-ADA8-852913CC5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03" y="1047458"/>
            <a:ext cx="199015" cy="17690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4AB674E-92FD-450F-B3B6-48527D909BE7}"/>
              </a:ext>
            </a:extLst>
          </p:cNvPr>
          <p:cNvSpPr txBox="1"/>
          <p:nvPr/>
        </p:nvSpPr>
        <p:spPr>
          <a:xfrm>
            <a:off x="691318" y="1004694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지원자 상세정보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D7681C-958E-4E96-8D02-9E6FD6830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75647"/>
              </p:ext>
            </p:extLst>
          </p:nvPr>
        </p:nvGraphicFramePr>
        <p:xfrm>
          <a:off x="514496" y="1930048"/>
          <a:ext cx="86779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662">
                  <a:extLst>
                    <a:ext uri="{9D8B030D-6E8A-4147-A177-3AD203B41FA5}">
                      <a16:colId xmlns:a16="http://schemas.microsoft.com/office/drawing/2014/main" val="2465521506"/>
                    </a:ext>
                  </a:extLst>
                </a:gridCol>
                <a:gridCol w="2765311">
                  <a:extLst>
                    <a:ext uri="{9D8B030D-6E8A-4147-A177-3AD203B41FA5}">
                      <a16:colId xmlns:a16="http://schemas.microsoft.com/office/drawing/2014/main" val="3369932349"/>
                    </a:ext>
                  </a:extLst>
                </a:gridCol>
                <a:gridCol w="1483162">
                  <a:extLst>
                    <a:ext uri="{9D8B030D-6E8A-4147-A177-3AD203B41FA5}">
                      <a16:colId xmlns:a16="http://schemas.microsoft.com/office/drawing/2014/main" val="2171226849"/>
                    </a:ext>
                  </a:extLst>
                </a:gridCol>
                <a:gridCol w="2855810">
                  <a:extLst>
                    <a:ext uri="{9D8B030D-6E8A-4147-A177-3AD203B41FA5}">
                      <a16:colId xmlns:a16="http://schemas.microsoft.com/office/drawing/2014/main" val="2857676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나신청</a:t>
                      </a:r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44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44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1990-05-06</a:t>
                      </a:r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81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44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010-1234-5678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44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이메일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44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kimbaemin@naver.com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87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서울시 송파구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20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지원경로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배달의민족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추천인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BCxxxxxxx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12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배달 수단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자전거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배달지역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북부센터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8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은행명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예금주명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35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계좌번호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346449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58844726-53C8-4C82-A46F-D175B9953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75269"/>
              </p:ext>
            </p:extLst>
          </p:nvPr>
        </p:nvGraphicFramePr>
        <p:xfrm>
          <a:off x="514496" y="1407497"/>
          <a:ext cx="8677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662">
                  <a:extLst>
                    <a:ext uri="{9D8B030D-6E8A-4147-A177-3AD203B41FA5}">
                      <a16:colId xmlns:a16="http://schemas.microsoft.com/office/drawing/2014/main" val="2465521506"/>
                    </a:ext>
                  </a:extLst>
                </a:gridCol>
                <a:gridCol w="2765310">
                  <a:extLst>
                    <a:ext uri="{9D8B030D-6E8A-4147-A177-3AD203B41FA5}">
                      <a16:colId xmlns:a16="http://schemas.microsoft.com/office/drawing/2014/main" val="3369932349"/>
                    </a:ext>
                  </a:extLst>
                </a:gridCol>
                <a:gridCol w="1483162">
                  <a:extLst>
                    <a:ext uri="{9D8B030D-6E8A-4147-A177-3AD203B41FA5}">
                      <a16:colId xmlns:a16="http://schemas.microsoft.com/office/drawing/2014/main" val="2171226849"/>
                    </a:ext>
                  </a:extLst>
                </a:gridCol>
                <a:gridCol w="2855810">
                  <a:extLst>
                    <a:ext uri="{9D8B030D-6E8A-4147-A177-3AD203B41FA5}">
                      <a16:colId xmlns:a16="http://schemas.microsoft.com/office/drawing/2014/main" val="2857676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지원일자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2020-05-27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지원상태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지원완료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818316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F7FC4C0B-D5A0-45A7-A783-3C44A92D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03" y="5371580"/>
            <a:ext cx="199015" cy="17690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00B0DAC-F821-4601-B1BF-E6E7D594C439}"/>
              </a:ext>
            </a:extLst>
          </p:cNvPr>
          <p:cNvSpPr txBox="1"/>
          <p:nvPr/>
        </p:nvSpPr>
        <p:spPr>
          <a:xfrm>
            <a:off x="691318" y="532881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지원 서류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C6E018-6C68-4392-B7CF-E78A7BB49ECD}"/>
              </a:ext>
            </a:extLst>
          </p:cNvPr>
          <p:cNvSpPr/>
          <p:nvPr/>
        </p:nvSpPr>
        <p:spPr>
          <a:xfrm>
            <a:off x="7344742" y="6069848"/>
            <a:ext cx="796447" cy="2846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다운로드</a:t>
            </a:r>
            <a:endParaRPr lang="ko-KR" altLang="en-US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0AC201-6F95-4101-9759-29935EDD3A4D}"/>
              </a:ext>
            </a:extLst>
          </p:cNvPr>
          <p:cNvSpPr/>
          <p:nvPr/>
        </p:nvSpPr>
        <p:spPr>
          <a:xfrm>
            <a:off x="4853468" y="4812144"/>
            <a:ext cx="936932" cy="353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목록으로</a:t>
            </a:r>
            <a:endParaRPr lang="ko-KR" altLang="en-US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E013E9-324E-4F9D-B465-2A68681AE88F}"/>
              </a:ext>
            </a:extLst>
          </p:cNvPr>
          <p:cNvSpPr/>
          <p:nvPr/>
        </p:nvSpPr>
        <p:spPr>
          <a:xfrm>
            <a:off x="3839685" y="4812144"/>
            <a:ext cx="936932" cy="353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</a:t>
            </a:r>
            <a:endParaRPr lang="ko-KR" altLang="en-US" b="1" dirty="0"/>
          </a:p>
        </p:txBody>
      </p:sp>
      <p:sp>
        <p:nvSpPr>
          <p:cNvPr id="12" name="타원 11"/>
          <p:cNvSpPr/>
          <p:nvPr/>
        </p:nvSpPr>
        <p:spPr>
          <a:xfrm>
            <a:off x="3669860" y="4680744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2</a:t>
            </a:r>
            <a:endParaRPr kumimoji="0" lang="ko-KR" altLang="en-US" sz="12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F0AFB68-3D64-4257-9D61-141031241ED5}"/>
              </a:ext>
            </a:extLst>
          </p:cNvPr>
          <p:cNvSpPr/>
          <p:nvPr/>
        </p:nvSpPr>
        <p:spPr>
          <a:xfrm>
            <a:off x="1957154" y="2986549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1</a:t>
            </a:r>
            <a:endParaRPr kumimoji="0" lang="ko-KR" altLang="en-US" sz="12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A706AD3-CD69-48B1-B21F-72BD1A5B80E1}"/>
              </a:ext>
            </a:extLst>
          </p:cNvPr>
          <p:cNvSpPr/>
          <p:nvPr/>
        </p:nvSpPr>
        <p:spPr>
          <a:xfrm>
            <a:off x="372558" y="5535970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3</a:t>
            </a:r>
            <a:endParaRPr kumimoji="0" lang="ko-KR" altLang="en-US" sz="12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28B687-FC76-44AC-A60E-FB1511D6CF72}"/>
              </a:ext>
            </a:extLst>
          </p:cNvPr>
          <p:cNvSpPr/>
          <p:nvPr/>
        </p:nvSpPr>
        <p:spPr>
          <a:xfrm>
            <a:off x="7344742" y="6822552"/>
            <a:ext cx="796447" cy="2846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다운로드</a:t>
            </a:r>
            <a:endParaRPr lang="ko-KR" altLang="en-US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B68D6A-47DD-42F5-95AD-2EF6EB9B38BA}"/>
              </a:ext>
            </a:extLst>
          </p:cNvPr>
          <p:cNvSpPr/>
          <p:nvPr/>
        </p:nvSpPr>
        <p:spPr>
          <a:xfrm>
            <a:off x="7345056" y="6462044"/>
            <a:ext cx="796447" cy="2846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다운로드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CCDBF9-56BD-4CA7-B08C-96F3DE01D2B2}"/>
              </a:ext>
            </a:extLst>
          </p:cNvPr>
          <p:cNvSpPr/>
          <p:nvPr/>
        </p:nvSpPr>
        <p:spPr>
          <a:xfrm>
            <a:off x="6986393" y="7191938"/>
            <a:ext cx="796447" cy="2846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다운로드</a:t>
            </a:r>
            <a:endParaRPr lang="ko-KR" altLang="en-US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FB5EEA3-0E5D-4EB1-BA66-D2172CC49161}"/>
              </a:ext>
            </a:extLst>
          </p:cNvPr>
          <p:cNvSpPr/>
          <p:nvPr/>
        </p:nvSpPr>
        <p:spPr>
          <a:xfrm>
            <a:off x="7848798" y="7189148"/>
            <a:ext cx="796447" cy="2846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삭제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2103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5A2BE-EA36-4635-8F07-5508DD11D23D}"/>
              </a:ext>
            </a:extLst>
          </p:cNvPr>
          <p:cNvSpPr txBox="1"/>
          <p:nvPr/>
        </p:nvSpPr>
        <p:spPr>
          <a:xfrm>
            <a:off x="0" y="3312592"/>
            <a:ext cx="12241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관리 페이지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03532-C9F0-4EB8-87E1-893756D15CFA}"/>
              </a:ext>
            </a:extLst>
          </p:cNvPr>
          <p:cNvSpPr txBox="1"/>
          <p:nvPr/>
        </p:nvSpPr>
        <p:spPr>
          <a:xfrm>
            <a:off x="3941655" y="5900812"/>
            <a:ext cx="49872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 err="1"/>
              <a:t>BlackList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배달수단 추가</a:t>
            </a:r>
            <a:r>
              <a:rPr lang="en-US" altLang="ko-KR" dirty="0"/>
              <a:t>/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배달지역 추가</a:t>
            </a:r>
            <a:r>
              <a:rPr lang="en-US" altLang="ko-KR" dirty="0"/>
              <a:t>/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지원 서류 추가</a:t>
            </a:r>
            <a:r>
              <a:rPr lang="en-US" altLang="ko-KR" dirty="0"/>
              <a:t>/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지역별 수수료 추가</a:t>
            </a:r>
            <a:r>
              <a:rPr lang="en-US" altLang="ko-KR" dirty="0"/>
              <a:t>/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3, 4</a:t>
            </a:r>
            <a:r>
              <a:rPr lang="ko-KR" altLang="en-US" dirty="0"/>
              <a:t>단계 완료 시 </a:t>
            </a:r>
            <a:r>
              <a:rPr lang="en-US" altLang="ko-KR" dirty="0"/>
              <a:t>alert </a:t>
            </a:r>
            <a:r>
              <a:rPr lang="ko-KR" altLang="en-US" dirty="0"/>
              <a:t>문구 편집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87A38-092D-4341-B1FC-B86F57584F1A}"/>
              </a:ext>
            </a:extLst>
          </p:cNvPr>
          <p:cNvSpPr txBox="1"/>
          <p:nvPr/>
        </p:nvSpPr>
        <p:spPr>
          <a:xfrm>
            <a:off x="3672334" y="5468764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■</a:t>
            </a:r>
            <a:r>
              <a:rPr lang="ko-KR" altLang="en-US" dirty="0"/>
              <a:t>개발 대상 기능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478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22000" y="8177952"/>
            <a:ext cx="1332000" cy="36000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기획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882800" y="8177952"/>
            <a:ext cx="1332000" cy="360000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디자인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522000" y="8569216"/>
            <a:ext cx="1332000" cy="360000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개발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882800" y="8569216"/>
            <a:ext cx="1332000" cy="360000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퍼블리싱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1318" y="37274"/>
            <a:ext cx="50006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/>
              <a:t>text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3106800" y="37274"/>
            <a:ext cx="608564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Text &gt; text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9511200" y="7777120"/>
            <a:ext cx="2692800" cy="288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  <a:cs typeface="Calibri" pitchFamily="34" charset="0"/>
              </a:rPr>
              <a:t>확인사항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9511200" y="7419930"/>
            <a:ext cx="2692800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  <a:cs typeface="Calibri" pitchFamily="34" charset="0"/>
              </a:rPr>
              <a:t>Alert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516140" y="606056"/>
          <a:ext cx="2690038" cy="1212870"/>
        </p:xfrm>
        <a:graphic>
          <a:graphicData uri="http://schemas.openxmlformats.org/drawingml/2006/table">
            <a:tbl>
              <a:tblPr/>
              <a:tblGrid>
                <a:gridCol w="276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900"/>
                    </a:p>
                  </a:txBody>
                  <a:tcPr anchor="ctr">
                    <a:lnL w="12700" cmpd="sng">
                      <a:solidFill>
                        <a:srgbClr val="4B507B"/>
                      </a:solidFill>
                      <a:prstDash val="soli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507B"/>
                      </a:solidFill>
                      <a:prstDash val="soli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[Text]</a:t>
                      </a:r>
                    </a:p>
                    <a:p>
                      <a:pPr latinLnBrk="1"/>
                      <a:r>
                        <a:rPr lang="en-US" altLang="ko-KR" sz="900"/>
                        <a:t>-</a:t>
                      </a:r>
                      <a:r>
                        <a:rPr lang="en-US" altLang="ko-KR" sz="900" baseline="0"/>
                        <a:t> text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507B"/>
                      </a:solidFill>
                      <a:prstDash val="soli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42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507B"/>
                      </a:solidFill>
                      <a:prstDash val="soli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0801126" y="4248696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/>
              <a:t>1</a:t>
            </a:r>
            <a:endParaRPr kumimoji="0" lang="ko-KR" altLang="en-US" sz="1200" b="1"/>
          </a:p>
        </p:txBody>
      </p:sp>
      <p:sp>
        <p:nvSpPr>
          <p:cNvPr id="13" name="직사각형 12"/>
          <p:cNvSpPr/>
          <p:nvPr/>
        </p:nvSpPr>
        <p:spPr bwMode="auto">
          <a:xfrm>
            <a:off x="9511200" y="7057008"/>
            <a:ext cx="26928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  <a:cs typeface="Calibri" pitchFamily="34" charset="0"/>
              </a:rPr>
              <a:t>요청사항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EB1301-5191-4187-8DF1-1CCCD0DF3324}"/>
              </a:ext>
            </a:extLst>
          </p:cNvPr>
          <p:cNvSpPr/>
          <p:nvPr/>
        </p:nvSpPr>
        <p:spPr>
          <a:xfrm>
            <a:off x="39600" y="8425160"/>
            <a:ext cx="9432974" cy="432048"/>
          </a:xfrm>
          <a:prstGeom prst="rect">
            <a:avLst/>
          </a:prstGeom>
          <a:solidFill>
            <a:srgbClr val="AAB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중략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978CA8-3B5E-44C1-A380-10CA214819D3}"/>
              </a:ext>
            </a:extLst>
          </p:cNvPr>
          <p:cNvSpPr/>
          <p:nvPr/>
        </p:nvSpPr>
        <p:spPr>
          <a:xfrm>
            <a:off x="39600" y="8884800"/>
            <a:ext cx="9432974" cy="432048"/>
          </a:xfrm>
          <a:prstGeom prst="rect">
            <a:avLst/>
          </a:prstGeom>
          <a:solidFill>
            <a:srgbClr val="778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생략</a:t>
            </a:r>
          </a:p>
        </p:txBody>
      </p:sp>
    </p:spTree>
    <p:extLst>
      <p:ext uri="{BB962C8B-B14F-4D97-AF65-F5344CB8AC3E}">
        <p14:creationId xmlns:p14="http://schemas.microsoft.com/office/powerpoint/2010/main" val="255622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4468253" y="1872432"/>
            <a:ext cx="3254517" cy="46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33" tIns="69666" rIns="139333" bIns="69666">
            <a:spAutoFit/>
          </a:bodyPr>
          <a:lstStyle>
            <a:defPPr>
              <a:defRPr lang="ko-KR"/>
            </a:defPPr>
            <a:lvl1pPr marL="0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84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9696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454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9391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423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29087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8393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38783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ko-KR" sz="2100" b="1">
                <a:solidFill>
                  <a:srgbClr val="000000"/>
                </a:solidFill>
                <a:latin typeface="+mj-ea"/>
                <a:ea typeface="+mj-ea"/>
              </a:rPr>
              <a:t>&lt; </a:t>
            </a:r>
            <a:r>
              <a:rPr kumimoji="0" lang="ko-KR" altLang="en-US" sz="2100" b="1">
                <a:solidFill>
                  <a:srgbClr val="000000"/>
                </a:solidFill>
                <a:latin typeface="+mj-ea"/>
                <a:ea typeface="+mj-ea"/>
              </a:rPr>
              <a:t>개 </a:t>
            </a:r>
            <a:r>
              <a:rPr kumimoji="0" lang="ko-KR" altLang="en-US" sz="2100" b="1" dirty="0">
                <a:solidFill>
                  <a:srgbClr val="000000"/>
                </a:solidFill>
                <a:latin typeface="+mj-ea"/>
                <a:ea typeface="+mj-ea"/>
              </a:rPr>
              <a:t>정 </a:t>
            </a:r>
            <a:r>
              <a:rPr kumimoji="0" lang="ko-KR" altLang="en-US" sz="2100" b="1">
                <a:solidFill>
                  <a:srgbClr val="000000"/>
                </a:solidFill>
                <a:latin typeface="+mj-ea"/>
                <a:ea typeface="+mj-ea"/>
              </a:rPr>
              <a:t>이 력 </a:t>
            </a:r>
            <a:r>
              <a:rPr kumimoji="0" lang="en-US" altLang="ko-KR" sz="2100" b="1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kumimoji="0" lang="ko-KR" altLang="en-US" sz="21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" name="Text Box 289"/>
          <p:cNvSpPr txBox="1">
            <a:spLocks noChangeArrowheads="1"/>
          </p:cNvSpPr>
          <p:nvPr/>
        </p:nvSpPr>
        <p:spPr bwMode="auto">
          <a:xfrm>
            <a:off x="10521987" y="2448496"/>
            <a:ext cx="1223409" cy="3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0970" tIns="75487" rIns="150970" bIns="75487">
            <a:spAutoFit/>
          </a:bodyPr>
          <a:lstStyle>
            <a:defPPr>
              <a:defRPr lang="ko-KR"/>
            </a:defPPr>
            <a:lvl1pPr marL="0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84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9696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454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9391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423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29087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8393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38783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※ 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직급 생략</a:t>
            </a:r>
          </a:p>
        </p:txBody>
      </p:sp>
      <p:sp>
        <p:nvSpPr>
          <p:cNvPr id="5" name="Text Box 289"/>
          <p:cNvSpPr txBox="1">
            <a:spLocks noChangeArrowheads="1"/>
          </p:cNvSpPr>
          <p:nvPr/>
        </p:nvSpPr>
        <p:spPr bwMode="auto">
          <a:xfrm>
            <a:off x="395697" y="8209136"/>
            <a:ext cx="7351690" cy="55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0970" tIns="75487" rIns="150970" bIns="75487">
            <a:spAutoFit/>
          </a:bodyPr>
          <a:lstStyle>
            <a:defPPr>
              <a:defRPr lang="ko-KR"/>
            </a:defPPr>
            <a:lvl1pPr marL="0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84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9696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454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9391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423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29087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8393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38783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sz="1300" baseline="3000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변경 사유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변경 내용이 이전 문서에 대해 </a:t>
            </a:r>
            <a:r>
              <a:rPr lang="ko-KR" altLang="en-US" sz="1300" dirty="0" err="1">
                <a:solidFill>
                  <a:srgbClr val="000000"/>
                </a:solidFill>
                <a:latin typeface="+mj-ea"/>
                <a:ea typeface="+mj-ea"/>
              </a:rPr>
              <a:t>최초작성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승인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추가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수정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삭제 중 선택 기입</a:t>
            </a:r>
          </a:p>
          <a:p>
            <a:pPr eaLnBrk="1" hangingPunct="1"/>
            <a:r>
              <a:rPr lang="en-US" altLang="ko-KR" sz="1300" baseline="3000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변경 내용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변경이 발생되는 위치와 변경 내용을 자세히 기록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장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절과 변경 내용을 기술한다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.) </a:t>
            </a:r>
          </a:p>
        </p:txBody>
      </p:sp>
      <p:graphicFrame>
        <p:nvGraphicFramePr>
          <p:cNvPr id="6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31583"/>
              </p:ext>
            </p:extLst>
          </p:nvPr>
        </p:nvGraphicFramePr>
        <p:xfrm>
          <a:off x="529668" y="2808536"/>
          <a:ext cx="11207379" cy="3374770"/>
        </p:xfrm>
        <a:graphic>
          <a:graphicData uri="http://schemas.openxmlformats.org/drawingml/2006/table">
            <a:tbl>
              <a:tblPr/>
              <a:tblGrid>
                <a:gridCol w="1043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0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2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4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버전</a:t>
                      </a:r>
                    </a:p>
                  </a:txBody>
                  <a:tcPr marL="112996" marR="112996" marT="57605" marB="57605" anchor="ctr" anchorCtr="1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변경일</a:t>
                      </a:r>
                    </a:p>
                  </a:txBody>
                  <a:tcPr marL="112996" marR="112996" marT="57605" marB="57605" anchor="ctr" anchorCtr="1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변경사유</a:t>
                      </a:r>
                      <a:r>
                        <a:rPr kumimoji="0" lang="en-US" altLang="ko-KR" sz="105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12996" marR="112996" marT="57605" marB="5760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변경내용</a:t>
                      </a:r>
                      <a:r>
                        <a:rPr kumimoji="0" lang="en-US" altLang="ko-KR" sz="105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12996" marR="112996" marT="57605" marB="5760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요청자</a:t>
                      </a:r>
                      <a:endParaRPr kumimoji="0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2996" marR="112996" marT="57605" marB="5760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marL="112996" marR="112996" marT="57605" marB="5760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0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v0.1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2996" marR="112996" marT="57605" marB="57605" anchor="ctr" anchorCtr="1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2020.05.27</a:t>
                      </a:r>
                    </a:p>
                  </a:txBody>
                  <a:tcPr marL="112996" marR="112996" marT="57605" marB="57605" anchor="ctr" anchorCtr="1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최초 작성</a:t>
                      </a: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최초 작성</a:t>
                      </a: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정도근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v0.2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2020.05.28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수정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추가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배달지역 선택 화면 수정 및 지원자 상세화면 추가</a:t>
                      </a: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정도근</a:t>
                      </a: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v0.3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2020.06.03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수정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5/28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미팅 내용 반영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배달수단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배달지역 부분 수정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정도근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v0.4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2020.06.09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추가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 설계도 및 반려 시 본인확인 화면 추가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정도근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v0.5</a:t>
                      </a:r>
                      <a:endParaRPr kumimoji="1" lang="ko-KR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2020.06.16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수정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추가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블랙리스트 기능 수정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임시저장기능 추가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김사일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정도근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V0.6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2020.06.19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수정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추가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문구변경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라이더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&gt;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커넥터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설계도 수정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(SMS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본인확인 삭제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배달지역 화면 수정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(1step&gt;2step),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신청서와 계약서 연계 기능에 대한 정의 추가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정도근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3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V0.7</a:t>
                      </a:r>
                      <a:endParaRPr kumimoji="1" lang="ko-KR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2020.07.29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수정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문구 추가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변경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(p.6,7)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정도근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3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3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3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8566D3-DE41-48E0-A62C-38F654D30C82}"/>
              </a:ext>
            </a:extLst>
          </p:cNvPr>
          <p:cNvGrpSpPr/>
          <p:nvPr/>
        </p:nvGrpSpPr>
        <p:grpSpPr>
          <a:xfrm>
            <a:off x="792014" y="4405141"/>
            <a:ext cx="1524213" cy="1567483"/>
            <a:chOff x="1584102" y="3384600"/>
            <a:chExt cx="1524213" cy="156748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4AFCA08-686B-465A-BF5A-A3C534FD2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102" y="3384600"/>
              <a:ext cx="1524213" cy="152421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257CAC4-3BE9-4DF0-B37F-7E3FABA15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581" y="3470847"/>
              <a:ext cx="1339681" cy="112642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517A35-4D91-4DD2-B821-8EC09ED511B6}"/>
                </a:ext>
              </a:extLst>
            </p:cNvPr>
            <p:cNvSpPr txBox="1"/>
            <p:nvPr/>
          </p:nvSpPr>
          <p:spPr>
            <a:xfrm>
              <a:off x="1946098" y="461352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커넥터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9C4BCF-D589-40F2-96EC-86A351C6E489}"/>
              </a:ext>
            </a:extLst>
          </p:cNvPr>
          <p:cNvGrpSpPr/>
          <p:nvPr/>
        </p:nvGrpSpPr>
        <p:grpSpPr>
          <a:xfrm>
            <a:off x="9924986" y="4405140"/>
            <a:ext cx="1524213" cy="1524213"/>
            <a:chOff x="9288958" y="3722270"/>
            <a:chExt cx="1524213" cy="152421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1224BBD-0E43-4625-803D-D43182A3B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8958" y="3722270"/>
              <a:ext cx="1524213" cy="152421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126445-4205-464C-A950-9350A032B9CC}"/>
                </a:ext>
              </a:extLst>
            </p:cNvPr>
            <p:cNvSpPr txBox="1"/>
            <p:nvPr/>
          </p:nvSpPr>
          <p:spPr>
            <a:xfrm>
              <a:off x="9343178" y="4907929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우아한청년들</a:t>
              </a:r>
            </a:p>
          </p:txBody>
        </p:sp>
      </p:grpSp>
      <p:sp>
        <p:nvSpPr>
          <p:cNvPr id="17" name="object 37">
            <a:extLst>
              <a:ext uri="{FF2B5EF4-FFF2-40B4-BE49-F238E27FC236}">
                <a16:creationId xmlns:a16="http://schemas.microsoft.com/office/drawing/2014/main" id="{EC901D65-FFD1-4827-B393-E4DCC0F27D9C}"/>
              </a:ext>
            </a:extLst>
          </p:cNvPr>
          <p:cNvSpPr/>
          <p:nvPr/>
        </p:nvSpPr>
        <p:spPr>
          <a:xfrm rot="16200000" flipH="1">
            <a:off x="2504338" y="5040848"/>
            <a:ext cx="77532" cy="252795"/>
          </a:xfrm>
          <a:custGeom>
            <a:avLst/>
            <a:gdLst/>
            <a:ahLst/>
            <a:cxnLst/>
            <a:rect l="l" t="t" r="r" b="b"/>
            <a:pathLst>
              <a:path w="86994" h="668020">
                <a:moveTo>
                  <a:pt x="28956" y="580644"/>
                </a:moveTo>
                <a:lnTo>
                  <a:pt x="0" y="580644"/>
                </a:lnTo>
                <a:lnTo>
                  <a:pt x="43434" y="667512"/>
                </a:lnTo>
                <a:lnTo>
                  <a:pt x="79629" y="595122"/>
                </a:lnTo>
                <a:lnTo>
                  <a:pt x="28956" y="595122"/>
                </a:lnTo>
                <a:lnTo>
                  <a:pt x="28956" y="580644"/>
                </a:lnTo>
                <a:close/>
              </a:path>
              <a:path w="86994" h="668020">
                <a:moveTo>
                  <a:pt x="57912" y="0"/>
                </a:moveTo>
                <a:lnTo>
                  <a:pt x="28956" y="0"/>
                </a:lnTo>
                <a:lnTo>
                  <a:pt x="28956" y="595122"/>
                </a:lnTo>
                <a:lnTo>
                  <a:pt x="57912" y="595122"/>
                </a:lnTo>
                <a:lnTo>
                  <a:pt x="57912" y="0"/>
                </a:lnTo>
                <a:close/>
              </a:path>
              <a:path w="86994" h="668020">
                <a:moveTo>
                  <a:pt x="86868" y="580644"/>
                </a:moveTo>
                <a:lnTo>
                  <a:pt x="57912" y="580644"/>
                </a:lnTo>
                <a:lnTo>
                  <a:pt x="57912" y="595122"/>
                </a:lnTo>
                <a:lnTo>
                  <a:pt x="79629" y="595122"/>
                </a:lnTo>
                <a:lnTo>
                  <a:pt x="86868" y="58064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F9756B-EC43-4840-A06F-7E86D2B9F6BD}"/>
              </a:ext>
            </a:extLst>
          </p:cNvPr>
          <p:cNvGrpSpPr/>
          <p:nvPr/>
        </p:nvGrpSpPr>
        <p:grpSpPr>
          <a:xfrm>
            <a:off x="9867147" y="4405140"/>
            <a:ext cx="1524213" cy="1524213"/>
            <a:chOff x="9288958" y="3722270"/>
            <a:chExt cx="1524213" cy="1524213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A3376B4-D955-4D49-A9C3-27EA9E2F5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8958" y="3722270"/>
              <a:ext cx="1524213" cy="152421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2F4E4B-A0C5-4D82-A109-3ECD2860C28C}"/>
                </a:ext>
              </a:extLst>
            </p:cNvPr>
            <p:cNvSpPr txBox="1"/>
            <p:nvPr/>
          </p:nvSpPr>
          <p:spPr>
            <a:xfrm>
              <a:off x="9343178" y="4907929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우아한청년들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235CDDD-1E05-41DB-89E2-4489E91E2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93" y="4405140"/>
            <a:ext cx="1524213" cy="152421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E949D8-FC33-4157-846C-3CC5D9E567BF}"/>
              </a:ext>
            </a:extLst>
          </p:cNvPr>
          <p:cNvSpPr/>
          <p:nvPr/>
        </p:nvSpPr>
        <p:spPr>
          <a:xfrm>
            <a:off x="2886575" y="4491388"/>
            <a:ext cx="1343448" cy="1355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73CD63D-FA63-4AB0-8E23-98F6F2DD0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405" y="4519011"/>
            <a:ext cx="1071788" cy="107178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07A079-F638-4BE3-B572-5C807861AA09}"/>
              </a:ext>
            </a:extLst>
          </p:cNvPr>
          <p:cNvSpPr txBox="1"/>
          <p:nvPr/>
        </p:nvSpPr>
        <p:spPr>
          <a:xfrm>
            <a:off x="2886575" y="5536031"/>
            <a:ext cx="134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5C0BE"/>
                </a:solidFill>
              </a:rPr>
              <a:t>[</a:t>
            </a:r>
            <a:r>
              <a:rPr lang="ko-KR" altLang="en-US" sz="1600" b="1" dirty="0">
                <a:solidFill>
                  <a:srgbClr val="45C0BE"/>
                </a:solidFill>
              </a:rPr>
              <a:t>지원</a:t>
            </a:r>
            <a:r>
              <a:rPr lang="en-US" altLang="ko-KR" sz="1600" b="1" dirty="0">
                <a:solidFill>
                  <a:srgbClr val="45C0BE"/>
                </a:solidFill>
              </a:rPr>
              <a:t>]</a:t>
            </a:r>
            <a:endParaRPr lang="ko-KR" altLang="en-US" b="1" dirty="0">
              <a:solidFill>
                <a:srgbClr val="45C0BE"/>
              </a:solidFill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D68FC101-DB36-473A-9D96-82D91FD90E5B}"/>
              </a:ext>
            </a:extLst>
          </p:cNvPr>
          <p:cNvSpPr/>
          <p:nvPr/>
        </p:nvSpPr>
        <p:spPr>
          <a:xfrm rot="16200000" flipH="1">
            <a:off x="5242392" y="4296875"/>
            <a:ext cx="77533" cy="1740742"/>
          </a:xfrm>
          <a:custGeom>
            <a:avLst/>
            <a:gdLst/>
            <a:ahLst/>
            <a:cxnLst/>
            <a:rect l="l" t="t" r="r" b="b"/>
            <a:pathLst>
              <a:path w="86994" h="668020">
                <a:moveTo>
                  <a:pt x="28956" y="580644"/>
                </a:moveTo>
                <a:lnTo>
                  <a:pt x="0" y="580644"/>
                </a:lnTo>
                <a:lnTo>
                  <a:pt x="43434" y="667512"/>
                </a:lnTo>
                <a:lnTo>
                  <a:pt x="79629" y="595122"/>
                </a:lnTo>
                <a:lnTo>
                  <a:pt x="28956" y="595122"/>
                </a:lnTo>
                <a:lnTo>
                  <a:pt x="28956" y="580644"/>
                </a:lnTo>
                <a:close/>
              </a:path>
              <a:path w="86994" h="668020">
                <a:moveTo>
                  <a:pt x="57912" y="0"/>
                </a:moveTo>
                <a:lnTo>
                  <a:pt x="28956" y="0"/>
                </a:lnTo>
                <a:lnTo>
                  <a:pt x="28956" y="595122"/>
                </a:lnTo>
                <a:lnTo>
                  <a:pt x="57912" y="595122"/>
                </a:lnTo>
                <a:lnTo>
                  <a:pt x="57912" y="0"/>
                </a:lnTo>
                <a:close/>
              </a:path>
              <a:path w="86994" h="668020">
                <a:moveTo>
                  <a:pt x="86868" y="580644"/>
                </a:moveTo>
                <a:lnTo>
                  <a:pt x="57912" y="580644"/>
                </a:lnTo>
                <a:lnTo>
                  <a:pt x="57912" y="595122"/>
                </a:lnTo>
                <a:lnTo>
                  <a:pt x="79629" y="595122"/>
                </a:lnTo>
                <a:lnTo>
                  <a:pt x="86868" y="58064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9008C0-CC82-4B0D-B4BA-95E5E6FB0107}"/>
              </a:ext>
            </a:extLst>
          </p:cNvPr>
          <p:cNvSpPr/>
          <p:nvPr/>
        </p:nvSpPr>
        <p:spPr>
          <a:xfrm>
            <a:off x="6241913" y="4405140"/>
            <a:ext cx="3335077" cy="152421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EFB16B-C315-42B4-A7EB-946022A0A95A}"/>
              </a:ext>
            </a:extLst>
          </p:cNvPr>
          <p:cNvSpPr txBox="1"/>
          <p:nvPr/>
        </p:nvSpPr>
        <p:spPr>
          <a:xfrm>
            <a:off x="6263560" y="5536031"/>
            <a:ext cx="3313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D3E75"/>
                </a:solidFill>
              </a:rPr>
              <a:t>[</a:t>
            </a:r>
            <a:r>
              <a:rPr lang="ko-KR" altLang="en-US" sz="1600" b="1" dirty="0">
                <a:solidFill>
                  <a:srgbClr val="1D3E75"/>
                </a:solidFill>
              </a:rPr>
              <a:t>지원현황 조회 </a:t>
            </a:r>
            <a:r>
              <a:rPr lang="en-US" altLang="ko-KR" sz="1600" b="1" dirty="0">
                <a:solidFill>
                  <a:srgbClr val="1D3E75"/>
                </a:solidFill>
              </a:rPr>
              <a:t>/ </a:t>
            </a:r>
            <a:r>
              <a:rPr lang="ko-KR" altLang="en-US" sz="1600" b="1" dirty="0">
                <a:solidFill>
                  <a:srgbClr val="1D3E75"/>
                </a:solidFill>
              </a:rPr>
              <a:t>계약 체결</a:t>
            </a:r>
            <a:r>
              <a:rPr lang="en-US" altLang="ko-KR" sz="1600" b="1" dirty="0">
                <a:solidFill>
                  <a:srgbClr val="1D3E75"/>
                </a:solidFill>
              </a:rPr>
              <a:t>]</a:t>
            </a:r>
            <a:endParaRPr lang="ko-KR" altLang="en-US" b="1" dirty="0">
              <a:solidFill>
                <a:srgbClr val="1D3E75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A5CFDE3-8D5D-4C3C-A336-71709FF2E10B}"/>
              </a:ext>
            </a:extLst>
          </p:cNvPr>
          <p:cNvSpPr/>
          <p:nvPr/>
        </p:nvSpPr>
        <p:spPr>
          <a:xfrm>
            <a:off x="6850251" y="3994542"/>
            <a:ext cx="2118399" cy="724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5F5773A-5F6D-42FC-B0B2-9E831D5A3504}"/>
              </a:ext>
            </a:extLst>
          </p:cNvPr>
          <p:cNvGrpSpPr/>
          <p:nvPr/>
        </p:nvGrpSpPr>
        <p:grpSpPr>
          <a:xfrm>
            <a:off x="7008338" y="4025913"/>
            <a:ext cx="1802228" cy="576064"/>
            <a:chOff x="6397388" y="4615996"/>
            <a:chExt cx="1802228" cy="57606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04F0BEC-793B-4ECC-B25C-657553D88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072" t="-1" r="55450" b="-4274"/>
            <a:stretch/>
          </p:blipFill>
          <p:spPr>
            <a:xfrm>
              <a:off x="6397388" y="4615996"/>
              <a:ext cx="704268" cy="576064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EFC52A9-063E-419F-9342-81A3CF2536DE}"/>
                </a:ext>
              </a:extLst>
            </p:cNvPr>
            <p:cNvSpPr txBox="1"/>
            <p:nvPr/>
          </p:nvSpPr>
          <p:spPr>
            <a:xfrm>
              <a:off x="6989028" y="483545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>
                  <a:solidFill>
                    <a:srgbClr val="1D3E75"/>
                  </a:solidFill>
                </a:rPr>
                <a:t>나이스다큐</a:t>
              </a:r>
              <a:endParaRPr lang="ko-KR" altLang="en-US" sz="1600" b="1" dirty="0">
                <a:solidFill>
                  <a:srgbClr val="1D3E75"/>
                </a:solidFill>
              </a:endParaRPr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AA5D965B-899D-4E5D-A4AB-8F3E4B6B7D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818" y="4834746"/>
            <a:ext cx="1450808" cy="590911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81C8D371-9B0E-473C-BC51-88B57D843B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6930"/>
          <a:stretch/>
        </p:blipFill>
        <p:spPr>
          <a:xfrm>
            <a:off x="8364900" y="4724783"/>
            <a:ext cx="891331" cy="731362"/>
          </a:xfrm>
          <a:prstGeom prst="rect">
            <a:avLst/>
          </a:prstGeom>
        </p:spPr>
      </p:pic>
      <p:sp>
        <p:nvSpPr>
          <p:cNvPr id="49" name="object 130">
            <a:extLst>
              <a:ext uri="{FF2B5EF4-FFF2-40B4-BE49-F238E27FC236}">
                <a16:creationId xmlns:a16="http://schemas.microsoft.com/office/drawing/2014/main" id="{1AE4DECC-B07A-4F9E-8297-F2B0BC574BCE}"/>
              </a:ext>
            </a:extLst>
          </p:cNvPr>
          <p:cNvSpPr/>
          <p:nvPr/>
        </p:nvSpPr>
        <p:spPr>
          <a:xfrm flipH="1" flipV="1">
            <a:off x="3816350" y="6062545"/>
            <a:ext cx="6635680" cy="323303"/>
          </a:xfrm>
          <a:custGeom>
            <a:avLst/>
            <a:gdLst/>
            <a:ahLst/>
            <a:cxnLst/>
            <a:rect l="l" t="t" r="r" b="b"/>
            <a:pathLst>
              <a:path w="2132965" h="243205">
                <a:moveTo>
                  <a:pt x="2103754" y="0"/>
                </a:moveTo>
                <a:lnTo>
                  <a:pt x="0" y="0"/>
                </a:lnTo>
                <a:lnTo>
                  <a:pt x="0" y="243077"/>
                </a:lnTo>
                <a:lnTo>
                  <a:pt x="28955" y="243077"/>
                </a:lnTo>
                <a:lnTo>
                  <a:pt x="28955" y="28955"/>
                </a:lnTo>
                <a:lnTo>
                  <a:pt x="14477" y="28955"/>
                </a:lnTo>
                <a:lnTo>
                  <a:pt x="28955" y="14477"/>
                </a:lnTo>
                <a:lnTo>
                  <a:pt x="2103754" y="14477"/>
                </a:lnTo>
                <a:lnTo>
                  <a:pt x="2103754" y="0"/>
                </a:lnTo>
                <a:close/>
              </a:path>
              <a:path w="2132965" h="243205">
                <a:moveTo>
                  <a:pt x="2074799" y="154559"/>
                </a:moveTo>
                <a:lnTo>
                  <a:pt x="2045842" y="154559"/>
                </a:lnTo>
                <a:lnTo>
                  <a:pt x="2089277" y="241426"/>
                </a:lnTo>
                <a:lnTo>
                  <a:pt x="2125472" y="169037"/>
                </a:lnTo>
                <a:lnTo>
                  <a:pt x="2074799" y="169037"/>
                </a:lnTo>
                <a:lnTo>
                  <a:pt x="2074799" y="154559"/>
                </a:lnTo>
                <a:close/>
              </a:path>
              <a:path w="2132965" h="243205">
                <a:moveTo>
                  <a:pt x="2074799" y="14477"/>
                </a:moveTo>
                <a:lnTo>
                  <a:pt x="2074799" y="169037"/>
                </a:lnTo>
                <a:lnTo>
                  <a:pt x="2103754" y="169037"/>
                </a:lnTo>
                <a:lnTo>
                  <a:pt x="2103754" y="28955"/>
                </a:lnTo>
                <a:lnTo>
                  <a:pt x="2089277" y="28955"/>
                </a:lnTo>
                <a:lnTo>
                  <a:pt x="2074799" y="14477"/>
                </a:lnTo>
                <a:close/>
              </a:path>
              <a:path w="2132965" h="243205">
                <a:moveTo>
                  <a:pt x="2132711" y="154559"/>
                </a:moveTo>
                <a:lnTo>
                  <a:pt x="2103754" y="154559"/>
                </a:lnTo>
                <a:lnTo>
                  <a:pt x="2103754" y="169037"/>
                </a:lnTo>
                <a:lnTo>
                  <a:pt x="2125472" y="169037"/>
                </a:lnTo>
                <a:lnTo>
                  <a:pt x="2132711" y="154559"/>
                </a:lnTo>
                <a:close/>
              </a:path>
              <a:path w="2132965" h="243205">
                <a:moveTo>
                  <a:pt x="28955" y="14477"/>
                </a:moveTo>
                <a:lnTo>
                  <a:pt x="14477" y="28955"/>
                </a:lnTo>
                <a:lnTo>
                  <a:pt x="28955" y="28955"/>
                </a:lnTo>
                <a:lnTo>
                  <a:pt x="28955" y="14477"/>
                </a:lnTo>
                <a:close/>
              </a:path>
              <a:path w="2132965" h="243205">
                <a:moveTo>
                  <a:pt x="2074799" y="14477"/>
                </a:moveTo>
                <a:lnTo>
                  <a:pt x="28955" y="14477"/>
                </a:lnTo>
                <a:lnTo>
                  <a:pt x="28955" y="28955"/>
                </a:lnTo>
                <a:lnTo>
                  <a:pt x="2074799" y="28955"/>
                </a:lnTo>
                <a:lnTo>
                  <a:pt x="2074799" y="14477"/>
                </a:lnTo>
                <a:close/>
              </a:path>
              <a:path w="2132965" h="243205">
                <a:moveTo>
                  <a:pt x="2103754" y="14477"/>
                </a:moveTo>
                <a:lnTo>
                  <a:pt x="2074799" y="14477"/>
                </a:lnTo>
                <a:lnTo>
                  <a:pt x="2089277" y="28955"/>
                </a:lnTo>
                <a:lnTo>
                  <a:pt x="2103754" y="28955"/>
                </a:lnTo>
                <a:lnTo>
                  <a:pt x="2103754" y="144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object 130">
            <a:extLst>
              <a:ext uri="{FF2B5EF4-FFF2-40B4-BE49-F238E27FC236}">
                <a16:creationId xmlns:a16="http://schemas.microsoft.com/office/drawing/2014/main" id="{81E5B13D-9ACE-4B7D-94C4-F1EF41707C34}"/>
              </a:ext>
            </a:extLst>
          </p:cNvPr>
          <p:cNvSpPr/>
          <p:nvPr/>
        </p:nvSpPr>
        <p:spPr>
          <a:xfrm flipV="1">
            <a:off x="1556249" y="6129896"/>
            <a:ext cx="9532909" cy="673576"/>
          </a:xfrm>
          <a:custGeom>
            <a:avLst/>
            <a:gdLst/>
            <a:ahLst/>
            <a:cxnLst/>
            <a:rect l="l" t="t" r="r" b="b"/>
            <a:pathLst>
              <a:path w="2132965" h="243205">
                <a:moveTo>
                  <a:pt x="2103754" y="0"/>
                </a:moveTo>
                <a:lnTo>
                  <a:pt x="0" y="0"/>
                </a:lnTo>
                <a:lnTo>
                  <a:pt x="0" y="243077"/>
                </a:lnTo>
                <a:lnTo>
                  <a:pt x="28955" y="243077"/>
                </a:lnTo>
                <a:lnTo>
                  <a:pt x="28955" y="28955"/>
                </a:lnTo>
                <a:lnTo>
                  <a:pt x="14477" y="28955"/>
                </a:lnTo>
                <a:lnTo>
                  <a:pt x="28955" y="14477"/>
                </a:lnTo>
                <a:lnTo>
                  <a:pt x="2103754" y="14477"/>
                </a:lnTo>
                <a:lnTo>
                  <a:pt x="2103754" y="0"/>
                </a:lnTo>
                <a:close/>
              </a:path>
              <a:path w="2132965" h="243205">
                <a:moveTo>
                  <a:pt x="2074799" y="154559"/>
                </a:moveTo>
                <a:lnTo>
                  <a:pt x="2045842" y="154559"/>
                </a:lnTo>
                <a:lnTo>
                  <a:pt x="2089277" y="241426"/>
                </a:lnTo>
                <a:lnTo>
                  <a:pt x="2125472" y="169037"/>
                </a:lnTo>
                <a:lnTo>
                  <a:pt x="2074799" y="169037"/>
                </a:lnTo>
                <a:lnTo>
                  <a:pt x="2074799" y="154559"/>
                </a:lnTo>
                <a:close/>
              </a:path>
              <a:path w="2132965" h="243205">
                <a:moveTo>
                  <a:pt x="2074799" y="14477"/>
                </a:moveTo>
                <a:lnTo>
                  <a:pt x="2074799" y="169037"/>
                </a:lnTo>
                <a:lnTo>
                  <a:pt x="2103754" y="169037"/>
                </a:lnTo>
                <a:lnTo>
                  <a:pt x="2103754" y="28955"/>
                </a:lnTo>
                <a:lnTo>
                  <a:pt x="2089277" y="28955"/>
                </a:lnTo>
                <a:lnTo>
                  <a:pt x="2074799" y="14477"/>
                </a:lnTo>
                <a:close/>
              </a:path>
              <a:path w="2132965" h="243205">
                <a:moveTo>
                  <a:pt x="2132711" y="154559"/>
                </a:moveTo>
                <a:lnTo>
                  <a:pt x="2103754" y="154559"/>
                </a:lnTo>
                <a:lnTo>
                  <a:pt x="2103754" y="169037"/>
                </a:lnTo>
                <a:lnTo>
                  <a:pt x="2125472" y="169037"/>
                </a:lnTo>
                <a:lnTo>
                  <a:pt x="2132711" y="154559"/>
                </a:lnTo>
                <a:close/>
              </a:path>
              <a:path w="2132965" h="243205">
                <a:moveTo>
                  <a:pt x="28955" y="14477"/>
                </a:moveTo>
                <a:lnTo>
                  <a:pt x="14477" y="28955"/>
                </a:lnTo>
                <a:lnTo>
                  <a:pt x="28955" y="28955"/>
                </a:lnTo>
                <a:lnTo>
                  <a:pt x="28955" y="14477"/>
                </a:lnTo>
                <a:close/>
              </a:path>
              <a:path w="2132965" h="243205">
                <a:moveTo>
                  <a:pt x="2074799" y="14477"/>
                </a:moveTo>
                <a:lnTo>
                  <a:pt x="28955" y="14477"/>
                </a:lnTo>
                <a:lnTo>
                  <a:pt x="28955" y="28955"/>
                </a:lnTo>
                <a:lnTo>
                  <a:pt x="2074799" y="28955"/>
                </a:lnTo>
                <a:lnTo>
                  <a:pt x="2074799" y="14477"/>
                </a:lnTo>
                <a:close/>
              </a:path>
              <a:path w="2132965" h="243205">
                <a:moveTo>
                  <a:pt x="2103754" y="14477"/>
                </a:moveTo>
                <a:lnTo>
                  <a:pt x="2074799" y="14477"/>
                </a:lnTo>
                <a:lnTo>
                  <a:pt x="2089277" y="28955"/>
                </a:lnTo>
                <a:lnTo>
                  <a:pt x="2103754" y="28955"/>
                </a:lnTo>
                <a:lnTo>
                  <a:pt x="2103754" y="144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bject 130">
            <a:extLst>
              <a:ext uri="{FF2B5EF4-FFF2-40B4-BE49-F238E27FC236}">
                <a16:creationId xmlns:a16="http://schemas.microsoft.com/office/drawing/2014/main" id="{DC66209B-9D00-4E20-B225-6304A833A747}"/>
              </a:ext>
            </a:extLst>
          </p:cNvPr>
          <p:cNvSpPr/>
          <p:nvPr/>
        </p:nvSpPr>
        <p:spPr>
          <a:xfrm flipH="1">
            <a:off x="8208838" y="3896187"/>
            <a:ext cx="2465406" cy="323303"/>
          </a:xfrm>
          <a:custGeom>
            <a:avLst/>
            <a:gdLst/>
            <a:ahLst/>
            <a:cxnLst/>
            <a:rect l="l" t="t" r="r" b="b"/>
            <a:pathLst>
              <a:path w="2132965" h="243205">
                <a:moveTo>
                  <a:pt x="2103754" y="0"/>
                </a:moveTo>
                <a:lnTo>
                  <a:pt x="0" y="0"/>
                </a:lnTo>
                <a:lnTo>
                  <a:pt x="0" y="243077"/>
                </a:lnTo>
                <a:lnTo>
                  <a:pt x="28955" y="243077"/>
                </a:lnTo>
                <a:lnTo>
                  <a:pt x="28955" y="28955"/>
                </a:lnTo>
                <a:lnTo>
                  <a:pt x="14477" y="28955"/>
                </a:lnTo>
                <a:lnTo>
                  <a:pt x="28955" y="14477"/>
                </a:lnTo>
                <a:lnTo>
                  <a:pt x="2103754" y="14477"/>
                </a:lnTo>
                <a:lnTo>
                  <a:pt x="2103754" y="0"/>
                </a:lnTo>
                <a:close/>
              </a:path>
              <a:path w="2132965" h="243205">
                <a:moveTo>
                  <a:pt x="2074799" y="154559"/>
                </a:moveTo>
                <a:lnTo>
                  <a:pt x="2045842" y="154559"/>
                </a:lnTo>
                <a:lnTo>
                  <a:pt x="2089277" y="241426"/>
                </a:lnTo>
                <a:lnTo>
                  <a:pt x="2125472" y="169037"/>
                </a:lnTo>
                <a:lnTo>
                  <a:pt x="2074799" y="169037"/>
                </a:lnTo>
                <a:lnTo>
                  <a:pt x="2074799" y="154559"/>
                </a:lnTo>
                <a:close/>
              </a:path>
              <a:path w="2132965" h="243205">
                <a:moveTo>
                  <a:pt x="2074799" y="14477"/>
                </a:moveTo>
                <a:lnTo>
                  <a:pt x="2074799" y="169037"/>
                </a:lnTo>
                <a:lnTo>
                  <a:pt x="2103754" y="169037"/>
                </a:lnTo>
                <a:lnTo>
                  <a:pt x="2103754" y="28955"/>
                </a:lnTo>
                <a:lnTo>
                  <a:pt x="2089277" y="28955"/>
                </a:lnTo>
                <a:lnTo>
                  <a:pt x="2074799" y="14477"/>
                </a:lnTo>
                <a:close/>
              </a:path>
              <a:path w="2132965" h="243205">
                <a:moveTo>
                  <a:pt x="2132711" y="154559"/>
                </a:moveTo>
                <a:lnTo>
                  <a:pt x="2103754" y="154559"/>
                </a:lnTo>
                <a:lnTo>
                  <a:pt x="2103754" y="169037"/>
                </a:lnTo>
                <a:lnTo>
                  <a:pt x="2125472" y="169037"/>
                </a:lnTo>
                <a:lnTo>
                  <a:pt x="2132711" y="154559"/>
                </a:lnTo>
                <a:close/>
              </a:path>
              <a:path w="2132965" h="243205">
                <a:moveTo>
                  <a:pt x="28955" y="14477"/>
                </a:moveTo>
                <a:lnTo>
                  <a:pt x="14477" y="28955"/>
                </a:lnTo>
                <a:lnTo>
                  <a:pt x="28955" y="28955"/>
                </a:lnTo>
                <a:lnTo>
                  <a:pt x="28955" y="14477"/>
                </a:lnTo>
                <a:close/>
              </a:path>
              <a:path w="2132965" h="243205">
                <a:moveTo>
                  <a:pt x="2074799" y="14477"/>
                </a:moveTo>
                <a:lnTo>
                  <a:pt x="28955" y="14477"/>
                </a:lnTo>
                <a:lnTo>
                  <a:pt x="28955" y="28955"/>
                </a:lnTo>
                <a:lnTo>
                  <a:pt x="2074799" y="28955"/>
                </a:lnTo>
                <a:lnTo>
                  <a:pt x="2074799" y="14477"/>
                </a:lnTo>
                <a:close/>
              </a:path>
              <a:path w="2132965" h="243205">
                <a:moveTo>
                  <a:pt x="2103754" y="14477"/>
                </a:moveTo>
                <a:lnTo>
                  <a:pt x="2074799" y="14477"/>
                </a:lnTo>
                <a:lnTo>
                  <a:pt x="2089277" y="28955"/>
                </a:lnTo>
                <a:lnTo>
                  <a:pt x="2103754" y="28955"/>
                </a:lnTo>
                <a:lnTo>
                  <a:pt x="2103754" y="144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FF69D6-C403-4F1D-A5C9-23104A8E86CF}"/>
              </a:ext>
            </a:extLst>
          </p:cNvPr>
          <p:cNvSpPr txBox="1"/>
          <p:nvPr/>
        </p:nvSpPr>
        <p:spPr>
          <a:xfrm>
            <a:off x="327032" y="1872432"/>
            <a:ext cx="5793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■ 우아한청년들 라이더 지원 </a:t>
            </a:r>
            <a:r>
              <a:rPr lang="en-US" altLang="ko-KR" sz="2800" b="1" dirty="0"/>
              <a:t>Flow</a:t>
            </a:r>
            <a:endParaRPr lang="ko-KR" altLang="en-US" sz="2800" b="1" dirty="0"/>
          </a:p>
        </p:txBody>
      </p:sp>
      <p:sp>
        <p:nvSpPr>
          <p:cNvPr id="74" name="object 130">
            <a:extLst>
              <a:ext uri="{FF2B5EF4-FFF2-40B4-BE49-F238E27FC236}">
                <a16:creationId xmlns:a16="http://schemas.microsoft.com/office/drawing/2014/main" id="{08DAFDCF-8AB4-42BF-A499-4F36179C7164}"/>
              </a:ext>
            </a:extLst>
          </p:cNvPr>
          <p:cNvSpPr/>
          <p:nvPr/>
        </p:nvSpPr>
        <p:spPr>
          <a:xfrm flipH="1">
            <a:off x="1482835" y="3882886"/>
            <a:ext cx="6635678" cy="323303"/>
          </a:xfrm>
          <a:custGeom>
            <a:avLst/>
            <a:gdLst/>
            <a:ahLst/>
            <a:cxnLst/>
            <a:rect l="l" t="t" r="r" b="b"/>
            <a:pathLst>
              <a:path w="2132965" h="243205">
                <a:moveTo>
                  <a:pt x="2103754" y="0"/>
                </a:moveTo>
                <a:lnTo>
                  <a:pt x="0" y="0"/>
                </a:lnTo>
                <a:lnTo>
                  <a:pt x="0" y="243077"/>
                </a:lnTo>
                <a:lnTo>
                  <a:pt x="28955" y="243077"/>
                </a:lnTo>
                <a:lnTo>
                  <a:pt x="28955" y="28955"/>
                </a:lnTo>
                <a:lnTo>
                  <a:pt x="14477" y="28955"/>
                </a:lnTo>
                <a:lnTo>
                  <a:pt x="28955" y="14477"/>
                </a:lnTo>
                <a:lnTo>
                  <a:pt x="2103754" y="14477"/>
                </a:lnTo>
                <a:lnTo>
                  <a:pt x="2103754" y="0"/>
                </a:lnTo>
                <a:close/>
              </a:path>
              <a:path w="2132965" h="243205">
                <a:moveTo>
                  <a:pt x="2074799" y="154559"/>
                </a:moveTo>
                <a:lnTo>
                  <a:pt x="2045842" y="154559"/>
                </a:lnTo>
                <a:lnTo>
                  <a:pt x="2089277" y="241426"/>
                </a:lnTo>
                <a:lnTo>
                  <a:pt x="2125472" y="169037"/>
                </a:lnTo>
                <a:lnTo>
                  <a:pt x="2074799" y="169037"/>
                </a:lnTo>
                <a:lnTo>
                  <a:pt x="2074799" y="154559"/>
                </a:lnTo>
                <a:close/>
              </a:path>
              <a:path w="2132965" h="243205">
                <a:moveTo>
                  <a:pt x="2074799" y="14477"/>
                </a:moveTo>
                <a:lnTo>
                  <a:pt x="2074799" y="169037"/>
                </a:lnTo>
                <a:lnTo>
                  <a:pt x="2103754" y="169037"/>
                </a:lnTo>
                <a:lnTo>
                  <a:pt x="2103754" y="28955"/>
                </a:lnTo>
                <a:lnTo>
                  <a:pt x="2089277" y="28955"/>
                </a:lnTo>
                <a:lnTo>
                  <a:pt x="2074799" y="14477"/>
                </a:lnTo>
                <a:close/>
              </a:path>
              <a:path w="2132965" h="243205">
                <a:moveTo>
                  <a:pt x="2132711" y="154559"/>
                </a:moveTo>
                <a:lnTo>
                  <a:pt x="2103754" y="154559"/>
                </a:lnTo>
                <a:lnTo>
                  <a:pt x="2103754" y="169037"/>
                </a:lnTo>
                <a:lnTo>
                  <a:pt x="2125472" y="169037"/>
                </a:lnTo>
                <a:lnTo>
                  <a:pt x="2132711" y="154559"/>
                </a:lnTo>
                <a:close/>
              </a:path>
              <a:path w="2132965" h="243205">
                <a:moveTo>
                  <a:pt x="28955" y="14477"/>
                </a:moveTo>
                <a:lnTo>
                  <a:pt x="14477" y="28955"/>
                </a:lnTo>
                <a:lnTo>
                  <a:pt x="28955" y="28955"/>
                </a:lnTo>
                <a:lnTo>
                  <a:pt x="28955" y="14477"/>
                </a:lnTo>
                <a:close/>
              </a:path>
              <a:path w="2132965" h="243205">
                <a:moveTo>
                  <a:pt x="2074799" y="14477"/>
                </a:moveTo>
                <a:lnTo>
                  <a:pt x="28955" y="14477"/>
                </a:lnTo>
                <a:lnTo>
                  <a:pt x="28955" y="28955"/>
                </a:lnTo>
                <a:lnTo>
                  <a:pt x="2074799" y="28955"/>
                </a:lnTo>
                <a:lnTo>
                  <a:pt x="2074799" y="14477"/>
                </a:lnTo>
                <a:close/>
              </a:path>
              <a:path w="2132965" h="243205">
                <a:moveTo>
                  <a:pt x="2103754" y="14477"/>
                </a:moveTo>
                <a:lnTo>
                  <a:pt x="2074799" y="14477"/>
                </a:lnTo>
                <a:lnTo>
                  <a:pt x="2089277" y="28955"/>
                </a:lnTo>
                <a:lnTo>
                  <a:pt x="2103754" y="28955"/>
                </a:lnTo>
                <a:lnTo>
                  <a:pt x="2103754" y="144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CC4B48A-9918-4C37-93E4-842C64DAD398}"/>
              </a:ext>
            </a:extLst>
          </p:cNvPr>
          <p:cNvGrpSpPr/>
          <p:nvPr/>
        </p:nvGrpSpPr>
        <p:grpSpPr>
          <a:xfrm>
            <a:off x="4610563" y="5018970"/>
            <a:ext cx="1099480" cy="360745"/>
            <a:chOff x="4610563" y="5074134"/>
            <a:chExt cx="1099480" cy="360745"/>
          </a:xfrm>
        </p:grpSpPr>
        <p:sp>
          <p:nvSpPr>
            <p:cNvPr id="63" name="모서리가 둥근 직사각형 125">
              <a:extLst>
                <a:ext uri="{FF2B5EF4-FFF2-40B4-BE49-F238E27FC236}">
                  <a16:creationId xmlns:a16="http://schemas.microsoft.com/office/drawing/2014/main" id="{052B6089-9735-4860-A1FE-7DD65DEEA096}"/>
                </a:ext>
              </a:extLst>
            </p:cNvPr>
            <p:cNvSpPr/>
            <p:nvPr/>
          </p:nvSpPr>
          <p:spPr>
            <a:xfrm>
              <a:off x="4610563" y="5109764"/>
              <a:ext cx="1070560" cy="252000"/>
            </a:xfrm>
            <a:prstGeom prst="roundRect">
              <a:avLst>
                <a:gd name="adj" fmla="val 20461"/>
              </a:avLst>
            </a:prstGeom>
            <a:solidFill>
              <a:srgbClr val="68B1D9">
                <a:lumMod val="75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wrap="none" rIns="39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50" b="1" kern="0" spc="-150" dirty="0">
                  <a:ln>
                    <a:solidFill>
                      <a:srgbClr val="1F497D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맑은 고딕"/>
                  <a:ea typeface="맑은 고딕"/>
                </a:rPr>
                <a:t>지원서 작성</a:t>
              </a:r>
              <a:endParaRPr kumimoji="1" lang="en-US" altLang="ko-KR" sz="1050" b="1" i="0" u="none" strike="noStrike" kern="0" cap="none" spc="-150" normalizeH="0" baseline="0" noProof="0" dirty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5228647-E603-4206-B14E-67BDBCABC3E3}"/>
                </a:ext>
              </a:extLst>
            </p:cNvPr>
            <p:cNvSpPr/>
            <p:nvPr/>
          </p:nvSpPr>
          <p:spPr>
            <a:xfrm>
              <a:off x="5363227" y="5074134"/>
              <a:ext cx="346816" cy="360745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68B1D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AF01847-DBE6-43B4-96F7-99D0B1924B58}"/>
              </a:ext>
            </a:extLst>
          </p:cNvPr>
          <p:cNvSpPr/>
          <p:nvPr/>
        </p:nvSpPr>
        <p:spPr>
          <a:xfrm>
            <a:off x="5217885" y="5062721"/>
            <a:ext cx="619328" cy="296550"/>
          </a:xfrm>
          <a:prstGeom prst="rect">
            <a:avLst/>
          </a:prstGeom>
          <a:noFill/>
          <a:ln w="6350" algn="ctr">
            <a:noFill/>
            <a:prstDash val="sysDot"/>
            <a:miter lim="800000"/>
            <a:headEnd/>
            <a:tailEnd/>
          </a:ln>
        </p:spPr>
        <p:txBody>
          <a:bodyPr lIns="0" tIns="0" rIns="0" bIns="0" anchor="ctr"/>
          <a:lstStyle/>
          <a:p>
            <a:pPr marR="0" lvl="0" indent="0" algn="ctr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spc="-150" dirty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spc="-150" dirty="0">
              <a:ln>
                <a:solidFill>
                  <a:srgbClr val="1F497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125">
            <a:extLst>
              <a:ext uri="{FF2B5EF4-FFF2-40B4-BE49-F238E27FC236}">
                <a16:creationId xmlns:a16="http://schemas.microsoft.com/office/drawing/2014/main" id="{9DCBC73E-EA24-489A-952F-3EACC8ACA33E}"/>
              </a:ext>
            </a:extLst>
          </p:cNvPr>
          <p:cNvSpPr/>
          <p:nvPr/>
        </p:nvSpPr>
        <p:spPr>
          <a:xfrm>
            <a:off x="4120235" y="3765257"/>
            <a:ext cx="1415856" cy="252000"/>
          </a:xfrm>
          <a:prstGeom prst="roundRect">
            <a:avLst>
              <a:gd name="adj" fmla="val 20461"/>
            </a:avLst>
          </a:prstGeom>
          <a:solidFill>
            <a:srgbClr val="68B1D9">
              <a:lumMod val="7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none" rIns="396000"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1" kern="0" spc="-150" dirty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srgbClr val="FFFFFF"/>
                </a:solidFill>
                <a:latin typeface="맑은 고딕"/>
                <a:ea typeface="맑은 고딕"/>
              </a:rPr>
              <a:t>계약서  자동 발송</a:t>
            </a:r>
            <a:endParaRPr kumimoji="1" lang="en-US" altLang="ko-KR" sz="1050" b="1" i="0" u="none" strike="noStrike" kern="0" cap="none" spc="-150" normalizeH="0" baseline="0" noProof="0" dirty="0">
              <a:ln>
                <a:solidFill>
                  <a:srgbClr val="1F497D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231F897-396C-44F5-9152-6798EADB61F6}"/>
              </a:ext>
            </a:extLst>
          </p:cNvPr>
          <p:cNvSpPr/>
          <p:nvPr/>
        </p:nvSpPr>
        <p:spPr>
          <a:xfrm>
            <a:off x="5218195" y="3729628"/>
            <a:ext cx="346816" cy="360745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68B1D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9901F32-83B7-4194-B549-308ACE23B2FF}"/>
              </a:ext>
            </a:extLst>
          </p:cNvPr>
          <p:cNvSpPr/>
          <p:nvPr/>
        </p:nvSpPr>
        <p:spPr>
          <a:xfrm>
            <a:off x="5069230" y="3769922"/>
            <a:ext cx="619328" cy="296550"/>
          </a:xfrm>
          <a:prstGeom prst="rect">
            <a:avLst/>
          </a:prstGeom>
          <a:noFill/>
          <a:ln w="6350" algn="ctr">
            <a:noFill/>
            <a:prstDash val="sysDot"/>
            <a:miter lim="800000"/>
            <a:headEnd/>
            <a:tailEnd/>
          </a:ln>
        </p:spPr>
        <p:txBody>
          <a:bodyPr lIns="0" tIns="0" rIns="0" bIns="0" anchor="ctr"/>
          <a:lstStyle/>
          <a:p>
            <a:pPr marR="0" lvl="0" indent="0" algn="ctr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spc="-150" dirty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spc="-150" dirty="0">
              <a:ln>
                <a:solidFill>
                  <a:srgbClr val="1F497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모서리가 둥근 직사각형 125">
            <a:extLst>
              <a:ext uri="{FF2B5EF4-FFF2-40B4-BE49-F238E27FC236}">
                <a16:creationId xmlns:a16="http://schemas.microsoft.com/office/drawing/2014/main" id="{3BF6B718-1B1F-45A5-97E0-6F0190B009E3}"/>
              </a:ext>
            </a:extLst>
          </p:cNvPr>
          <p:cNvSpPr/>
          <p:nvPr/>
        </p:nvSpPr>
        <p:spPr>
          <a:xfrm>
            <a:off x="5472534" y="6659884"/>
            <a:ext cx="1214072" cy="252000"/>
          </a:xfrm>
          <a:prstGeom prst="roundRect">
            <a:avLst>
              <a:gd name="adj" fmla="val 20461"/>
            </a:avLst>
          </a:prstGeom>
          <a:solidFill>
            <a:srgbClr val="68B1D9">
              <a:lumMod val="7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none" rIns="396000"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1" kern="0" spc="-150" dirty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srgbClr val="FFFFFF"/>
                </a:solidFill>
                <a:latin typeface="맑은 고딕"/>
                <a:ea typeface="맑은 고딕"/>
              </a:rPr>
              <a:t>계약서  서명</a:t>
            </a:r>
            <a:endParaRPr kumimoji="1" lang="en-US" altLang="ko-KR" sz="1050" b="1" i="0" u="none" strike="noStrike" kern="0" cap="none" spc="-150" normalizeH="0" baseline="0" noProof="0" dirty="0">
              <a:ln>
                <a:solidFill>
                  <a:srgbClr val="1F497D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C0C670A-C422-49C6-9583-5236559DB74C}"/>
              </a:ext>
            </a:extLst>
          </p:cNvPr>
          <p:cNvSpPr/>
          <p:nvPr/>
        </p:nvSpPr>
        <p:spPr>
          <a:xfrm>
            <a:off x="6368710" y="6624255"/>
            <a:ext cx="346816" cy="360745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68B1D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6FF894A-251F-4990-96B6-F3F668550769}"/>
              </a:ext>
            </a:extLst>
          </p:cNvPr>
          <p:cNvSpPr/>
          <p:nvPr/>
        </p:nvSpPr>
        <p:spPr>
          <a:xfrm>
            <a:off x="6219745" y="6664549"/>
            <a:ext cx="619328" cy="296550"/>
          </a:xfrm>
          <a:prstGeom prst="rect">
            <a:avLst/>
          </a:prstGeom>
          <a:noFill/>
          <a:ln w="6350" algn="ctr">
            <a:noFill/>
            <a:prstDash val="sysDot"/>
            <a:miter lim="800000"/>
            <a:headEnd/>
            <a:tailEnd/>
          </a:ln>
        </p:spPr>
        <p:txBody>
          <a:bodyPr lIns="0" tIns="0" rIns="0" bIns="0" anchor="ctr"/>
          <a:lstStyle/>
          <a:p>
            <a:pPr marR="0" lvl="0" indent="0" algn="ctr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spc="-150" dirty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400" b="1" spc="-150" dirty="0">
              <a:ln>
                <a:solidFill>
                  <a:srgbClr val="1F497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모서리가 둥근 직사각형 125">
            <a:extLst>
              <a:ext uri="{FF2B5EF4-FFF2-40B4-BE49-F238E27FC236}">
                <a16:creationId xmlns:a16="http://schemas.microsoft.com/office/drawing/2014/main" id="{5ED01BF5-E12F-4481-B197-B2CDBCCE5AC1}"/>
              </a:ext>
            </a:extLst>
          </p:cNvPr>
          <p:cNvSpPr/>
          <p:nvPr/>
        </p:nvSpPr>
        <p:spPr>
          <a:xfrm>
            <a:off x="8816882" y="3778282"/>
            <a:ext cx="1214072" cy="252000"/>
          </a:xfrm>
          <a:prstGeom prst="roundRect">
            <a:avLst>
              <a:gd name="adj" fmla="val 20461"/>
            </a:avLst>
          </a:prstGeom>
          <a:solidFill>
            <a:srgbClr val="68B1D9">
              <a:lumMod val="7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none" rIns="396000"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1" kern="0" spc="-150" dirty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srgbClr val="FFFFFF"/>
                </a:solidFill>
                <a:latin typeface="맑은 고딕"/>
                <a:ea typeface="맑은 고딕"/>
              </a:rPr>
              <a:t>계약서  서명</a:t>
            </a:r>
            <a:endParaRPr kumimoji="1" lang="en-US" altLang="ko-KR" sz="1050" b="1" i="0" u="none" strike="noStrike" kern="0" cap="none" spc="-150" normalizeH="0" baseline="0" noProof="0" dirty="0">
              <a:ln>
                <a:solidFill>
                  <a:srgbClr val="1F497D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EE79F87-AC13-475D-AAC5-C694929C1D54}"/>
              </a:ext>
            </a:extLst>
          </p:cNvPr>
          <p:cNvSpPr/>
          <p:nvPr/>
        </p:nvSpPr>
        <p:spPr>
          <a:xfrm>
            <a:off x="9713058" y="3742653"/>
            <a:ext cx="346816" cy="360745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68B1D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062AF1D-05D1-4CC0-8FD3-02A8AFF319BC}"/>
              </a:ext>
            </a:extLst>
          </p:cNvPr>
          <p:cNvSpPr/>
          <p:nvPr/>
        </p:nvSpPr>
        <p:spPr>
          <a:xfrm>
            <a:off x="9564093" y="3782947"/>
            <a:ext cx="619328" cy="296550"/>
          </a:xfrm>
          <a:prstGeom prst="rect">
            <a:avLst/>
          </a:prstGeom>
          <a:noFill/>
          <a:ln w="6350" algn="ctr">
            <a:noFill/>
            <a:prstDash val="sysDot"/>
            <a:miter lim="800000"/>
            <a:headEnd/>
            <a:tailEnd/>
          </a:ln>
        </p:spPr>
        <p:txBody>
          <a:bodyPr lIns="0" tIns="0" rIns="0" bIns="0" anchor="ctr"/>
          <a:lstStyle/>
          <a:p>
            <a:pPr marR="0" lvl="0" indent="0" algn="ctr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spc="-150" dirty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400" b="1" spc="-150" dirty="0">
              <a:ln>
                <a:solidFill>
                  <a:srgbClr val="1F497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모서리가 둥근 직사각형 125">
            <a:extLst>
              <a:ext uri="{FF2B5EF4-FFF2-40B4-BE49-F238E27FC236}">
                <a16:creationId xmlns:a16="http://schemas.microsoft.com/office/drawing/2014/main" id="{8748768F-57FC-4033-A4D8-A38A77F8A0D6}"/>
              </a:ext>
            </a:extLst>
          </p:cNvPr>
          <p:cNvSpPr/>
          <p:nvPr/>
        </p:nvSpPr>
        <p:spPr>
          <a:xfrm>
            <a:off x="6768678" y="6254018"/>
            <a:ext cx="860045" cy="252000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 w="1905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0" cap="none" spc="-150" normalizeH="0" baseline="0" noProof="0" dirty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* </a:t>
            </a:r>
            <a:r>
              <a:rPr kumimoji="1" lang="ko-KR" altLang="en-US" sz="1050" b="1" i="0" u="none" strike="noStrike" kern="0" cap="none" spc="-150" normalizeH="0" baseline="0" noProof="0" dirty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반려</a:t>
            </a:r>
            <a:endParaRPr kumimoji="1" lang="en-US" altLang="ko-KR" sz="1050" b="1" i="0" u="none" strike="noStrike" kern="0" cap="none" spc="-150" normalizeH="0" baseline="0" noProof="0" dirty="0">
              <a:ln>
                <a:solidFill>
                  <a:srgbClr val="1F497D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EA19E0C-1A86-4CF2-B3CA-0EE696050872}"/>
              </a:ext>
            </a:extLst>
          </p:cNvPr>
          <p:cNvGrpSpPr/>
          <p:nvPr/>
        </p:nvGrpSpPr>
        <p:grpSpPr>
          <a:xfrm>
            <a:off x="7331046" y="6181977"/>
            <a:ext cx="582923" cy="387819"/>
            <a:chOff x="1452431" y="2992555"/>
            <a:chExt cx="1873250" cy="1246274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743AE8DA-9DD6-4776-94F7-8A3202B37767}"/>
                </a:ext>
              </a:extLst>
            </p:cNvPr>
            <p:cNvSpPr/>
            <p:nvPr/>
          </p:nvSpPr>
          <p:spPr>
            <a:xfrm>
              <a:off x="1763972" y="2992555"/>
              <a:ext cx="1246275" cy="1246274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FF7C8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F201CE5-E79A-470B-B8B7-981E400D019A}"/>
                </a:ext>
              </a:extLst>
            </p:cNvPr>
            <p:cNvSpPr/>
            <p:nvPr/>
          </p:nvSpPr>
          <p:spPr>
            <a:xfrm>
              <a:off x="1452431" y="3195981"/>
              <a:ext cx="1873250" cy="862325"/>
            </a:xfrm>
            <a:prstGeom prst="rect">
              <a:avLst/>
            </a:prstGeom>
            <a:noFill/>
            <a:ln w="6350" algn="ctr">
              <a:noFill/>
              <a:prstDash val="sysDot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-150" normalizeH="0" baseline="0" noProof="0" dirty="0">
                  <a:ln>
                    <a:solidFill>
                      <a:srgbClr val="1F497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3-1</a:t>
              </a:r>
              <a:endParaRPr kumimoji="1" lang="ko-KR" altLang="en-US" sz="800" b="1" i="0" u="none" strike="noStrike" kern="0" cap="none" spc="-150" normalizeH="0" baseline="0" noProof="0" dirty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F0A28E1B-2454-4E66-9AF1-A5BD92C2AF10}"/>
              </a:ext>
            </a:extLst>
          </p:cNvPr>
          <p:cNvCxnSpPr>
            <a:stCxn id="39" idx="3"/>
            <a:endCxn id="25" idx="1"/>
          </p:cNvCxnSpPr>
          <p:nvPr/>
        </p:nvCxnSpPr>
        <p:spPr>
          <a:xfrm>
            <a:off x="9576990" y="5167246"/>
            <a:ext cx="290157" cy="1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9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C32373A1-FD58-4797-83F1-021D5822672D}"/>
              </a:ext>
            </a:extLst>
          </p:cNvPr>
          <p:cNvSpPr/>
          <p:nvPr/>
        </p:nvSpPr>
        <p:spPr>
          <a:xfrm>
            <a:off x="1872134" y="6624960"/>
            <a:ext cx="10009103" cy="1370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8440AB0-EBF5-4505-A00C-FCADFAA4F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64185"/>
              </p:ext>
            </p:extLst>
          </p:nvPr>
        </p:nvGraphicFramePr>
        <p:xfrm>
          <a:off x="359966" y="1573745"/>
          <a:ext cx="11521280" cy="7188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885744648"/>
                    </a:ext>
                  </a:extLst>
                </a:gridCol>
                <a:gridCol w="10009112">
                  <a:extLst>
                    <a:ext uri="{9D8B030D-6E8A-4147-A177-3AD203B41FA5}">
                      <a16:colId xmlns:a16="http://schemas.microsoft.com/office/drawing/2014/main" val="400354118"/>
                    </a:ext>
                  </a:extLst>
                </a:gridCol>
              </a:tblGrid>
              <a:tr h="260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83492"/>
                  </a:ext>
                </a:extLst>
              </a:tr>
              <a:tr h="1406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우아한청년들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607652"/>
                  </a:ext>
                </a:extLst>
              </a:tr>
              <a:tr h="2520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커넥터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533054"/>
                  </a:ext>
                </a:extLst>
              </a:tr>
              <a:tr h="2232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나이스다큐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006976"/>
                  </a:ext>
                </a:extLst>
              </a:tr>
              <a:tr h="769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66812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7071818-190E-4511-96BE-8C221ED14A3C}"/>
              </a:ext>
            </a:extLst>
          </p:cNvPr>
          <p:cNvSpPr/>
          <p:nvPr/>
        </p:nvSpPr>
        <p:spPr>
          <a:xfrm>
            <a:off x="2088158" y="3312592"/>
            <a:ext cx="792088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신청배너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4E596-7A22-4BE5-AA0D-B02218B8D710}"/>
              </a:ext>
            </a:extLst>
          </p:cNvPr>
          <p:cNvSpPr txBox="1"/>
          <p:nvPr/>
        </p:nvSpPr>
        <p:spPr>
          <a:xfrm>
            <a:off x="2769385" y="3693206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알바천국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알바몬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배달의민족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앱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온라인커뮤니티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오픈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카톡방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 배너광고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포털사이트 검색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인스타그램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광고 등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FC1F107E-EB14-4DC2-BA0F-9E0252C2D38E}"/>
              </a:ext>
            </a:extLst>
          </p:cNvPr>
          <p:cNvSpPr/>
          <p:nvPr/>
        </p:nvSpPr>
        <p:spPr>
          <a:xfrm>
            <a:off x="2088158" y="4157605"/>
            <a:ext cx="1368152" cy="576055"/>
          </a:xfrm>
          <a:prstGeom prst="diamond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04E4C7-048A-40EB-9CB5-D879AD2781F7}"/>
              </a:ext>
            </a:extLst>
          </p:cNvPr>
          <p:cNvSpPr txBox="1"/>
          <p:nvPr/>
        </p:nvSpPr>
        <p:spPr>
          <a:xfrm>
            <a:off x="2336858" y="4225543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본인명의</a:t>
            </a:r>
            <a:endParaRPr lang="en-US" altLang="ko-KR" sz="1000" dirty="0"/>
          </a:p>
          <a:p>
            <a:pPr algn="ctr"/>
            <a:r>
              <a:rPr lang="ko-KR" altLang="en-US" sz="1000" dirty="0"/>
              <a:t>휴대폰 유무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96D1B4-2AB9-47EE-99AF-3293F8502134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3456310" y="4445633"/>
            <a:ext cx="21602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61FA1FE-A51C-4BDD-B147-E0964C022608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 flipH="1">
            <a:off x="2772233" y="4733660"/>
            <a:ext cx="1" cy="3960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547CEB-A5C5-49B2-8906-7392232A0D85}"/>
              </a:ext>
            </a:extLst>
          </p:cNvPr>
          <p:cNvSpPr txBox="1"/>
          <p:nvPr/>
        </p:nvSpPr>
        <p:spPr>
          <a:xfrm>
            <a:off x="3312294" y="422554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4BAC5-FA2D-4890-9641-07772FA3458B}"/>
              </a:ext>
            </a:extLst>
          </p:cNvPr>
          <p:cNvSpPr txBox="1"/>
          <p:nvPr/>
        </p:nvSpPr>
        <p:spPr>
          <a:xfrm>
            <a:off x="9867675" y="24100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DA7A80-B3B0-40B4-9260-AEA172404C8F}"/>
              </a:ext>
            </a:extLst>
          </p:cNvPr>
          <p:cNvSpPr/>
          <p:nvPr/>
        </p:nvSpPr>
        <p:spPr>
          <a:xfrm>
            <a:off x="2204101" y="5129709"/>
            <a:ext cx="1136264" cy="36004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별도 경로 안내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B58563-D811-46FD-B609-19D107F0B18B}"/>
              </a:ext>
            </a:extLst>
          </p:cNvPr>
          <p:cNvSpPr/>
          <p:nvPr/>
        </p:nvSpPr>
        <p:spPr>
          <a:xfrm>
            <a:off x="3672334" y="4265613"/>
            <a:ext cx="792088" cy="36004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본인인증 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B7D2B95-BBBC-4FB7-9460-1A2DBF389790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464422" y="4445633"/>
            <a:ext cx="144016" cy="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>
            <a:extLst>
              <a:ext uri="{FF2B5EF4-FFF2-40B4-BE49-F238E27FC236}">
                <a16:creationId xmlns:a16="http://schemas.microsoft.com/office/drawing/2014/main" id="{9F3CE4BC-7A3E-47A8-B3DF-5E6D26F98150}"/>
              </a:ext>
            </a:extLst>
          </p:cNvPr>
          <p:cNvSpPr/>
          <p:nvPr/>
        </p:nvSpPr>
        <p:spPr>
          <a:xfrm>
            <a:off x="4608438" y="4157605"/>
            <a:ext cx="1368152" cy="576055"/>
          </a:xfrm>
          <a:prstGeom prst="diamond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C634AF-ACF1-4A2B-98BC-B8B4D7A2B845}"/>
              </a:ext>
            </a:extLst>
          </p:cNvPr>
          <p:cNvSpPr txBox="1"/>
          <p:nvPr/>
        </p:nvSpPr>
        <p:spPr>
          <a:xfrm>
            <a:off x="4943700" y="427795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미성년자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해당여부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9EAFD9E-F1E7-48E6-A6AA-E327C4EB5988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>
            <a:off x="5976590" y="4445633"/>
            <a:ext cx="21602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C50420-80D4-4FFE-A7A7-A8FEC16F9BA8}"/>
              </a:ext>
            </a:extLst>
          </p:cNvPr>
          <p:cNvSpPr txBox="1"/>
          <p:nvPr/>
        </p:nvSpPr>
        <p:spPr>
          <a:xfrm>
            <a:off x="5253838" y="473366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CC7D04-102C-4EBC-A04A-AB7ADECE2FEF}"/>
              </a:ext>
            </a:extLst>
          </p:cNvPr>
          <p:cNvSpPr txBox="1"/>
          <p:nvPr/>
        </p:nvSpPr>
        <p:spPr>
          <a:xfrm>
            <a:off x="5832574" y="421769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00371C6-BD94-43C1-8B10-BCCDB8E47D79}"/>
              </a:ext>
            </a:extLst>
          </p:cNvPr>
          <p:cNvSpPr/>
          <p:nvPr/>
        </p:nvSpPr>
        <p:spPr>
          <a:xfrm>
            <a:off x="4763112" y="5125018"/>
            <a:ext cx="1058802" cy="36004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지원 절차 종료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A87A90B-E05A-404E-BCF6-CFA53E76B1BC}"/>
              </a:ext>
            </a:extLst>
          </p:cNvPr>
          <p:cNvSpPr/>
          <p:nvPr/>
        </p:nvSpPr>
        <p:spPr>
          <a:xfrm>
            <a:off x="6192614" y="4265613"/>
            <a:ext cx="873104" cy="36004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신청서 작성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3DBDEE0-818F-4C0B-9E6D-80EA21B78440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7065718" y="4445633"/>
            <a:ext cx="261878" cy="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474D74-A2FC-4636-8C68-CF0CB4FA8192}"/>
              </a:ext>
            </a:extLst>
          </p:cNvPr>
          <p:cNvSpPr/>
          <p:nvPr/>
        </p:nvSpPr>
        <p:spPr>
          <a:xfrm>
            <a:off x="7327596" y="4265613"/>
            <a:ext cx="792089" cy="36004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신청 완료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76795AD-2239-49CD-AA62-DBA24B9B015B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7721299" y="4625653"/>
            <a:ext cx="2342" cy="13894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56CF5D3-BD07-420C-BC40-277661961BC4}"/>
              </a:ext>
            </a:extLst>
          </p:cNvPr>
          <p:cNvSpPr/>
          <p:nvPr/>
        </p:nvSpPr>
        <p:spPr>
          <a:xfrm>
            <a:off x="7140050" y="6015143"/>
            <a:ext cx="1162498" cy="36000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계약서 발송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3F86F7F-4A21-498F-9106-F8FCEF0439C7}"/>
              </a:ext>
            </a:extLst>
          </p:cNvPr>
          <p:cNvSpPr/>
          <p:nvPr/>
        </p:nvSpPr>
        <p:spPr>
          <a:xfrm>
            <a:off x="8196194" y="4265613"/>
            <a:ext cx="868598" cy="36004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계약서 서명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09310240-086A-4115-B15F-DFADB5B213D6}"/>
              </a:ext>
            </a:extLst>
          </p:cNvPr>
          <p:cNvCxnSpPr>
            <a:cxnSpLocks/>
            <a:stCxn id="59" idx="3"/>
            <a:endCxn id="60" idx="2"/>
          </p:cNvCxnSpPr>
          <p:nvPr/>
        </p:nvCxnSpPr>
        <p:spPr>
          <a:xfrm flipV="1">
            <a:off x="8302548" y="4625653"/>
            <a:ext cx="327945" cy="1569493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B6D097D-CE63-43D5-9B5B-A68B4400018F}"/>
              </a:ext>
            </a:extLst>
          </p:cNvPr>
          <p:cNvSpPr/>
          <p:nvPr/>
        </p:nvSpPr>
        <p:spPr>
          <a:xfrm>
            <a:off x="8194352" y="2724194"/>
            <a:ext cx="868598" cy="36004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계약서 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D63EE40-5ADF-4E2D-8614-3E9E87A2FA13}"/>
              </a:ext>
            </a:extLst>
          </p:cNvPr>
          <p:cNvCxnSpPr>
            <a:cxnSpLocks/>
          </p:cNvCxnSpPr>
          <p:nvPr/>
        </p:nvCxnSpPr>
        <p:spPr>
          <a:xfrm>
            <a:off x="2772234" y="3644404"/>
            <a:ext cx="0" cy="4602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다이아몬드 81">
            <a:extLst>
              <a:ext uri="{FF2B5EF4-FFF2-40B4-BE49-F238E27FC236}">
                <a16:creationId xmlns:a16="http://schemas.microsoft.com/office/drawing/2014/main" id="{3E4363F0-FF9E-4C7F-AEEC-C5DFB9F76D53}"/>
              </a:ext>
            </a:extLst>
          </p:cNvPr>
          <p:cNvSpPr/>
          <p:nvPr/>
        </p:nvSpPr>
        <p:spPr>
          <a:xfrm>
            <a:off x="9199804" y="2616187"/>
            <a:ext cx="1368152" cy="576055"/>
          </a:xfrm>
          <a:prstGeom prst="diamond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1CE32B-C8DD-4494-81C0-A3440852FADE}"/>
              </a:ext>
            </a:extLst>
          </p:cNvPr>
          <p:cNvSpPr txBox="1"/>
          <p:nvPr/>
        </p:nvSpPr>
        <p:spPr>
          <a:xfrm>
            <a:off x="9448504" y="2724195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신청자 정보</a:t>
            </a:r>
            <a:endParaRPr lang="en-US" altLang="ko-KR" sz="1000" dirty="0"/>
          </a:p>
          <a:p>
            <a:pPr algn="ctr"/>
            <a:r>
              <a:rPr lang="ko-KR" altLang="en-US" sz="1000" dirty="0"/>
              <a:t>정확 여부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E4C7331-2A3D-4884-9C01-E87EE0981F10}"/>
              </a:ext>
            </a:extLst>
          </p:cNvPr>
          <p:cNvSpPr/>
          <p:nvPr/>
        </p:nvSpPr>
        <p:spPr>
          <a:xfrm>
            <a:off x="10783980" y="2724194"/>
            <a:ext cx="868598" cy="36004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계약서 서명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7C72F5-0E53-4800-A6A5-2C426F877899}"/>
              </a:ext>
            </a:extLst>
          </p:cNvPr>
          <p:cNvCxnSpPr>
            <a:cxnSpLocks/>
            <a:stCxn id="68" idx="3"/>
            <a:endCxn id="82" idx="1"/>
          </p:cNvCxnSpPr>
          <p:nvPr/>
        </p:nvCxnSpPr>
        <p:spPr>
          <a:xfrm>
            <a:off x="9062950" y="2904214"/>
            <a:ext cx="13685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87CE3FF-24E2-489E-BEE9-1FBB6F8C801B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 flipV="1">
            <a:off x="10567956" y="2904214"/>
            <a:ext cx="21602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69D86EF-13C3-4808-8612-CEF63BB5B301}"/>
              </a:ext>
            </a:extLst>
          </p:cNvPr>
          <p:cNvSpPr txBox="1"/>
          <p:nvPr/>
        </p:nvSpPr>
        <p:spPr>
          <a:xfrm>
            <a:off x="10404250" y="2678029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dirty="0"/>
          </a:p>
        </p:txBody>
      </p:sp>
      <p:sp>
        <p:nvSpPr>
          <p:cNvPr id="106" name="순서도: 자기 디스크 105">
            <a:extLst>
              <a:ext uri="{FF2B5EF4-FFF2-40B4-BE49-F238E27FC236}">
                <a16:creationId xmlns:a16="http://schemas.microsoft.com/office/drawing/2014/main" id="{7ED3E43E-1940-4882-99F3-7A178316B3FC}"/>
              </a:ext>
            </a:extLst>
          </p:cNvPr>
          <p:cNvSpPr/>
          <p:nvPr/>
        </p:nvSpPr>
        <p:spPr bwMode="auto">
          <a:xfrm>
            <a:off x="8364981" y="8143843"/>
            <a:ext cx="690807" cy="49734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108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r>
              <a:rPr lang="ko-KR" altLang="en-US" sz="900" dirty="0">
                <a:solidFill>
                  <a:prstClr val="black"/>
                </a:solidFill>
                <a:latin typeface="맑은 고딕"/>
                <a:ea typeface="맑은 고딕"/>
              </a:rPr>
              <a:t>회원 </a:t>
            </a:r>
            <a:r>
              <a:rPr lang="en-US" altLang="ko-KR" sz="900" dirty="0">
                <a:solidFill>
                  <a:prstClr val="black"/>
                </a:solidFill>
                <a:latin typeface="맑은 고딕"/>
                <a:ea typeface="맑은 고딕"/>
              </a:rPr>
              <a:t>DB</a:t>
            </a:r>
            <a:endParaRPr lang="ko-KR" altLang="en-US" sz="9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B4C35F3-A75E-4AB6-9C1C-7A6990EA9DDF}"/>
              </a:ext>
            </a:extLst>
          </p:cNvPr>
          <p:cNvCxnSpPr>
            <a:cxnSpLocks/>
          </p:cNvCxnSpPr>
          <p:nvPr/>
        </p:nvCxnSpPr>
        <p:spPr>
          <a:xfrm>
            <a:off x="8737977" y="4625653"/>
            <a:ext cx="0" cy="35181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5F25A485-8114-4007-A3D6-4D230BF70F0B}"/>
              </a:ext>
            </a:extLst>
          </p:cNvPr>
          <p:cNvCxnSpPr>
            <a:cxnSpLocks/>
            <a:stCxn id="60" idx="0"/>
            <a:endCxn id="68" idx="2"/>
          </p:cNvCxnSpPr>
          <p:nvPr/>
        </p:nvCxnSpPr>
        <p:spPr>
          <a:xfrm flipH="1" flipV="1">
            <a:off x="8628651" y="3084234"/>
            <a:ext cx="1842" cy="1181379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92C6BC5-C162-4412-B8F5-31FBD7AE19BB}"/>
              </a:ext>
            </a:extLst>
          </p:cNvPr>
          <p:cNvSpPr/>
          <p:nvPr/>
        </p:nvSpPr>
        <p:spPr>
          <a:xfrm>
            <a:off x="10771335" y="6048931"/>
            <a:ext cx="893887" cy="36000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계약 체결 완료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91B83A3-4B4D-45C7-927A-0FB599A6FEE3}"/>
              </a:ext>
            </a:extLst>
          </p:cNvPr>
          <p:cNvCxnSpPr>
            <a:cxnSpLocks/>
            <a:stCxn id="85" idx="2"/>
            <a:endCxn id="123" idx="0"/>
          </p:cNvCxnSpPr>
          <p:nvPr/>
        </p:nvCxnSpPr>
        <p:spPr>
          <a:xfrm>
            <a:off x="11218279" y="3084234"/>
            <a:ext cx="0" cy="2964697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다이아몬드 130">
            <a:extLst>
              <a:ext uri="{FF2B5EF4-FFF2-40B4-BE49-F238E27FC236}">
                <a16:creationId xmlns:a16="http://schemas.microsoft.com/office/drawing/2014/main" id="{945F2264-85F4-479A-977F-BB653F0D75BC}"/>
              </a:ext>
            </a:extLst>
          </p:cNvPr>
          <p:cNvSpPr/>
          <p:nvPr/>
        </p:nvSpPr>
        <p:spPr>
          <a:xfrm>
            <a:off x="9199804" y="1896118"/>
            <a:ext cx="1368152" cy="576055"/>
          </a:xfrm>
          <a:prstGeom prst="diamond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4FDE2B5-3A90-4868-ADEA-020080837E47}"/>
              </a:ext>
            </a:extLst>
          </p:cNvPr>
          <p:cNvSpPr txBox="1"/>
          <p:nvPr/>
        </p:nvSpPr>
        <p:spPr>
          <a:xfrm>
            <a:off x="9361944" y="1976378"/>
            <a:ext cx="1043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계약서 내</a:t>
            </a:r>
            <a:endParaRPr lang="en-US" altLang="ko-KR" sz="1000" dirty="0"/>
          </a:p>
          <a:p>
            <a:pPr algn="ctr"/>
            <a:r>
              <a:rPr lang="ko-KR" altLang="en-US" sz="1000" dirty="0"/>
              <a:t>표시 항목 여부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890E710-C7C4-4620-BAC4-231364DA437A}"/>
              </a:ext>
            </a:extLst>
          </p:cNvPr>
          <p:cNvCxnSpPr>
            <a:stCxn id="82" idx="0"/>
            <a:endCxn id="131" idx="2"/>
          </p:cNvCxnSpPr>
          <p:nvPr/>
        </p:nvCxnSpPr>
        <p:spPr>
          <a:xfrm flipV="1">
            <a:off x="9883880" y="2472173"/>
            <a:ext cx="0" cy="144014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5C4B44A-51F4-46D2-8F80-761DF0498A49}"/>
              </a:ext>
            </a:extLst>
          </p:cNvPr>
          <p:cNvSpPr txBox="1"/>
          <p:nvPr/>
        </p:nvSpPr>
        <p:spPr>
          <a:xfrm>
            <a:off x="8952366" y="1947809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dirty="0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E9A35C7-D9E3-4C75-A78B-C4919AFACE30}"/>
              </a:ext>
            </a:extLst>
          </p:cNvPr>
          <p:cNvCxnSpPr>
            <a:stCxn id="131" idx="3"/>
          </p:cNvCxnSpPr>
          <p:nvPr/>
        </p:nvCxnSpPr>
        <p:spPr>
          <a:xfrm flipV="1">
            <a:off x="10567956" y="2184145"/>
            <a:ext cx="216024" cy="1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FA9F75A-5978-4CF5-951C-131307077DD0}"/>
              </a:ext>
            </a:extLst>
          </p:cNvPr>
          <p:cNvSpPr txBox="1"/>
          <p:nvPr/>
        </p:nvSpPr>
        <p:spPr>
          <a:xfrm>
            <a:off x="10402144" y="194780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F028661-B5AE-4963-8871-4EDA95886D3B}"/>
              </a:ext>
            </a:extLst>
          </p:cNvPr>
          <p:cNvSpPr/>
          <p:nvPr/>
        </p:nvSpPr>
        <p:spPr>
          <a:xfrm>
            <a:off x="10783980" y="1998220"/>
            <a:ext cx="868598" cy="36004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정보 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46F3C36-42DB-4CE4-B471-B67FD2D70969}"/>
              </a:ext>
            </a:extLst>
          </p:cNvPr>
          <p:cNvCxnSpPr>
            <a:cxnSpLocks/>
            <a:stCxn id="144" idx="2"/>
            <a:endCxn id="85" idx="0"/>
          </p:cNvCxnSpPr>
          <p:nvPr/>
        </p:nvCxnSpPr>
        <p:spPr>
          <a:xfrm>
            <a:off x="11218279" y="2358260"/>
            <a:ext cx="0" cy="365934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692B620-FE1A-49EB-9DA5-17D4D304B147}"/>
              </a:ext>
            </a:extLst>
          </p:cNvPr>
          <p:cNvSpPr/>
          <p:nvPr/>
        </p:nvSpPr>
        <p:spPr>
          <a:xfrm>
            <a:off x="7076106" y="2722370"/>
            <a:ext cx="1060724" cy="360040"/>
          </a:xfrm>
          <a:prstGeom prst="rect">
            <a:avLst/>
          </a:prstGeom>
          <a:solidFill>
            <a:srgbClr val="45C0BE"/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지원 현황 관리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1BCBB6D-F7E4-43AC-BABE-ED41D8EAD20B}"/>
              </a:ext>
            </a:extLst>
          </p:cNvPr>
          <p:cNvSpPr txBox="1"/>
          <p:nvPr/>
        </p:nvSpPr>
        <p:spPr>
          <a:xfrm>
            <a:off x="6624662" y="3744640"/>
            <a:ext cx="2016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*[</a:t>
            </a:r>
            <a:r>
              <a:rPr lang="ko-KR" altLang="en-US" sz="1000" dirty="0">
                <a:solidFill>
                  <a:srgbClr val="FF0000"/>
                </a:solidFill>
              </a:rPr>
              <a:t>임시저장</a:t>
            </a:r>
            <a:r>
              <a:rPr lang="en-US" altLang="ko-KR" sz="1000" dirty="0">
                <a:solidFill>
                  <a:srgbClr val="FF0000"/>
                </a:solidFill>
              </a:rPr>
              <a:t>] </a:t>
            </a:r>
            <a:r>
              <a:rPr lang="ko-KR" altLang="en-US" sz="1000" dirty="0" err="1">
                <a:solidFill>
                  <a:srgbClr val="FF0000"/>
                </a:solidFill>
              </a:rPr>
              <a:t>클릭시</a:t>
            </a:r>
            <a:r>
              <a:rPr lang="ko-KR" altLang="en-US" sz="1000" dirty="0">
                <a:solidFill>
                  <a:srgbClr val="FF0000"/>
                </a:solidFill>
              </a:rPr>
              <a:t> 데이터 </a:t>
            </a:r>
            <a:r>
              <a:rPr lang="en-US" altLang="ko-KR" sz="1000" dirty="0">
                <a:solidFill>
                  <a:srgbClr val="FF0000"/>
                </a:solidFill>
              </a:rPr>
              <a:t>save,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LMS(</a:t>
            </a:r>
            <a:r>
              <a:rPr lang="ko-KR" altLang="en-US" sz="1000" dirty="0">
                <a:solidFill>
                  <a:srgbClr val="FF0000"/>
                </a:solidFill>
              </a:rPr>
              <a:t>신청 </a:t>
            </a:r>
            <a:r>
              <a:rPr lang="en-US" altLang="ko-KR" sz="1000" dirty="0">
                <a:solidFill>
                  <a:srgbClr val="FF0000"/>
                </a:solidFill>
              </a:rPr>
              <a:t>URL) </a:t>
            </a:r>
            <a:r>
              <a:rPr lang="ko-KR" altLang="en-US" sz="1000" dirty="0">
                <a:solidFill>
                  <a:srgbClr val="FF0000"/>
                </a:solidFill>
              </a:rPr>
              <a:t>발송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6D981C1-9E57-4A50-B862-958FE0B35CC9}"/>
              </a:ext>
            </a:extLst>
          </p:cNvPr>
          <p:cNvSpPr txBox="1"/>
          <p:nvPr/>
        </p:nvSpPr>
        <p:spPr>
          <a:xfrm>
            <a:off x="6614768" y="4680744"/>
            <a:ext cx="11624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STEP1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약관동의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</a:p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정보 입력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STEP2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배달수단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</a:p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지역 선택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STEP3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은행정보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입력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STEP4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서류 첨부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A4C057D-0F3C-4BD1-ADAA-AF97033486CF}"/>
              </a:ext>
            </a:extLst>
          </p:cNvPr>
          <p:cNvSpPr/>
          <p:nvPr/>
        </p:nvSpPr>
        <p:spPr>
          <a:xfrm>
            <a:off x="9035137" y="6844764"/>
            <a:ext cx="1136264" cy="360040"/>
          </a:xfrm>
          <a:prstGeom prst="rect">
            <a:avLst/>
          </a:prstGeom>
          <a:solidFill>
            <a:srgbClr val="45C0BE"/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 관리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8FB4DA8-67E1-4A85-A89B-78D395A7AA3C}"/>
              </a:ext>
            </a:extLst>
          </p:cNvPr>
          <p:cNvSpPr/>
          <p:nvPr/>
        </p:nvSpPr>
        <p:spPr>
          <a:xfrm>
            <a:off x="5958763" y="6844764"/>
            <a:ext cx="1136264" cy="360040"/>
          </a:xfrm>
          <a:prstGeom prst="rect">
            <a:avLst/>
          </a:prstGeom>
          <a:solidFill>
            <a:srgbClr val="45C0BE"/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신청서 관리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42B974E-AC8D-491D-AEA1-244A088D48A1}"/>
              </a:ext>
            </a:extLst>
          </p:cNvPr>
          <p:cNvSpPr/>
          <p:nvPr/>
        </p:nvSpPr>
        <p:spPr>
          <a:xfrm>
            <a:off x="7489154" y="6844764"/>
            <a:ext cx="1136264" cy="360040"/>
          </a:xfrm>
          <a:prstGeom prst="rect">
            <a:avLst/>
          </a:prstGeom>
          <a:solidFill>
            <a:srgbClr val="45C0BE"/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계약 내용 관리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92705A8-BF3A-4415-AF03-3795A5559B72}"/>
              </a:ext>
            </a:extLst>
          </p:cNvPr>
          <p:cNvSpPr txBox="1"/>
          <p:nvPr/>
        </p:nvSpPr>
        <p:spPr>
          <a:xfrm>
            <a:off x="9029361" y="723853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블랙리스트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D5C9C90-90CE-4257-8480-2A7F64022DAC}"/>
              </a:ext>
            </a:extLst>
          </p:cNvPr>
          <p:cNvSpPr txBox="1"/>
          <p:nvPr/>
        </p:nvSpPr>
        <p:spPr>
          <a:xfrm>
            <a:off x="5904582" y="7257695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배달 수단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지역 추가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지원서류 추가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단계별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alert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문구 편집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(STEP3&gt;4,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신청완료 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97F6C69-47F6-40F1-B68C-8F1D829D37EC}"/>
              </a:ext>
            </a:extLst>
          </p:cNvPr>
          <p:cNvSpPr txBox="1"/>
          <p:nvPr/>
        </p:nvSpPr>
        <p:spPr>
          <a:xfrm>
            <a:off x="7488758" y="7229326"/>
            <a:ext cx="1236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 수수료 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D990A7E-2A9B-4CC4-85F5-EA6956CEBA55}"/>
              </a:ext>
            </a:extLst>
          </p:cNvPr>
          <p:cNvCxnSpPr/>
          <p:nvPr/>
        </p:nvCxnSpPr>
        <p:spPr>
          <a:xfrm>
            <a:off x="1872134" y="6624960"/>
            <a:ext cx="1000911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856C29C-D52F-4CC0-BDDD-4E0FFD6AEC6E}"/>
              </a:ext>
            </a:extLst>
          </p:cNvPr>
          <p:cNvSpPr txBox="1"/>
          <p:nvPr/>
        </p:nvSpPr>
        <p:spPr>
          <a:xfrm>
            <a:off x="3873715" y="1944620"/>
            <a:ext cx="1651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r>
              <a:rPr lang="ko-KR" altLang="en-US" sz="1000" dirty="0">
                <a:solidFill>
                  <a:srgbClr val="FF0000"/>
                </a:solidFill>
              </a:rPr>
              <a:t>반려</a:t>
            </a:r>
            <a:r>
              <a:rPr lang="en-US" altLang="ko-KR" sz="1000" dirty="0">
                <a:solidFill>
                  <a:srgbClr val="FF0000"/>
                </a:solidFill>
              </a:rPr>
              <a:t>LMS(</a:t>
            </a:r>
            <a:r>
              <a:rPr lang="ko-KR" altLang="en-US" sz="1000" dirty="0">
                <a:solidFill>
                  <a:srgbClr val="FF0000"/>
                </a:solidFill>
              </a:rPr>
              <a:t>신청 </a:t>
            </a:r>
            <a:r>
              <a:rPr lang="en-US" altLang="ko-KR" sz="1000" dirty="0">
                <a:solidFill>
                  <a:srgbClr val="FF0000"/>
                </a:solidFill>
              </a:rPr>
              <a:t>URL) </a:t>
            </a:r>
            <a:r>
              <a:rPr lang="ko-KR" altLang="en-US" sz="1000" dirty="0">
                <a:solidFill>
                  <a:srgbClr val="FF0000"/>
                </a:solidFill>
              </a:rPr>
              <a:t>발송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D15019-4F19-4851-8381-9A6A0338D2E4}"/>
              </a:ext>
            </a:extLst>
          </p:cNvPr>
          <p:cNvSpPr txBox="1"/>
          <p:nvPr/>
        </p:nvSpPr>
        <p:spPr>
          <a:xfrm>
            <a:off x="1872134" y="6696968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[Admin]</a:t>
            </a:r>
            <a:endParaRPr lang="ko-KR" altLang="en-US" sz="1050" b="1" dirty="0"/>
          </a:p>
        </p:txBody>
      </p:sp>
      <p:sp>
        <p:nvSpPr>
          <p:cNvPr id="86" name="순서도: 자기 디스크 85">
            <a:extLst>
              <a:ext uri="{FF2B5EF4-FFF2-40B4-BE49-F238E27FC236}">
                <a16:creationId xmlns:a16="http://schemas.microsoft.com/office/drawing/2014/main" id="{8C163EB4-49BA-4112-8AAA-614734356D6B}"/>
              </a:ext>
            </a:extLst>
          </p:cNvPr>
          <p:cNvSpPr/>
          <p:nvPr/>
        </p:nvSpPr>
        <p:spPr bwMode="auto">
          <a:xfrm>
            <a:off x="9343820" y="8143843"/>
            <a:ext cx="1136264" cy="49734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108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r>
              <a:rPr lang="ko-KR" altLang="en-US" sz="900" dirty="0">
                <a:solidFill>
                  <a:prstClr val="black"/>
                </a:solidFill>
                <a:latin typeface="맑은 고딕"/>
                <a:ea typeface="맑은 고딕"/>
              </a:rPr>
              <a:t>블랙리스트 </a:t>
            </a:r>
            <a:r>
              <a:rPr lang="en-US" altLang="ko-KR" sz="900" dirty="0">
                <a:solidFill>
                  <a:prstClr val="black"/>
                </a:solidFill>
                <a:latin typeface="맑은 고딕"/>
                <a:ea typeface="맑은 고딕"/>
              </a:rPr>
              <a:t>DB</a:t>
            </a:r>
            <a:endParaRPr lang="ko-KR" altLang="en-US" sz="9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0FEA80D-1CB2-4B49-A9FF-F28BF7E4F2DB}"/>
              </a:ext>
            </a:extLst>
          </p:cNvPr>
          <p:cNvCxnSpPr/>
          <p:nvPr/>
        </p:nvCxnSpPr>
        <p:spPr>
          <a:xfrm>
            <a:off x="9879274" y="7204804"/>
            <a:ext cx="0" cy="939039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1C3BB78-AA5D-4185-9AAA-F0AE6B91CC60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6624662" y="4625653"/>
            <a:ext cx="4504" cy="2215332"/>
          </a:xfrm>
          <a:prstGeom prst="straightConnector1">
            <a:avLst/>
          </a:prstGeom>
          <a:ln w="6350">
            <a:solidFill>
              <a:srgbClr val="45C0B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1B87143-094F-4C24-82C2-80C5869D2E23}"/>
              </a:ext>
            </a:extLst>
          </p:cNvPr>
          <p:cNvCxnSpPr>
            <a:cxnSpLocks/>
            <a:stCxn id="178" idx="0"/>
          </p:cNvCxnSpPr>
          <p:nvPr/>
        </p:nvCxnSpPr>
        <p:spPr>
          <a:xfrm flipV="1">
            <a:off x="8057286" y="6375148"/>
            <a:ext cx="0" cy="469616"/>
          </a:xfrm>
          <a:prstGeom prst="straightConnector1">
            <a:avLst/>
          </a:prstGeom>
          <a:ln w="6350">
            <a:solidFill>
              <a:srgbClr val="45C0B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D45202E-5757-4512-9925-CC821CC954DD}"/>
              </a:ext>
            </a:extLst>
          </p:cNvPr>
          <p:cNvSpPr txBox="1"/>
          <p:nvPr/>
        </p:nvSpPr>
        <p:spPr>
          <a:xfrm>
            <a:off x="1388807" y="792312"/>
            <a:ext cx="697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우아한청년들 라이더 지원 시스템 </a:t>
            </a:r>
            <a:r>
              <a:rPr lang="en-US" altLang="ko-KR" sz="2800" b="1" dirty="0"/>
              <a:t>Process</a:t>
            </a:r>
            <a:endParaRPr lang="ko-KR" altLang="en-US" sz="28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8DC3DD-7CCB-4031-9946-A94C33C1804A}"/>
              </a:ext>
            </a:extLst>
          </p:cNvPr>
          <p:cNvSpPr txBox="1"/>
          <p:nvPr/>
        </p:nvSpPr>
        <p:spPr>
          <a:xfrm>
            <a:off x="7713178" y="4665216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r>
              <a:rPr lang="ko-KR" altLang="en-US" sz="1000" dirty="0">
                <a:solidFill>
                  <a:srgbClr val="FF0000"/>
                </a:solidFill>
              </a:rPr>
              <a:t>완료 </a:t>
            </a:r>
            <a:r>
              <a:rPr lang="en-US" altLang="ko-KR" sz="1000" dirty="0">
                <a:solidFill>
                  <a:srgbClr val="FF0000"/>
                </a:solidFill>
              </a:rPr>
              <a:t>LMS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(</a:t>
            </a:r>
            <a:r>
              <a:rPr lang="ko-KR" altLang="en-US" sz="1000" dirty="0">
                <a:solidFill>
                  <a:srgbClr val="FF0000"/>
                </a:solidFill>
              </a:rPr>
              <a:t>조회 </a:t>
            </a:r>
            <a:r>
              <a:rPr lang="en-US" altLang="ko-KR" sz="1000" dirty="0">
                <a:solidFill>
                  <a:srgbClr val="FF0000"/>
                </a:solidFill>
              </a:rPr>
              <a:t>URL)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발송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1EFF660-E6A6-4C4B-8305-FD270FB718D7}"/>
              </a:ext>
            </a:extLst>
          </p:cNvPr>
          <p:cNvCxnSpPr>
            <a:endCxn id="162" idx="2"/>
          </p:cNvCxnSpPr>
          <p:nvPr/>
        </p:nvCxnSpPr>
        <p:spPr>
          <a:xfrm rot="16200000" flipV="1">
            <a:off x="6712442" y="3976437"/>
            <a:ext cx="3758575" cy="1970522"/>
          </a:xfrm>
          <a:prstGeom prst="bentConnector3">
            <a:avLst>
              <a:gd name="adj1" fmla="val 84491"/>
            </a:avLst>
          </a:prstGeom>
          <a:ln>
            <a:solidFill>
              <a:srgbClr val="45C0B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EFFEAB-BAB5-4FD0-8F37-690CB91F7196}"/>
              </a:ext>
            </a:extLst>
          </p:cNvPr>
          <p:cNvCxnSpPr>
            <a:cxnSpLocks/>
            <a:stCxn id="131" idx="1"/>
          </p:cNvCxnSpPr>
          <p:nvPr/>
        </p:nvCxnSpPr>
        <p:spPr>
          <a:xfrm rot="10800000" flipV="1">
            <a:off x="3960366" y="2184146"/>
            <a:ext cx="5239438" cy="2081466"/>
          </a:xfrm>
          <a:prstGeom prst="bentConnector3">
            <a:avLst>
              <a:gd name="adj1" fmla="val 9992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4478782-97C8-4BA0-8973-DA948E0586B3}"/>
              </a:ext>
            </a:extLst>
          </p:cNvPr>
          <p:cNvCxnSpPr>
            <a:stCxn id="36" idx="2"/>
            <a:endCxn id="43" idx="0"/>
          </p:cNvCxnSpPr>
          <p:nvPr/>
        </p:nvCxnSpPr>
        <p:spPr>
          <a:xfrm flipH="1">
            <a:off x="5292513" y="4733660"/>
            <a:ext cx="1" cy="391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9A645BA-C162-4711-98AE-A35F8187E518}"/>
              </a:ext>
            </a:extLst>
          </p:cNvPr>
          <p:cNvCxnSpPr>
            <a:cxnSpLocks/>
            <a:stCxn id="44" idx="0"/>
          </p:cNvCxnSpPr>
          <p:nvPr/>
        </p:nvCxnSpPr>
        <p:spPr>
          <a:xfrm rot="5400000" flipH="1" flipV="1">
            <a:off x="6464913" y="3246666"/>
            <a:ext cx="1183201" cy="854694"/>
          </a:xfrm>
          <a:prstGeom prst="bentConnector3">
            <a:avLst>
              <a:gd name="adj1" fmla="val 49999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CCE85160-FA22-44C7-945A-C0C9F5C233BE}"/>
              </a:ext>
            </a:extLst>
          </p:cNvPr>
          <p:cNvCxnSpPr>
            <a:cxnSpLocks/>
            <a:stCxn id="44" idx="0"/>
            <a:endCxn id="31" idx="0"/>
          </p:cNvCxnSpPr>
          <p:nvPr/>
        </p:nvCxnSpPr>
        <p:spPr>
          <a:xfrm rot="16200000" flipV="1">
            <a:off x="5348772" y="2985219"/>
            <a:ext cx="12700" cy="2560788"/>
          </a:xfrm>
          <a:prstGeom prst="bentConnector3">
            <a:avLst>
              <a:gd name="adj1" fmla="val 4716457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05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5A2BE-EA36-4635-8F07-5508DD11D23D}"/>
              </a:ext>
            </a:extLst>
          </p:cNvPr>
          <p:cNvSpPr txBox="1"/>
          <p:nvPr/>
        </p:nvSpPr>
        <p:spPr>
          <a:xfrm>
            <a:off x="0" y="3312592"/>
            <a:ext cx="12241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라이더 신청 화면</a:t>
            </a:r>
          </a:p>
        </p:txBody>
      </p:sp>
    </p:spTree>
    <p:extLst>
      <p:ext uri="{BB962C8B-B14F-4D97-AF65-F5344CB8AC3E}">
        <p14:creationId xmlns:p14="http://schemas.microsoft.com/office/powerpoint/2010/main" val="27733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22000" y="8177952"/>
            <a:ext cx="1332000" cy="36000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기획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882800" y="8177952"/>
            <a:ext cx="1332000" cy="360000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디자인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522000" y="8569216"/>
            <a:ext cx="1332000" cy="360000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개발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882800" y="8569216"/>
            <a:ext cx="1332000" cy="360000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퍼블리싱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1318" y="37274"/>
            <a:ext cx="139684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/>
              <a:t>(</a:t>
            </a:r>
            <a:r>
              <a:rPr lang="ko-KR" altLang="en-US" sz="900" dirty="0"/>
              <a:t>계약자 본인확인</a:t>
            </a:r>
            <a:r>
              <a:rPr lang="en-US" altLang="ko-KR" sz="900" dirty="0"/>
              <a:t>_</a:t>
            </a:r>
            <a:r>
              <a:rPr lang="ko-KR" altLang="en-US" sz="900" dirty="0"/>
              <a:t>최초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3106800" y="37274"/>
            <a:ext cx="608564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/>
              <a:t>URL</a:t>
            </a:r>
            <a:r>
              <a:rPr lang="ko-KR" altLang="en-US" sz="900" dirty="0"/>
              <a:t>클릭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9511200" y="6408936"/>
            <a:ext cx="2692800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  <a:cs typeface="Calibri" pitchFamily="34" charset="0"/>
              </a:rPr>
              <a:t>Alert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74563"/>
              </p:ext>
            </p:extLst>
          </p:nvPr>
        </p:nvGraphicFramePr>
        <p:xfrm>
          <a:off x="9516140" y="606056"/>
          <a:ext cx="2690038" cy="5797240"/>
        </p:xfrm>
        <a:graphic>
          <a:graphicData uri="http://schemas.openxmlformats.org/drawingml/2006/table">
            <a:tbl>
              <a:tblPr/>
              <a:tblGrid>
                <a:gridCol w="276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900"/>
                    </a:p>
                  </a:txBody>
                  <a:tcPr anchor="ctr">
                    <a:lnL w="12700" cmpd="sng">
                      <a:solidFill>
                        <a:srgbClr val="4B507B"/>
                      </a:solidFill>
                      <a:prstDash val="soli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507B"/>
                      </a:solidFill>
                      <a:prstDash val="soli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신청 절차</a:t>
                      </a:r>
                      <a:r>
                        <a:rPr lang="en-US" altLang="ko-KR" sz="900" dirty="0"/>
                        <a:t>&gt;</a:t>
                      </a:r>
                    </a:p>
                    <a:p>
                      <a:pPr latinLnBrk="1"/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페이지마다 현재 </a:t>
                      </a:r>
                      <a:r>
                        <a:rPr lang="en-US" altLang="ko-KR" sz="900" dirty="0"/>
                        <a:t>step </a:t>
                      </a:r>
                      <a:r>
                        <a:rPr lang="ko-KR" altLang="en-US" sz="900" dirty="0"/>
                        <a:t>표시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507B"/>
                      </a:solidFill>
                      <a:prstDash val="soli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약관 동의</a:t>
                      </a:r>
                      <a:r>
                        <a:rPr lang="en-US" altLang="ko-KR" sz="900" dirty="0"/>
                        <a:t>&gt;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dirty="0"/>
                        <a:t>‘</a:t>
                      </a:r>
                      <a:r>
                        <a:rPr lang="ko-KR" altLang="en-US" sz="900" dirty="0"/>
                        <a:t>전체동의</a:t>
                      </a:r>
                      <a:r>
                        <a:rPr lang="en-US" altLang="ko-KR" sz="900" dirty="0"/>
                        <a:t>’</a:t>
                      </a:r>
                      <a:r>
                        <a:rPr lang="ko-KR" altLang="en-US" sz="900" dirty="0"/>
                        <a:t> 체크 시 아래 세가지 동의 항목에 일괄 체크</a:t>
                      </a:r>
                      <a:endParaRPr lang="en-US" altLang="ko-KR" sz="9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각 항목명 및 </a:t>
                      </a:r>
                      <a:r>
                        <a:rPr lang="en-US" altLang="ko-KR" sz="900" dirty="0"/>
                        <a:t>‘&gt;’</a:t>
                      </a:r>
                      <a:r>
                        <a:rPr lang="ko-KR" altLang="en-US" sz="900" dirty="0"/>
                        <a:t> 터치 시 </a:t>
                      </a:r>
                      <a:r>
                        <a:rPr lang="en-US" altLang="ko-KR" sz="900" dirty="0"/>
                        <a:t>2-1 </a:t>
                      </a:r>
                      <a:r>
                        <a:rPr lang="ko-KR" altLang="en-US" sz="900" dirty="0"/>
                        <a:t>팝업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 *</a:t>
                      </a:r>
                      <a:r>
                        <a:rPr lang="ko-KR" altLang="en-US" sz="900" dirty="0"/>
                        <a:t>형태 </a:t>
                      </a:r>
                      <a:r>
                        <a:rPr lang="en-US" altLang="ko-KR" sz="900" dirty="0"/>
                        <a:t>: layer</a:t>
                      </a:r>
                      <a:r>
                        <a:rPr lang="ko-KR" altLang="en-US" sz="900" dirty="0"/>
                        <a:t>팝업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*</a:t>
                      </a:r>
                      <a:r>
                        <a:rPr lang="ko-KR" altLang="en-US" sz="900" dirty="0"/>
                        <a:t>가로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휴대폰 너비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*</a:t>
                      </a:r>
                      <a:r>
                        <a:rPr lang="ko-KR" altLang="en-US" sz="900" dirty="0"/>
                        <a:t>높이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휴대폰 화면의 세로너비 약 </a:t>
                      </a:r>
                      <a:r>
                        <a:rPr lang="en-US" altLang="ko-KR" sz="900" dirty="0"/>
                        <a:t>5/6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          (</a:t>
                      </a:r>
                      <a:r>
                        <a:rPr lang="ko-KR" altLang="en-US" sz="900" dirty="0"/>
                        <a:t>여백은 상단부만 적용</a:t>
                      </a:r>
                      <a:r>
                        <a:rPr lang="en-US" altLang="ko-KR" sz="900" dirty="0"/>
                        <a:t>,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           </a:t>
                      </a:r>
                      <a:r>
                        <a:rPr lang="ko-KR" altLang="en-US" sz="900" dirty="0"/>
                        <a:t>백그라운드 </a:t>
                      </a:r>
                      <a:r>
                        <a:rPr lang="ko-KR" altLang="en-US" sz="900" dirty="0" err="1"/>
                        <a:t>톤다운</a:t>
                      </a:r>
                      <a:r>
                        <a:rPr lang="en-US" altLang="ko-KR" sz="900" dirty="0"/>
                        <a:t>.)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*’[</a:t>
                      </a:r>
                      <a:r>
                        <a:rPr lang="ko-KR" altLang="en-US" sz="900" dirty="0"/>
                        <a:t>닫기</a:t>
                      </a:r>
                      <a:r>
                        <a:rPr lang="en-US" altLang="ko-KR" sz="900" dirty="0"/>
                        <a:t>] : </a:t>
                      </a:r>
                      <a:r>
                        <a:rPr lang="ko-KR" altLang="en-US" sz="900" dirty="0"/>
                        <a:t>해당 팝업 종료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  [</a:t>
                      </a:r>
                      <a:r>
                        <a:rPr lang="ko-KR" altLang="en-US" sz="900" dirty="0"/>
                        <a:t>이전</a:t>
                      </a:r>
                      <a:r>
                        <a:rPr lang="en-US" altLang="ko-KR" sz="900" dirty="0"/>
                        <a:t>] : ‘</a:t>
                      </a:r>
                      <a:r>
                        <a:rPr lang="ko-KR" altLang="en-US" sz="900" dirty="0"/>
                        <a:t>자세히 보기’ 터치시에만 적용</a:t>
                      </a:r>
                      <a:r>
                        <a:rPr lang="en-US" altLang="ko-KR" sz="900" dirty="0"/>
                        <a:t>,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            </a:t>
                      </a:r>
                      <a:r>
                        <a:rPr lang="ko-KR" altLang="en-US" sz="900" dirty="0"/>
                        <a:t>이전페이지가 없으면 비활성화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  [</a:t>
                      </a:r>
                      <a:r>
                        <a:rPr lang="ko-KR" altLang="en-US" sz="900" dirty="0"/>
                        <a:t>다음</a:t>
                      </a:r>
                      <a:r>
                        <a:rPr lang="en-US" altLang="ko-KR" sz="900" dirty="0"/>
                        <a:t>] : </a:t>
                      </a:r>
                      <a:r>
                        <a:rPr lang="ko-KR" altLang="en-US" sz="900" dirty="0"/>
                        <a:t>자세히 보기’ 터치시에만 적용</a:t>
                      </a:r>
                      <a:r>
                        <a:rPr lang="en-US" altLang="ko-KR" sz="900" dirty="0"/>
                        <a:t>,    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            </a:t>
                      </a:r>
                      <a:r>
                        <a:rPr lang="ko-KR" altLang="en-US" sz="900" dirty="0"/>
                        <a:t>마지막 화면에서 </a:t>
                      </a:r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닫기</a:t>
                      </a:r>
                      <a:r>
                        <a:rPr lang="en-US" altLang="ko-KR" sz="900" dirty="0"/>
                        <a:t>]</a:t>
                      </a:r>
                      <a:r>
                        <a:rPr lang="ko-KR" altLang="en-US" sz="900" dirty="0"/>
                        <a:t>로 변경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본인인증</a:t>
                      </a:r>
                      <a:r>
                        <a:rPr lang="en-US" altLang="ko-KR" sz="900" dirty="0"/>
                        <a:t>&gt;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인증하기</a:t>
                      </a:r>
                      <a:r>
                        <a:rPr lang="en-US" altLang="ko-KR" sz="900" dirty="0"/>
                        <a:t>] </a:t>
                      </a:r>
                      <a:r>
                        <a:rPr lang="ko-KR" altLang="en-US" sz="900" dirty="0"/>
                        <a:t>터치 시 </a:t>
                      </a:r>
                      <a:r>
                        <a:rPr lang="en-US" altLang="ko-KR" sz="900" dirty="0"/>
                        <a:t>NICE ID </a:t>
                      </a:r>
                      <a:r>
                        <a:rPr lang="ko-KR" altLang="en-US" sz="900" dirty="0"/>
                        <a:t>팝업</a:t>
                      </a:r>
                      <a:endParaRPr lang="en-US" altLang="ko-KR" sz="9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인증 완료 시 이름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휴대폰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번호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생년월일 아래 항목에 자동 기재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본인명의 휴대폰이 없는 경우 </a:t>
                      </a:r>
                      <a:r>
                        <a:rPr lang="en-US" altLang="ko-KR" sz="900" dirty="0"/>
                        <a:t>3-1 </a:t>
                      </a:r>
                      <a:r>
                        <a:rPr lang="ko-KR" altLang="en-US" sz="900" dirty="0"/>
                        <a:t>터치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dirty="0"/>
                        <a:t>3-1 </a:t>
                      </a:r>
                      <a:r>
                        <a:rPr lang="ko-KR" altLang="en-US" sz="900" dirty="0"/>
                        <a:t>터치 시 </a:t>
                      </a:r>
                      <a:r>
                        <a:rPr lang="en-US" altLang="ko-KR" sz="900" dirty="0"/>
                        <a:t>3-2 </a:t>
                      </a:r>
                      <a:r>
                        <a:rPr lang="ko-KR" altLang="en-US" sz="900" dirty="0"/>
                        <a:t>팝업</a:t>
                      </a:r>
                      <a:endParaRPr lang="en-US" altLang="ko-KR" sz="9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이미 입력중인 내용이 있는 경우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저장된 </a:t>
                      </a:r>
                      <a:r>
                        <a:rPr lang="ko-KR" altLang="en-US" sz="900" dirty="0" err="1"/>
                        <a:t>입력값</a:t>
                      </a:r>
                      <a:r>
                        <a:rPr lang="ko-KR" altLang="en-US" sz="900" dirty="0"/>
                        <a:t> 자동 표시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신청자 정보</a:t>
                      </a:r>
                      <a:r>
                        <a:rPr lang="en-US" altLang="ko-KR" sz="900" dirty="0"/>
                        <a:t>&gt;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이름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휴대폰번호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생년월일은 자동 기재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변경 불가</a:t>
                      </a:r>
                      <a:r>
                        <a:rPr lang="en-US" altLang="ko-KR" sz="900" dirty="0"/>
                        <a:t>.(</a:t>
                      </a:r>
                      <a:r>
                        <a:rPr lang="ko-KR" altLang="en-US" sz="900" dirty="0"/>
                        <a:t>인풋박스 비활성화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이메일 주소 형식 유효성검사 필요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dirty="0"/>
                        <a:t>‘</a:t>
                      </a:r>
                      <a:r>
                        <a:rPr lang="ko-KR" altLang="en-US" sz="900" dirty="0"/>
                        <a:t>거주지 </a:t>
                      </a:r>
                      <a:r>
                        <a:rPr lang="ko-KR" altLang="en-US" sz="900" dirty="0" err="1"/>
                        <a:t>주소＇의</a:t>
                      </a:r>
                      <a:r>
                        <a:rPr lang="ko-KR" altLang="en-US" sz="900" dirty="0"/>
                        <a:t> 경우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인풋박스 내 가이드 문구 적용</a:t>
                      </a:r>
                      <a:r>
                        <a:rPr lang="en-US" altLang="ko-KR" sz="900" dirty="0"/>
                        <a:t>. (</a:t>
                      </a:r>
                      <a:r>
                        <a:rPr lang="ko-KR" altLang="en-US" sz="900" dirty="0"/>
                        <a:t>인풋박스 터치 시 문구 사라짐</a:t>
                      </a:r>
                      <a:r>
                        <a:rPr lang="en-US" altLang="ko-KR" sz="900" dirty="0"/>
                        <a:t>.)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080229"/>
                  </a:ext>
                </a:extLst>
              </a:tr>
              <a:tr h="378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다음</a:t>
                      </a:r>
                      <a:r>
                        <a:rPr lang="en-US" altLang="ko-KR" sz="900" dirty="0"/>
                        <a:t>&gt;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터치 시 다음 단계 화면으로 이동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현재까지 입력한 내용 임시 </a:t>
                      </a:r>
                      <a:r>
                        <a:rPr lang="en-US" altLang="ko-KR" sz="900" dirty="0"/>
                        <a:t>save(</a:t>
                      </a:r>
                      <a:r>
                        <a:rPr lang="ko-KR" altLang="en-US" sz="900" dirty="0"/>
                        <a:t>이하 동일</a:t>
                      </a:r>
                      <a:r>
                        <a:rPr lang="en-US" altLang="ko-KR" sz="900" dirty="0"/>
                        <a:t>.)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531432"/>
                  </a:ext>
                </a:extLst>
              </a:tr>
              <a:tr h="378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507B"/>
                      </a:solidFill>
                      <a:prstDash val="soli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&lt;footer&gt;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우아한청년들 </a:t>
                      </a:r>
                      <a:r>
                        <a:rPr lang="en-US" altLang="ko-KR" sz="900" dirty="0"/>
                        <a:t>‘</a:t>
                      </a:r>
                      <a:r>
                        <a:rPr lang="ko-KR" altLang="en-US" sz="900" dirty="0"/>
                        <a:t>카카오플러스 친구</a:t>
                      </a:r>
                      <a:r>
                        <a:rPr lang="en-US" altLang="ko-KR" sz="900" dirty="0"/>
                        <a:t>‘</a:t>
                      </a:r>
                      <a:r>
                        <a:rPr lang="ko-KR" altLang="en-US" sz="900" dirty="0"/>
                        <a:t>계정 명시</a:t>
                      </a:r>
                      <a:r>
                        <a:rPr lang="en-US" altLang="ko-KR" sz="900" dirty="0"/>
                        <a:t>. (</a:t>
                      </a:r>
                      <a:r>
                        <a:rPr lang="ko-KR" altLang="en-US" sz="900" dirty="0"/>
                        <a:t>이하 동일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316644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D4EA49-9224-4D56-AF1E-1B3D6AAA4FDD}"/>
              </a:ext>
            </a:extLst>
          </p:cNvPr>
          <p:cNvSpPr/>
          <p:nvPr/>
        </p:nvSpPr>
        <p:spPr>
          <a:xfrm>
            <a:off x="275342" y="347983"/>
            <a:ext cx="4975454" cy="897622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311EAD-3365-4A5C-8D8E-8E082DAD1C67}"/>
              </a:ext>
            </a:extLst>
          </p:cNvPr>
          <p:cNvSpPr/>
          <p:nvPr/>
        </p:nvSpPr>
        <p:spPr>
          <a:xfrm>
            <a:off x="275342" y="792312"/>
            <a:ext cx="4975454" cy="5543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 1. </a:t>
            </a:r>
            <a:r>
              <a:rPr lang="ko-KR" altLang="en-US" sz="1400" b="1" dirty="0"/>
              <a:t>약관동의 및 신청자 정보 입력                            </a:t>
            </a:r>
            <a:r>
              <a:rPr lang="en-US" altLang="ko-KR" sz="1400" b="1" dirty="0"/>
              <a:t>1/4</a:t>
            </a:r>
            <a:endParaRPr lang="ko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573DF-92D5-4232-A85D-649B5E01A8B0}"/>
              </a:ext>
            </a:extLst>
          </p:cNvPr>
          <p:cNvSpPr txBox="1"/>
          <p:nvPr/>
        </p:nvSpPr>
        <p:spPr>
          <a:xfrm>
            <a:off x="432175" y="3611657"/>
            <a:ext cx="3174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예비 </a:t>
            </a:r>
            <a:r>
              <a:rPr lang="ko-KR" altLang="en-US" sz="1400" b="1" dirty="0" err="1"/>
              <a:t>커넥터님</a:t>
            </a:r>
            <a:r>
              <a:rPr lang="ko-KR" altLang="en-US" sz="1400" b="1" dirty="0"/>
              <a:t> 정보를 입력해 주세요</a:t>
            </a:r>
            <a:r>
              <a:rPr lang="en-US" altLang="ko-KR" sz="1400" b="1" dirty="0"/>
              <a:t>.</a:t>
            </a:r>
            <a:endParaRPr lang="ko-KR" altLang="en-US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44FB721-8B06-4ED3-8ABD-EF11AC91768D}"/>
              </a:ext>
            </a:extLst>
          </p:cNvPr>
          <p:cNvGrpSpPr/>
          <p:nvPr/>
        </p:nvGrpSpPr>
        <p:grpSpPr>
          <a:xfrm>
            <a:off x="406742" y="402543"/>
            <a:ext cx="1211520" cy="367804"/>
            <a:chOff x="2592214" y="1926331"/>
            <a:chExt cx="4759226" cy="106907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93A8C18-9C88-47CC-A142-918C1C220539}"/>
                </a:ext>
              </a:extLst>
            </p:cNvPr>
            <p:cNvSpPr/>
            <p:nvPr/>
          </p:nvSpPr>
          <p:spPr>
            <a:xfrm>
              <a:off x="2592214" y="1926331"/>
              <a:ext cx="4759226" cy="1069073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B63D171-A561-417F-8901-0AAA00358DE1}"/>
                </a:ext>
              </a:extLst>
            </p:cNvPr>
            <p:cNvCxnSpPr>
              <a:cxnSpLocks/>
            </p:cNvCxnSpPr>
            <p:nvPr/>
          </p:nvCxnSpPr>
          <p:spPr>
            <a:xfrm>
              <a:off x="2592214" y="1926331"/>
              <a:ext cx="4759226" cy="106907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3A10280-0227-4D34-AAFA-0E6B6EB4F03D}"/>
              </a:ext>
            </a:extLst>
          </p:cNvPr>
          <p:cNvSpPr txBox="1"/>
          <p:nvPr/>
        </p:nvSpPr>
        <p:spPr>
          <a:xfrm>
            <a:off x="826174" y="46152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BI</a:t>
            </a:r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7BBED5-1E02-46D4-B3EA-D31CCFF7F709}"/>
              </a:ext>
            </a:extLst>
          </p:cNvPr>
          <p:cNvSpPr/>
          <p:nvPr/>
        </p:nvSpPr>
        <p:spPr>
          <a:xfrm>
            <a:off x="293511" y="8590899"/>
            <a:ext cx="4957285" cy="5543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다음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3CF20A-1A46-4096-AE4A-C5BE5A604F1C}"/>
              </a:ext>
            </a:extLst>
          </p:cNvPr>
          <p:cNvSpPr/>
          <p:nvPr/>
        </p:nvSpPr>
        <p:spPr>
          <a:xfrm>
            <a:off x="504182" y="4300168"/>
            <a:ext cx="4584468" cy="4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인증하기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D88289-4774-48C4-80E0-0BF59AB89BFD}"/>
              </a:ext>
            </a:extLst>
          </p:cNvPr>
          <p:cNvSpPr txBox="1"/>
          <p:nvPr/>
        </p:nvSpPr>
        <p:spPr>
          <a:xfrm>
            <a:off x="456593" y="2322187"/>
            <a:ext cx="4594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□ </a:t>
            </a:r>
            <a:r>
              <a:rPr lang="ko-KR" altLang="en-US" sz="1200" dirty="0"/>
              <a:t>개인정보 수집 및 이용 동의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                                      </a:t>
            </a:r>
            <a:r>
              <a:rPr lang="en-US" altLang="ko-KR" sz="900" b="1" dirty="0">
                <a:solidFill>
                  <a:schemeClr val="bg1"/>
                </a:solidFill>
              </a:rPr>
              <a:t>.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1F23E2-D28F-43B1-8BDF-0E8BFEB9F562}"/>
              </a:ext>
            </a:extLst>
          </p:cNvPr>
          <p:cNvSpPr txBox="1"/>
          <p:nvPr/>
        </p:nvSpPr>
        <p:spPr>
          <a:xfrm>
            <a:off x="466700" y="5257092"/>
            <a:ext cx="47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이름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15F1D10-AE7F-49C7-A665-C599279A6BFD}"/>
              </a:ext>
            </a:extLst>
          </p:cNvPr>
          <p:cNvSpPr/>
          <p:nvPr/>
        </p:nvSpPr>
        <p:spPr>
          <a:xfrm>
            <a:off x="538343" y="5558855"/>
            <a:ext cx="4584468" cy="316818"/>
          </a:xfrm>
          <a:prstGeom prst="rect">
            <a:avLst/>
          </a:prstGeom>
          <a:solidFill>
            <a:schemeClr val="bg1">
              <a:lumMod val="95000"/>
            </a:schemeClr>
          </a:solidFill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5A49FA-9AFD-42C5-8F6E-00684A5DA6DC}"/>
              </a:ext>
            </a:extLst>
          </p:cNvPr>
          <p:cNvSpPr txBox="1"/>
          <p:nvPr/>
        </p:nvSpPr>
        <p:spPr>
          <a:xfrm>
            <a:off x="466700" y="5910278"/>
            <a:ext cx="47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휴대폰 번호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E1A83A-03E6-4175-9FB7-3C53F85AE806}"/>
              </a:ext>
            </a:extLst>
          </p:cNvPr>
          <p:cNvSpPr/>
          <p:nvPr/>
        </p:nvSpPr>
        <p:spPr>
          <a:xfrm>
            <a:off x="538343" y="6212041"/>
            <a:ext cx="4584468" cy="316818"/>
          </a:xfrm>
          <a:prstGeom prst="rect">
            <a:avLst/>
          </a:prstGeom>
          <a:solidFill>
            <a:schemeClr val="bg1">
              <a:lumMod val="95000"/>
            </a:schemeClr>
          </a:solidFill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8684C9-57C9-4B28-80AC-F2C7E2381A9A}"/>
              </a:ext>
            </a:extLst>
          </p:cNvPr>
          <p:cNvSpPr txBox="1"/>
          <p:nvPr/>
        </p:nvSpPr>
        <p:spPr>
          <a:xfrm>
            <a:off x="466700" y="6552772"/>
            <a:ext cx="47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생년월일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만 </a:t>
            </a:r>
            <a:r>
              <a:rPr lang="en-US" altLang="ko-KR" sz="1100" dirty="0">
                <a:solidFill>
                  <a:srgbClr val="FF0000"/>
                </a:solidFill>
              </a:rPr>
              <a:t>19</a:t>
            </a:r>
            <a:r>
              <a:rPr lang="ko-KR" altLang="en-US" sz="1100" dirty="0">
                <a:solidFill>
                  <a:srgbClr val="FF0000"/>
                </a:solidFill>
              </a:rPr>
              <a:t>세 이상 지원 가능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D5D46B-6413-48A6-83E8-1E97EAE1003F}"/>
              </a:ext>
            </a:extLst>
          </p:cNvPr>
          <p:cNvSpPr/>
          <p:nvPr/>
        </p:nvSpPr>
        <p:spPr>
          <a:xfrm>
            <a:off x="538343" y="6854535"/>
            <a:ext cx="4584468" cy="316818"/>
          </a:xfrm>
          <a:prstGeom prst="rect">
            <a:avLst/>
          </a:prstGeom>
          <a:solidFill>
            <a:schemeClr val="bg1">
              <a:lumMod val="95000"/>
            </a:schemeClr>
          </a:solidFill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C31E588-CEDB-4777-B46B-653E2B8CA707}"/>
              </a:ext>
            </a:extLst>
          </p:cNvPr>
          <p:cNvCxnSpPr>
            <a:cxnSpLocks/>
          </p:cNvCxnSpPr>
          <p:nvPr/>
        </p:nvCxnSpPr>
        <p:spPr>
          <a:xfrm>
            <a:off x="504182" y="3929180"/>
            <a:ext cx="4584468" cy="0"/>
          </a:xfrm>
          <a:prstGeom prst="line">
            <a:avLst/>
          </a:prstGeom>
          <a:ln>
            <a:solidFill>
              <a:srgbClr val="4B507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94DECE5-563F-4C2E-A798-1ED578993DAE}"/>
              </a:ext>
            </a:extLst>
          </p:cNvPr>
          <p:cNvSpPr txBox="1"/>
          <p:nvPr/>
        </p:nvSpPr>
        <p:spPr>
          <a:xfrm>
            <a:off x="359966" y="1368376"/>
            <a:ext cx="3837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배민커넥트</a:t>
            </a:r>
            <a:r>
              <a:rPr lang="ko-KR" altLang="en-US" sz="1400" b="1" dirty="0"/>
              <a:t> 지원을 위해 </a:t>
            </a:r>
            <a:endParaRPr lang="en-US" altLang="ko-KR" sz="1400" b="1" dirty="0"/>
          </a:p>
          <a:p>
            <a:r>
              <a:rPr lang="ko-KR" altLang="en-US" sz="1400" b="1" dirty="0"/>
              <a:t>아래 내용을 읽고 동의 여부를 선택해 주세요</a:t>
            </a:r>
            <a:r>
              <a:rPr lang="en-US" altLang="ko-KR" sz="1400" b="1" dirty="0"/>
              <a:t>.</a:t>
            </a:r>
            <a:endParaRPr lang="ko-KR" altLang="en-US" b="1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DFF08BE-AA2B-4C77-A9D7-B0331E34B331}"/>
              </a:ext>
            </a:extLst>
          </p:cNvPr>
          <p:cNvCxnSpPr>
            <a:cxnSpLocks/>
          </p:cNvCxnSpPr>
          <p:nvPr/>
        </p:nvCxnSpPr>
        <p:spPr>
          <a:xfrm>
            <a:off x="466134" y="1934377"/>
            <a:ext cx="4584468" cy="0"/>
          </a:xfrm>
          <a:prstGeom prst="line">
            <a:avLst/>
          </a:prstGeom>
          <a:ln>
            <a:solidFill>
              <a:srgbClr val="4B507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8D3596C-602B-4283-A097-6C22F48EF289}"/>
              </a:ext>
            </a:extLst>
          </p:cNvPr>
          <p:cNvSpPr txBox="1"/>
          <p:nvPr/>
        </p:nvSpPr>
        <p:spPr>
          <a:xfrm>
            <a:off x="4968480" y="8470890"/>
            <a:ext cx="4759227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서울특별시 송파구 </a:t>
            </a:r>
            <a:r>
              <a:rPr lang="ko-KR" altLang="en-US" sz="1050" dirty="0" err="1">
                <a:solidFill>
                  <a:schemeClr val="bg1">
                    <a:lumMod val="50000"/>
                  </a:schemeClr>
                </a:solidFill>
              </a:rPr>
              <a:t>올림픽로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35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다길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42, </a:t>
            </a:r>
            <a:r>
              <a:rPr lang="ko-KR" altLang="en-US" sz="1050" dirty="0" err="1">
                <a:solidFill>
                  <a:schemeClr val="bg1">
                    <a:lumMod val="50000"/>
                  </a:schemeClr>
                </a:solidFill>
              </a:rPr>
              <a:t>한국루터회관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층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대표이사 윤현준 │사업자등록번호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417-87-00193</a:t>
            </a: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㈜우아한청년들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D47714-1C36-4AB0-BE16-35F7E13D5E1A}"/>
              </a:ext>
            </a:extLst>
          </p:cNvPr>
          <p:cNvSpPr txBox="1"/>
          <p:nvPr/>
        </p:nvSpPr>
        <p:spPr>
          <a:xfrm flipH="1">
            <a:off x="4968478" y="8076733"/>
            <a:ext cx="4759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상담시간 </a:t>
            </a:r>
            <a:r>
              <a:rPr lang="en-US" altLang="ko-KR" sz="1100" dirty="0"/>
              <a:t>09:00~18:00</a:t>
            </a:r>
            <a:r>
              <a:rPr lang="ko-KR" altLang="en-US" sz="1100" dirty="0"/>
              <a:t>│점심시간 </a:t>
            </a:r>
            <a:r>
              <a:rPr lang="en-US" altLang="ko-KR" sz="1100" dirty="0"/>
              <a:t>12:00~13:00</a:t>
            </a:r>
            <a:r>
              <a:rPr lang="ko-KR" altLang="en-US" sz="1100" dirty="0"/>
              <a:t>│주말</a:t>
            </a:r>
            <a:r>
              <a:rPr lang="en-US" altLang="ko-KR" sz="1100" dirty="0"/>
              <a:t>,</a:t>
            </a:r>
            <a:r>
              <a:rPr lang="ko-KR" altLang="en-US" sz="1100" dirty="0"/>
              <a:t>공휴일 휴무</a:t>
            </a:r>
            <a:r>
              <a:rPr lang="en-US" altLang="ko-KR" sz="1100" dirty="0"/>
              <a:t> </a:t>
            </a:r>
            <a:endParaRPr lang="en-US" altLang="ko-KR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45DB07-75D3-43D5-B00C-3D11D863DA07}"/>
              </a:ext>
            </a:extLst>
          </p:cNvPr>
          <p:cNvSpPr txBox="1"/>
          <p:nvPr/>
        </p:nvSpPr>
        <p:spPr>
          <a:xfrm>
            <a:off x="4104382" y="1962147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□ </a:t>
            </a:r>
            <a:r>
              <a:rPr lang="ko-KR" altLang="en-US" sz="1200" b="1" dirty="0"/>
              <a:t>전체동의</a:t>
            </a:r>
            <a:r>
              <a:rPr lang="en-US" altLang="ko-KR" sz="1200" dirty="0"/>
              <a:t> </a:t>
            </a:r>
            <a:r>
              <a:rPr lang="ko-KR" altLang="en-US" sz="1200" b="1" dirty="0"/>
              <a:t> </a:t>
            </a:r>
            <a:endParaRPr lang="ko-KR" altLang="en-US" sz="20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9157319-6F91-48FA-B93D-6E0FA1A0A912}"/>
              </a:ext>
            </a:extLst>
          </p:cNvPr>
          <p:cNvSpPr/>
          <p:nvPr/>
        </p:nvSpPr>
        <p:spPr>
          <a:xfrm>
            <a:off x="434303" y="2280380"/>
            <a:ext cx="4616299" cy="372356"/>
          </a:xfrm>
          <a:prstGeom prst="rect">
            <a:avLst/>
          </a:prstGeom>
          <a:noFill/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2EF889-9A53-4F2B-A12B-7F5696F2ABC1}"/>
              </a:ext>
            </a:extLst>
          </p:cNvPr>
          <p:cNvSpPr txBox="1"/>
          <p:nvPr/>
        </p:nvSpPr>
        <p:spPr>
          <a:xfrm>
            <a:off x="456593" y="2694543"/>
            <a:ext cx="4594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□ </a:t>
            </a:r>
            <a:r>
              <a:rPr lang="ko-KR" altLang="en-US" sz="1200" dirty="0"/>
              <a:t>광고성 정보 수신 동의</a:t>
            </a:r>
            <a:r>
              <a:rPr lang="en-US" altLang="ko-KR" sz="1200" dirty="0"/>
              <a:t>(</a:t>
            </a:r>
            <a:r>
              <a:rPr lang="ko-KR" altLang="en-US" sz="1200" dirty="0"/>
              <a:t>선택</a:t>
            </a:r>
            <a:r>
              <a:rPr lang="en-US" altLang="ko-KR" sz="1200" dirty="0"/>
              <a:t>)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                                      &gt;</a:t>
            </a:r>
            <a:endParaRPr lang="en-US" altLang="ko-KR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0BB4079-998D-42C2-88CD-144EA1A773A5}"/>
              </a:ext>
            </a:extLst>
          </p:cNvPr>
          <p:cNvSpPr/>
          <p:nvPr/>
        </p:nvSpPr>
        <p:spPr>
          <a:xfrm>
            <a:off x="434303" y="2652736"/>
            <a:ext cx="4616299" cy="372356"/>
          </a:xfrm>
          <a:prstGeom prst="rect">
            <a:avLst/>
          </a:prstGeom>
          <a:noFill/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F8C838-130A-49A0-A399-B58A8E7E7C47}"/>
              </a:ext>
            </a:extLst>
          </p:cNvPr>
          <p:cNvSpPr txBox="1"/>
          <p:nvPr/>
        </p:nvSpPr>
        <p:spPr>
          <a:xfrm>
            <a:off x="456593" y="3066899"/>
            <a:ext cx="4594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□ </a:t>
            </a:r>
            <a:r>
              <a:rPr lang="ko-KR" altLang="en-US" sz="1200" dirty="0"/>
              <a:t>기타 필요 약관 동의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&gt;</a:t>
            </a:r>
            <a:endParaRPr lang="en-US" altLang="ko-KR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5A9AED1-896D-4A90-915F-A5CC349802B1}"/>
              </a:ext>
            </a:extLst>
          </p:cNvPr>
          <p:cNvSpPr/>
          <p:nvPr/>
        </p:nvSpPr>
        <p:spPr>
          <a:xfrm>
            <a:off x="434303" y="3025092"/>
            <a:ext cx="4616299" cy="372356"/>
          </a:xfrm>
          <a:prstGeom prst="rect">
            <a:avLst/>
          </a:prstGeom>
          <a:noFill/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19077CF-F369-4B0D-8E09-F6E0BB19AFC4}"/>
              </a:ext>
            </a:extLst>
          </p:cNvPr>
          <p:cNvSpPr txBox="1"/>
          <p:nvPr/>
        </p:nvSpPr>
        <p:spPr>
          <a:xfrm>
            <a:off x="359966" y="9099654"/>
            <a:ext cx="4759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footer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BE90AE5-4939-423A-A4AD-7E7D0795C6C4}"/>
              </a:ext>
            </a:extLst>
          </p:cNvPr>
          <p:cNvCxnSpPr/>
          <p:nvPr/>
        </p:nvCxnSpPr>
        <p:spPr>
          <a:xfrm>
            <a:off x="4896671" y="9145240"/>
            <a:ext cx="144016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B7F64D5-9EB4-4E8E-884A-35CD8301B0B1}"/>
              </a:ext>
            </a:extLst>
          </p:cNvPr>
          <p:cNvSpPr txBox="1"/>
          <p:nvPr/>
        </p:nvSpPr>
        <p:spPr>
          <a:xfrm>
            <a:off x="466700" y="7209979"/>
            <a:ext cx="47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거주지 주소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F1FE561-3BC7-44C8-9357-73DD2C34F35B}"/>
              </a:ext>
            </a:extLst>
          </p:cNvPr>
          <p:cNvSpPr/>
          <p:nvPr/>
        </p:nvSpPr>
        <p:spPr>
          <a:xfrm>
            <a:off x="538343" y="7511742"/>
            <a:ext cx="4584468" cy="316818"/>
          </a:xfrm>
          <a:prstGeom prst="rect">
            <a:avLst/>
          </a:prstGeom>
          <a:noFill/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ex)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서울시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송파구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동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호</a:t>
            </a:r>
            <a:endParaRPr lang="ko-KR" alt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0422CA-BA95-4B63-BC84-4467559C2389}"/>
              </a:ext>
            </a:extLst>
          </p:cNvPr>
          <p:cNvSpPr txBox="1"/>
          <p:nvPr/>
        </p:nvSpPr>
        <p:spPr>
          <a:xfrm>
            <a:off x="473960" y="3971697"/>
            <a:ext cx="47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· </a:t>
            </a:r>
            <a:r>
              <a:rPr lang="ko-KR" altLang="en-US" sz="1200" dirty="0" err="1"/>
              <a:t>배민커넥트는</a:t>
            </a:r>
            <a:r>
              <a:rPr lang="ko-KR" altLang="en-US" sz="1200" dirty="0"/>
              <a:t> </a:t>
            </a:r>
            <a:r>
              <a:rPr lang="ko-KR" altLang="en-US" sz="1200" b="1" u="sng" dirty="0">
                <a:solidFill>
                  <a:srgbClr val="FF0000"/>
                </a:solidFill>
              </a:rPr>
              <a:t>만 </a:t>
            </a:r>
            <a:r>
              <a:rPr lang="en-US" altLang="ko-KR" sz="1200" b="1" u="sng" dirty="0">
                <a:solidFill>
                  <a:srgbClr val="FF0000"/>
                </a:solidFill>
              </a:rPr>
              <a:t>19</a:t>
            </a:r>
            <a:r>
              <a:rPr lang="ko-KR" altLang="en-US" sz="1200" b="1" u="sng" dirty="0">
                <a:solidFill>
                  <a:srgbClr val="FF0000"/>
                </a:solidFill>
              </a:rPr>
              <a:t>세</a:t>
            </a:r>
            <a:r>
              <a:rPr lang="en-US" altLang="ko-KR" sz="1200" b="1" u="sng" dirty="0">
                <a:solidFill>
                  <a:srgbClr val="FF0000"/>
                </a:solidFill>
              </a:rPr>
              <a:t> </a:t>
            </a:r>
            <a:r>
              <a:rPr lang="ko-KR" altLang="en-US" sz="1200" b="1" u="sng" dirty="0">
                <a:solidFill>
                  <a:srgbClr val="FF0000"/>
                </a:solidFill>
              </a:rPr>
              <a:t>이상</a:t>
            </a:r>
            <a:r>
              <a:rPr lang="ko-KR" altLang="en-US" sz="1200" dirty="0"/>
              <a:t>부터 누구나 지원 가능합니다</a:t>
            </a:r>
            <a:r>
              <a:rPr lang="en-US" altLang="ko-KR" sz="1200" dirty="0"/>
              <a:t>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2842898-10AC-4063-B71F-9F6AE025B398}"/>
              </a:ext>
            </a:extLst>
          </p:cNvPr>
          <p:cNvSpPr txBox="1"/>
          <p:nvPr/>
        </p:nvSpPr>
        <p:spPr>
          <a:xfrm>
            <a:off x="466700" y="7858051"/>
            <a:ext cx="47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이메일 주소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F9D406-A645-4BEC-9E31-1D6DE39085A0}"/>
              </a:ext>
            </a:extLst>
          </p:cNvPr>
          <p:cNvSpPr/>
          <p:nvPr/>
        </p:nvSpPr>
        <p:spPr>
          <a:xfrm>
            <a:off x="538343" y="8159814"/>
            <a:ext cx="4584468" cy="316818"/>
          </a:xfrm>
          <a:prstGeom prst="rect">
            <a:avLst/>
          </a:prstGeom>
          <a:noFill/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4D1345-43FC-44AE-BE9B-7ACE6221FF59}"/>
              </a:ext>
            </a:extLst>
          </p:cNvPr>
          <p:cNvSpPr/>
          <p:nvPr/>
        </p:nvSpPr>
        <p:spPr>
          <a:xfrm>
            <a:off x="5440877" y="491458"/>
            <a:ext cx="3899289" cy="289314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3825E4F-160F-4DF8-8BD7-80FF07555B66}"/>
              </a:ext>
            </a:extLst>
          </p:cNvPr>
          <p:cNvCxnSpPr>
            <a:cxnSpLocks/>
          </p:cNvCxnSpPr>
          <p:nvPr/>
        </p:nvCxnSpPr>
        <p:spPr>
          <a:xfrm>
            <a:off x="5616550" y="1182824"/>
            <a:ext cx="3575890" cy="0"/>
          </a:xfrm>
          <a:prstGeom prst="line">
            <a:avLst/>
          </a:prstGeom>
          <a:noFill/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14C6529-8153-47F5-884A-C3675C50CBF2}"/>
              </a:ext>
            </a:extLst>
          </p:cNvPr>
          <p:cNvSpPr txBox="1"/>
          <p:nvPr/>
        </p:nvSpPr>
        <p:spPr>
          <a:xfrm>
            <a:off x="5570687" y="753826"/>
            <a:ext cx="3735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1. </a:t>
            </a:r>
            <a:r>
              <a:rPr lang="ko-KR" altLang="en-US" sz="1200" b="1" dirty="0"/>
              <a:t>개인정보 수집 및 이용 동의서 </a:t>
            </a:r>
            <a:r>
              <a:rPr lang="en-US" altLang="ko-KR" sz="1200" dirty="0"/>
              <a:t>1/3</a:t>
            </a:r>
            <a:r>
              <a:rPr lang="ko-KR" altLang="en-US" sz="1200" b="1" dirty="0"/>
              <a:t>             </a:t>
            </a:r>
            <a:r>
              <a:rPr lang="ko-KR" altLang="en-US" sz="1200" dirty="0"/>
              <a:t>닫기</a:t>
            </a:r>
            <a:endParaRPr lang="ko-KR" altLang="en-US" sz="2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8211671-8B83-46C9-97D2-EE68FF4E1731}"/>
              </a:ext>
            </a:extLst>
          </p:cNvPr>
          <p:cNvSpPr txBox="1"/>
          <p:nvPr/>
        </p:nvSpPr>
        <p:spPr>
          <a:xfrm>
            <a:off x="5616550" y="1386449"/>
            <a:ext cx="3722495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개인정보 수집 및 이용 동의서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~~~~~~~~~~~~~~~~~~~~~~~~~~~~~~~~~~~~~~~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~~~~~~~~~~~~~~~~~~~~~~~~~~~~~~~~~~~~~~~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~~~~~~~~~~~~~~~~~~~~~~~~~~~~~~~~~~~~~~~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~~~~~~~~~~~~~~~~~~~~~~~~~~~~~~~~~~~~~~~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~~~~~~~~~~~~~~~~~~~~~~~~~~~~~~~~~~~~~~~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A35835B-63F7-49D3-A280-482D807714EF}"/>
              </a:ext>
            </a:extLst>
          </p:cNvPr>
          <p:cNvSpPr/>
          <p:nvPr/>
        </p:nvSpPr>
        <p:spPr>
          <a:xfrm>
            <a:off x="7416750" y="2914066"/>
            <a:ext cx="1937816" cy="470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다음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FC54079-4F3F-434E-8BB9-A20851000657}"/>
              </a:ext>
            </a:extLst>
          </p:cNvPr>
          <p:cNvSpPr/>
          <p:nvPr/>
        </p:nvSpPr>
        <p:spPr>
          <a:xfrm>
            <a:off x="5464534" y="2914066"/>
            <a:ext cx="1937816" cy="47052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465ADD79-8F7D-402F-9580-E74817C3A58C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5050602" y="1612901"/>
            <a:ext cx="390275" cy="8536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65D5F3FC-3BA9-4CD9-B09B-BAFB0BA7C8D4}"/>
              </a:ext>
            </a:extLst>
          </p:cNvPr>
          <p:cNvSpPr/>
          <p:nvPr/>
        </p:nvSpPr>
        <p:spPr>
          <a:xfrm>
            <a:off x="143942" y="795643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/>
              <a:t>1</a:t>
            </a:r>
            <a:endParaRPr kumimoji="0" lang="ko-KR" altLang="en-US" sz="1200" b="1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5951BC3-00F5-4E6E-9933-CD4F6931E481}"/>
              </a:ext>
            </a:extLst>
          </p:cNvPr>
          <p:cNvSpPr/>
          <p:nvPr/>
        </p:nvSpPr>
        <p:spPr>
          <a:xfrm>
            <a:off x="331437" y="1829487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2</a:t>
            </a:r>
            <a:endParaRPr kumimoji="0" lang="ko-KR" altLang="en-US" sz="12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02CAA03-BF5E-4566-B7E3-2F867A2A15DB}"/>
              </a:ext>
            </a:extLst>
          </p:cNvPr>
          <p:cNvSpPr/>
          <p:nvPr/>
        </p:nvSpPr>
        <p:spPr>
          <a:xfrm>
            <a:off x="5307887" y="347983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2-1</a:t>
            </a:r>
            <a:endParaRPr kumimoji="0" lang="ko-KR" altLang="en-US" sz="1200" b="1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06E4044-8942-408C-B47C-B931263019AC}"/>
              </a:ext>
            </a:extLst>
          </p:cNvPr>
          <p:cNvSpPr/>
          <p:nvPr/>
        </p:nvSpPr>
        <p:spPr>
          <a:xfrm>
            <a:off x="331437" y="4176688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3</a:t>
            </a:r>
            <a:endParaRPr kumimoji="0" lang="ko-KR" altLang="en-US" sz="12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7A7619E-6E71-46AA-A4F7-1F2499C5C6C5}"/>
              </a:ext>
            </a:extLst>
          </p:cNvPr>
          <p:cNvSpPr/>
          <p:nvPr/>
        </p:nvSpPr>
        <p:spPr>
          <a:xfrm>
            <a:off x="504182" y="4771077"/>
            <a:ext cx="4584468" cy="44614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본인명의 휴대폰이 없는 경우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09DC3B3-3F47-4C8C-862D-7104E0C76C14}"/>
              </a:ext>
            </a:extLst>
          </p:cNvPr>
          <p:cNvSpPr/>
          <p:nvPr/>
        </p:nvSpPr>
        <p:spPr>
          <a:xfrm>
            <a:off x="331437" y="4663808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3-1</a:t>
            </a:r>
            <a:endParaRPr kumimoji="0" lang="ko-KR" altLang="en-US" sz="1200" b="1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F108236-1A79-4DE9-A99F-E7677EFE9C56}"/>
              </a:ext>
            </a:extLst>
          </p:cNvPr>
          <p:cNvSpPr/>
          <p:nvPr/>
        </p:nvSpPr>
        <p:spPr>
          <a:xfrm>
            <a:off x="5440877" y="4304982"/>
            <a:ext cx="3899289" cy="318407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A9C93B4-C7A3-46E7-B3B2-4EF50F62F198}"/>
              </a:ext>
            </a:extLst>
          </p:cNvPr>
          <p:cNvSpPr/>
          <p:nvPr/>
        </p:nvSpPr>
        <p:spPr>
          <a:xfrm>
            <a:off x="5314483" y="4173582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3-2</a:t>
            </a:r>
            <a:endParaRPr kumimoji="0" lang="ko-KR" altLang="en-US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97ABD7-8AE7-42B2-8942-1FD95FF9129B}"/>
              </a:ext>
            </a:extLst>
          </p:cNvPr>
          <p:cNvSpPr txBox="1"/>
          <p:nvPr/>
        </p:nvSpPr>
        <p:spPr>
          <a:xfrm>
            <a:off x="5461103" y="4680745"/>
            <a:ext cx="387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본인 명의 휴대폰이 </a:t>
            </a:r>
            <a:r>
              <a:rPr lang="ko-KR" altLang="en-US" sz="1200" b="1" dirty="0" err="1"/>
              <a:t>없으신가요</a:t>
            </a:r>
            <a:r>
              <a:rPr lang="en-US" altLang="ko-KR" sz="1200" b="1" dirty="0"/>
              <a:t>?</a:t>
            </a:r>
            <a:endParaRPr lang="ko-KR" altLang="en-US" sz="2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4CAD6E-E495-4B61-9A4A-CA211482CD9B}"/>
              </a:ext>
            </a:extLst>
          </p:cNvPr>
          <p:cNvSpPr/>
          <p:nvPr/>
        </p:nvSpPr>
        <p:spPr>
          <a:xfrm>
            <a:off x="5688558" y="6814137"/>
            <a:ext cx="3394487" cy="5543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확인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B35008F-50DD-493B-BBF2-1805B0B17307}"/>
              </a:ext>
            </a:extLst>
          </p:cNvPr>
          <p:cNvSpPr txBox="1"/>
          <p:nvPr/>
        </p:nvSpPr>
        <p:spPr>
          <a:xfrm>
            <a:off x="5797953" y="5183347"/>
            <a:ext cx="3563013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~~~~~~~~~~~~~~~~~~~~~~~~~~~~</a:t>
            </a:r>
            <a:r>
              <a:rPr lang="ko-KR" altLang="en-US" sz="1200" dirty="0"/>
              <a:t>                                                           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~~~~~~~~~~~~~~~~~~~~~~~~~~~~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~~~~~~~~~~~~~~~~~~~~~~~~~~~~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~~~~~~~~~~~~~~~~~~~~~~~~~~~~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C54A734-3C3A-469C-8D8A-A22922B84BC0}"/>
              </a:ext>
            </a:extLst>
          </p:cNvPr>
          <p:cNvSpPr/>
          <p:nvPr/>
        </p:nvSpPr>
        <p:spPr>
          <a:xfrm>
            <a:off x="331437" y="5208054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4</a:t>
            </a:r>
            <a:endParaRPr kumimoji="0" lang="ko-KR" altLang="en-US" sz="1200" b="1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57AA560F-8F3C-482A-9915-5036BDD8DBCA}"/>
              </a:ext>
            </a:extLst>
          </p:cNvPr>
          <p:cNvSpPr/>
          <p:nvPr/>
        </p:nvSpPr>
        <p:spPr>
          <a:xfrm>
            <a:off x="133311" y="8384160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5</a:t>
            </a:r>
            <a:endParaRPr kumimoji="0" lang="ko-KR" altLang="en-US" sz="1200" b="1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79DB33A2-F2B4-4432-8B47-F301715440BE}"/>
              </a:ext>
            </a:extLst>
          </p:cNvPr>
          <p:cNvSpPr/>
          <p:nvPr/>
        </p:nvSpPr>
        <p:spPr>
          <a:xfrm>
            <a:off x="133311" y="9034507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6</a:t>
            </a:r>
            <a:endParaRPr kumimoji="0" lang="ko-KR" altLang="en-US" sz="1200" b="1" dirty="0"/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881E8111-297D-473C-A877-1D00DC3F6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40658"/>
              </p:ext>
            </p:extLst>
          </p:nvPr>
        </p:nvGraphicFramePr>
        <p:xfrm>
          <a:off x="9516140" y="6696968"/>
          <a:ext cx="2690038" cy="1417320"/>
        </p:xfrm>
        <a:graphic>
          <a:graphicData uri="http://schemas.openxmlformats.org/drawingml/2006/table">
            <a:tbl>
              <a:tblPr/>
              <a:tblGrid>
                <a:gridCol w="276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900" dirty="0"/>
                    </a:p>
                  </a:txBody>
                  <a:tcPr anchor="ctr">
                    <a:lnL w="12700" cmpd="sng">
                      <a:solidFill>
                        <a:srgbClr val="4B507B"/>
                      </a:solidFill>
                      <a:prstDash val="soli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507B"/>
                      </a:solidFill>
                      <a:prstDash val="soli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인증하기</a:t>
                      </a:r>
                      <a:r>
                        <a:rPr lang="en-US" altLang="ko-KR" sz="900" dirty="0"/>
                        <a:t>]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/>
                        <a:t>미성년자인 경우</a:t>
                      </a:r>
                      <a:endParaRPr lang="en-US" altLang="ko-KR" sz="9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      : </a:t>
                      </a:r>
                      <a:r>
                        <a:rPr lang="ko-KR" altLang="en-US" sz="900" dirty="0"/>
                        <a:t>미성년자는 지원이 불가능합니다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507B"/>
                      </a:solidFill>
                      <a:prstDash val="soli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>
                    <a:lnL w="12700" cmpd="sng">
                      <a:solidFill>
                        <a:srgbClr val="4B507B"/>
                      </a:solidFill>
                      <a:prstDash val="soli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507B"/>
                      </a:solidFill>
                      <a:prstDash val="soli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다음</a:t>
                      </a:r>
                      <a:r>
                        <a:rPr lang="en-US" altLang="ko-KR" sz="900" dirty="0"/>
                        <a:t>]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/>
                        <a:t>미동의 항목이 있는 경우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필수 항목限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    : </a:t>
                      </a:r>
                      <a:r>
                        <a:rPr lang="ko-KR" altLang="en-US" sz="900" dirty="0"/>
                        <a:t>약관 확인 후 </a:t>
                      </a:r>
                      <a:r>
                        <a:rPr lang="en-US" altLang="ko-KR" sz="900" dirty="0"/>
                        <a:t>‘</a:t>
                      </a:r>
                      <a:r>
                        <a:rPr lang="ko-KR" altLang="en-US" sz="900" dirty="0"/>
                        <a:t>동의함</a:t>
                      </a:r>
                      <a:r>
                        <a:rPr lang="en-US" altLang="ko-KR" sz="900" dirty="0"/>
                        <a:t>’</a:t>
                      </a:r>
                      <a:r>
                        <a:rPr lang="ko-KR" altLang="en-US" sz="900" dirty="0"/>
                        <a:t>에 체크해 주세요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2. </a:t>
                      </a:r>
                      <a:r>
                        <a:rPr lang="ko-KR" altLang="en-US" sz="900" dirty="0" err="1"/>
                        <a:t>미입력</a:t>
                      </a:r>
                      <a:r>
                        <a:rPr lang="ko-KR" altLang="en-US" sz="900" dirty="0"/>
                        <a:t> 항목이 있는 경우</a:t>
                      </a:r>
                      <a:endParaRPr lang="en-US" altLang="ko-KR" sz="9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    : </a:t>
                      </a:r>
                      <a:r>
                        <a:rPr lang="ko-KR" altLang="en-US" sz="900" dirty="0"/>
                        <a:t>신청자 정보 입력 항목에 모두 입력해 주세요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507B"/>
                      </a:solidFill>
                      <a:prstDash val="soli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10974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0563184-3D8F-4738-916B-61540F8B0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98" y="446310"/>
            <a:ext cx="16478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0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22000" y="8177952"/>
            <a:ext cx="1332000" cy="36000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기획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882800" y="8177952"/>
            <a:ext cx="1332000" cy="360000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디자인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522000" y="8569216"/>
            <a:ext cx="1332000" cy="360000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개발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882800" y="8569216"/>
            <a:ext cx="1332000" cy="360000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퍼블리싱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1318" y="37274"/>
            <a:ext cx="125282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/>
              <a:t>(</a:t>
            </a:r>
            <a:r>
              <a:rPr lang="ko-KR" altLang="en-US" sz="900" dirty="0"/>
              <a:t>지원화면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9511200" y="7777120"/>
            <a:ext cx="2692800" cy="288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  <a:cs typeface="Calibri" pitchFamily="34" charset="0"/>
              </a:rPr>
              <a:t>확인사항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86333"/>
              </p:ext>
            </p:extLst>
          </p:nvPr>
        </p:nvGraphicFramePr>
        <p:xfrm>
          <a:off x="9516140" y="606056"/>
          <a:ext cx="2690038" cy="3291840"/>
        </p:xfrm>
        <a:graphic>
          <a:graphicData uri="http://schemas.openxmlformats.org/drawingml/2006/table">
            <a:tbl>
              <a:tblPr/>
              <a:tblGrid>
                <a:gridCol w="276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900"/>
                    </a:p>
                  </a:txBody>
                  <a:tcPr anchor="ctr">
                    <a:lnL w="12700" cmpd="sng">
                      <a:solidFill>
                        <a:srgbClr val="4B507B"/>
                      </a:solidFill>
                      <a:prstDash val="soli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507B"/>
                      </a:solidFill>
                      <a:prstDash val="soli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배달수단 선택</a:t>
                      </a:r>
                      <a:r>
                        <a:rPr lang="en-US" altLang="ko-KR" sz="900" dirty="0"/>
                        <a:t>&gt;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dirty="0"/>
                        <a:t>‘</a:t>
                      </a:r>
                      <a:r>
                        <a:rPr lang="ko-KR" altLang="en-US" sz="900" dirty="0"/>
                        <a:t>선택하기</a:t>
                      </a:r>
                      <a:r>
                        <a:rPr lang="en-US" altLang="ko-KR" sz="900" dirty="0"/>
                        <a:t>’ </a:t>
                      </a:r>
                      <a:r>
                        <a:rPr lang="ko-KR" altLang="en-US" sz="900" dirty="0"/>
                        <a:t>터치 시 </a:t>
                      </a:r>
                      <a:r>
                        <a:rPr lang="en-US" altLang="ko-KR" sz="900" dirty="0"/>
                        <a:t>1-1 </a:t>
                      </a:r>
                      <a:r>
                        <a:rPr lang="ko-KR" altLang="en-US" sz="900" dirty="0"/>
                        <a:t>팝업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dirty="0"/>
                        <a:t>‘</a:t>
                      </a:r>
                      <a:r>
                        <a:rPr lang="ko-KR" altLang="en-US" sz="900" dirty="0"/>
                        <a:t>자동차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오토바이</a:t>
                      </a:r>
                      <a:r>
                        <a:rPr lang="en-US" altLang="ko-KR" sz="900" dirty="0"/>
                        <a:t>’ </a:t>
                      </a:r>
                      <a:r>
                        <a:rPr lang="ko-KR" altLang="en-US" sz="900" dirty="0"/>
                        <a:t>선택 시 </a:t>
                      </a:r>
                      <a:r>
                        <a:rPr lang="en-US" altLang="ko-KR" sz="900" dirty="0"/>
                        <a:t>1-2 </a:t>
                      </a:r>
                      <a:r>
                        <a:rPr lang="ko-KR" altLang="en-US" sz="900" dirty="0"/>
                        <a:t>노출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터치 시 </a:t>
                      </a:r>
                      <a:r>
                        <a:rPr lang="en-US" altLang="ko-KR" sz="900" dirty="0"/>
                        <a:t>1-1 </a:t>
                      </a:r>
                      <a:r>
                        <a:rPr lang="ko-KR" altLang="en-US" sz="900" dirty="0"/>
                        <a:t>팝업</a:t>
                      </a:r>
                      <a:endParaRPr lang="en-US" altLang="ko-KR" sz="9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배달수단 선택 시 </a:t>
                      </a:r>
                      <a:r>
                        <a:rPr lang="en-US" altLang="ko-KR" sz="900" dirty="0"/>
                        <a:t>‘</a:t>
                      </a:r>
                      <a:r>
                        <a:rPr lang="ko-KR" altLang="en-US" sz="900" dirty="0" err="1"/>
                        <a:t>선택하기＇문구</a:t>
                      </a:r>
                      <a:r>
                        <a:rPr lang="ko-KR" altLang="en-US" sz="900" dirty="0"/>
                        <a:t> 대신 선택한 배동수단 표시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507B"/>
                      </a:solidFill>
                      <a:prstDash val="soli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배달지역 선택</a:t>
                      </a:r>
                      <a:r>
                        <a:rPr lang="en-US" altLang="ko-KR" sz="900" dirty="0"/>
                        <a:t>&gt;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dirty="0"/>
                        <a:t>‘</a:t>
                      </a:r>
                      <a:r>
                        <a:rPr lang="ko-KR" altLang="en-US" sz="900" dirty="0"/>
                        <a:t>선택하기</a:t>
                      </a:r>
                      <a:r>
                        <a:rPr lang="en-US" altLang="ko-KR" sz="900" dirty="0"/>
                        <a:t>’ </a:t>
                      </a:r>
                      <a:r>
                        <a:rPr lang="ko-KR" altLang="en-US" sz="900" dirty="0"/>
                        <a:t>터치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광역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시 목록 아래로 </a:t>
                      </a:r>
                      <a:r>
                        <a:rPr lang="en-US" altLang="ko-KR" sz="900" dirty="0"/>
                        <a:t>span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시 선택 시 </a:t>
                      </a:r>
                      <a:r>
                        <a:rPr lang="en-US" altLang="ko-KR" sz="900" dirty="0"/>
                        <a:t>2-1 </a:t>
                      </a:r>
                      <a:r>
                        <a:rPr lang="ko-KR" altLang="en-US" sz="900" dirty="0"/>
                        <a:t>팝업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배달가능지역 선택 시 </a:t>
                      </a:r>
                      <a:r>
                        <a:rPr lang="en-US" altLang="ko-KR" sz="900" dirty="0"/>
                        <a:t>2-2 </a:t>
                      </a:r>
                      <a:r>
                        <a:rPr lang="ko-KR" altLang="en-US" sz="900" dirty="0"/>
                        <a:t>영역에 해당 지역 이미지 표시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 * </a:t>
                      </a:r>
                      <a:r>
                        <a:rPr lang="ko-KR" altLang="en-US" sz="900" dirty="0"/>
                        <a:t>이미지는 우아한청년들 측 작업 예정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배달지역 선택 시 </a:t>
                      </a:r>
                      <a:r>
                        <a:rPr lang="en-US" altLang="ko-KR" sz="900" dirty="0"/>
                        <a:t>‘</a:t>
                      </a:r>
                      <a:r>
                        <a:rPr lang="ko-KR" altLang="en-US" sz="900" dirty="0" err="1"/>
                        <a:t>선택하기＇문구</a:t>
                      </a:r>
                      <a:r>
                        <a:rPr lang="ko-KR" altLang="en-US" sz="900" dirty="0"/>
                        <a:t> 대신 선택한 배달가능지역 표시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선택</a:t>
                      </a:r>
                      <a:r>
                        <a:rPr lang="en-US" altLang="ko-KR" sz="900" dirty="0"/>
                        <a:t>]</a:t>
                      </a:r>
                      <a:r>
                        <a:rPr lang="ko-KR" altLang="en-US" sz="900" dirty="0"/>
                        <a:t>클릭 시 </a:t>
                      </a:r>
                      <a:r>
                        <a:rPr lang="en-US" altLang="ko-KR" sz="900" dirty="0"/>
                        <a:t>2-3</a:t>
                      </a:r>
                      <a:r>
                        <a:rPr lang="ko-KR" altLang="en-US" sz="900" dirty="0"/>
                        <a:t>에 선택한 구 표시</a:t>
                      </a:r>
                      <a:r>
                        <a:rPr lang="en-US" altLang="ko-KR" sz="900" dirty="0"/>
                        <a:t>(text</a:t>
                      </a:r>
                      <a:r>
                        <a:rPr lang="ko-KR" altLang="en-US" sz="900" dirty="0"/>
                        <a:t>만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507B"/>
                      </a:solidFill>
                      <a:prstDash val="soli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임시저장</a:t>
                      </a:r>
                      <a:r>
                        <a:rPr lang="en-US" altLang="ko-KR" sz="900" dirty="0"/>
                        <a:t>&gt;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클릭 시 현재까지 입력한 내용이 </a:t>
                      </a:r>
                      <a:r>
                        <a:rPr lang="en-US" altLang="ko-KR" sz="900" dirty="0"/>
                        <a:t>‘</a:t>
                      </a:r>
                      <a:r>
                        <a:rPr lang="ko-KR" altLang="en-US" sz="900" dirty="0"/>
                        <a:t>지원현황 </a:t>
                      </a:r>
                      <a:r>
                        <a:rPr lang="ko-KR" altLang="en-US" sz="900" dirty="0" err="1"/>
                        <a:t>관리‘메뉴에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save</a:t>
                      </a:r>
                      <a:r>
                        <a:rPr lang="ko-KR" altLang="en-US" sz="900" dirty="0"/>
                        <a:t>됨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라이더에게 신청</a:t>
                      </a:r>
                      <a:r>
                        <a:rPr lang="en-US" altLang="ko-KR" sz="900" dirty="0"/>
                        <a:t>URL</a:t>
                      </a:r>
                      <a:r>
                        <a:rPr lang="ko-KR" altLang="en-US" sz="900" dirty="0"/>
                        <a:t>을 포함한 </a:t>
                      </a:r>
                      <a:r>
                        <a:rPr lang="en-US" altLang="ko-KR" sz="900" dirty="0"/>
                        <a:t>LMS</a:t>
                      </a:r>
                      <a:r>
                        <a:rPr lang="ko-KR" altLang="en-US" sz="900" dirty="0"/>
                        <a:t>발송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/>
                        <a:t>이하 동일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9511200" y="7057008"/>
            <a:ext cx="26928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  <a:cs typeface="Calibri" pitchFamily="34" charset="0"/>
              </a:rPr>
              <a:t>요청사항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D4EA49-9224-4D56-AF1E-1B3D6AAA4FDD}"/>
              </a:ext>
            </a:extLst>
          </p:cNvPr>
          <p:cNvSpPr/>
          <p:nvPr/>
        </p:nvSpPr>
        <p:spPr>
          <a:xfrm>
            <a:off x="275342" y="432272"/>
            <a:ext cx="4975454" cy="878497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311EAD-3365-4A5C-8D8E-8E082DAD1C67}"/>
              </a:ext>
            </a:extLst>
          </p:cNvPr>
          <p:cNvSpPr/>
          <p:nvPr/>
        </p:nvSpPr>
        <p:spPr>
          <a:xfrm>
            <a:off x="275342" y="936328"/>
            <a:ext cx="4975454" cy="5543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 2. </a:t>
            </a:r>
            <a:r>
              <a:rPr lang="ko-KR" altLang="en-US" sz="1400" b="1" dirty="0"/>
              <a:t>배달 수단 및 지역 선택                                    </a:t>
            </a:r>
            <a:r>
              <a:rPr lang="en-US" altLang="ko-KR" sz="1400" b="1" dirty="0"/>
              <a:t>2/4</a:t>
            </a:r>
            <a:endParaRPr lang="ko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573DF-92D5-4232-A85D-649B5E01A8B0}"/>
              </a:ext>
            </a:extLst>
          </p:cNvPr>
          <p:cNvSpPr txBox="1"/>
          <p:nvPr/>
        </p:nvSpPr>
        <p:spPr>
          <a:xfrm>
            <a:off x="359966" y="1703243"/>
            <a:ext cx="3700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배달 활동에 이용할 수단을 선택해 주세요</a:t>
            </a:r>
            <a:r>
              <a:rPr lang="en-US" altLang="ko-KR" sz="1400" b="1" dirty="0"/>
              <a:t>.</a:t>
            </a:r>
            <a:endParaRPr lang="ko-KR" altLang="en-US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44FB721-8B06-4ED3-8ABD-EF11AC91768D}"/>
              </a:ext>
            </a:extLst>
          </p:cNvPr>
          <p:cNvGrpSpPr/>
          <p:nvPr/>
        </p:nvGrpSpPr>
        <p:grpSpPr>
          <a:xfrm>
            <a:off x="406742" y="504280"/>
            <a:ext cx="1211520" cy="367804"/>
            <a:chOff x="2592214" y="1926331"/>
            <a:chExt cx="4759226" cy="106907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93A8C18-9C88-47CC-A142-918C1C220539}"/>
                </a:ext>
              </a:extLst>
            </p:cNvPr>
            <p:cNvSpPr/>
            <p:nvPr/>
          </p:nvSpPr>
          <p:spPr>
            <a:xfrm>
              <a:off x="2592214" y="1926331"/>
              <a:ext cx="4759226" cy="1069073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B63D171-A561-417F-8901-0AAA00358DE1}"/>
                </a:ext>
              </a:extLst>
            </p:cNvPr>
            <p:cNvCxnSpPr>
              <a:cxnSpLocks/>
            </p:cNvCxnSpPr>
            <p:nvPr/>
          </p:nvCxnSpPr>
          <p:spPr>
            <a:xfrm>
              <a:off x="2592214" y="1926331"/>
              <a:ext cx="4759226" cy="106907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3A10280-0227-4D34-AAFA-0E6B6EB4F03D}"/>
              </a:ext>
            </a:extLst>
          </p:cNvPr>
          <p:cNvSpPr txBox="1"/>
          <p:nvPr/>
        </p:nvSpPr>
        <p:spPr>
          <a:xfrm>
            <a:off x="826174" y="53353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BI</a:t>
            </a:r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7BBED5-1E02-46D4-B3EA-D31CCFF7F709}"/>
              </a:ext>
            </a:extLst>
          </p:cNvPr>
          <p:cNvSpPr/>
          <p:nvPr/>
        </p:nvSpPr>
        <p:spPr>
          <a:xfrm>
            <a:off x="293511" y="7633072"/>
            <a:ext cx="4957285" cy="5543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다음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C31E588-CEDB-4777-B46B-653E2B8CA707}"/>
              </a:ext>
            </a:extLst>
          </p:cNvPr>
          <p:cNvCxnSpPr>
            <a:cxnSpLocks/>
          </p:cNvCxnSpPr>
          <p:nvPr/>
        </p:nvCxnSpPr>
        <p:spPr>
          <a:xfrm>
            <a:off x="431973" y="2063283"/>
            <a:ext cx="4584468" cy="0"/>
          </a:xfrm>
          <a:prstGeom prst="line">
            <a:avLst/>
          </a:prstGeom>
          <a:ln>
            <a:solidFill>
              <a:srgbClr val="4B507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0305E48-B1D9-4E50-AFAA-B3C4BB366B55}"/>
              </a:ext>
            </a:extLst>
          </p:cNvPr>
          <p:cNvSpPr txBox="1"/>
          <p:nvPr/>
        </p:nvSpPr>
        <p:spPr>
          <a:xfrm>
            <a:off x="359966" y="8857208"/>
            <a:ext cx="4759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footer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30A91D-FF7E-448F-8F6E-5DCE55A09685}"/>
              </a:ext>
            </a:extLst>
          </p:cNvPr>
          <p:cNvSpPr txBox="1"/>
          <p:nvPr/>
        </p:nvSpPr>
        <p:spPr>
          <a:xfrm>
            <a:off x="5570687" y="1152352"/>
            <a:ext cx="4571125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○ 오토바이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(250cc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만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세 이상만 가능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○ 자전거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전기자전거 포함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/>
              <a:t>○ </a:t>
            </a:r>
            <a:r>
              <a:rPr lang="ko-KR" altLang="en-US" sz="1200" dirty="0" err="1"/>
              <a:t>전동킥보드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  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최대 정격 출력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590w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최대 속도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25km/h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이하만 가능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○ 도보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○ 자동차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면허증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가입된 보험증권 필요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렌터카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법인차량 불가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7B7525-F481-49A3-A1A6-497F427A1972}"/>
              </a:ext>
            </a:extLst>
          </p:cNvPr>
          <p:cNvSpPr txBox="1"/>
          <p:nvPr/>
        </p:nvSpPr>
        <p:spPr>
          <a:xfrm>
            <a:off x="431974" y="2152913"/>
            <a:ext cx="470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· </a:t>
            </a:r>
            <a:r>
              <a:rPr lang="ko-KR" altLang="en-US" sz="1200" dirty="0"/>
              <a:t>배달 수단은 등록 후에도 카카오톡 채널</a:t>
            </a:r>
            <a:r>
              <a:rPr lang="en-US" altLang="ko-KR" sz="1200" dirty="0"/>
              <a:t>(@</a:t>
            </a:r>
            <a:r>
              <a:rPr lang="ko-KR" altLang="en-US" sz="1200" dirty="0" err="1"/>
              <a:t>배민커넥트</a:t>
            </a:r>
            <a:r>
              <a:rPr lang="en-US" altLang="ko-KR" sz="1200" dirty="0"/>
              <a:t>)</a:t>
            </a:r>
            <a:r>
              <a:rPr lang="ko-KR" altLang="en-US" sz="1200" dirty="0"/>
              <a:t>를 통해 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변경할 수 있어요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· </a:t>
            </a:r>
            <a:r>
              <a:rPr lang="ko-KR" altLang="en-US" sz="1200" dirty="0"/>
              <a:t>오토바이 지원자는  보험 심사를 위해 지원서 제출 후 마지막 화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면의 링크를 클릭해 보험 심사 요청을 완료해 주시기 바랍니다</a:t>
            </a:r>
            <a:r>
              <a:rPr lang="en-US" altLang="ko-KR" sz="12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53649C-262C-49E1-8A4E-AE74CA0C4D62}"/>
              </a:ext>
            </a:extLst>
          </p:cNvPr>
          <p:cNvSpPr txBox="1"/>
          <p:nvPr/>
        </p:nvSpPr>
        <p:spPr>
          <a:xfrm>
            <a:off x="359966" y="4680744"/>
            <a:ext cx="2815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배달 활동 지역을 선택해 주세요</a:t>
            </a:r>
            <a:r>
              <a:rPr lang="en-US" altLang="ko-KR" sz="1400" b="1" dirty="0"/>
              <a:t>.</a:t>
            </a:r>
            <a:endParaRPr lang="ko-KR" altLang="en-US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D0A567-EA54-4449-AD1F-7EF729F4F601}"/>
              </a:ext>
            </a:extLst>
          </p:cNvPr>
          <p:cNvCxnSpPr>
            <a:cxnSpLocks/>
          </p:cNvCxnSpPr>
          <p:nvPr/>
        </p:nvCxnSpPr>
        <p:spPr>
          <a:xfrm>
            <a:off x="431973" y="5060529"/>
            <a:ext cx="4584468" cy="0"/>
          </a:xfrm>
          <a:prstGeom prst="line">
            <a:avLst/>
          </a:prstGeom>
          <a:ln>
            <a:solidFill>
              <a:srgbClr val="4B507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05EB38-D215-4A53-91AD-4A6DD94D9DC5}"/>
              </a:ext>
            </a:extLst>
          </p:cNvPr>
          <p:cNvSpPr txBox="1"/>
          <p:nvPr/>
        </p:nvSpPr>
        <p:spPr>
          <a:xfrm>
            <a:off x="5544542" y="4751299"/>
            <a:ext cx="1227291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□ 강남구 </a:t>
            </a:r>
            <a:r>
              <a:rPr lang="en-US" altLang="ko-KR" sz="1200" dirty="0"/>
              <a:t>   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□ 마포구 </a:t>
            </a:r>
            <a:r>
              <a:rPr lang="en-US" altLang="ko-KR" sz="1200" dirty="0"/>
              <a:t>   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□ 영등포구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□ 송파구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□ 구로구 </a:t>
            </a:r>
            <a:endParaRPr lang="en-US" altLang="ko-KR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70EBD1-C7B7-43DF-BE25-AC689B631F39}"/>
              </a:ext>
            </a:extLst>
          </p:cNvPr>
          <p:cNvSpPr/>
          <p:nvPr/>
        </p:nvSpPr>
        <p:spPr>
          <a:xfrm>
            <a:off x="431973" y="5873927"/>
            <a:ext cx="4584468" cy="350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선택하기 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6D6EFB-0EBC-4069-9197-833B82D7CDEF}"/>
              </a:ext>
            </a:extLst>
          </p:cNvPr>
          <p:cNvSpPr/>
          <p:nvPr/>
        </p:nvSpPr>
        <p:spPr>
          <a:xfrm>
            <a:off x="5440877" y="4036193"/>
            <a:ext cx="3899289" cy="518105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381356A-255D-49D0-BCA7-D3195E5BBEB4}"/>
              </a:ext>
            </a:extLst>
          </p:cNvPr>
          <p:cNvCxnSpPr>
            <a:cxnSpLocks/>
          </p:cNvCxnSpPr>
          <p:nvPr/>
        </p:nvCxnSpPr>
        <p:spPr>
          <a:xfrm>
            <a:off x="5616550" y="4641707"/>
            <a:ext cx="3575890" cy="0"/>
          </a:xfrm>
          <a:prstGeom prst="line">
            <a:avLst/>
          </a:prstGeom>
          <a:noFill/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692118-96F7-4246-BA78-641DB6A0A465}"/>
              </a:ext>
            </a:extLst>
          </p:cNvPr>
          <p:cNvSpPr txBox="1"/>
          <p:nvPr/>
        </p:nvSpPr>
        <p:spPr>
          <a:xfrm>
            <a:off x="5570687" y="4212709"/>
            <a:ext cx="3704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배달 활동 지역                                        </a:t>
            </a:r>
            <a:r>
              <a:rPr lang="ko-KR" altLang="en-US" sz="1200" dirty="0"/>
              <a:t>닫기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657ED7-CF66-4AF7-A2FB-4724AC551839}"/>
              </a:ext>
            </a:extLst>
          </p:cNvPr>
          <p:cNvSpPr/>
          <p:nvPr/>
        </p:nvSpPr>
        <p:spPr>
          <a:xfrm>
            <a:off x="5455277" y="8746712"/>
            <a:ext cx="3899289" cy="470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선택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FBD2A28-E731-4DA1-881C-0EA337C654A4}"/>
              </a:ext>
            </a:extLst>
          </p:cNvPr>
          <p:cNvCxnSpPr>
            <a:cxnSpLocks/>
          </p:cNvCxnSpPr>
          <p:nvPr/>
        </p:nvCxnSpPr>
        <p:spPr>
          <a:xfrm>
            <a:off x="4896470" y="6080856"/>
            <a:ext cx="54440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FCAD86-56CB-4BCD-8559-E592E1B7CC16}"/>
              </a:ext>
            </a:extLst>
          </p:cNvPr>
          <p:cNvSpPr txBox="1"/>
          <p:nvPr/>
        </p:nvSpPr>
        <p:spPr>
          <a:xfrm>
            <a:off x="6778336" y="4751299"/>
            <a:ext cx="1227291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□ 서초구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□ 양천구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□ 동작구</a:t>
            </a:r>
            <a:br>
              <a:rPr lang="en-US" altLang="ko-KR" sz="1200" dirty="0"/>
            </a:br>
            <a:r>
              <a:rPr lang="ko-KR" altLang="en-US" sz="1200" dirty="0"/>
              <a:t>□ 서초구 </a:t>
            </a:r>
            <a:endParaRPr lang="en-US" altLang="ko-K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A2EEE6-C5D3-4C52-A5BB-94EE336C35B2}"/>
              </a:ext>
            </a:extLst>
          </p:cNvPr>
          <p:cNvSpPr txBox="1"/>
          <p:nvPr/>
        </p:nvSpPr>
        <p:spPr>
          <a:xfrm>
            <a:off x="8005627" y="4751299"/>
            <a:ext cx="1227291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□ 서대문구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□ 노원구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□ 금천구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□ 광진구</a:t>
            </a:r>
            <a:endParaRPr lang="en-US" altLang="ko-KR" sz="11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3922CE1-D409-4AE6-8A49-BCB9335D233F}"/>
              </a:ext>
            </a:extLst>
          </p:cNvPr>
          <p:cNvGrpSpPr/>
          <p:nvPr/>
        </p:nvGrpSpPr>
        <p:grpSpPr>
          <a:xfrm>
            <a:off x="5644524" y="6340903"/>
            <a:ext cx="3500417" cy="2228273"/>
            <a:chOff x="2592214" y="1926331"/>
            <a:chExt cx="4759226" cy="106907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F03F48-835C-4909-9174-AF3E91EA7FFB}"/>
                </a:ext>
              </a:extLst>
            </p:cNvPr>
            <p:cNvSpPr/>
            <p:nvPr/>
          </p:nvSpPr>
          <p:spPr>
            <a:xfrm>
              <a:off x="2592214" y="1926331"/>
              <a:ext cx="4759226" cy="1069073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8B3CC74-0E76-4762-B5CE-3D3FA4CB0196}"/>
                </a:ext>
              </a:extLst>
            </p:cNvPr>
            <p:cNvCxnSpPr>
              <a:cxnSpLocks/>
            </p:cNvCxnSpPr>
            <p:nvPr/>
          </p:nvCxnSpPr>
          <p:spPr>
            <a:xfrm>
              <a:off x="2592214" y="1926331"/>
              <a:ext cx="4759226" cy="106907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305551D-AFE9-4A22-9A17-345AF6D11CCE}"/>
              </a:ext>
            </a:extLst>
          </p:cNvPr>
          <p:cNvSpPr/>
          <p:nvPr/>
        </p:nvSpPr>
        <p:spPr>
          <a:xfrm>
            <a:off x="431973" y="3026074"/>
            <a:ext cx="4584468" cy="350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선택하기 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1C8EA2D-7F67-4FB6-A68F-300B3EC3147A}"/>
              </a:ext>
            </a:extLst>
          </p:cNvPr>
          <p:cNvSpPr/>
          <p:nvPr/>
        </p:nvSpPr>
        <p:spPr>
          <a:xfrm>
            <a:off x="431973" y="3465705"/>
            <a:ext cx="4584468" cy="350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- 2</a:t>
            </a:r>
            <a:r>
              <a:rPr lang="ko-KR" altLang="en-US" sz="1200" dirty="0">
                <a:solidFill>
                  <a:schemeClr val="tx1"/>
                </a:solidFill>
              </a:rPr>
              <a:t>지망 선택하기 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5705274-5E93-4023-BA6D-3380FF4B2B5F}"/>
              </a:ext>
            </a:extLst>
          </p:cNvPr>
          <p:cNvSpPr/>
          <p:nvPr/>
        </p:nvSpPr>
        <p:spPr>
          <a:xfrm>
            <a:off x="5440877" y="433170"/>
            <a:ext cx="3899289" cy="351794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85B540-F169-4A71-9C00-D9D05F187E7B}"/>
              </a:ext>
            </a:extLst>
          </p:cNvPr>
          <p:cNvSpPr txBox="1"/>
          <p:nvPr/>
        </p:nvSpPr>
        <p:spPr>
          <a:xfrm>
            <a:off x="5570687" y="659395"/>
            <a:ext cx="3724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배달 수단                                               </a:t>
            </a:r>
            <a:r>
              <a:rPr lang="ko-KR" altLang="en-US" sz="1200" dirty="0"/>
              <a:t>닫기</a:t>
            </a:r>
            <a:endParaRPr lang="ko-KR" altLang="en-US" sz="20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07F2D44-4071-4FC1-B38A-AA94DC75F595}"/>
              </a:ext>
            </a:extLst>
          </p:cNvPr>
          <p:cNvCxnSpPr>
            <a:cxnSpLocks/>
          </p:cNvCxnSpPr>
          <p:nvPr/>
        </p:nvCxnSpPr>
        <p:spPr>
          <a:xfrm>
            <a:off x="5616550" y="1080344"/>
            <a:ext cx="3575890" cy="0"/>
          </a:xfrm>
          <a:prstGeom prst="line">
            <a:avLst/>
          </a:prstGeom>
          <a:noFill/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9555D9-93D8-42C0-ADCC-7D68F2EFF09A}"/>
              </a:ext>
            </a:extLst>
          </p:cNvPr>
          <p:cNvSpPr/>
          <p:nvPr/>
        </p:nvSpPr>
        <p:spPr>
          <a:xfrm>
            <a:off x="5455277" y="3490130"/>
            <a:ext cx="3899289" cy="470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선택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B0947CF-055A-48BB-8125-D76BD6235EA4}"/>
              </a:ext>
            </a:extLst>
          </p:cNvPr>
          <p:cNvCxnSpPr>
            <a:cxnSpLocks/>
          </p:cNvCxnSpPr>
          <p:nvPr/>
        </p:nvCxnSpPr>
        <p:spPr>
          <a:xfrm>
            <a:off x="4896470" y="3202148"/>
            <a:ext cx="54440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9F8BED0D-0212-4B10-9501-B1DB63DB22AE}"/>
              </a:ext>
            </a:extLst>
          </p:cNvPr>
          <p:cNvSpPr/>
          <p:nvPr/>
        </p:nvSpPr>
        <p:spPr>
          <a:xfrm>
            <a:off x="286173" y="2914116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1</a:t>
            </a:r>
            <a:endParaRPr kumimoji="0" lang="ko-KR" altLang="en-US" sz="1200" b="1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C1C753C-BAD6-491B-A647-DF042140B215}"/>
              </a:ext>
            </a:extLst>
          </p:cNvPr>
          <p:cNvSpPr/>
          <p:nvPr/>
        </p:nvSpPr>
        <p:spPr>
          <a:xfrm>
            <a:off x="5353750" y="347411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1-1</a:t>
            </a:r>
            <a:endParaRPr kumimoji="0" lang="ko-KR" altLang="en-US" sz="1200" b="1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F760FF6-1041-4F6B-B9F5-8B3C2D2A0C58}"/>
              </a:ext>
            </a:extLst>
          </p:cNvPr>
          <p:cNvSpPr/>
          <p:nvPr/>
        </p:nvSpPr>
        <p:spPr>
          <a:xfrm>
            <a:off x="286012" y="3366813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1-2</a:t>
            </a:r>
            <a:endParaRPr kumimoji="0" lang="ko-KR" altLang="en-US" sz="12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83DA5B7-5FB6-4E2D-AD72-6ADF88D96F9F}"/>
              </a:ext>
            </a:extLst>
          </p:cNvPr>
          <p:cNvSpPr/>
          <p:nvPr/>
        </p:nvSpPr>
        <p:spPr>
          <a:xfrm>
            <a:off x="286173" y="5728554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2</a:t>
            </a:r>
            <a:endParaRPr kumimoji="0" lang="ko-KR" altLang="en-US" sz="1200" b="1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730753-4C15-4D64-BC4A-4767FBF460B9}"/>
              </a:ext>
            </a:extLst>
          </p:cNvPr>
          <p:cNvSpPr/>
          <p:nvPr/>
        </p:nvSpPr>
        <p:spPr>
          <a:xfrm>
            <a:off x="5309477" y="4026647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2-1</a:t>
            </a:r>
            <a:endParaRPr kumimoji="0" lang="ko-KR" altLang="en-US" sz="1200" b="1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4106BA6-2907-4032-9C4F-94BC84ECF65D}"/>
              </a:ext>
            </a:extLst>
          </p:cNvPr>
          <p:cNvSpPr/>
          <p:nvPr/>
        </p:nvSpPr>
        <p:spPr>
          <a:xfrm>
            <a:off x="5529046" y="6204176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2-2</a:t>
            </a:r>
            <a:endParaRPr kumimoji="0" lang="ko-KR" altLang="en-US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47436F-6B23-47E3-A7F4-F1E2D7C7975B}"/>
              </a:ext>
            </a:extLst>
          </p:cNvPr>
          <p:cNvSpPr txBox="1"/>
          <p:nvPr/>
        </p:nvSpPr>
        <p:spPr>
          <a:xfrm>
            <a:off x="4661503" y="59108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F43BE1F-4454-4900-8E12-DCFCBE0F37D9}"/>
              </a:ext>
            </a:extLst>
          </p:cNvPr>
          <p:cNvSpPr/>
          <p:nvPr/>
        </p:nvSpPr>
        <p:spPr bwMode="auto">
          <a:xfrm>
            <a:off x="9511200" y="3888656"/>
            <a:ext cx="2692800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  <a:cs typeface="Calibri" pitchFamily="34" charset="0"/>
              </a:rPr>
              <a:t>Alert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4C6BEEEA-9A85-4BC3-A2EB-16CF0B3C8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34987"/>
              </p:ext>
            </p:extLst>
          </p:nvPr>
        </p:nvGraphicFramePr>
        <p:xfrm>
          <a:off x="9516140" y="4176688"/>
          <a:ext cx="2690038" cy="1554480"/>
        </p:xfrm>
        <a:graphic>
          <a:graphicData uri="http://schemas.openxmlformats.org/drawingml/2006/table">
            <a:tbl>
              <a:tblPr/>
              <a:tblGrid>
                <a:gridCol w="276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/>
                          <a:ea typeface="맑은 고딕"/>
                        </a:rPr>
                        <a:t>1/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900" dirty="0"/>
                    </a:p>
                  </a:txBody>
                  <a:tcPr anchor="ctr">
                    <a:lnL w="12700" cmpd="sng">
                      <a:solidFill>
                        <a:srgbClr val="4B507B"/>
                      </a:solidFill>
                      <a:prstDash val="soli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507B"/>
                      </a:solidFill>
                      <a:prstDash val="soli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선택</a:t>
                      </a:r>
                      <a:r>
                        <a:rPr lang="en-US" altLang="ko-KR" sz="900" dirty="0"/>
                        <a:t>]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/>
                        <a:t>배달수단 </a:t>
                      </a:r>
                      <a:r>
                        <a:rPr lang="ko-KR" altLang="en-US" sz="900" dirty="0" err="1"/>
                        <a:t>미선택</a:t>
                      </a:r>
                      <a:r>
                        <a:rPr lang="ko-KR" altLang="en-US" sz="900" dirty="0"/>
                        <a:t> 시</a:t>
                      </a:r>
                      <a:endParaRPr lang="en-US" altLang="ko-KR" sz="9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      : </a:t>
                      </a:r>
                      <a:r>
                        <a:rPr lang="ko-KR" altLang="en-US" sz="900" dirty="0"/>
                        <a:t>배달수단을 선택해 주세요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2. </a:t>
                      </a:r>
                      <a:r>
                        <a:rPr lang="ko-KR" altLang="en-US" sz="900" dirty="0"/>
                        <a:t>배달가능지역 </a:t>
                      </a:r>
                      <a:r>
                        <a:rPr lang="ko-KR" altLang="en-US" sz="900" dirty="0" err="1"/>
                        <a:t>미선택</a:t>
                      </a:r>
                      <a:r>
                        <a:rPr lang="ko-KR" altLang="en-US" sz="900" dirty="0"/>
                        <a:t> 시</a:t>
                      </a:r>
                      <a:endParaRPr lang="en-US" altLang="ko-KR" sz="9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    : </a:t>
                      </a:r>
                      <a:r>
                        <a:rPr lang="ko-KR" altLang="en-US" sz="900" dirty="0"/>
                        <a:t>배달가능 지역을 선택해 주세요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507B"/>
                      </a:solidFill>
                      <a:prstDash val="soli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2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mpd="sng">
                      <a:solidFill>
                        <a:srgbClr val="4B507B"/>
                      </a:solidFill>
                      <a:prstDash val="soli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507B"/>
                      </a:solidFill>
                      <a:prstDash val="soli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다음</a:t>
                      </a:r>
                      <a:r>
                        <a:rPr lang="en-US" altLang="ko-KR" sz="900" dirty="0"/>
                        <a:t>]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/>
                        <a:t>배달수단 </a:t>
                      </a:r>
                      <a:r>
                        <a:rPr lang="ko-KR" altLang="en-US" sz="900" dirty="0" err="1"/>
                        <a:t>미선택</a:t>
                      </a:r>
                      <a:r>
                        <a:rPr lang="ko-KR" altLang="en-US" sz="900" dirty="0"/>
                        <a:t> 시</a:t>
                      </a:r>
                      <a:endParaRPr lang="en-US" altLang="ko-KR" sz="9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      : </a:t>
                      </a:r>
                      <a:r>
                        <a:rPr lang="ko-KR" altLang="en-US" sz="900" dirty="0"/>
                        <a:t>배달수단을 선택해 주세요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2. </a:t>
                      </a:r>
                      <a:r>
                        <a:rPr lang="ko-KR" altLang="en-US" sz="900" dirty="0"/>
                        <a:t>배달가능지역 </a:t>
                      </a:r>
                      <a:r>
                        <a:rPr lang="ko-KR" altLang="en-US" sz="900" dirty="0" err="1"/>
                        <a:t>미선택</a:t>
                      </a:r>
                      <a:r>
                        <a:rPr lang="ko-KR" altLang="en-US" sz="900" dirty="0"/>
                        <a:t> 시</a:t>
                      </a:r>
                      <a:endParaRPr lang="en-US" altLang="ko-KR" sz="9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    : </a:t>
                      </a:r>
                      <a:r>
                        <a:rPr lang="ko-KR" altLang="en-US" sz="900" dirty="0"/>
                        <a:t>배달가능 지역을 선택해 주세요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507B"/>
                      </a:solidFill>
                      <a:prstDash val="soli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109746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D03ACD36-08B0-47AA-8559-48ECCE20A64C}"/>
              </a:ext>
            </a:extLst>
          </p:cNvPr>
          <p:cNvSpPr/>
          <p:nvPr/>
        </p:nvSpPr>
        <p:spPr>
          <a:xfrm>
            <a:off x="293511" y="8230859"/>
            <a:ext cx="4957285" cy="55434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70C0"/>
                </a:solidFill>
              </a:rPr>
              <a:t>임시저장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3F561F0-221E-4381-A490-B7EAD1C24261}"/>
              </a:ext>
            </a:extLst>
          </p:cNvPr>
          <p:cNvSpPr/>
          <p:nvPr/>
        </p:nvSpPr>
        <p:spPr>
          <a:xfrm>
            <a:off x="286173" y="8111545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3</a:t>
            </a:r>
            <a:endParaRPr kumimoji="0" lang="ko-KR" altLang="en-US" sz="12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7D63244-F7E3-49D0-B0F5-06DF2DAE7F1D}"/>
              </a:ext>
            </a:extLst>
          </p:cNvPr>
          <p:cNvSpPr/>
          <p:nvPr/>
        </p:nvSpPr>
        <p:spPr>
          <a:xfrm>
            <a:off x="431973" y="6308142"/>
            <a:ext cx="4584468" cy="316818"/>
          </a:xfrm>
          <a:prstGeom prst="rect">
            <a:avLst/>
          </a:prstGeom>
          <a:solidFill>
            <a:schemeClr val="bg1">
              <a:lumMod val="95000"/>
            </a:schemeClr>
          </a:solidFill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배달하실 구는 최대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개까지 선택 가능합니다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0A3D6F9-6B16-41D8-9AA1-5ED60DC0AC3D}"/>
              </a:ext>
            </a:extLst>
          </p:cNvPr>
          <p:cNvSpPr/>
          <p:nvPr/>
        </p:nvSpPr>
        <p:spPr>
          <a:xfrm>
            <a:off x="286173" y="6182069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2-3</a:t>
            </a:r>
            <a:endParaRPr kumimoji="0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800834-B523-412B-9B65-3C82F18195FA}"/>
              </a:ext>
            </a:extLst>
          </p:cNvPr>
          <p:cNvSpPr txBox="1"/>
          <p:nvPr/>
        </p:nvSpPr>
        <p:spPr>
          <a:xfrm>
            <a:off x="431974" y="5150323"/>
            <a:ext cx="4705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· </a:t>
            </a:r>
            <a:r>
              <a:rPr lang="ko-KR" altLang="en-US" sz="1200" dirty="0"/>
              <a:t>선택하신 지역 내 계시는 위치에서 </a:t>
            </a:r>
            <a:r>
              <a:rPr lang="en-US" altLang="ko-KR" sz="1200" dirty="0"/>
              <a:t>2km </a:t>
            </a:r>
            <a:r>
              <a:rPr lang="ko-KR" altLang="en-US" sz="1200" dirty="0"/>
              <a:t>이내에서 배달 활동이 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가능해요</a:t>
            </a:r>
            <a:r>
              <a:rPr lang="en-US" altLang="ko-KR" sz="1200" dirty="0"/>
              <a:t>. (</a:t>
            </a:r>
            <a:r>
              <a:rPr lang="ko-KR" altLang="en-US" sz="1200" dirty="0"/>
              <a:t>단</a:t>
            </a:r>
            <a:r>
              <a:rPr lang="en-US" altLang="ko-KR" sz="1200" dirty="0"/>
              <a:t>, </a:t>
            </a:r>
            <a:r>
              <a:rPr lang="ko-KR" altLang="en-US" sz="1200" dirty="0"/>
              <a:t>도보 </a:t>
            </a:r>
            <a:r>
              <a:rPr lang="en-US" altLang="ko-KR" sz="1200" dirty="0"/>
              <a:t>1km</a:t>
            </a:r>
            <a:r>
              <a:rPr lang="ko-KR" altLang="en-US" sz="1200" dirty="0"/>
              <a:t>이내</a:t>
            </a:r>
            <a:r>
              <a:rPr lang="en-US" altLang="ko-KR" sz="1200" dirty="0"/>
              <a:t>/ </a:t>
            </a:r>
            <a:r>
              <a:rPr lang="ko-KR" altLang="en-US" sz="1200" dirty="0"/>
              <a:t>오토바이 </a:t>
            </a:r>
            <a:r>
              <a:rPr lang="en-US" altLang="ko-KR" sz="1200" dirty="0"/>
              <a:t>5km </a:t>
            </a:r>
            <a:r>
              <a:rPr lang="ko-KR" altLang="en-US" sz="1200" dirty="0"/>
              <a:t>이내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· </a:t>
            </a:r>
            <a:r>
              <a:rPr lang="ko-KR" altLang="en-US" sz="1200" dirty="0"/>
              <a:t>채널</a:t>
            </a:r>
            <a:r>
              <a:rPr lang="en-US" altLang="ko-KR" sz="1200" dirty="0"/>
              <a:t>(@</a:t>
            </a:r>
            <a:r>
              <a:rPr lang="ko-KR" altLang="en-US" sz="1200" dirty="0" err="1"/>
              <a:t>배민커넥트</a:t>
            </a:r>
            <a:r>
              <a:rPr lang="en-US" altLang="ko-KR" sz="1200" dirty="0"/>
              <a:t>)</a:t>
            </a:r>
            <a:r>
              <a:rPr lang="ko-KR" altLang="en-US" sz="1200" dirty="0"/>
              <a:t>를 통해 변경할 수 있어요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00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22000" y="8177952"/>
            <a:ext cx="1332000" cy="36000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기획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882800" y="8177952"/>
            <a:ext cx="1332000" cy="360000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디자인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522000" y="8569216"/>
            <a:ext cx="1332000" cy="360000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개발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882800" y="8569216"/>
            <a:ext cx="1332000" cy="360000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퍼블리싱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1318" y="37274"/>
            <a:ext cx="125282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/>
              <a:t>(</a:t>
            </a:r>
            <a:r>
              <a:rPr lang="ko-KR" altLang="en-US" sz="900" dirty="0"/>
              <a:t>지원화면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9511200" y="7777120"/>
            <a:ext cx="2692800" cy="288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  <a:cs typeface="Calibri" pitchFamily="34" charset="0"/>
              </a:rPr>
              <a:t>확인사항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9511200" y="7417080"/>
            <a:ext cx="2692800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  <a:cs typeface="Calibri" pitchFamily="34" charset="0"/>
              </a:rPr>
              <a:t>Alert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45416"/>
              </p:ext>
            </p:extLst>
          </p:nvPr>
        </p:nvGraphicFramePr>
        <p:xfrm>
          <a:off x="9516140" y="606056"/>
          <a:ext cx="2690038" cy="1521542"/>
        </p:xfrm>
        <a:graphic>
          <a:graphicData uri="http://schemas.openxmlformats.org/drawingml/2006/table">
            <a:tbl>
              <a:tblPr/>
              <a:tblGrid>
                <a:gridCol w="276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900"/>
                    </a:p>
                  </a:txBody>
                  <a:tcPr anchor="ctr">
                    <a:lnL w="12700" cmpd="sng">
                      <a:solidFill>
                        <a:srgbClr val="4B507B"/>
                      </a:solidFill>
                      <a:prstDash val="soli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507B"/>
                      </a:solidFill>
                      <a:prstDash val="soli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은행정보 입력</a:t>
                      </a:r>
                      <a:r>
                        <a:rPr lang="en-US" altLang="ko-KR" sz="900" dirty="0"/>
                        <a:t>&gt;</a:t>
                      </a:r>
                      <a:br>
                        <a:rPr lang="en-US" altLang="ko-KR" sz="900" dirty="0"/>
                      </a:br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계좌번호 유효성 검사</a:t>
                      </a:r>
                      <a:r>
                        <a:rPr lang="en-US" altLang="ko-KR" sz="900" dirty="0"/>
                        <a:t>X</a:t>
                      </a:r>
                    </a:p>
                    <a:p>
                      <a:pPr latinLnBrk="1"/>
                      <a:r>
                        <a:rPr lang="en-US" altLang="ko-KR" sz="900" dirty="0"/>
                        <a:t>   (</a:t>
                      </a:r>
                      <a:r>
                        <a:rPr lang="ko-KR" altLang="en-US" sz="900" dirty="0"/>
                        <a:t>추후 추가 개발 이슈 발생할 수 있음</a:t>
                      </a:r>
                      <a:r>
                        <a:rPr lang="en-US" altLang="ko-KR" sz="900" dirty="0"/>
                        <a:t>.)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507B"/>
                      </a:solidFill>
                      <a:prstDash val="soli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추천인 </a:t>
                      </a:r>
                      <a:r>
                        <a:rPr lang="en-US" altLang="ko-KR" sz="900" dirty="0"/>
                        <a:t>ID </a:t>
                      </a:r>
                      <a:r>
                        <a:rPr lang="ko-KR" altLang="en-US" sz="900" dirty="0"/>
                        <a:t>기재</a:t>
                      </a:r>
                      <a:r>
                        <a:rPr lang="en-US" altLang="ko-KR" sz="900" dirty="0"/>
                        <a:t>&gt;</a:t>
                      </a:r>
                    </a:p>
                    <a:p>
                      <a:pPr marL="171450" marR="0" lvl="0" indent="-171450" algn="l" defTabSz="12344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/>
                        <a:t>인풋박스 내 가이드 문구 적용</a:t>
                      </a:r>
                      <a:r>
                        <a:rPr lang="en-US" altLang="ko-KR" sz="900" dirty="0"/>
                        <a:t>. (</a:t>
                      </a:r>
                      <a:r>
                        <a:rPr lang="ko-KR" altLang="en-US" sz="900" dirty="0"/>
                        <a:t>인풋박스 터치 시 문구 사라짐</a:t>
                      </a:r>
                      <a:r>
                        <a:rPr lang="en-US" altLang="ko-KR" sz="900" dirty="0"/>
                        <a:t>.)</a:t>
                      </a:r>
                    </a:p>
                    <a:p>
                      <a:pPr marL="171450" marR="0" lvl="0" indent="-171450" algn="l" defTabSz="12344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 err="1"/>
                        <a:t>미필수</a:t>
                      </a:r>
                      <a:r>
                        <a:rPr lang="ko-KR" altLang="en-US" sz="900" dirty="0"/>
                        <a:t> 입력란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507B"/>
                      </a:solidFill>
                      <a:prstDash val="soli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9511200" y="7057008"/>
            <a:ext cx="26928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  <a:cs typeface="Calibri" pitchFamily="34" charset="0"/>
              </a:rPr>
              <a:t>요청사항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D4EA49-9224-4D56-AF1E-1B3D6AAA4FDD}"/>
              </a:ext>
            </a:extLst>
          </p:cNvPr>
          <p:cNvSpPr/>
          <p:nvPr/>
        </p:nvSpPr>
        <p:spPr>
          <a:xfrm>
            <a:off x="275342" y="432272"/>
            <a:ext cx="4975454" cy="878497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311EAD-3365-4A5C-8D8E-8E082DAD1C67}"/>
              </a:ext>
            </a:extLst>
          </p:cNvPr>
          <p:cNvSpPr/>
          <p:nvPr/>
        </p:nvSpPr>
        <p:spPr>
          <a:xfrm>
            <a:off x="275342" y="1016100"/>
            <a:ext cx="4975454" cy="5543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 3. </a:t>
            </a:r>
            <a:r>
              <a:rPr lang="ko-KR" altLang="en-US" sz="1400" b="1" dirty="0"/>
              <a:t>은행정보 및 추천인 입력                                   </a:t>
            </a:r>
            <a:r>
              <a:rPr lang="en-US" altLang="ko-KR" sz="1400" b="1" dirty="0"/>
              <a:t>3/4</a:t>
            </a:r>
            <a:endParaRPr lang="ko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573DF-92D5-4232-A85D-649B5E01A8B0}"/>
              </a:ext>
            </a:extLst>
          </p:cNvPr>
          <p:cNvSpPr txBox="1"/>
          <p:nvPr/>
        </p:nvSpPr>
        <p:spPr>
          <a:xfrm>
            <a:off x="432175" y="1812049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수수료를 </a:t>
            </a:r>
            <a:r>
              <a:rPr lang="ko-KR" altLang="en-US" sz="1400" b="1" dirty="0" err="1"/>
              <a:t>입금받을</a:t>
            </a:r>
            <a:r>
              <a:rPr lang="ko-KR" altLang="en-US" sz="1400" b="1" dirty="0"/>
              <a:t> 계좌 정보를 입력해 주세요</a:t>
            </a:r>
            <a:r>
              <a:rPr lang="en-US" altLang="ko-KR" sz="1400" b="1" dirty="0"/>
              <a:t>.</a:t>
            </a:r>
            <a:endParaRPr lang="ko-KR" altLang="en-US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44FB721-8B06-4ED3-8ABD-EF11AC91768D}"/>
              </a:ext>
            </a:extLst>
          </p:cNvPr>
          <p:cNvGrpSpPr/>
          <p:nvPr/>
        </p:nvGrpSpPr>
        <p:grpSpPr>
          <a:xfrm>
            <a:off x="406742" y="504280"/>
            <a:ext cx="1211520" cy="367804"/>
            <a:chOff x="2592214" y="1926331"/>
            <a:chExt cx="4759226" cy="106907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93A8C18-9C88-47CC-A142-918C1C220539}"/>
                </a:ext>
              </a:extLst>
            </p:cNvPr>
            <p:cNvSpPr/>
            <p:nvPr/>
          </p:nvSpPr>
          <p:spPr>
            <a:xfrm>
              <a:off x="2592214" y="1926331"/>
              <a:ext cx="4759226" cy="1069073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B63D171-A561-417F-8901-0AAA00358DE1}"/>
                </a:ext>
              </a:extLst>
            </p:cNvPr>
            <p:cNvCxnSpPr>
              <a:cxnSpLocks/>
            </p:cNvCxnSpPr>
            <p:nvPr/>
          </p:nvCxnSpPr>
          <p:spPr>
            <a:xfrm>
              <a:off x="2592214" y="1926331"/>
              <a:ext cx="4759226" cy="106907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3A10280-0227-4D34-AAFA-0E6B6EB4F03D}"/>
              </a:ext>
            </a:extLst>
          </p:cNvPr>
          <p:cNvSpPr txBox="1"/>
          <p:nvPr/>
        </p:nvSpPr>
        <p:spPr>
          <a:xfrm>
            <a:off x="826174" y="53353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BI</a:t>
            </a:r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1F23E2-D28F-43B1-8BDF-0E8BFEB9F562}"/>
              </a:ext>
            </a:extLst>
          </p:cNvPr>
          <p:cNvSpPr txBox="1"/>
          <p:nvPr/>
        </p:nvSpPr>
        <p:spPr>
          <a:xfrm>
            <a:off x="466700" y="2331050"/>
            <a:ext cx="47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예금주명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15F1D10-AE7F-49C7-A665-C599279A6BFD}"/>
              </a:ext>
            </a:extLst>
          </p:cNvPr>
          <p:cNvSpPr/>
          <p:nvPr/>
        </p:nvSpPr>
        <p:spPr>
          <a:xfrm>
            <a:off x="538343" y="2632813"/>
            <a:ext cx="4584468" cy="316818"/>
          </a:xfrm>
          <a:prstGeom prst="rect">
            <a:avLst/>
          </a:prstGeom>
          <a:noFill/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5A49FA-9AFD-42C5-8F6E-00684A5DA6DC}"/>
              </a:ext>
            </a:extLst>
          </p:cNvPr>
          <p:cNvSpPr txBox="1"/>
          <p:nvPr/>
        </p:nvSpPr>
        <p:spPr>
          <a:xfrm>
            <a:off x="466700" y="2984236"/>
            <a:ext cx="47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은행명</a:t>
            </a:r>
            <a:endParaRPr lang="ko-KR" altLang="en-US" sz="1200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E1A83A-03E6-4175-9FB7-3C53F85AE806}"/>
              </a:ext>
            </a:extLst>
          </p:cNvPr>
          <p:cNvSpPr/>
          <p:nvPr/>
        </p:nvSpPr>
        <p:spPr>
          <a:xfrm>
            <a:off x="538343" y="3285999"/>
            <a:ext cx="4584468" cy="316818"/>
          </a:xfrm>
          <a:prstGeom prst="rect">
            <a:avLst/>
          </a:prstGeom>
          <a:noFill/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8684C9-57C9-4B28-80AC-F2C7E2381A9A}"/>
              </a:ext>
            </a:extLst>
          </p:cNvPr>
          <p:cNvSpPr txBox="1"/>
          <p:nvPr/>
        </p:nvSpPr>
        <p:spPr>
          <a:xfrm>
            <a:off x="466700" y="3651107"/>
            <a:ext cx="47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계좌번호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D5D46B-6413-48A6-83E8-1E97EAE1003F}"/>
              </a:ext>
            </a:extLst>
          </p:cNvPr>
          <p:cNvSpPr/>
          <p:nvPr/>
        </p:nvSpPr>
        <p:spPr>
          <a:xfrm>
            <a:off x="538343" y="3952870"/>
            <a:ext cx="4584468" cy="316818"/>
          </a:xfrm>
          <a:prstGeom prst="rect">
            <a:avLst/>
          </a:prstGeom>
          <a:noFill/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C31E588-CEDB-4777-B46B-653E2B8CA707}"/>
              </a:ext>
            </a:extLst>
          </p:cNvPr>
          <p:cNvCxnSpPr>
            <a:cxnSpLocks/>
          </p:cNvCxnSpPr>
          <p:nvPr/>
        </p:nvCxnSpPr>
        <p:spPr>
          <a:xfrm>
            <a:off x="504182" y="2129572"/>
            <a:ext cx="4584468" cy="0"/>
          </a:xfrm>
          <a:prstGeom prst="line">
            <a:avLst/>
          </a:prstGeom>
          <a:ln>
            <a:solidFill>
              <a:srgbClr val="4B507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9077CF-F369-4B0D-8E09-F6E0BB19AFC4}"/>
              </a:ext>
            </a:extLst>
          </p:cNvPr>
          <p:cNvSpPr txBox="1"/>
          <p:nvPr/>
        </p:nvSpPr>
        <p:spPr>
          <a:xfrm>
            <a:off x="359966" y="8739614"/>
            <a:ext cx="4759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footer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26A59-6071-44B9-B119-D6893BC607A7}"/>
              </a:ext>
            </a:extLst>
          </p:cNvPr>
          <p:cNvSpPr txBox="1"/>
          <p:nvPr/>
        </p:nvSpPr>
        <p:spPr>
          <a:xfrm>
            <a:off x="359966" y="5616848"/>
            <a:ext cx="4567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추천인의 </a:t>
            </a:r>
            <a:r>
              <a:rPr lang="ko-KR" altLang="en-US" sz="1400" b="1" dirty="0" err="1"/>
              <a:t>라이더앱</a:t>
            </a:r>
            <a:r>
              <a:rPr lang="ko-KR" altLang="en-US" sz="1400" b="1" dirty="0"/>
              <a:t> 로그인 </a:t>
            </a:r>
            <a:r>
              <a:rPr lang="en-US" altLang="ko-KR" sz="1400" b="1" dirty="0"/>
              <a:t>ID</a:t>
            </a:r>
            <a:r>
              <a:rPr lang="ko-KR" altLang="en-US" sz="1400" b="1" dirty="0"/>
              <a:t>를 정확히 기재해 주세요</a:t>
            </a:r>
            <a:r>
              <a:rPr lang="en-US" altLang="ko-KR" sz="1400" b="1" dirty="0"/>
              <a:t>.</a:t>
            </a:r>
            <a:endParaRPr lang="ko-KR" altLang="en-US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2DEB08C-97B1-4EC8-925E-3CAC377E1594}"/>
              </a:ext>
            </a:extLst>
          </p:cNvPr>
          <p:cNvCxnSpPr>
            <a:cxnSpLocks/>
          </p:cNvCxnSpPr>
          <p:nvPr/>
        </p:nvCxnSpPr>
        <p:spPr>
          <a:xfrm>
            <a:off x="431973" y="5934371"/>
            <a:ext cx="4584468" cy="0"/>
          </a:xfrm>
          <a:prstGeom prst="line">
            <a:avLst/>
          </a:prstGeom>
          <a:ln>
            <a:solidFill>
              <a:srgbClr val="4B507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3A91EC-FBC8-4BE3-9897-8BC6881375A0}"/>
              </a:ext>
            </a:extLst>
          </p:cNvPr>
          <p:cNvSpPr/>
          <p:nvPr/>
        </p:nvSpPr>
        <p:spPr>
          <a:xfrm>
            <a:off x="447345" y="6077269"/>
            <a:ext cx="4584468" cy="316818"/>
          </a:xfrm>
          <a:prstGeom prst="rect">
            <a:avLst/>
          </a:prstGeom>
          <a:noFill/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추천인이 있는 경우에만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. ex)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BCxxxxxxx</a:t>
            </a:r>
            <a:endParaRPr lang="ko-KR" altLang="en-US" sz="1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99D2082-507F-4BE4-AA3F-81AC74BB717B}"/>
              </a:ext>
            </a:extLst>
          </p:cNvPr>
          <p:cNvSpPr/>
          <p:nvPr/>
        </p:nvSpPr>
        <p:spPr>
          <a:xfrm>
            <a:off x="286173" y="1676039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1</a:t>
            </a:r>
            <a:endParaRPr kumimoji="0" lang="ko-KR" altLang="en-US" sz="12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B20C081-5DCD-4445-AD6F-9C61017F6225}"/>
              </a:ext>
            </a:extLst>
          </p:cNvPr>
          <p:cNvSpPr/>
          <p:nvPr/>
        </p:nvSpPr>
        <p:spPr>
          <a:xfrm>
            <a:off x="286173" y="5388665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/>
              <a:t>2</a:t>
            </a:r>
            <a:endParaRPr kumimoji="0" lang="ko-KR" altLang="en-US" sz="12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8221595-1AE0-4C14-AAE4-6EE9F94DC5E0}"/>
              </a:ext>
            </a:extLst>
          </p:cNvPr>
          <p:cNvSpPr/>
          <p:nvPr/>
        </p:nvSpPr>
        <p:spPr bwMode="auto">
          <a:xfrm>
            <a:off x="9511200" y="2118152"/>
            <a:ext cx="2692800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  <a:cs typeface="Calibri" pitchFamily="34" charset="0"/>
              </a:rPr>
              <a:t>Alert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8811AB4-31F1-4AC2-9538-D37BB3D35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24246"/>
              </p:ext>
            </p:extLst>
          </p:nvPr>
        </p:nvGraphicFramePr>
        <p:xfrm>
          <a:off x="9516140" y="2406184"/>
          <a:ext cx="2690038" cy="777240"/>
        </p:xfrm>
        <a:graphic>
          <a:graphicData uri="http://schemas.openxmlformats.org/drawingml/2006/table">
            <a:tbl>
              <a:tblPr/>
              <a:tblGrid>
                <a:gridCol w="276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2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mpd="sng">
                      <a:solidFill>
                        <a:srgbClr val="4B507B"/>
                      </a:solidFill>
                      <a:prstDash val="soli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507B"/>
                      </a:solidFill>
                      <a:prstDash val="soli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다음</a:t>
                      </a:r>
                      <a:r>
                        <a:rPr lang="en-US" altLang="ko-KR" sz="900" dirty="0"/>
                        <a:t>]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/>
                        <a:t>배달수단 </a:t>
                      </a:r>
                      <a:r>
                        <a:rPr lang="ko-KR" altLang="en-US" sz="900" dirty="0" err="1"/>
                        <a:t>미선택</a:t>
                      </a:r>
                      <a:r>
                        <a:rPr lang="ko-KR" altLang="en-US" sz="900" dirty="0"/>
                        <a:t> 시</a:t>
                      </a:r>
                      <a:endParaRPr lang="en-US" altLang="ko-KR" sz="9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      : </a:t>
                      </a:r>
                      <a:r>
                        <a:rPr lang="ko-KR" altLang="en-US" sz="900" dirty="0"/>
                        <a:t>배달수단을 선택해 주세요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2. </a:t>
                      </a:r>
                      <a:r>
                        <a:rPr lang="ko-KR" altLang="en-US" sz="900" dirty="0"/>
                        <a:t>배달가능지역 </a:t>
                      </a:r>
                      <a:r>
                        <a:rPr lang="ko-KR" altLang="en-US" sz="900" dirty="0" err="1"/>
                        <a:t>미선택</a:t>
                      </a:r>
                      <a:r>
                        <a:rPr lang="ko-KR" altLang="en-US" sz="900" dirty="0"/>
                        <a:t> 시</a:t>
                      </a:r>
                      <a:endParaRPr lang="en-US" altLang="ko-KR" sz="9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    : </a:t>
                      </a:r>
                      <a:r>
                        <a:rPr lang="ko-KR" altLang="en-US" sz="900" dirty="0"/>
                        <a:t>배달가능 지역을 선택해 주세요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507B"/>
                      </a:solidFill>
                      <a:prstDash val="soli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109746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75683E-56B3-422A-BDD0-D78F0535343E}"/>
              </a:ext>
            </a:extLst>
          </p:cNvPr>
          <p:cNvSpPr/>
          <p:nvPr/>
        </p:nvSpPr>
        <p:spPr>
          <a:xfrm>
            <a:off x="293511" y="7489056"/>
            <a:ext cx="4957285" cy="5543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다음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CDDDA2-A814-4811-AAD8-D0BFE5EBADEB}"/>
              </a:ext>
            </a:extLst>
          </p:cNvPr>
          <p:cNvSpPr/>
          <p:nvPr/>
        </p:nvSpPr>
        <p:spPr>
          <a:xfrm>
            <a:off x="293511" y="8086843"/>
            <a:ext cx="4957285" cy="55434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70C0"/>
                </a:solidFill>
              </a:rPr>
              <a:t>임시저장</a:t>
            </a:r>
          </a:p>
        </p:txBody>
      </p:sp>
    </p:spTree>
    <p:extLst>
      <p:ext uri="{BB962C8B-B14F-4D97-AF65-F5344CB8AC3E}">
        <p14:creationId xmlns:p14="http://schemas.microsoft.com/office/powerpoint/2010/main" val="258876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22000" y="8177952"/>
            <a:ext cx="1332000" cy="36000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기획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882800" y="8177952"/>
            <a:ext cx="1332000" cy="360000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디자인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522000" y="8569216"/>
            <a:ext cx="1332000" cy="360000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개발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882800" y="8569216"/>
            <a:ext cx="1332000" cy="360000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퍼블리싱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1318" y="37274"/>
            <a:ext cx="125282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/>
              <a:t>(</a:t>
            </a:r>
            <a:r>
              <a:rPr lang="ko-KR" altLang="en-US" sz="900" dirty="0"/>
              <a:t>구비서류 첨부 화면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9511200" y="7777120"/>
            <a:ext cx="2692800" cy="288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  <a:cs typeface="Calibri" pitchFamily="34" charset="0"/>
              </a:rPr>
              <a:t>확인사항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43923"/>
              </p:ext>
            </p:extLst>
          </p:nvPr>
        </p:nvGraphicFramePr>
        <p:xfrm>
          <a:off x="9516140" y="606056"/>
          <a:ext cx="2690038" cy="5054764"/>
        </p:xfrm>
        <a:graphic>
          <a:graphicData uri="http://schemas.openxmlformats.org/drawingml/2006/table">
            <a:tbl>
              <a:tblPr/>
              <a:tblGrid>
                <a:gridCol w="276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900"/>
                    </a:p>
                  </a:txBody>
                  <a:tcPr anchor="ctr">
                    <a:lnL w="12700" cmpd="sng">
                      <a:solidFill>
                        <a:srgbClr val="4B507B"/>
                      </a:solidFill>
                      <a:prstDash val="soli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507B"/>
                      </a:solidFill>
                      <a:prstDash val="soli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제출 서류 첨부</a:t>
                      </a:r>
                      <a:r>
                        <a:rPr lang="en-US" altLang="ko-KR" sz="900" dirty="0"/>
                        <a:t>&gt;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첨부하기</a:t>
                      </a:r>
                      <a:r>
                        <a:rPr lang="en-US" altLang="ko-KR" sz="900" dirty="0"/>
                        <a:t>] </a:t>
                      </a:r>
                      <a:r>
                        <a:rPr lang="ko-KR" altLang="en-US" sz="900" dirty="0"/>
                        <a:t>클릭 시 파일 선택 디렉토리 창 팝업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파일 첨부 시 </a:t>
                      </a:r>
                      <a:r>
                        <a:rPr lang="en-US" altLang="ko-KR" sz="900" dirty="0"/>
                        <a:t>1-1</a:t>
                      </a:r>
                      <a:r>
                        <a:rPr lang="ko-KR" altLang="en-US" sz="900" dirty="0"/>
                        <a:t>과 같이 파일명 표시 및 </a:t>
                      </a:r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삭제하기</a:t>
                      </a:r>
                      <a:r>
                        <a:rPr lang="en-US" altLang="ko-KR" sz="900" dirty="0"/>
                        <a:t>]</a:t>
                      </a:r>
                      <a:r>
                        <a:rPr lang="ko-KR" altLang="en-US" sz="900" dirty="0"/>
                        <a:t>로 버튼 교체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삭제하기</a:t>
                      </a:r>
                      <a:r>
                        <a:rPr lang="en-US" altLang="ko-KR" sz="900" dirty="0"/>
                        <a:t>]</a:t>
                      </a:r>
                      <a:r>
                        <a:rPr lang="ko-KR" altLang="en-US" sz="900" dirty="0"/>
                        <a:t>클릭 시 초기 상태로 변경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dirty="0"/>
                        <a:t>1-2</a:t>
                      </a:r>
                      <a:r>
                        <a:rPr lang="ko-KR" altLang="en-US" sz="900" dirty="0"/>
                        <a:t>와 같이 제출서류에 대한 제출 가이드 및 설명 제공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507B"/>
                      </a:solidFill>
                      <a:prstDash val="soli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운송수단별 제출서류</a:t>
                      </a:r>
                      <a:r>
                        <a:rPr lang="en-US" altLang="ko-KR" sz="900" dirty="0"/>
                        <a:t>&gt; :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</a:rPr>
                        <a:t>재확인 필요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900" dirty="0"/>
                        <a:t>1. </a:t>
                      </a:r>
                      <a:r>
                        <a:rPr lang="ko-KR" altLang="en-US" sz="900" dirty="0"/>
                        <a:t>자전거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도보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-(</a:t>
                      </a:r>
                      <a:r>
                        <a:rPr lang="ko-KR" altLang="en-US" sz="900" dirty="0"/>
                        <a:t>필수</a:t>
                      </a:r>
                      <a:r>
                        <a:rPr lang="en-US" altLang="ko-KR" sz="900" dirty="0"/>
                        <a:t>) </a:t>
                      </a:r>
                      <a:r>
                        <a:rPr lang="ko-KR" altLang="en-US" sz="900" dirty="0"/>
                        <a:t>본인 신분증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면허증</a:t>
                      </a:r>
                      <a:r>
                        <a:rPr lang="en-US" altLang="ko-KR" sz="900" dirty="0"/>
                        <a:t>)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-(</a:t>
                      </a:r>
                      <a:r>
                        <a:rPr lang="ko-KR" altLang="en-US" sz="900" dirty="0"/>
                        <a:t>필수</a:t>
                      </a:r>
                      <a:r>
                        <a:rPr lang="en-US" altLang="ko-KR" sz="900" dirty="0"/>
                        <a:t>) </a:t>
                      </a:r>
                      <a:r>
                        <a:rPr lang="ko-KR" altLang="en-US" sz="900" dirty="0"/>
                        <a:t>계좌 사본 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-(</a:t>
                      </a:r>
                      <a:r>
                        <a:rPr lang="ko-KR" altLang="en-US" sz="900" dirty="0"/>
                        <a:t>필수</a:t>
                      </a:r>
                      <a:r>
                        <a:rPr lang="en-US" altLang="ko-KR" sz="900" dirty="0"/>
                        <a:t>) </a:t>
                      </a:r>
                      <a:r>
                        <a:rPr lang="ko-KR" altLang="en-US" sz="900" dirty="0"/>
                        <a:t>본인 프로필 사진</a:t>
                      </a:r>
                      <a:r>
                        <a:rPr lang="en-US" altLang="ko-KR" sz="900" dirty="0"/>
                        <a:t>             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2. </a:t>
                      </a:r>
                      <a:r>
                        <a:rPr lang="ko-KR" altLang="en-US" sz="900" dirty="0" err="1"/>
                        <a:t>킥보드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오토바이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-(</a:t>
                      </a:r>
                      <a:r>
                        <a:rPr lang="ko-KR" altLang="en-US" sz="900" dirty="0"/>
                        <a:t>필수</a:t>
                      </a:r>
                      <a:r>
                        <a:rPr lang="en-US" altLang="ko-KR" sz="900" dirty="0"/>
                        <a:t>) </a:t>
                      </a:r>
                      <a:r>
                        <a:rPr lang="ko-KR" altLang="en-US" sz="900" dirty="0"/>
                        <a:t>본인 면허증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         </a:t>
                      </a:r>
                      <a:r>
                        <a:rPr lang="ko-KR" altLang="en-US" sz="900" dirty="0"/>
                        <a:t>원동기장치자전거 면허증 또는 자동차 면허증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-(</a:t>
                      </a:r>
                      <a:r>
                        <a:rPr lang="ko-KR" altLang="en-US" sz="900" dirty="0"/>
                        <a:t>필수</a:t>
                      </a:r>
                      <a:r>
                        <a:rPr lang="en-US" altLang="ko-KR" sz="900" dirty="0"/>
                        <a:t>) </a:t>
                      </a:r>
                      <a:r>
                        <a:rPr lang="ko-KR" altLang="en-US" sz="900" dirty="0"/>
                        <a:t>계좌 사본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-(</a:t>
                      </a:r>
                      <a:r>
                        <a:rPr lang="ko-KR" altLang="en-US" sz="900" dirty="0"/>
                        <a:t>필수</a:t>
                      </a:r>
                      <a:r>
                        <a:rPr lang="en-US" altLang="ko-KR" sz="900" dirty="0"/>
                        <a:t>) </a:t>
                      </a:r>
                      <a:r>
                        <a:rPr lang="ko-KR" altLang="en-US" sz="900" dirty="0"/>
                        <a:t>본인 프로필 사진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3. </a:t>
                      </a:r>
                      <a:r>
                        <a:rPr lang="ko-KR" altLang="en-US" sz="900" dirty="0"/>
                        <a:t>자동차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-(</a:t>
                      </a:r>
                      <a:r>
                        <a:rPr lang="ko-KR" altLang="en-US" sz="900" dirty="0"/>
                        <a:t>필수</a:t>
                      </a:r>
                      <a:r>
                        <a:rPr lang="en-US" altLang="ko-KR" sz="900" dirty="0"/>
                        <a:t>) </a:t>
                      </a:r>
                      <a:r>
                        <a:rPr lang="ko-KR" altLang="en-US" sz="900" dirty="0"/>
                        <a:t>본인 운전면허증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-(</a:t>
                      </a:r>
                      <a:r>
                        <a:rPr lang="ko-KR" altLang="en-US" sz="900" dirty="0"/>
                        <a:t>필수</a:t>
                      </a:r>
                      <a:r>
                        <a:rPr lang="en-US" altLang="ko-KR" sz="900" dirty="0"/>
                        <a:t>) </a:t>
                      </a:r>
                      <a:r>
                        <a:rPr lang="ko-KR" altLang="en-US" sz="900" dirty="0"/>
                        <a:t>계좌 사본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-(</a:t>
                      </a:r>
                      <a:r>
                        <a:rPr lang="ko-KR" altLang="en-US" sz="900" dirty="0"/>
                        <a:t>필수</a:t>
                      </a:r>
                      <a:r>
                        <a:rPr lang="en-US" altLang="ko-KR" sz="900" dirty="0"/>
                        <a:t>) </a:t>
                      </a:r>
                      <a:r>
                        <a:rPr lang="ko-KR" altLang="en-US" sz="900" dirty="0"/>
                        <a:t>본인 프로필 사진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-(</a:t>
                      </a:r>
                      <a:r>
                        <a:rPr lang="ko-KR" altLang="en-US" sz="900" dirty="0"/>
                        <a:t>필수</a:t>
                      </a:r>
                      <a:r>
                        <a:rPr lang="en-US" altLang="ko-KR" sz="900" dirty="0"/>
                        <a:t>) </a:t>
                      </a:r>
                      <a:r>
                        <a:rPr lang="ko-KR" altLang="en-US" sz="900" dirty="0"/>
                        <a:t>자동차 등록증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-(</a:t>
                      </a:r>
                      <a:r>
                        <a:rPr lang="ko-KR" altLang="en-US" sz="900" dirty="0"/>
                        <a:t>필수</a:t>
                      </a:r>
                      <a:r>
                        <a:rPr lang="en-US" altLang="ko-KR" sz="900" dirty="0"/>
                        <a:t>) </a:t>
                      </a:r>
                      <a:r>
                        <a:rPr lang="ko-KR" altLang="en-US" sz="900" dirty="0"/>
                        <a:t>보험증권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         </a:t>
                      </a:r>
                      <a:r>
                        <a:rPr lang="ko-KR" altLang="en-US" sz="900" dirty="0"/>
                        <a:t>자동차등록증의 차량과 동일한 증권 및 가입증명서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-</a:t>
                      </a:r>
                      <a:r>
                        <a:rPr lang="ko-KR" altLang="en-US" sz="900" dirty="0"/>
                        <a:t>가족관계증명서</a:t>
                      </a:r>
                      <a:endParaRPr lang="en-US" altLang="ko-KR" sz="9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/>
                        <a:t>              </a:t>
                      </a:r>
                      <a:r>
                        <a:rPr lang="ko-KR" altLang="en-US" sz="900" dirty="0"/>
                        <a:t>보험가입이 가족한정특약으로 되어 있는 경우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다음</a:t>
                      </a:r>
                      <a:r>
                        <a:rPr lang="en-US" altLang="ko-KR" sz="900" dirty="0"/>
                        <a:t>&gt;</a:t>
                      </a:r>
                    </a:p>
                    <a:p>
                      <a:pPr latinLnBrk="1"/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터치 시 </a:t>
                      </a:r>
                      <a:r>
                        <a:rPr lang="en-US" altLang="ko-KR" sz="900" dirty="0"/>
                        <a:t>2-1 </a:t>
                      </a:r>
                      <a:r>
                        <a:rPr lang="ko-KR" altLang="en-US" sz="900" dirty="0"/>
                        <a:t>팝업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507B"/>
                      </a:solidFill>
                      <a:prstDash val="solid"/>
                    </a:lnB>
                    <a:solidFill>
                      <a:srgbClr val="4B507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&lt;</a:t>
                      </a:r>
                      <a:r>
                        <a:rPr lang="ko-KR" altLang="en-US" sz="900" dirty="0"/>
                        <a:t>확인</a:t>
                      </a:r>
                      <a:r>
                        <a:rPr lang="en-US" altLang="ko-KR" sz="900" dirty="0"/>
                        <a:t>&gt;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터치 시 </a:t>
                      </a:r>
                      <a:r>
                        <a:rPr lang="en-US" altLang="ko-KR" sz="900" dirty="0"/>
                        <a:t>p.10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74587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9511200" y="7057008"/>
            <a:ext cx="26928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  <a:cs typeface="Calibri" pitchFamily="34" charset="0"/>
              </a:rPr>
              <a:t>요청사항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D4EA49-9224-4D56-AF1E-1B3D6AAA4FDD}"/>
              </a:ext>
            </a:extLst>
          </p:cNvPr>
          <p:cNvSpPr/>
          <p:nvPr/>
        </p:nvSpPr>
        <p:spPr>
          <a:xfrm>
            <a:off x="275342" y="432272"/>
            <a:ext cx="4975454" cy="878497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311EAD-3365-4A5C-8D8E-8E082DAD1C67}"/>
              </a:ext>
            </a:extLst>
          </p:cNvPr>
          <p:cNvSpPr/>
          <p:nvPr/>
        </p:nvSpPr>
        <p:spPr>
          <a:xfrm>
            <a:off x="275342" y="1016100"/>
            <a:ext cx="4975454" cy="5543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 4. </a:t>
            </a:r>
            <a:r>
              <a:rPr lang="ko-KR" altLang="en-US" sz="1400" b="1" dirty="0"/>
              <a:t>지원서류 첨부                                               </a:t>
            </a:r>
            <a:r>
              <a:rPr lang="en-US" altLang="ko-KR" sz="1400" b="1" dirty="0"/>
              <a:t>4/4</a:t>
            </a:r>
            <a:endParaRPr lang="ko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573DF-92D5-4232-A85D-649B5E01A8B0}"/>
              </a:ext>
            </a:extLst>
          </p:cNvPr>
          <p:cNvSpPr txBox="1"/>
          <p:nvPr/>
        </p:nvSpPr>
        <p:spPr>
          <a:xfrm>
            <a:off x="432175" y="1812049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운송수단에 따른 제출 서류를 첨부해 주세요</a:t>
            </a:r>
            <a:r>
              <a:rPr lang="en-US" altLang="ko-KR" sz="1400" b="1" dirty="0"/>
              <a:t>.</a:t>
            </a:r>
            <a:endParaRPr lang="ko-KR" altLang="en-US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44FB721-8B06-4ED3-8ABD-EF11AC91768D}"/>
              </a:ext>
            </a:extLst>
          </p:cNvPr>
          <p:cNvGrpSpPr/>
          <p:nvPr/>
        </p:nvGrpSpPr>
        <p:grpSpPr>
          <a:xfrm>
            <a:off x="406742" y="504280"/>
            <a:ext cx="1211520" cy="367804"/>
            <a:chOff x="2592214" y="1926331"/>
            <a:chExt cx="4759226" cy="106907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93A8C18-9C88-47CC-A142-918C1C220539}"/>
                </a:ext>
              </a:extLst>
            </p:cNvPr>
            <p:cNvSpPr/>
            <p:nvPr/>
          </p:nvSpPr>
          <p:spPr>
            <a:xfrm>
              <a:off x="2592214" y="1926331"/>
              <a:ext cx="4759226" cy="1069073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B63D171-A561-417F-8901-0AAA00358DE1}"/>
                </a:ext>
              </a:extLst>
            </p:cNvPr>
            <p:cNvCxnSpPr>
              <a:cxnSpLocks/>
            </p:cNvCxnSpPr>
            <p:nvPr/>
          </p:nvCxnSpPr>
          <p:spPr>
            <a:xfrm>
              <a:off x="2592214" y="1926331"/>
              <a:ext cx="4759226" cy="106907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3A10280-0227-4D34-AAFA-0E6B6EB4F03D}"/>
              </a:ext>
            </a:extLst>
          </p:cNvPr>
          <p:cNvSpPr txBox="1"/>
          <p:nvPr/>
        </p:nvSpPr>
        <p:spPr>
          <a:xfrm>
            <a:off x="826174" y="53353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BI</a:t>
            </a:r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7BBED5-1E02-46D4-B3EA-D31CCFF7F709}"/>
              </a:ext>
            </a:extLst>
          </p:cNvPr>
          <p:cNvSpPr/>
          <p:nvPr/>
        </p:nvSpPr>
        <p:spPr>
          <a:xfrm>
            <a:off x="293511" y="7483959"/>
            <a:ext cx="4957285" cy="5543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다음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1F23E2-D28F-43B1-8BDF-0E8BFEB9F562}"/>
              </a:ext>
            </a:extLst>
          </p:cNvPr>
          <p:cNvSpPr txBox="1"/>
          <p:nvPr/>
        </p:nvSpPr>
        <p:spPr>
          <a:xfrm>
            <a:off x="466700" y="2331050"/>
            <a:ext cx="47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필수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본인 운전</a:t>
            </a:r>
            <a:r>
              <a:rPr lang="ko-KR" altLang="en-US" sz="1200" b="1" dirty="0"/>
              <a:t>면허증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5A49FA-9AFD-42C5-8F6E-00684A5DA6DC}"/>
              </a:ext>
            </a:extLst>
          </p:cNvPr>
          <p:cNvSpPr txBox="1"/>
          <p:nvPr/>
        </p:nvSpPr>
        <p:spPr>
          <a:xfrm>
            <a:off x="466700" y="3024560"/>
            <a:ext cx="47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필수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  <a:r>
              <a:rPr lang="ko-KR" altLang="en-US" sz="1200" b="1" dirty="0"/>
              <a:t>계좌 사본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E1A83A-03E6-4175-9FB7-3C53F85AE806}"/>
              </a:ext>
            </a:extLst>
          </p:cNvPr>
          <p:cNvSpPr/>
          <p:nvPr/>
        </p:nvSpPr>
        <p:spPr>
          <a:xfrm>
            <a:off x="538343" y="3326323"/>
            <a:ext cx="4584468" cy="316818"/>
          </a:xfrm>
          <a:prstGeom prst="rect">
            <a:avLst/>
          </a:prstGeom>
          <a:noFill/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.pdf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8684C9-57C9-4B28-80AC-F2C7E2381A9A}"/>
              </a:ext>
            </a:extLst>
          </p:cNvPr>
          <p:cNvSpPr txBox="1"/>
          <p:nvPr/>
        </p:nvSpPr>
        <p:spPr>
          <a:xfrm>
            <a:off x="466700" y="3710089"/>
            <a:ext cx="47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필수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  <a:r>
              <a:rPr lang="ko-KR" altLang="en-US" sz="1200" b="1" dirty="0"/>
              <a:t>본인 프로필 사진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D5D46B-6413-48A6-83E8-1E97EAE1003F}"/>
              </a:ext>
            </a:extLst>
          </p:cNvPr>
          <p:cNvSpPr/>
          <p:nvPr/>
        </p:nvSpPr>
        <p:spPr>
          <a:xfrm>
            <a:off x="538343" y="4011852"/>
            <a:ext cx="4584468" cy="316818"/>
          </a:xfrm>
          <a:prstGeom prst="rect">
            <a:avLst/>
          </a:prstGeom>
          <a:noFill/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C31E588-CEDB-4777-B46B-653E2B8CA707}"/>
              </a:ext>
            </a:extLst>
          </p:cNvPr>
          <p:cNvCxnSpPr>
            <a:cxnSpLocks/>
          </p:cNvCxnSpPr>
          <p:nvPr/>
        </p:nvCxnSpPr>
        <p:spPr>
          <a:xfrm>
            <a:off x="504182" y="2129572"/>
            <a:ext cx="4584468" cy="0"/>
          </a:xfrm>
          <a:prstGeom prst="line">
            <a:avLst/>
          </a:prstGeom>
          <a:ln>
            <a:solidFill>
              <a:srgbClr val="4B507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9077CF-F369-4B0D-8E09-F6E0BB19AFC4}"/>
              </a:ext>
            </a:extLst>
          </p:cNvPr>
          <p:cNvSpPr txBox="1"/>
          <p:nvPr/>
        </p:nvSpPr>
        <p:spPr>
          <a:xfrm>
            <a:off x="359966" y="8811622"/>
            <a:ext cx="4759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footer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2842898-10AC-4063-B71F-9F6AE025B398}"/>
              </a:ext>
            </a:extLst>
          </p:cNvPr>
          <p:cNvSpPr txBox="1"/>
          <p:nvPr/>
        </p:nvSpPr>
        <p:spPr>
          <a:xfrm>
            <a:off x="466700" y="4392712"/>
            <a:ext cx="47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필수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  <a:r>
              <a:rPr lang="ko-KR" altLang="en-US" sz="1200" b="1" dirty="0"/>
              <a:t>자동차 등록증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F9D406-A645-4BEC-9E31-1D6DE39085A0}"/>
              </a:ext>
            </a:extLst>
          </p:cNvPr>
          <p:cNvSpPr/>
          <p:nvPr/>
        </p:nvSpPr>
        <p:spPr>
          <a:xfrm>
            <a:off x="538343" y="4694475"/>
            <a:ext cx="4584468" cy="316818"/>
          </a:xfrm>
          <a:prstGeom prst="rect">
            <a:avLst/>
          </a:prstGeom>
          <a:noFill/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3483E5-CDEF-4B4F-A5E4-F59061A4EC99}"/>
              </a:ext>
            </a:extLst>
          </p:cNvPr>
          <p:cNvSpPr/>
          <p:nvPr/>
        </p:nvSpPr>
        <p:spPr>
          <a:xfrm>
            <a:off x="538343" y="2635734"/>
            <a:ext cx="4584468" cy="316818"/>
          </a:xfrm>
          <a:prstGeom prst="rect">
            <a:avLst/>
          </a:prstGeom>
          <a:noFill/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34A86A-AA15-4F94-932A-3BD7076E44C7}"/>
              </a:ext>
            </a:extLst>
          </p:cNvPr>
          <p:cNvSpPr/>
          <p:nvPr/>
        </p:nvSpPr>
        <p:spPr>
          <a:xfrm>
            <a:off x="4371564" y="2658947"/>
            <a:ext cx="745311" cy="276999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첨부하기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30DC7E-D8B3-4153-843B-95B8C9E5442B}"/>
              </a:ext>
            </a:extLst>
          </p:cNvPr>
          <p:cNvSpPr/>
          <p:nvPr/>
        </p:nvSpPr>
        <p:spPr>
          <a:xfrm>
            <a:off x="4371564" y="3347343"/>
            <a:ext cx="745311" cy="276999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삭제하기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9ED53E-BB36-431C-9214-EC47462567CA}"/>
              </a:ext>
            </a:extLst>
          </p:cNvPr>
          <p:cNvSpPr/>
          <p:nvPr/>
        </p:nvSpPr>
        <p:spPr>
          <a:xfrm>
            <a:off x="4371564" y="4035590"/>
            <a:ext cx="745311" cy="276999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첨부하기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B41C6A-F3F7-4C37-9CE5-7EE42D5DF497}"/>
              </a:ext>
            </a:extLst>
          </p:cNvPr>
          <p:cNvSpPr/>
          <p:nvPr/>
        </p:nvSpPr>
        <p:spPr>
          <a:xfrm>
            <a:off x="4371564" y="4724418"/>
            <a:ext cx="745311" cy="276999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첨부하기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2B01A4-E105-4CC8-B696-4EBA32005149}"/>
              </a:ext>
            </a:extLst>
          </p:cNvPr>
          <p:cNvSpPr/>
          <p:nvPr/>
        </p:nvSpPr>
        <p:spPr>
          <a:xfrm>
            <a:off x="5440877" y="6033174"/>
            <a:ext cx="3899289" cy="318407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98A14FC-ADCB-455F-A2E9-46F440E1D7C4}"/>
              </a:ext>
            </a:extLst>
          </p:cNvPr>
          <p:cNvSpPr/>
          <p:nvPr/>
        </p:nvSpPr>
        <p:spPr>
          <a:xfrm>
            <a:off x="5314483" y="5901774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2-1</a:t>
            </a:r>
            <a:endParaRPr kumimoji="0" lang="ko-KR" altLang="en-US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A4E679-DC67-4F7B-86AD-90A04A5A9A86}"/>
              </a:ext>
            </a:extLst>
          </p:cNvPr>
          <p:cNvSpPr txBox="1"/>
          <p:nvPr/>
        </p:nvSpPr>
        <p:spPr>
          <a:xfrm>
            <a:off x="5461103" y="6408937"/>
            <a:ext cx="387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배민커넥트</a:t>
            </a:r>
            <a:r>
              <a:rPr lang="ko-KR" altLang="en-US" sz="1200" b="1" dirty="0"/>
              <a:t> 계약 체결 안내</a:t>
            </a:r>
            <a:endParaRPr lang="ko-KR" altLang="en-US" sz="2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D5903C0-C61E-404D-B2DF-B211B7F89C3E}"/>
              </a:ext>
            </a:extLst>
          </p:cNvPr>
          <p:cNvSpPr/>
          <p:nvPr/>
        </p:nvSpPr>
        <p:spPr>
          <a:xfrm>
            <a:off x="5688558" y="8542329"/>
            <a:ext cx="3394487" cy="5543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확인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FA85FF-1DC4-401F-9888-CB42C9401636}"/>
              </a:ext>
            </a:extLst>
          </p:cNvPr>
          <p:cNvSpPr txBox="1"/>
          <p:nvPr/>
        </p:nvSpPr>
        <p:spPr>
          <a:xfrm>
            <a:off x="5797953" y="6911539"/>
            <a:ext cx="3202973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지원해 주셔서 감사합니다</a:t>
            </a:r>
            <a:r>
              <a:rPr lang="en-US" altLang="ko-KR" sz="1200" dirty="0"/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다음페이지에 나타나는 계약 내용을 꼼꼼히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확인 후 서명해 주세요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87AD0F1-ED58-41F3-BCB7-4F08CDF8E415}"/>
              </a:ext>
            </a:extLst>
          </p:cNvPr>
          <p:cNvSpPr/>
          <p:nvPr/>
        </p:nvSpPr>
        <p:spPr>
          <a:xfrm>
            <a:off x="286173" y="1676039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1</a:t>
            </a:r>
            <a:endParaRPr kumimoji="0" lang="ko-KR" altLang="en-US" sz="1200" b="1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594FB83-B2A4-4F9B-A003-4D362ADB0219}"/>
              </a:ext>
            </a:extLst>
          </p:cNvPr>
          <p:cNvSpPr/>
          <p:nvPr/>
        </p:nvSpPr>
        <p:spPr>
          <a:xfrm>
            <a:off x="380329" y="3208473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1-1</a:t>
            </a:r>
            <a:endParaRPr kumimoji="0" lang="ko-KR" altLang="en-US" sz="1200" b="1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93DF9A7-6182-432A-9537-FEE8D531D6EF}"/>
              </a:ext>
            </a:extLst>
          </p:cNvPr>
          <p:cNvSpPr/>
          <p:nvPr/>
        </p:nvSpPr>
        <p:spPr>
          <a:xfrm>
            <a:off x="169174" y="7345040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2</a:t>
            </a:r>
            <a:endParaRPr kumimoji="0" lang="ko-KR" altLang="en-US" sz="12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2D01414-CEE8-4D04-B3A3-2705D4DC321C}"/>
              </a:ext>
            </a:extLst>
          </p:cNvPr>
          <p:cNvSpPr/>
          <p:nvPr/>
        </p:nvSpPr>
        <p:spPr bwMode="auto">
          <a:xfrm>
            <a:off x="9511200" y="5906016"/>
            <a:ext cx="2692800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  <a:cs typeface="Calibri" pitchFamily="34" charset="0"/>
              </a:rPr>
              <a:t>Alert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  <a:cs typeface="Calibri" pitchFamily="34" charset="0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9DB5B4FE-A79A-4D72-9D30-80A91DFDC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58272"/>
              </p:ext>
            </p:extLst>
          </p:nvPr>
        </p:nvGraphicFramePr>
        <p:xfrm>
          <a:off x="9516140" y="6194048"/>
          <a:ext cx="2690038" cy="502920"/>
        </p:xfrm>
        <a:graphic>
          <a:graphicData uri="http://schemas.openxmlformats.org/drawingml/2006/table">
            <a:tbl>
              <a:tblPr/>
              <a:tblGrid>
                <a:gridCol w="276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2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mpd="sng">
                      <a:solidFill>
                        <a:srgbClr val="4B507B"/>
                      </a:solidFill>
                      <a:prstDash val="solid"/>
                    </a:lnL>
                    <a:lnR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507B"/>
                      </a:solidFill>
                      <a:prstDash val="soli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지원하기</a:t>
                      </a:r>
                      <a:r>
                        <a:rPr lang="en-US" altLang="ko-KR" sz="900" dirty="0"/>
                        <a:t>]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/>
                        <a:t>필수서류 </a:t>
                      </a:r>
                      <a:r>
                        <a:rPr lang="ko-KR" altLang="en-US" sz="900" dirty="0" err="1"/>
                        <a:t>미첨부시</a:t>
                      </a:r>
                      <a:endParaRPr lang="en-US" altLang="ko-KR" sz="9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      : </a:t>
                      </a:r>
                      <a:r>
                        <a:rPr lang="ko-KR" altLang="en-US" sz="900" dirty="0"/>
                        <a:t>필수 제출서류를 첨부해 주세요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507B"/>
                      </a:solidFill>
                      <a:prstDash val="solid"/>
                    </a:lnR>
                    <a:lnT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109746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6E27C667-33B5-4D5A-BB60-A5508E188175}"/>
              </a:ext>
            </a:extLst>
          </p:cNvPr>
          <p:cNvSpPr txBox="1"/>
          <p:nvPr/>
        </p:nvSpPr>
        <p:spPr>
          <a:xfrm>
            <a:off x="466700" y="5086603"/>
            <a:ext cx="47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필수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  <a:r>
              <a:rPr lang="ko-KR" altLang="en-US" sz="1200" b="1" dirty="0"/>
              <a:t>보험증권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910909-5168-48AC-83F1-D74EB8704DF5}"/>
              </a:ext>
            </a:extLst>
          </p:cNvPr>
          <p:cNvSpPr/>
          <p:nvPr/>
        </p:nvSpPr>
        <p:spPr>
          <a:xfrm>
            <a:off x="538343" y="5388366"/>
            <a:ext cx="4584468" cy="316818"/>
          </a:xfrm>
          <a:prstGeom prst="rect">
            <a:avLst/>
          </a:prstGeom>
          <a:noFill/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자동차등록증의 차량과 동일한 증권 및 가입증명서 첨부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9B102A-D5BC-427F-8DF3-099BA9DE3058}"/>
              </a:ext>
            </a:extLst>
          </p:cNvPr>
          <p:cNvSpPr txBox="1"/>
          <p:nvPr/>
        </p:nvSpPr>
        <p:spPr>
          <a:xfrm>
            <a:off x="466700" y="5790355"/>
            <a:ext cx="47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가족관계증명서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994195F-9B5F-4D0D-B48D-11DB0C98AC6A}"/>
              </a:ext>
            </a:extLst>
          </p:cNvPr>
          <p:cNvSpPr/>
          <p:nvPr/>
        </p:nvSpPr>
        <p:spPr>
          <a:xfrm>
            <a:off x="538343" y="6092118"/>
            <a:ext cx="4584468" cy="316818"/>
          </a:xfrm>
          <a:prstGeom prst="rect">
            <a:avLst/>
          </a:prstGeom>
          <a:noFill/>
          <a:ln w="889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보험가입이 가족한정특약으로 되어 있는 경우 첨부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79BCCC3-3D7C-48D0-ACD1-06CEA375D365}"/>
              </a:ext>
            </a:extLst>
          </p:cNvPr>
          <p:cNvSpPr/>
          <p:nvPr/>
        </p:nvSpPr>
        <p:spPr>
          <a:xfrm>
            <a:off x="4371564" y="5412104"/>
            <a:ext cx="745311" cy="276999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첨부하기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FFAD0AF-76E9-469D-A090-2CFD7D085C19}"/>
              </a:ext>
            </a:extLst>
          </p:cNvPr>
          <p:cNvSpPr/>
          <p:nvPr/>
        </p:nvSpPr>
        <p:spPr>
          <a:xfrm>
            <a:off x="4371564" y="6122061"/>
            <a:ext cx="745311" cy="276999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첨부하기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29E1084-C1E3-46E6-8A8C-F409F6A3DEDC}"/>
              </a:ext>
            </a:extLst>
          </p:cNvPr>
          <p:cNvSpPr/>
          <p:nvPr/>
        </p:nvSpPr>
        <p:spPr>
          <a:xfrm>
            <a:off x="380329" y="5303614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1-2</a:t>
            </a:r>
            <a:endParaRPr kumimoji="0" lang="ko-KR" altLang="en-US" sz="12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0F657DB-DC45-430B-8E07-653E3AAB53DF}"/>
              </a:ext>
            </a:extLst>
          </p:cNvPr>
          <p:cNvSpPr/>
          <p:nvPr/>
        </p:nvSpPr>
        <p:spPr>
          <a:xfrm>
            <a:off x="293511" y="8086843"/>
            <a:ext cx="4957285" cy="55434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70C0"/>
                </a:solidFill>
              </a:rPr>
              <a:t>임시저장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3C766C2-B3EE-42D1-8C32-3F8316C04464}"/>
              </a:ext>
            </a:extLst>
          </p:cNvPr>
          <p:cNvSpPr/>
          <p:nvPr/>
        </p:nvSpPr>
        <p:spPr>
          <a:xfrm>
            <a:off x="5557158" y="8437816"/>
            <a:ext cx="262800" cy="262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1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7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/>
              <a:t>3</a:t>
            </a:r>
            <a:endParaRPr kumimoji="0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4577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B507B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7306</TotalTime>
  <Words>2118</Words>
  <Application>Microsoft Office PowerPoint</Application>
  <PresentationFormat>사용자 지정</PresentationFormat>
  <Paragraphs>611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나눔바른펜</vt:lpstr>
      <vt:lpstr>맑은 고딕</vt:lpstr>
      <vt:lpstr>Arial</vt:lpstr>
      <vt:lpstr>Calibri</vt:lpstr>
      <vt:lpstr>Office 테마</vt:lpstr>
      <vt:lpstr>2_Office 테마</vt:lpstr>
      <vt:lpstr>3_Office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DOGEUN JEONG</dc:creator>
  <cp:lastModifiedBy>정도근</cp:lastModifiedBy>
  <cp:revision>890</cp:revision>
  <cp:lastPrinted>2020-06-09T02:58:09Z</cp:lastPrinted>
  <dcterms:created xsi:type="dcterms:W3CDTF">2017-08-31T14:47:48Z</dcterms:created>
  <dcterms:modified xsi:type="dcterms:W3CDTF">2020-07-30T05:02:21Z</dcterms:modified>
</cp:coreProperties>
</file>