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4" r:id="rId3"/>
    <p:sldId id="283" r:id="rId4"/>
    <p:sldId id="279" r:id="rId5"/>
    <p:sldId id="284" r:id="rId6"/>
    <p:sldId id="295" r:id="rId7"/>
    <p:sldId id="296" r:id="rId8"/>
    <p:sldId id="286" r:id="rId9"/>
    <p:sldId id="287" r:id="rId10"/>
    <p:sldId id="289" r:id="rId11"/>
    <p:sldId id="288" r:id="rId12"/>
    <p:sldId id="290" r:id="rId13"/>
    <p:sldId id="291" r:id="rId14"/>
    <p:sldId id="292" r:id="rId15"/>
    <p:sldId id="293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jang" initials="j" lastIdx="1" clrIdx="0">
    <p:extLst>
      <p:ext uri="{19B8F6BF-5375-455C-9EA6-DF929625EA0E}">
        <p15:presenceInfo xmlns:p15="http://schemas.microsoft.com/office/powerpoint/2012/main" userId="jhj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B44DF-936A-46CE-82C1-F52146A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F9833-9C67-4042-BA90-FCF94F9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3F030-27C1-4717-941E-64E9AF65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606C6-BE3E-4E39-9FC5-B5D82E0E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F2F11-C26A-41D7-82F8-CF3F5EC4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C4C89-484D-44AF-86AD-501504C3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FEA37C-AE5B-4D6D-81E6-AC95019E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FDA10-C66C-43EB-88B1-86D4DED5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8AF27-A435-4D09-A775-D1E51CB3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012FB-776A-4AFB-A3BA-A4490AFA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1E64ED-11F2-42A5-92E2-A6AECF32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735126-92A9-40F7-8E4C-47C580C91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1F36A-3872-4EEE-B9AF-8CBACB0D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22B44-BBAF-42D0-9FC7-D0A2C4F7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1BFCC-38FE-49EB-AFAB-0270A874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3951-FC44-4948-A166-232B55D0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72F8F-77AE-41B0-B160-DE3BDBAE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40060-7035-42E7-8379-6B5A128B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E227A-8AAB-46F0-85CC-C93CEBC6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865A7-AC32-452E-BF5A-9E6EF342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43189-1BEC-46A6-BCEC-FAD1BAB0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045E8-B262-47E5-A2F5-5462ADC35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153C3-FB03-465A-B889-9FE0D3E5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6CCDB-EF10-4C83-8D7E-2E5052EA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A92F0-569D-4C23-B1C1-A68AE7DE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ABC9-5A02-44CA-8E87-55C78D4B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56F61-9E6C-4EB3-8F9C-2F83DD680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ADA30-C03A-4407-A3A2-745C6942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B0F79-2C87-4BA3-B2FA-D01FA95C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817AE-59D4-451C-BF9D-027367DC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A5267-FD8F-44B4-8E1B-A4B8DBC9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4F605-DAD1-4335-A098-092E5B2C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F380C-411C-482B-B115-10E25AA5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439D9-6378-4679-80FD-9C3524FB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9C856E-F8D6-4354-BE9A-58D1F5590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5EA065-2F60-44B1-902A-A98FED59A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0FEDF0-5F25-4676-9D8C-D1957005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990FF8-6829-445C-A596-59D5C286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F674DE-B94A-477E-980A-9224DA19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5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499B-4450-4C27-8BA3-6F5AD47C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ACDE56-2C8B-4626-98E9-86AE933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5889C-D45E-47E4-9236-4603D6D7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0510C-9D52-43F5-96A2-97B5657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91CB70-D39F-46DA-BD5B-3157A20D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C8796-00D2-4CDF-96B2-BB2C9BF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AF6FF-7F67-4C2F-9C58-1B4B0937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2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B790-0E15-4CCF-8A2F-3BCC362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2F7EA-389A-4400-81E4-20A348FF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CC25E3-628A-402F-B03D-A7861670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05781-E254-4A0B-B160-67C895E8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067F9-5CC4-43B5-928E-1B6CFC14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7A40F-12D1-4A2B-92F7-8C1BDD06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91D16-8F8D-4FC3-97CF-562F6BE4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72C0FB-49C1-4C38-A42F-F3304D3E3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9D4E4-8128-441C-9766-6B234D1D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54DD6A-BC1F-4220-9E8F-7FDEA54D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D8BEB-DED4-48D2-AEA0-A080642E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40B53-A748-4394-B4A3-04ACBCB7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1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666E75-A44C-440A-9AFB-63327AD1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1C2C2-7672-48CD-B9B7-0D04460E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E504-6CFC-471D-AE0A-D1B810B76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D515-648F-4C41-B230-2DBF8B8EBCF9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7214D-2CF8-430D-B2F9-8BB185A8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0125D-6214-4671-B39D-649782D5E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0166-B51B-44FE-B048-F0D7C6945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8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060700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노무비닷컴 이용확인서 출력기능</a:t>
            </a:r>
            <a:endParaRPr lang="ko-KR" altLang="en-US" sz="2400" dirty="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12828"/>
            <a:ext cx="652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대상 </a:t>
            </a:r>
            <a:r>
              <a:rPr lang="en-US" altLang="ko-KR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원도급사 </a:t>
            </a:r>
            <a:r>
              <a:rPr lang="en-US" altLang="ko-KR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/ admin</a:t>
            </a:r>
            <a:endParaRPr lang="en-US" altLang="ko-KR" sz="16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적용</a:t>
            </a:r>
            <a:r>
              <a:rPr lang="en-US" altLang="ko-KR" sz="160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url</a:t>
            </a:r>
            <a:r>
              <a:rPr lang="en-US" altLang="ko-KR" sz="16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www.nomubi</a:t>
            </a:r>
            <a:r>
              <a:rPr lang="en-US" altLang="ko-KR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.com / daelim.nomubi.com</a:t>
            </a:r>
          </a:p>
          <a:p>
            <a:r>
              <a:rPr lang="ko-KR" altLang="en-US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적용일시 </a:t>
            </a:r>
            <a:r>
              <a:rPr lang="en-US" altLang="ko-KR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2020.08.21</a:t>
            </a:r>
            <a:endParaRPr lang="en-US" altLang="ko-KR" sz="1600" dirty="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세부 프로젝트 </a:t>
            </a:r>
            <a:r>
              <a:rPr lang="en-US" altLang="ko-KR" sz="16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ko-KR" altLang="en-US" sz="16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</a:t>
            </a:r>
            <a:r>
              <a:rPr lang="en-US" altLang="ko-KR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노무비닷컴 이용확인서 출력물</a:t>
            </a:r>
            <a:endParaRPr lang="en-US" altLang="ko-KR" sz="160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나</a:t>
            </a:r>
            <a:r>
              <a:rPr lang="en-US" altLang="ko-KR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노무비닷컴 이용확인서 신청기능</a:t>
            </a:r>
            <a:endParaRPr lang="en-US" altLang="ko-KR" sz="160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노무비닷컴 이용확인서 출력기능</a:t>
            </a:r>
            <a:endParaRPr lang="en-US" altLang="ko-KR" sz="160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라</a:t>
            </a:r>
            <a:r>
              <a:rPr lang="en-US" altLang="ko-KR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노무비닷컴 이용확인서 관리기능</a:t>
            </a:r>
            <a:endParaRPr lang="en-US" altLang="ko-KR" sz="1600" dirty="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1560" y="3856980"/>
            <a:ext cx="180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221194"/>
            <a:ext cx="522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노무비닷컴 이용확인서 출력기능</a:t>
            </a:r>
            <a:endParaRPr lang="en-US" altLang="ko-KR" sz="240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43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BFCB32-58E2-4C95-A9FB-4C38EDD6A652}"/>
              </a:ext>
            </a:extLst>
          </p:cNvPr>
          <p:cNvSpPr/>
          <p:nvPr/>
        </p:nvSpPr>
        <p:spPr>
          <a:xfrm>
            <a:off x="152400" y="127000"/>
            <a:ext cx="5567082" cy="65659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862A8E-6331-47E0-8AB5-4336582E1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93093"/>
              </p:ext>
            </p:extLst>
          </p:nvPr>
        </p:nvGraphicFramePr>
        <p:xfrm>
          <a:off x="8382000" y="1"/>
          <a:ext cx="3810000" cy="173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1862456659"/>
                    </a:ext>
                  </a:extLst>
                </a:gridCol>
                <a:gridCol w="3042286">
                  <a:extLst>
                    <a:ext uri="{9D8B030D-6E8A-4147-A177-3AD203B41FA5}">
                      <a16:colId xmlns:a16="http://schemas.microsoft.com/office/drawing/2014/main" val="4044033522"/>
                    </a:ext>
                  </a:extLst>
                </a:gridCol>
              </a:tblGrid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4564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도입기업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현장관리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4682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http://www.nomubi.com/nomu3101.do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3052"/>
                  </a:ext>
                </a:extLst>
              </a:tr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26652"/>
                  </a:ext>
                </a:extLst>
              </a:tr>
              <a:tr h="638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01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인쇄 버튼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ML Report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통한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pdf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7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1D2EAE9-6E4E-472C-9694-AD9FFA46A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5"/>
          <a:stretch/>
        </p:blipFill>
        <p:spPr>
          <a:xfrm>
            <a:off x="4930590" y="412375"/>
            <a:ext cx="571429" cy="65863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FCAC66-0E92-4E19-9123-CEB03600A212}"/>
              </a:ext>
            </a:extLst>
          </p:cNvPr>
          <p:cNvGrpSpPr/>
          <p:nvPr/>
        </p:nvGrpSpPr>
        <p:grpSpPr>
          <a:xfrm>
            <a:off x="5441577" y="111785"/>
            <a:ext cx="295835" cy="295835"/>
            <a:chOff x="5441577" y="111785"/>
            <a:chExt cx="295835" cy="2958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321427-B95E-4074-A5C9-EBB5028B6565}"/>
                </a:ext>
              </a:extLst>
            </p:cNvPr>
            <p:cNvSpPr/>
            <p:nvPr/>
          </p:nvSpPr>
          <p:spPr>
            <a:xfrm>
              <a:off x="5458692" y="140821"/>
              <a:ext cx="242862" cy="242862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B2723430-DD69-4729-B62F-5AA32D69522A}"/>
                </a:ext>
              </a:extLst>
            </p:cNvPr>
            <p:cNvSpPr/>
            <p:nvPr/>
          </p:nvSpPr>
          <p:spPr>
            <a:xfrm>
              <a:off x="5441577" y="111785"/>
              <a:ext cx="295835" cy="295835"/>
            </a:xfrm>
            <a:prstGeom prst="mathMultiply">
              <a:avLst>
                <a:gd name="adj1" fmla="val 0"/>
              </a:avLst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68A10FB-6104-4BCA-9CEF-FAC323D50FC2}"/>
              </a:ext>
            </a:extLst>
          </p:cNvPr>
          <p:cNvSpPr txBox="1"/>
          <p:nvPr/>
        </p:nvSpPr>
        <p:spPr>
          <a:xfrm>
            <a:off x="5464857" y="414815"/>
            <a:ext cx="39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01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22F616-2932-43A6-9F34-B9E72BFFB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86" t="16233" r="33919" b="3487"/>
          <a:stretch/>
        </p:blipFill>
        <p:spPr>
          <a:xfrm>
            <a:off x="197750" y="165100"/>
            <a:ext cx="4710793" cy="64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1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221194"/>
            <a:ext cx="522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라</a:t>
            </a:r>
            <a:r>
              <a:rPr lang="en-US" altLang="ko-KR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노무비닷컴 이용확인서 관리기능</a:t>
            </a:r>
            <a:endParaRPr lang="en-US" altLang="ko-KR" sz="2400" dirty="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35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B084FB-9D54-4DAE-AD30-B0B685866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93"/>
          <a:stretch/>
        </p:blipFill>
        <p:spPr>
          <a:xfrm>
            <a:off x="0" y="0"/>
            <a:ext cx="8382000" cy="80929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862A8E-6331-47E0-8AB5-4336582E1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61539"/>
              </p:ext>
            </p:extLst>
          </p:nvPr>
        </p:nvGraphicFramePr>
        <p:xfrm>
          <a:off x="8382000" y="1"/>
          <a:ext cx="3810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1862456659"/>
                    </a:ext>
                  </a:extLst>
                </a:gridCol>
                <a:gridCol w="3042286">
                  <a:extLst>
                    <a:ext uri="{9D8B030D-6E8A-4147-A177-3AD203B41FA5}">
                      <a16:colId xmlns:a16="http://schemas.microsoft.com/office/drawing/2014/main" val="4044033522"/>
                    </a:ext>
                  </a:extLst>
                </a:gridCol>
              </a:tblGrid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4564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admin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확인서발급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이용확인서발급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4682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3052"/>
                  </a:ext>
                </a:extLst>
              </a:tr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26652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01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최대 행 갯수 설정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개씩 보기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50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개씩 보기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전체보기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700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02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시계열 조회 설정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신청일자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발급일자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YYYY-MM-DD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형태 및 달력 아이콘 클릭 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달력 호출하여 연월일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621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03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상태값 조회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대기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반려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47177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04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키워드 색인 설정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원도급사명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원도급사업자번호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하도급사명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하도급사업자번호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현장명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담당자명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텍스트 포함 검색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정확히 일치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X)</a:t>
                      </a:r>
                      <a:endParaRPr lang="ko-KR" altLang="en-US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17695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05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조회 및 엑셀출력 버튼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조회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01~04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설정한 색인요건 반영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엑셀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조회 기준에 따른 엑셀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66642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06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조회하기 버튼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버튼 클릭 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다음 슬라이드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(13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번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26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977DE2-7D85-414D-8F44-AD488A5E6670}"/>
              </a:ext>
            </a:extLst>
          </p:cNvPr>
          <p:cNvSpPr txBox="1"/>
          <p:nvPr/>
        </p:nvSpPr>
        <p:spPr>
          <a:xfrm>
            <a:off x="0" y="96202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1"/>
                </a:solidFill>
              </a:rPr>
              <a:t>이용확인서 발급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342810-976F-4D9A-9B08-DAF88FF77BC3}"/>
              </a:ext>
            </a:extLst>
          </p:cNvPr>
          <p:cNvCxnSpPr/>
          <p:nvPr/>
        </p:nvCxnSpPr>
        <p:spPr>
          <a:xfrm>
            <a:off x="0" y="1269802"/>
            <a:ext cx="838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7E6843-2EB9-4132-9725-467D03A5E0B7}"/>
              </a:ext>
            </a:extLst>
          </p:cNvPr>
          <p:cNvSpPr txBox="1"/>
          <p:nvPr/>
        </p:nvSpPr>
        <p:spPr>
          <a:xfrm>
            <a:off x="6578115" y="1004531"/>
            <a:ext cx="1822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운영업무 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이용확인서 발급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0DDB65B-C58D-4284-B60C-9828DEA4A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89007"/>
              </p:ext>
            </p:extLst>
          </p:nvPr>
        </p:nvGraphicFramePr>
        <p:xfrm>
          <a:off x="126999" y="1945640"/>
          <a:ext cx="81466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4">
                  <a:extLst>
                    <a:ext uri="{9D8B030D-6E8A-4147-A177-3AD203B41FA5}">
                      <a16:colId xmlns:a16="http://schemas.microsoft.com/office/drawing/2014/main" val="1228018122"/>
                    </a:ext>
                  </a:extLst>
                </a:gridCol>
                <a:gridCol w="626076">
                  <a:extLst>
                    <a:ext uri="{9D8B030D-6E8A-4147-A177-3AD203B41FA5}">
                      <a16:colId xmlns:a16="http://schemas.microsoft.com/office/drawing/2014/main" val="3022945400"/>
                    </a:ext>
                  </a:extLst>
                </a:gridCol>
                <a:gridCol w="675503">
                  <a:extLst>
                    <a:ext uri="{9D8B030D-6E8A-4147-A177-3AD203B41FA5}">
                      <a16:colId xmlns:a16="http://schemas.microsoft.com/office/drawing/2014/main" val="626820369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693617073"/>
                    </a:ext>
                  </a:extLst>
                </a:gridCol>
                <a:gridCol w="626075">
                  <a:extLst>
                    <a:ext uri="{9D8B030D-6E8A-4147-A177-3AD203B41FA5}">
                      <a16:colId xmlns:a16="http://schemas.microsoft.com/office/drawing/2014/main" val="1627573097"/>
                    </a:ext>
                  </a:extLst>
                </a:gridCol>
                <a:gridCol w="2125363">
                  <a:extLst>
                    <a:ext uri="{9D8B030D-6E8A-4147-A177-3AD203B41FA5}">
                      <a16:colId xmlns:a16="http://schemas.microsoft.com/office/drawing/2014/main" val="2767397946"/>
                    </a:ext>
                  </a:extLst>
                </a:gridCol>
                <a:gridCol w="897924">
                  <a:extLst>
                    <a:ext uri="{9D8B030D-6E8A-4147-A177-3AD203B41FA5}">
                      <a16:colId xmlns:a16="http://schemas.microsoft.com/office/drawing/2014/main" val="1293083111"/>
                    </a:ext>
                  </a:extLst>
                </a:gridCol>
                <a:gridCol w="634313">
                  <a:extLst>
                    <a:ext uri="{9D8B030D-6E8A-4147-A177-3AD203B41FA5}">
                      <a16:colId xmlns:a16="http://schemas.microsoft.com/office/drawing/2014/main" val="1510145299"/>
                    </a:ext>
                  </a:extLst>
                </a:gridCol>
                <a:gridCol w="321276">
                  <a:extLst>
                    <a:ext uri="{9D8B030D-6E8A-4147-A177-3AD203B41FA5}">
                      <a16:colId xmlns:a16="http://schemas.microsoft.com/office/drawing/2014/main" val="3015741863"/>
                    </a:ext>
                  </a:extLst>
                </a:gridCol>
                <a:gridCol w="554767">
                  <a:extLst>
                    <a:ext uri="{9D8B030D-6E8A-4147-A177-3AD203B41FA5}">
                      <a16:colId xmlns:a16="http://schemas.microsoft.com/office/drawing/2014/main" val="1981190678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277196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순번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신청일자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발급일자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원도급사명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원도급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사업자번호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현장명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하도급사명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사업자번호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진행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담당자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4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2020-07-27</a:t>
                      </a:r>
                    </a:p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15:42:50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GS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120-86-88513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속초 자이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차 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나이스토건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123-45-67890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대기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>
                          <a:solidFill>
                            <a:schemeClr val="accent1"/>
                          </a:solidFill>
                          <a:latin typeface="+mn-lt"/>
                        </a:rPr>
                        <a:t>발급하기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4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2020-07-07 09:39:19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2020-07-08 09:03:29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GS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120-86-88513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속초 자이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차 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나이스토건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123-45-67890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반려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>
                          <a:solidFill>
                            <a:schemeClr val="accent1"/>
                          </a:solidFill>
                          <a:latin typeface="+mn-lt"/>
                        </a:rPr>
                        <a:t>조회하기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장정현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94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2020-07-06 17:28:25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2020-07-07 09:16:51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GS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120-86-88513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속초 자이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차 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나이스토건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123-45-67890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>
                          <a:solidFill>
                            <a:schemeClr val="accent1"/>
                          </a:solidFill>
                          <a:latin typeface="+mn-lt"/>
                        </a:rPr>
                        <a:t>발급하기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장정현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28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2020-07-03 16:53:09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2020-07-06 15:50:46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GS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120-86-88513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속초 자이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차 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나이스토건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123-45-67890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>
                          <a:solidFill>
                            <a:schemeClr val="accent1"/>
                          </a:solidFill>
                          <a:latin typeface="+mn-lt"/>
                        </a:rPr>
                        <a:t>발급하기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김남류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66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2020-04-09 11:21:32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2020-07-09 11:53:47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GS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120-86-88513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속초 자이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차 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나이스토건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123-45-67890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>
                          <a:solidFill>
                            <a:schemeClr val="accent1"/>
                          </a:solidFill>
                          <a:latin typeface="+mn-lt"/>
                        </a:rPr>
                        <a:t>발급하기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김남류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5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2020-02-19 14:47:48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2020-07-06 15:47:48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GS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120-86-88513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속초 자이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차 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나이스토건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123-45-67890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>
                          <a:solidFill>
                            <a:schemeClr val="accent1"/>
                          </a:solidFill>
                          <a:latin typeface="+mn-lt"/>
                        </a:rPr>
                        <a:t>발급하기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김남류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7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2019-07-17 09:40:00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2020-06-08 09:01:04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GS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120-86-88513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속초 자이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차 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나이스토건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123-45-67890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>
                          <a:solidFill>
                            <a:schemeClr val="accent1"/>
                          </a:solidFill>
                          <a:latin typeface="+mn-lt"/>
                        </a:rPr>
                        <a:t>발급하기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김남류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824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58AAE-ACE1-455F-8A46-E5A693595186}"/>
              </a:ext>
            </a:extLst>
          </p:cNvPr>
          <p:cNvSpPr/>
          <p:nvPr/>
        </p:nvSpPr>
        <p:spPr>
          <a:xfrm>
            <a:off x="126999" y="1543050"/>
            <a:ext cx="839789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B695C44-59B2-40B2-840D-4405D3AFB3C8}"/>
              </a:ext>
            </a:extLst>
          </p:cNvPr>
          <p:cNvGrpSpPr/>
          <p:nvPr/>
        </p:nvGrpSpPr>
        <p:grpSpPr>
          <a:xfrm>
            <a:off x="786788" y="1543050"/>
            <a:ext cx="180000" cy="180000"/>
            <a:chOff x="786788" y="1543050"/>
            <a:chExt cx="180000" cy="1800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20E884-3FCE-4C30-B0F7-6D64D3883587}"/>
                </a:ext>
              </a:extLst>
            </p:cNvPr>
            <p:cNvSpPr/>
            <p:nvPr/>
          </p:nvSpPr>
          <p:spPr>
            <a:xfrm>
              <a:off x="786788" y="1543050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FEF6CF2-C1DC-4DDF-BAF6-C5BD90F71AD9}"/>
                </a:ext>
              </a:extLst>
            </p:cNvPr>
            <p:cNvSpPr/>
            <p:nvPr/>
          </p:nvSpPr>
          <p:spPr>
            <a:xfrm rot="10800000">
              <a:off x="838199" y="1604963"/>
              <a:ext cx="82867" cy="7143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7F6E33-AAD5-4520-BF82-CC322905331B}"/>
              </a:ext>
            </a:extLst>
          </p:cNvPr>
          <p:cNvSpPr/>
          <p:nvPr/>
        </p:nvSpPr>
        <p:spPr>
          <a:xfrm>
            <a:off x="94363" y="1524388"/>
            <a:ext cx="744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</a:t>
            </a:r>
            <a:endParaRPr lang="ko-KR" altLang="en-US" sz="8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E75E00-6080-4617-B1F6-F64F3D9BA2B3}"/>
              </a:ext>
            </a:extLst>
          </p:cNvPr>
          <p:cNvSpPr/>
          <p:nvPr/>
        </p:nvSpPr>
        <p:spPr>
          <a:xfrm>
            <a:off x="1109723" y="1543050"/>
            <a:ext cx="714375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35183C-67AF-41D2-9A72-2C4C2F045D43}"/>
              </a:ext>
            </a:extLst>
          </p:cNvPr>
          <p:cNvGrpSpPr/>
          <p:nvPr/>
        </p:nvGrpSpPr>
        <p:grpSpPr>
          <a:xfrm>
            <a:off x="1644098" y="1543050"/>
            <a:ext cx="180000" cy="180000"/>
            <a:chOff x="786788" y="1543050"/>
            <a:chExt cx="180000" cy="18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B22B1D-3BB7-4FDB-9016-61CEA4383576}"/>
                </a:ext>
              </a:extLst>
            </p:cNvPr>
            <p:cNvSpPr/>
            <p:nvPr/>
          </p:nvSpPr>
          <p:spPr>
            <a:xfrm>
              <a:off x="786788" y="1543050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30AAA42F-B860-461E-B08C-8D1C9F9B30BE}"/>
                </a:ext>
              </a:extLst>
            </p:cNvPr>
            <p:cNvSpPr/>
            <p:nvPr/>
          </p:nvSpPr>
          <p:spPr>
            <a:xfrm rot="10800000">
              <a:off x="838199" y="1604963"/>
              <a:ext cx="82867" cy="7143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ED986A-3C54-4FCB-9672-BFDA83E9AFDF}"/>
              </a:ext>
            </a:extLst>
          </p:cNvPr>
          <p:cNvSpPr/>
          <p:nvPr/>
        </p:nvSpPr>
        <p:spPr>
          <a:xfrm>
            <a:off x="1075090" y="152438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신청일자</a:t>
            </a:r>
            <a:endParaRPr lang="ko-KR" altLang="en-US" sz="8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8FD2DB-05D3-4814-AC01-1AB2D4A77485}"/>
              </a:ext>
            </a:extLst>
          </p:cNvPr>
          <p:cNvSpPr/>
          <p:nvPr/>
        </p:nvSpPr>
        <p:spPr>
          <a:xfrm>
            <a:off x="1895192" y="1543050"/>
            <a:ext cx="839789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E1593B8-E12C-4A23-8844-D618C6A9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99" y="1543718"/>
            <a:ext cx="152402" cy="17646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7B1A08-E13C-4690-88E4-F225C28F83CE}"/>
              </a:ext>
            </a:extLst>
          </p:cNvPr>
          <p:cNvSpPr/>
          <p:nvPr/>
        </p:nvSpPr>
        <p:spPr>
          <a:xfrm>
            <a:off x="3136966" y="1543050"/>
            <a:ext cx="839789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BD1171-3EEB-4BAF-9A77-619D57D0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3" y="1543718"/>
            <a:ext cx="152402" cy="1764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544669-B0EF-48DF-AC93-CB2E2FC70FC4}"/>
              </a:ext>
            </a:extLst>
          </p:cNvPr>
          <p:cNvSpPr/>
          <p:nvPr/>
        </p:nvSpPr>
        <p:spPr>
          <a:xfrm>
            <a:off x="2900902" y="1521917"/>
            <a:ext cx="2568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60FE9C-8B9B-4FF5-93B6-7B337EDD2FAF}"/>
              </a:ext>
            </a:extLst>
          </p:cNvPr>
          <p:cNvSpPr/>
          <p:nvPr/>
        </p:nvSpPr>
        <p:spPr>
          <a:xfrm>
            <a:off x="4278798" y="1543050"/>
            <a:ext cx="467548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D708995-963F-4DDC-88F7-7B2F1CBFC470}"/>
              </a:ext>
            </a:extLst>
          </p:cNvPr>
          <p:cNvGrpSpPr/>
          <p:nvPr/>
        </p:nvGrpSpPr>
        <p:grpSpPr>
          <a:xfrm>
            <a:off x="4566346" y="1543050"/>
            <a:ext cx="180000" cy="180000"/>
            <a:chOff x="786788" y="1543050"/>
            <a:chExt cx="180000" cy="18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AA824C-2CF6-4738-89ED-3A895930388C}"/>
                </a:ext>
              </a:extLst>
            </p:cNvPr>
            <p:cNvSpPr/>
            <p:nvPr/>
          </p:nvSpPr>
          <p:spPr>
            <a:xfrm>
              <a:off x="786788" y="1543050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B27D690D-40F9-4A28-B562-388950C7B9E6}"/>
                </a:ext>
              </a:extLst>
            </p:cNvPr>
            <p:cNvSpPr/>
            <p:nvPr/>
          </p:nvSpPr>
          <p:spPr>
            <a:xfrm rot="10800000">
              <a:off x="838199" y="1604963"/>
              <a:ext cx="82867" cy="7143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F5F15C-A14B-418B-867F-F9B77F32A9CC}"/>
              </a:ext>
            </a:extLst>
          </p:cNvPr>
          <p:cNvSpPr/>
          <p:nvPr/>
        </p:nvSpPr>
        <p:spPr>
          <a:xfrm>
            <a:off x="4219800" y="1524388"/>
            <a:ext cx="3898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  <a:endParaRPr lang="ko-KR" altLang="en-US" sz="8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6E4417-4B47-4713-B575-1C74093D2173}"/>
              </a:ext>
            </a:extLst>
          </p:cNvPr>
          <p:cNvSpPr/>
          <p:nvPr/>
        </p:nvSpPr>
        <p:spPr>
          <a:xfrm>
            <a:off x="4959350" y="1543050"/>
            <a:ext cx="939225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A313E52-F408-4787-88F9-0C8A872363D9}"/>
              </a:ext>
            </a:extLst>
          </p:cNvPr>
          <p:cNvGrpSpPr/>
          <p:nvPr/>
        </p:nvGrpSpPr>
        <p:grpSpPr>
          <a:xfrm>
            <a:off x="5718575" y="1543050"/>
            <a:ext cx="180000" cy="180000"/>
            <a:chOff x="786788" y="1543050"/>
            <a:chExt cx="180000" cy="18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5CACC8-F864-4E86-B1E1-6EA798B220B8}"/>
                </a:ext>
              </a:extLst>
            </p:cNvPr>
            <p:cNvSpPr/>
            <p:nvPr/>
          </p:nvSpPr>
          <p:spPr>
            <a:xfrm>
              <a:off x="786788" y="1543050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E5D73E52-066D-40E4-9167-9931332ED73C}"/>
                </a:ext>
              </a:extLst>
            </p:cNvPr>
            <p:cNvSpPr/>
            <p:nvPr/>
          </p:nvSpPr>
          <p:spPr>
            <a:xfrm rot="10800000">
              <a:off x="838199" y="1604963"/>
              <a:ext cx="82867" cy="7143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B56E24-C6E4-4AAF-9C84-E78794DAD178}"/>
              </a:ext>
            </a:extLst>
          </p:cNvPr>
          <p:cNvSpPr/>
          <p:nvPr/>
        </p:nvSpPr>
        <p:spPr>
          <a:xfrm>
            <a:off x="4973568" y="1524388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원도급사명</a:t>
            </a:r>
            <a:endParaRPr lang="ko-KR" altLang="en-US" sz="8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7EF5E44-089F-4421-8D00-659689BF4719}"/>
              </a:ext>
            </a:extLst>
          </p:cNvPr>
          <p:cNvSpPr/>
          <p:nvPr/>
        </p:nvSpPr>
        <p:spPr>
          <a:xfrm>
            <a:off x="5961155" y="1543050"/>
            <a:ext cx="1377858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872888-16C9-4C71-B958-3CF9AC5FD813}"/>
              </a:ext>
            </a:extLst>
          </p:cNvPr>
          <p:cNvSpPr/>
          <p:nvPr/>
        </p:nvSpPr>
        <p:spPr>
          <a:xfrm>
            <a:off x="7393704" y="1543050"/>
            <a:ext cx="428848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8F32E77-554C-4C62-83C8-C7ECA78962F8}"/>
              </a:ext>
            </a:extLst>
          </p:cNvPr>
          <p:cNvSpPr/>
          <p:nvPr/>
        </p:nvSpPr>
        <p:spPr>
          <a:xfrm>
            <a:off x="7844850" y="1543050"/>
            <a:ext cx="428848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518CFA-F70D-461B-B27B-783085A6525E}"/>
              </a:ext>
            </a:extLst>
          </p:cNvPr>
          <p:cNvSpPr/>
          <p:nvPr/>
        </p:nvSpPr>
        <p:spPr>
          <a:xfrm>
            <a:off x="7409884" y="1524388"/>
            <a:ext cx="3898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  <a:endParaRPr lang="ko-KR" altLang="en-US" sz="8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C69FF1-8E08-4B23-B684-3360D469D100}"/>
              </a:ext>
            </a:extLst>
          </p:cNvPr>
          <p:cNvSpPr/>
          <p:nvPr/>
        </p:nvSpPr>
        <p:spPr>
          <a:xfrm>
            <a:off x="7864348" y="1524388"/>
            <a:ext cx="3898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엑셀</a:t>
            </a:r>
            <a:endParaRPr lang="ko-KR" altLang="en-US" sz="80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1E6ED06-C2CC-4BED-84CB-8891E891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047" y="5095234"/>
            <a:ext cx="2761905" cy="21904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71ACB5-E731-45C1-94DA-CBB2233E0F44}"/>
              </a:ext>
            </a:extLst>
          </p:cNvPr>
          <p:cNvSpPr/>
          <p:nvPr/>
        </p:nvSpPr>
        <p:spPr>
          <a:xfrm>
            <a:off x="76200" y="1516982"/>
            <a:ext cx="93345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3A72E6-6A4D-461B-9C6C-B8D1D4B4FDBE}"/>
              </a:ext>
            </a:extLst>
          </p:cNvPr>
          <p:cNvSpPr txBox="1"/>
          <p:nvPr/>
        </p:nvSpPr>
        <p:spPr>
          <a:xfrm>
            <a:off x="-21692" y="124061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01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658C610-85D3-4411-90C8-EADB40B2C7AA}"/>
              </a:ext>
            </a:extLst>
          </p:cNvPr>
          <p:cNvSpPr/>
          <p:nvPr/>
        </p:nvSpPr>
        <p:spPr>
          <a:xfrm>
            <a:off x="1096210" y="1516982"/>
            <a:ext cx="3078747" cy="251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7F4149-19E4-4C88-BC46-3A3425F398D1}"/>
              </a:ext>
            </a:extLst>
          </p:cNvPr>
          <p:cNvSpPr txBox="1"/>
          <p:nvPr/>
        </p:nvSpPr>
        <p:spPr>
          <a:xfrm>
            <a:off x="998319" y="124061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02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076085-7CE1-423F-A993-ED7674B2CC30}"/>
              </a:ext>
            </a:extLst>
          </p:cNvPr>
          <p:cNvSpPr/>
          <p:nvPr/>
        </p:nvSpPr>
        <p:spPr>
          <a:xfrm>
            <a:off x="4273082" y="1516982"/>
            <a:ext cx="491424" cy="251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9F2474-A909-4CFF-B458-DD3312FB9244}"/>
              </a:ext>
            </a:extLst>
          </p:cNvPr>
          <p:cNvSpPr txBox="1"/>
          <p:nvPr/>
        </p:nvSpPr>
        <p:spPr>
          <a:xfrm>
            <a:off x="4186331" y="124061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03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EECE89-2D20-4F96-8D64-5D9F7296D00A}"/>
              </a:ext>
            </a:extLst>
          </p:cNvPr>
          <p:cNvSpPr/>
          <p:nvPr/>
        </p:nvSpPr>
        <p:spPr>
          <a:xfrm>
            <a:off x="4959559" y="1516982"/>
            <a:ext cx="2391736" cy="23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C49380-F7DB-460D-BDD3-B59928CEB553}"/>
              </a:ext>
            </a:extLst>
          </p:cNvPr>
          <p:cNvSpPr txBox="1"/>
          <p:nvPr/>
        </p:nvSpPr>
        <p:spPr>
          <a:xfrm>
            <a:off x="4872808" y="124061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04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4A7435-CFF2-4719-B9EF-F648A1927085}"/>
              </a:ext>
            </a:extLst>
          </p:cNvPr>
          <p:cNvSpPr/>
          <p:nvPr/>
        </p:nvSpPr>
        <p:spPr>
          <a:xfrm>
            <a:off x="7391399" y="1516982"/>
            <a:ext cx="918385" cy="23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E1A2F7-30BC-49CA-B2F7-CAE6B6CE0CFA}"/>
              </a:ext>
            </a:extLst>
          </p:cNvPr>
          <p:cNvSpPr txBox="1"/>
          <p:nvPr/>
        </p:nvSpPr>
        <p:spPr>
          <a:xfrm>
            <a:off x="7294500" y="124061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05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F67CE8-65D4-461E-87E5-5DF7EF0AFF44}"/>
              </a:ext>
            </a:extLst>
          </p:cNvPr>
          <p:cNvSpPr/>
          <p:nvPr/>
        </p:nvSpPr>
        <p:spPr>
          <a:xfrm>
            <a:off x="7198894" y="1950119"/>
            <a:ext cx="549443" cy="2994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747BF-7B53-413B-8C34-E98E9907F9EF}"/>
              </a:ext>
            </a:extLst>
          </p:cNvPr>
          <p:cNvSpPr txBox="1"/>
          <p:nvPr/>
        </p:nvSpPr>
        <p:spPr>
          <a:xfrm>
            <a:off x="7142485" y="494633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06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276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B084FB-9D54-4DAE-AD30-B0B685866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93"/>
          <a:stretch/>
        </p:blipFill>
        <p:spPr>
          <a:xfrm>
            <a:off x="0" y="0"/>
            <a:ext cx="8382000" cy="80929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862A8E-6331-47E0-8AB5-4336582E1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55521"/>
              </p:ext>
            </p:extLst>
          </p:nvPr>
        </p:nvGraphicFramePr>
        <p:xfrm>
          <a:off x="8382000" y="1"/>
          <a:ext cx="3810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1862456659"/>
                    </a:ext>
                  </a:extLst>
                </a:gridCol>
                <a:gridCol w="3042286">
                  <a:extLst>
                    <a:ext uri="{9D8B030D-6E8A-4147-A177-3AD203B41FA5}">
                      <a16:colId xmlns:a16="http://schemas.microsoft.com/office/drawing/2014/main" val="4044033522"/>
                    </a:ext>
                  </a:extLst>
                </a:gridCol>
              </a:tblGrid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4564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...&gt;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이용확인서발급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4682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3052"/>
                  </a:ext>
                </a:extLst>
              </a:tr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26652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01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&lt;Step1, 2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데이터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번 슬라이드에서 유저로부터 입력받은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700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다음 슬라이드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(14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번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에서 계속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26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977DE2-7D85-414D-8F44-AD488A5E6670}"/>
              </a:ext>
            </a:extLst>
          </p:cNvPr>
          <p:cNvSpPr txBox="1"/>
          <p:nvPr/>
        </p:nvSpPr>
        <p:spPr>
          <a:xfrm>
            <a:off x="0" y="96202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1"/>
                </a:solidFill>
              </a:rPr>
              <a:t>이용확인서 발급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E6843-2EB9-4132-9725-467D03A5E0B7}"/>
              </a:ext>
            </a:extLst>
          </p:cNvPr>
          <p:cNvSpPr txBox="1"/>
          <p:nvPr/>
        </p:nvSpPr>
        <p:spPr>
          <a:xfrm>
            <a:off x="5837528" y="1004531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운영업무 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이용확인서 발급 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발급 상세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8CF9604-8956-4605-95E8-4C1EA21BC3CB}"/>
              </a:ext>
            </a:extLst>
          </p:cNvPr>
          <p:cNvCxnSpPr/>
          <p:nvPr/>
        </p:nvCxnSpPr>
        <p:spPr>
          <a:xfrm>
            <a:off x="0" y="1269802"/>
            <a:ext cx="838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74E5456-E37E-4871-9EDB-EB54A2EB6BA6}"/>
              </a:ext>
            </a:extLst>
          </p:cNvPr>
          <p:cNvSpPr txBox="1"/>
          <p:nvPr/>
        </p:nvSpPr>
        <p:spPr>
          <a:xfrm>
            <a:off x="0" y="1356009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■ 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Step0. 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발급 진행상태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CDA5BC-C227-4300-9CB8-EF415D771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38330"/>
              </p:ext>
            </p:extLst>
          </p:nvPr>
        </p:nvGraphicFramePr>
        <p:xfrm>
          <a:off x="80210" y="1645148"/>
          <a:ext cx="8209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01">
                  <a:extLst>
                    <a:ext uri="{9D8B030D-6E8A-4147-A177-3AD203B41FA5}">
                      <a16:colId xmlns:a16="http://schemas.microsoft.com/office/drawing/2014/main" val="393853004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3185218449"/>
                    </a:ext>
                  </a:extLst>
                </a:gridCol>
                <a:gridCol w="730456">
                  <a:extLst>
                    <a:ext uri="{9D8B030D-6E8A-4147-A177-3AD203B41FA5}">
                      <a16:colId xmlns:a16="http://schemas.microsoft.com/office/drawing/2014/main" val="861890904"/>
                    </a:ext>
                  </a:extLst>
                </a:gridCol>
                <a:gridCol w="926432">
                  <a:extLst>
                    <a:ext uri="{9D8B030D-6E8A-4147-A177-3AD203B41FA5}">
                      <a16:colId xmlns:a16="http://schemas.microsoft.com/office/drawing/2014/main" val="1808707726"/>
                    </a:ext>
                  </a:extLst>
                </a:gridCol>
                <a:gridCol w="677007">
                  <a:extLst>
                    <a:ext uri="{9D8B030D-6E8A-4147-A177-3AD203B41FA5}">
                      <a16:colId xmlns:a16="http://schemas.microsoft.com/office/drawing/2014/main" val="1200343430"/>
                    </a:ext>
                  </a:extLst>
                </a:gridCol>
                <a:gridCol w="2298264">
                  <a:extLst>
                    <a:ext uri="{9D8B030D-6E8A-4147-A177-3AD203B41FA5}">
                      <a16:colId xmlns:a16="http://schemas.microsoft.com/office/drawing/2014/main" val="1971247381"/>
                    </a:ext>
                  </a:extLst>
                </a:gridCol>
                <a:gridCol w="970971">
                  <a:extLst>
                    <a:ext uri="{9D8B030D-6E8A-4147-A177-3AD203B41FA5}">
                      <a16:colId xmlns:a16="http://schemas.microsoft.com/office/drawing/2014/main" val="3809167231"/>
                    </a:ext>
                  </a:extLst>
                </a:gridCol>
                <a:gridCol w="685915">
                  <a:extLst>
                    <a:ext uri="{9D8B030D-6E8A-4147-A177-3AD203B41FA5}">
                      <a16:colId xmlns:a16="http://schemas.microsoft.com/office/drawing/2014/main" val="1097209906"/>
                    </a:ext>
                  </a:extLst>
                </a:gridCol>
                <a:gridCol w="347412">
                  <a:extLst>
                    <a:ext uri="{9D8B030D-6E8A-4147-A177-3AD203B41FA5}">
                      <a16:colId xmlns:a16="http://schemas.microsoft.com/office/drawing/2014/main" val="1130476929"/>
                    </a:ext>
                  </a:extLst>
                </a:gridCol>
                <a:gridCol w="552379">
                  <a:extLst>
                    <a:ext uri="{9D8B030D-6E8A-4147-A177-3AD203B41FA5}">
                      <a16:colId xmlns:a16="http://schemas.microsoft.com/office/drawing/2014/main" val="328085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순번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신청일자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발급일자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원도급사명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원도급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사업자번호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현장명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하도급사명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사업자번호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담당자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32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2020-07-27</a:t>
                      </a:r>
                    </a:p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15:42:50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GS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120-86-88513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속초 자이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차 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나이스토건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123-45-67890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대기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92028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720DBE1-5B37-4E28-BA1E-41517606C8B4}"/>
              </a:ext>
            </a:extLst>
          </p:cNvPr>
          <p:cNvSpPr txBox="1"/>
          <p:nvPr/>
        </p:nvSpPr>
        <p:spPr>
          <a:xfrm>
            <a:off x="0" y="2632118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■ 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Step1. 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기업정보 확인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8ADB4-B5E4-4F63-BBCF-2C6FF4F92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25212"/>
              </p:ext>
            </p:extLst>
          </p:nvPr>
        </p:nvGraphicFramePr>
        <p:xfrm>
          <a:off x="80210" y="2921978"/>
          <a:ext cx="8209545" cy="1549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61451475"/>
                    </a:ext>
                  </a:extLst>
                </a:gridCol>
                <a:gridCol w="3266572">
                  <a:extLst>
                    <a:ext uri="{9D8B030D-6E8A-4147-A177-3AD203B41FA5}">
                      <a16:colId xmlns:a16="http://schemas.microsoft.com/office/drawing/2014/main" val="2099330322"/>
                    </a:ext>
                  </a:extLst>
                </a:gridCol>
                <a:gridCol w="3266572">
                  <a:extLst>
                    <a:ext uri="{9D8B030D-6E8A-4147-A177-3AD203B41FA5}">
                      <a16:colId xmlns:a16="http://schemas.microsoft.com/office/drawing/2014/main" val="3964780321"/>
                    </a:ext>
                  </a:extLst>
                </a:gridCol>
              </a:tblGrid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원도급사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15263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상호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GS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나이스토건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197785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서울시 서대문구 충정로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36,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국민연금공단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서울시 영등포구 국회대로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길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사옥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47923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대표자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장정현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김남류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210406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연락처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02-788-9071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02-788-9090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027794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5D6924F3-BC92-47B7-AD83-616FB1EF1919}"/>
              </a:ext>
            </a:extLst>
          </p:cNvPr>
          <p:cNvSpPr txBox="1"/>
          <p:nvPr/>
        </p:nvSpPr>
        <p:spPr>
          <a:xfrm>
            <a:off x="0" y="4653424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■ 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Step2. 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계약정보 확인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8416271-6E8C-4D36-B217-77F96AE79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73023"/>
              </p:ext>
            </p:extLst>
          </p:nvPr>
        </p:nvGraphicFramePr>
        <p:xfrm>
          <a:off x="80210" y="4943284"/>
          <a:ext cx="8209545" cy="185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61451475"/>
                    </a:ext>
                  </a:extLst>
                </a:gridCol>
                <a:gridCol w="3266572">
                  <a:extLst>
                    <a:ext uri="{9D8B030D-6E8A-4147-A177-3AD203B41FA5}">
                      <a16:colId xmlns:a16="http://schemas.microsoft.com/office/drawing/2014/main" val="2099330322"/>
                    </a:ext>
                  </a:extLst>
                </a:gridCol>
                <a:gridCol w="3266572">
                  <a:extLst>
                    <a:ext uri="{9D8B030D-6E8A-4147-A177-3AD203B41FA5}">
                      <a16:colId xmlns:a16="http://schemas.microsoft.com/office/drawing/2014/main" val="3964780321"/>
                    </a:ext>
                  </a:extLst>
                </a:gridCol>
              </a:tblGrid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원도급 계약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 계약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15263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공사명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나이스디앤알 신사옥 건축공사 계약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나이스디앤알 신사옥 골조공사 계약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197785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계약금액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150,000,000,000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10,000,000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47923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계약일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2020-09-01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210406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준공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예정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일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2023-09-01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2021-01-31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027794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하도급계약서 첨부파일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>
                          <a:solidFill>
                            <a:schemeClr val="accent1"/>
                          </a:solidFill>
                          <a:latin typeface="+mn-lt"/>
                        </a:rPr>
                        <a:t>보기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9851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6A94DC5B-2243-4C22-B4D4-E4070B35A67A}"/>
              </a:ext>
            </a:extLst>
          </p:cNvPr>
          <p:cNvSpPr txBox="1"/>
          <p:nvPr/>
        </p:nvSpPr>
        <p:spPr>
          <a:xfrm>
            <a:off x="-21692" y="242974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01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28F046-3E28-47CE-A08C-CC7B59605C20}"/>
              </a:ext>
            </a:extLst>
          </p:cNvPr>
          <p:cNvSpPr/>
          <p:nvPr/>
        </p:nvSpPr>
        <p:spPr>
          <a:xfrm>
            <a:off x="62819" y="2679210"/>
            <a:ext cx="8235482" cy="4178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6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B084FB-9D54-4DAE-AD30-B0B685866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93"/>
          <a:stretch/>
        </p:blipFill>
        <p:spPr>
          <a:xfrm>
            <a:off x="0" y="0"/>
            <a:ext cx="8382000" cy="80929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862A8E-6331-47E0-8AB5-4336582E1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72888"/>
              </p:ext>
            </p:extLst>
          </p:nvPr>
        </p:nvGraphicFramePr>
        <p:xfrm>
          <a:off x="8382000" y="1"/>
          <a:ext cx="38100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1862456659"/>
                    </a:ext>
                  </a:extLst>
                </a:gridCol>
                <a:gridCol w="3042286">
                  <a:extLst>
                    <a:ext uri="{9D8B030D-6E8A-4147-A177-3AD203B41FA5}">
                      <a16:colId xmlns:a16="http://schemas.microsoft.com/office/drawing/2014/main" val="4044033522"/>
                    </a:ext>
                  </a:extLst>
                </a:gridCol>
              </a:tblGrid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4564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...&gt;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이용확인서발급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4682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3052"/>
                  </a:ext>
                </a:extLst>
              </a:tr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26652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01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첨부파일 보기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이용자가 첨부한 하도급계약서 다운로드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700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02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확인서 보기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 전 필수적으로 확인서 보기 클릭하여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오류 여부 체크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(11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번 슬라이드의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modal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호출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621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03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발급하기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본 이용확인서 발급하기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(admin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에서 본 확인서 상태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이용자에서 본 확인서 상태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발급완료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47177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04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반려하기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신청내역 상 오류가 있어 반려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사유 작성 必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(admin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에서 본 확인서 상태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반려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이용자에서 본 확인서 상태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반려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17695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05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반려사유 보기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04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에서 반려 후에만 본 버튼 활성화 및 클릭 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Alert Message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입력된 반려사유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66642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06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대기상태로 되돌리기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반려 혹은 승인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한 것을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대기상태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되돌림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2646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8416271-6E8C-4D36-B217-77F96AE79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57646"/>
              </p:ext>
            </p:extLst>
          </p:nvPr>
        </p:nvGraphicFramePr>
        <p:xfrm>
          <a:off x="80210" y="882030"/>
          <a:ext cx="8209545" cy="185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61451475"/>
                    </a:ext>
                  </a:extLst>
                </a:gridCol>
                <a:gridCol w="3266572">
                  <a:extLst>
                    <a:ext uri="{9D8B030D-6E8A-4147-A177-3AD203B41FA5}">
                      <a16:colId xmlns:a16="http://schemas.microsoft.com/office/drawing/2014/main" val="2099330322"/>
                    </a:ext>
                  </a:extLst>
                </a:gridCol>
                <a:gridCol w="3266572">
                  <a:extLst>
                    <a:ext uri="{9D8B030D-6E8A-4147-A177-3AD203B41FA5}">
                      <a16:colId xmlns:a16="http://schemas.microsoft.com/office/drawing/2014/main" val="3964780321"/>
                    </a:ext>
                  </a:extLst>
                </a:gridCol>
              </a:tblGrid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원도급 계약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 계약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15263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공사명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나이스디앤알 신사옥 건축공사 계약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나이스디앤알 신사옥 골조공사 계약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197785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계약금액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150,000,000,000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10,000,000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47923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계약일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2020-07-01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2020-09-01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210406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준공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예정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일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2023-09-01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2021-01-31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027794"/>
                  </a:ext>
                </a:extLst>
              </a:tr>
              <a:tr h="30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하도급계약서 첨부파일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>
                          <a:solidFill>
                            <a:schemeClr val="accent1"/>
                          </a:solidFill>
                          <a:latin typeface="+mn-lt"/>
                        </a:rPr>
                        <a:t>보기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74175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6B7724B-E06A-4D6E-BD4C-C63D4E19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0" y="2813797"/>
            <a:ext cx="8209545" cy="2796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4EBFBD-9AEF-4501-9105-6C10EC3D9D0B}"/>
              </a:ext>
            </a:extLst>
          </p:cNvPr>
          <p:cNvSpPr txBox="1"/>
          <p:nvPr/>
        </p:nvSpPr>
        <p:spPr>
          <a:xfrm>
            <a:off x="6129124" y="309569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02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ECF72-D185-4272-82F2-931B2786E51C}"/>
              </a:ext>
            </a:extLst>
          </p:cNvPr>
          <p:cNvSpPr txBox="1"/>
          <p:nvPr/>
        </p:nvSpPr>
        <p:spPr>
          <a:xfrm>
            <a:off x="7209439" y="309569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03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B1B9-327C-4875-B72A-8404B2AE45D8}"/>
              </a:ext>
            </a:extLst>
          </p:cNvPr>
          <p:cNvSpPr txBox="1"/>
          <p:nvPr/>
        </p:nvSpPr>
        <p:spPr>
          <a:xfrm>
            <a:off x="6192442" y="24045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01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55B007-545C-47AB-AF61-7F24EC321272}"/>
              </a:ext>
            </a:extLst>
          </p:cNvPr>
          <p:cNvSpPr txBox="1"/>
          <p:nvPr/>
        </p:nvSpPr>
        <p:spPr>
          <a:xfrm>
            <a:off x="5082992" y="309569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04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225B88-8804-4C88-B253-3FA6B898E3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1" t="6105" r="6778" b="4943"/>
          <a:stretch/>
        </p:blipFill>
        <p:spPr>
          <a:xfrm>
            <a:off x="5154102" y="3764520"/>
            <a:ext cx="2469735" cy="2469735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02AB153-5202-4CCD-8D56-23AEA3C0D143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V="1">
            <a:off x="5154103" y="2953638"/>
            <a:ext cx="30311" cy="2045750"/>
          </a:xfrm>
          <a:prstGeom prst="bentConnector3">
            <a:avLst>
              <a:gd name="adj1" fmla="val 8541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21C938-FF0F-42D9-A4F2-335ED13EFE74}"/>
              </a:ext>
            </a:extLst>
          </p:cNvPr>
          <p:cNvSpPr txBox="1"/>
          <p:nvPr/>
        </p:nvSpPr>
        <p:spPr>
          <a:xfrm>
            <a:off x="1083560" y="309569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05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3E6A3-8F18-45F1-A8BC-3D1646BB0D04}"/>
              </a:ext>
            </a:extLst>
          </p:cNvPr>
          <p:cNvSpPr txBox="1"/>
          <p:nvPr/>
        </p:nvSpPr>
        <p:spPr>
          <a:xfrm>
            <a:off x="37428" y="309569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06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89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67BC3A-DE23-4B03-AB3F-EE5EC092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715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조직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프로세스</a:t>
                      </a: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2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원청사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300"/>
                        </a:spcBef>
                        <a:buFont typeface="Arial" pitchFamily="34" charset="0"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2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 algn="ctr" latinLnBrk="1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480789"/>
                  </a:ext>
                </a:extLst>
              </a:tr>
              <a:tr h="1592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화면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2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955" marR="76955" marT="38478" marB="3847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42332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E49D30-4B83-42B9-A8F1-3FA8227C8282}"/>
              </a:ext>
            </a:extLst>
          </p:cNvPr>
          <p:cNvGrpSpPr/>
          <p:nvPr/>
        </p:nvGrpSpPr>
        <p:grpSpPr>
          <a:xfrm>
            <a:off x="1214477" y="830658"/>
            <a:ext cx="747673" cy="935780"/>
            <a:chOff x="1739259" y="762391"/>
            <a:chExt cx="747673" cy="9357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52903C-3344-4E84-AA42-6E25F3E24F03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발급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신청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D4C7C5-64BE-45BB-BFC1-B5D691CDD2DA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01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85F3A29C-D2F2-4E6F-98CA-11BCADC6E8C1}"/>
              </a:ext>
            </a:extLst>
          </p:cNvPr>
          <p:cNvSpPr/>
          <p:nvPr/>
        </p:nvSpPr>
        <p:spPr bwMode="auto">
          <a:xfrm>
            <a:off x="1291047" y="4124750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미발급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65C22D-F4CA-4C20-8629-DFC1D47BD347}"/>
              </a:ext>
            </a:extLst>
          </p:cNvPr>
          <p:cNvGrpSpPr/>
          <p:nvPr/>
        </p:nvGrpSpPr>
        <p:grpSpPr>
          <a:xfrm>
            <a:off x="2125259" y="830658"/>
            <a:ext cx="747673" cy="935780"/>
            <a:chOff x="1739259" y="762391"/>
            <a:chExt cx="747673" cy="93578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0757FB1-2825-4076-A480-39A7A6EE714E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발급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정보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입력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DAAC8D0-0D73-4F16-9F8A-A355ED1D851D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02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2AEA7543-EAF8-44DA-BFD9-A8AB268E7A96}"/>
              </a:ext>
            </a:extLst>
          </p:cNvPr>
          <p:cNvSpPr/>
          <p:nvPr/>
        </p:nvSpPr>
        <p:spPr bwMode="auto">
          <a:xfrm>
            <a:off x="2201829" y="4124750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미발급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ECA3BB-CE3E-4DF0-ACB9-7064B2FDA06D}"/>
              </a:ext>
            </a:extLst>
          </p:cNvPr>
          <p:cNvGrpSpPr/>
          <p:nvPr/>
        </p:nvGrpSpPr>
        <p:grpSpPr>
          <a:xfrm>
            <a:off x="3036041" y="830658"/>
            <a:ext cx="747673" cy="935780"/>
            <a:chOff x="1739259" y="762391"/>
            <a:chExt cx="747673" cy="9357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04F85F-96AF-4288-B25E-B542D7E30928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신청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완료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BC0A22E-58D2-4C06-9379-89F741052200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03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EF26969E-D43F-47D4-93AE-FBED5D0B2B60}"/>
              </a:ext>
            </a:extLst>
          </p:cNvPr>
          <p:cNvSpPr/>
          <p:nvPr/>
        </p:nvSpPr>
        <p:spPr bwMode="auto">
          <a:xfrm>
            <a:off x="3112611" y="4124750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처리중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C979876-4355-452A-B6C8-9F89BA1319D3}"/>
              </a:ext>
            </a:extLst>
          </p:cNvPr>
          <p:cNvGrpSpPr/>
          <p:nvPr/>
        </p:nvGrpSpPr>
        <p:grpSpPr>
          <a:xfrm>
            <a:off x="3036041" y="2364183"/>
            <a:ext cx="747673" cy="935780"/>
            <a:chOff x="1739259" y="762391"/>
            <a:chExt cx="747673" cy="93578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7DC19BB-DC35-4AD2-939D-85800A1A4293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신청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접수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3EC7E5F-24DF-4EDD-8597-B0D5371BCACE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04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D40313ED-3D74-40C7-9108-D00A3685F056}"/>
              </a:ext>
            </a:extLst>
          </p:cNvPr>
          <p:cNvSpPr/>
          <p:nvPr/>
        </p:nvSpPr>
        <p:spPr bwMode="auto">
          <a:xfrm>
            <a:off x="3112611" y="5658275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대기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DA3411F8-431C-4B85-83C0-AA95AFD3D209}"/>
              </a:ext>
            </a:extLst>
          </p:cNvPr>
          <p:cNvSpPr/>
          <p:nvPr/>
        </p:nvSpPr>
        <p:spPr bwMode="auto">
          <a:xfrm>
            <a:off x="4329330" y="4124750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처리중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5C94D4AE-A77D-431E-B407-8843D0B8D230}"/>
              </a:ext>
            </a:extLst>
          </p:cNvPr>
          <p:cNvSpPr/>
          <p:nvPr/>
        </p:nvSpPr>
        <p:spPr bwMode="auto">
          <a:xfrm>
            <a:off x="4329330" y="5658275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대기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8859A0-2A9A-4DF9-8E3C-030164425E56}"/>
              </a:ext>
            </a:extLst>
          </p:cNvPr>
          <p:cNvGrpSpPr/>
          <p:nvPr/>
        </p:nvGrpSpPr>
        <p:grpSpPr>
          <a:xfrm>
            <a:off x="4003671" y="2364183"/>
            <a:ext cx="1249911" cy="935780"/>
            <a:chOff x="5255293" y="2364183"/>
            <a:chExt cx="1249911" cy="935780"/>
          </a:xfrm>
        </p:grpSpPr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5F7BE3A8-D356-47C0-981C-8C435D2124FA}"/>
                </a:ext>
              </a:extLst>
            </p:cNvPr>
            <p:cNvSpPr/>
            <p:nvPr/>
          </p:nvSpPr>
          <p:spPr>
            <a:xfrm>
              <a:off x="5328018" y="2385563"/>
              <a:ext cx="1177186" cy="914400"/>
            </a:xfrm>
            <a:prstGeom prst="diamond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발급심사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8763F0A-8671-47F6-9A9D-F698F39B1BDB}"/>
                </a:ext>
              </a:extLst>
            </p:cNvPr>
            <p:cNvSpPr/>
            <p:nvPr/>
          </p:nvSpPr>
          <p:spPr>
            <a:xfrm>
              <a:off x="5255293" y="2364183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05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sp>
        <p:nvSpPr>
          <p:cNvPr id="47" name="순서도: 문서 46">
            <a:extLst>
              <a:ext uri="{FF2B5EF4-FFF2-40B4-BE49-F238E27FC236}">
                <a16:creationId xmlns:a16="http://schemas.microsoft.com/office/drawing/2014/main" id="{8B9E612B-7D43-4E5A-B51B-639DF302CD19}"/>
              </a:ext>
            </a:extLst>
          </p:cNvPr>
          <p:cNvSpPr/>
          <p:nvPr/>
        </p:nvSpPr>
        <p:spPr bwMode="auto">
          <a:xfrm>
            <a:off x="6645168" y="4124750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발급</a:t>
            </a:r>
            <a:endParaRPr lang="en-US" altLang="ko-KR" sz="1224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완료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4EB86C8-E7EA-465F-8E82-A745D0751966}"/>
              </a:ext>
            </a:extLst>
          </p:cNvPr>
          <p:cNvGrpSpPr/>
          <p:nvPr/>
        </p:nvGrpSpPr>
        <p:grpSpPr>
          <a:xfrm>
            <a:off x="6568598" y="2364183"/>
            <a:ext cx="747673" cy="935780"/>
            <a:chOff x="1739259" y="762391"/>
            <a:chExt cx="747673" cy="93578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3A76548-61A9-4905-9310-D84678D2F431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발급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완료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35046DD-5C16-4315-81FD-6D91570CF11B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06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sp>
        <p:nvSpPr>
          <p:cNvPr id="51" name="순서도: 문서 50">
            <a:extLst>
              <a:ext uri="{FF2B5EF4-FFF2-40B4-BE49-F238E27FC236}">
                <a16:creationId xmlns:a16="http://schemas.microsoft.com/office/drawing/2014/main" id="{52AA20EC-D933-47DA-AA1F-D6852A8EA0F0}"/>
              </a:ext>
            </a:extLst>
          </p:cNvPr>
          <p:cNvSpPr/>
          <p:nvPr/>
        </p:nvSpPr>
        <p:spPr bwMode="auto">
          <a:xfrm>
            <a:off x="6645168" y="5658275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발급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EC9CFF7-460C-4F74-98DA-F08F4C0759BC}"/>
              </a:ext>
            </a:extLst>
          </p:cNvPr>
          <p:cNvGrpSpPr/>
          <p:nvPr/>
        </p:nvGrpSpPr>
        <p:grpSpPr>
          <a:xfrm>
            <a:off x="5505968" y="830658"/>
            <a:ext cx="747673" cy="935780"/>
            <a:chOff x="1739259" y="762391"/>
            <a:chExt cx="747673" cy="93578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5CC9776-62C5-42D5-9952-15018F8AE918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신청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대기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B174804-9977-46C7-83F8-83E6E4F5D4FC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07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AF257A2-1067-445D-85B1-1DE040648E92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585601" y="1388627"/>
            <a:ext cx="1076325" cy="917549"/>
          </a:xfrm>
          <a:prstGeom prst="bentConnector2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667492-6235-4E91-9FDE-962DD9E91E11}"/>
              </a:ext>
            </a:extLst>
          </p:cNvPr>
          <p:cNvCxnSpPr>
            <a:cxnSpLocks/>
          </p:cNvCxnSpPr>
          <p:nvPr/>
        </p:nvCxnSpPr>
        <p:spPr>
          <a:xfrm>
            <a:off x="5253582" y="2838450"/>
            <a:ext cx="1382061" cy="0"/>
          </a:xfrm>
          <a:prstGeom prst="straightConnector1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문서 57">
            <a:extLst>
              <a:ext uri="{FF2B5EF4-FFF2-40B4-BE49-F238E27FC236}">
                <a16:creationId xmlns:a16="http://schemas.microsoft.com/office/drawing/2014/main" id="{A19E9990-7CDE-4CA5-8F4B-3FD84308831F}"/>
              </a:ext>
            </a:extLst>
          </p:cNvPr>
          <p:cNvSpPr/>
          <p:nvPr/>
        </p:nvSpPr>
        <p:spPr bwMode="auto">
          <a:xfrm>
            <a:off x="5582538" y="4124750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반려</a:t>
            </a:r>
            <a:endParaRPr lang="en-US" altLang="ko-KR" sz="1224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완료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9" name="순서도: 문서 58">
            <a:extLst>
              <a:ext uri="{FF2B5EF4-FFF2-40B4-BE49-F238E27FC236}">
                <a16:creationId xmlns:a16="http://schemas.microsoft.com/office/drawing/2014/main" id="{F71C0931-33D6-40D4-A76B-F8756B30C8CE}"/>
              </a:ext>
            </a:extLst>
          </p:cNvPr>
          <p:cNvSpPr/>
          <p:nvPr/>
        </p:nvSpPr>
        <p:spPr bwMode="auto">
          <a:xfrm>
            <a:off x="5582538" y="5658275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반려</a:t>
            </a:r>
            <a:endParaRPr lang="en-US" altLang="ko-KR" sz="1224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8A8D42-6A9F-4DD1-A077-B27D8AB8030B}"/>
              </a:ext>
            </a:extLst>
          </p:cNvPr>
          <p:cNvCxnSpPr/>
          <p:nvPr/>
        </p:nvCxnSpPr>
        <p:spPr>
          <a:xfrm>
            <a:off x="1971675" y="1309239"/>
            <a:ext cx="239679" cy="0"/>
          </a:xfrm>
          <a:prstGeom prst="straightConnector1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52F9564-527F-478C-B240-8AB72DA18F35}"/>
              </a:ext>
            </a:extLst>
          </p:cNvPr>
          <p:cNvCxnSpPr/>
          <p:nvPr/>
        </p:nvCxnSpPr>
        <p:spPr>
          <a:xfrm>
            <a:off x="2872932" y="1309239"/>
            <a:ext cx="239679" cy="0"/>
          </a:xfrm>
          <a:prstGeom prst="straightConnector1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DCD70B-0B2C-44CF-9EB0-062E92DD3F72}"/>
              </a:ext>
            </a:extLst>
          </p:cNvPr>
          <p:cNvCxnSpPr/>
          <p:nvPr/>
        </p:nvCxnSpPr>
        <p:spPr>
          <a:xfrm>
            <a:off x="3438301" y="1766438"/>
            <a:ext cx="0" cy="597745"/>
          </a:xfrm>
          <a:prstGeom prst="straightConnector1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6EB919D-16FC-418D-8146-016E02DA9002}"/>
              </a:ext>
            </a:extLst>
          </p:cNvPr>
          <p:cNvCxnSpPr/>
          <p:nvPr/>
        </p:nvCxnSpPr>
        <p:spPr>
          <a:xfrm>
            <a:off x="3812289" y="2838450"/>
            <a:ext cx="239679" cy="0"/>
          </a:xfrm>
          <a:prstGeom prst="straightConnector1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3F15506-D167-4B3B-9EA8-29034CBB7C0D}"/>
              </a:ext>
            </a:extLst>
          </p:cNvPr>
          <p:cNvSpPr/>
          <p:nvPr/>
        </p:nvSpPr>
        <p:spPr>
          <a:xfrm>
            <a:off x="5205168" y="25657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발급처리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59A600-7D9F-4A34-8312-39B1810440F9}"/>
              </a:ext>
            </a:extLst>
          </p:cNvPr>
          <p:cNvSpPr/>
          <p:nvPr/>
        </p:nvSpPr>
        <p:spPr>
          <a:xfrm>
            <a:off x="4600866" y="212257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반려처리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D16DB7A-E8BB-4E50-A5F7-AB4DA25BA865}"/>
              </a:ext>
            </a:extLst>
          </p:cNvPr>
          <p:cNvCxnSpPr>
            <a:cxnSpLocks/>
            <a:stCxn id="56" idx="0"/>
            <a:endCxn id="22" idx="0"/>
          </p:cNvCxnSpPr>
          <p:nvPr/>
        </p:nvCxnSpPr>
        <p:spPr>
          <a:xfrm rot="16200000" flipV="1">
            <a:off x="3772345" y="-1293708"/>
            <a:ext cx="12700" cy="4291491"/>
          </a:xfrm>
          <a:prstGeom prst="bentConnector3">
            <a:avLst>
              <a:gd name="adj1" fmla="val 1800000"/>
            </a:avLst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42AABF6-3D92-4A3A-B520-EDAA5A856416}"/>
              </a:ext>
            </a:extLst>
          </p:cNvPr>
          <p:cNvSpPr/>
          <p:nvPr/>
        </p:nvSpPr>
        <p:spPr>
          <a:xfrm>
            <a:off x="5230524" y="61676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재신청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DAD0C0B-53E2-42BC-8382-F0A6564E49F2}"/>
              </a:ext>
            </a:extLst>
          </p:cNvPr>
          <p:cNvGrpSpPr/>
          <p:nvPr/>
        </p:nvGrpSpPr>
        <p:grpSpPr>
          <a:xfrm>
            <a:off x="7576418" y="830658"/>
            <a:ext cx="747673" cy="935780"/>
            <a:chOff x="1739259" y="762391"/>
            <a:chExt cx="747673" cy="93578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4A8494-E7F7-4920-A168-5E1451535E98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재발급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신청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6750266-B42D-478B-BAB8-D6E3BAF44165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08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sp>
        <p:nvSpPr>
          <p:cNvPr id="71" name="순서도: 문서 70">
            <a:extLst>
              <a:ext uri="{FF2B5EF4-FFF2-40B4-BE49-F238E27FC236}">
                <a16:creationId xmlns:a16="http://schemas.microsoft.com/office/drawing/2014/main" id="{7DC20C75-094F-476F-BDDE-0AB9B1D10FC9}"/>
              </a:ext>
            </a:extLst>
          </p:cNvPr>
          <p:cNvSpPr/>
          <p:nvPr/>
        </p:nvSpPr>
        <p:spPr bwMode="auto">
          <a:xfrm>
            <a:off x="7652988" y="4124750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발급</a:t>
            </a:r>
            <a:endParaRPr lang="en-US" altLang="ko-KR" sz="1224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완료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2" name="순서도: 문서 71">
            <a:extLst>
              <a:ext uri="{FF2B5EF4-FFF2-40B4-BE49-F238E27FC236}">
                <a16:creationId xmlns:a16="http://schemas.microsoft.com/office/drawing/2014/main" id="{57367BC4-AD65-4FA0-ADE4-C53FD4EAC8DB}"/>
              </a:ext>
            </a:extLst>
          </p:cNvPr>
          <p:cNvSpPr/>
          <p:nvPr/>
        </p:nvSpPr>
        <p:spPr bwMode="auto">
          <a:xfrm>
            <a:off x="7652988" y="5658275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발급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36421B-AC3A-4BA0-AAA3-3F3C1010234F}"/>
              </a:ext>
            </a:extLst>
          </p:cNvPr>
          <p:cNvGrpSpPr/>
          <p:nvPr/>
        </p:nvGrpSpPr>
        <p:grpSpPr>
          <a:xfrm>
            <a:off x="8501257" y="830658"/>
            <a:ext cx="747673" cy="935780"/>
            <a:chOff x="1739259" y="762391"/>
            <a:chExt cx="747673" cy="93578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265FF2-CA1A-47B1-B386-ED280CFDAFD6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재발급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정보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입력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62459FD-8B71-44BE-8EB2-223261A00845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09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2B2585C-0165-478A-BA43-4C6C3F8A1825}"/>
              </a:ext>
            </a:extLst>
          </p:cNvPr>
          <p:cNvCxnSpPr>
            <a:cxnSpLocks/>
            <a:stCxn id="49" idx="0"/>
            <a:endCxn id="68" idx="1"/>
          </p:cNvCxnSpPr>
          <p:nvPr/>
        </p:nvCxnSpPr>
        <p:spPr>
          <a:xfrm rot="5400000" flipH="1" flipV="1">
            <a:off x="6778692" y="1511267"/>
            <a:ext cx="1076325" cy="672268"/>
          </a:xfrm>
          <a:prstGeom prst="bentConnector2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문서 91">
            <a:extLst>
              <a:ext uri="{FF2B5EF4-FFF2-40B4-BE49-F238E27FC236}">
                <a16:creationId xmlns:a16="http://schemas.microsoft.com/office/drawing/2014/main" id="{4BD4CB20-4CE2-4BC9-81AB-882884285D74}"/>
              </a:ext>
            </a:extLst>
          </p:cNvPr>
          <p:cNvSpPr/>
          <p:nvPr/>
        </p:nvSpPr>
        <p:spPr bwMode="auto">
          <a:xfrm>
            <a:off x="8577827" y="4124750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발급</a:t>
            </a:r>
            <a:endParaRPr lang="en-US" altLang="ko-KR" sz="1224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완료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EDCC20D-F8EE-48D9-A936-F7692695CD5C}"/>
              </a:ext>
            </a:extLst>
          </p:cNvPr>
          <p:cNvGrpSpPr/>
          <p:nvPr/>
        </p:nvGrpSpPr>
        <p:grpSpPr>
          <a:xfrm>
            <a:off x="9403859" y="830658"/>
            <a:ext cx="747673" cy="935780"/>
            <a:chOff x="1739259" y="762391"/>
            <a:chExt cx="747673" cy="93578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45AF03-D69C-4B19-B221-D628BDD5A946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재발급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신청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완료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419FC74-7361-4BFA-B696-F84EB6032015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10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sp>
        <p:nvSpPr>
          <p:cNvPr id="107" name="순서도: 문서 106">
            <a:extLst>
              <a:ext uri="{FF2B5EF4-FFF2-40B4-BE49-F238E27FC236}">
                <a16:creationId xmlns:a16="http://schemas.microsoft.com/office/drawing/2014/main" id="{6A068686-AEE5-496F-A0FC-6A9AE5E4A546}"/>
              </a:ext>
            </a:extLst>
          </p:cNvPr>
          <p:cNvSpPr/>
          <p:nvPr/>
        </p:nvSpPr>
        <p:spPr bwMode="auto">
          <a:xfrm>
            <a:off x="9480429" y="4124750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5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ko-KR" altLang="en-US" sz="1050">
                <a:solidFill>
                  <a:prstClr val="black"/>
                </a:solidFill>
                <a:latin typeface="맑은 고딕"/>
                <a:ea typeface="맑은 고딕"/>
              </a:rPr>
              <a:t>덮어쓰기</a:t>
            </a:r>
            <a:r>
              <a:rPr lang="en-US" altLang="ko-KR" sz="105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처리중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8" name="순서도: 문서 107">
            <a:extLst>
              <a:ext uri="{FF2B5EF4-FFF2-40B4-BE49-F238E27FC236}">
                <a16:creationId xmlns:a16="http://schemas.microsoft.com/office/drawing/2014/main" id="{BA2C4EB0-2CB4-4EC5-824F-1D83FF11F787}"/>
              </a:ext>
            </a:extLst>
          </p:cNvPr>
          <p:cNvSpPr/>
          <p:nvPr/>
        </p:nvSpPr>
        <p:spPr bwMode="auto">
          <a:xfrm>
            <a:off x="9480429" y="5658275"/>
            <a:ext cx="671103" cy="694251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7892" rIns="0" bIns="489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31712">
              <a:spcBef>
                <a:spcPct val="50000"/>
              </a:spcBef>
            </a:pPr>
            <a:r>
              <a:rPr lang="en-US" altLang="ko-KR" sz="105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ko-KR" altLang="en-US" sz="1050">
                <a:solidFill>
                  <a:prstClr val="black"/>
                </a:solidFill>
                <a:latin typeface="맑은 고딕"/>
                <a:ea typeface="맑은 고딕"/>
              </a:rPr>
              <a:t>신규</a:t>
            </a:r>
            <a:r>
              <a:rPr lang="en-US" altLang="ko-KR" sz="105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algn="ctr" defTabSz="1331712">
              <a:spcBef>
                <a:spcPct val="50000"/>
              </a:spcBef>
            </a:pPr>
            <a:r>
              <a:rPr lang="ko-KR" altLang="en-US" sz="1224">
                <a:solidFill>
                  <a:prstClr val="black"/>
                </a:solidFill>
                <a:latin typeface="맑은 고딕"/>
                <a:ea typeface="맑은 고딕"/>
              </a:rPr>
              <a:t>대기</a:t>
            </a:r>
            <a:endParaRPr lang="en-US" altLang="ko-KR" sz="1224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759FC43-3624-4858-92F0-CFC9C7A51041}"/>
              </a:ext>
            </a:extLst>
          </p:cNvPr>
          <p:cNvGrpSpPr/>
          <p:nvPr/>
        </p:nvGrpSpPr>
        <p:grpSpPr>
          <a:xfrm>
            <a:off x="9406283" y="2364183"/>
            <a:ext cx="747673" cy="935780"/>
            <a:chOff x="1739259" y="762391"/>
            <a:chExt cx="747673" cy="93578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D11CA9C-2C15-4074-8CD2-11A4FCEFDE83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재발급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신청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접수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ECD043-6166-4F2E-B6C8-662BE1796130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11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2AF42AE-6D10-490B-B7C5-81D7A8B09F4C}"/>
              </a:ext>
            </a:extLst>
          </p:cNvPr>
          <p:cNvGrpSpPr/>
          <p:nvPr/>
        </p:nvGrpSpPr>
        <p:grpSpPr>
          <a:xfrm>
            <a:off x="10779312" y="2364183"/>
            <a:ext cx="747673" cy="935780"/>
            <a:chOff x="1739259" y="762391"/>
            <a:chExt cx="747673" cy="93578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6D10158-9499-42CA-AE03-DB83C66E3847}"/>
                </a:ext>
              </a:extLst>
            </p:cNvPr>
            <p:cNvSpPr/>
            <p:nvPr/>
          </p:nvSpPr>
          <p:spPr>
            <a:xfrm>
              <a:off x="1815829" y="783771"/>
              <a:ext cx="671103" cy="9144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이후</a:t>
              </a:r>
              <a:endParaRPr lang="en-US" altLang="ko-KR" sz="1224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ctr"/>
              <a:r>
                <a:rPr lang="ko-KR" altLang="en-US" sz="1224">
                  <a:solidFill>
                    <a:prstClr val="black"/>
                  </a:solidFill>
                  <a:latin typeface="맑은 고딕"/>
                  <a:ea typeface="맑은 고딕"/>
                </a:rPr>
                <a:t>동일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DBFB3B-8A89-4D80-81F0-879D5212D021}"/>
                </a:ext>
              </a:extLst>
            </p:cNvPr>
            <p:cNvSpPr/>
            <p:nvPr/>
          </p:nvSpPr>
          <p:spPr>
            <a:xfrm>
              <a:off x="1739259" y="762391"/>
              <a:ext cx="367408" cy="280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24" b="1">
                  <a:solidFill>
                    <a:prstClr val="black"/>
                  </a:solidFill>
                  <a:highlight>
                    <a:srgbClr val="C0C0C0"/>
                  </a:highlight>
                  <a:latin typeface="맑은 고딕"/>
                  <a:ea typeface="맑은 고딕"/>
                </a:rPr>
                <a:t>12</a:t>
              </a:r>
              <a:endParaRPr lang="ko-KR" altLang="en-US" sz="1224" b="1">
                <a:solidFill>
                  <a:prstClr val="black"/>
                </a:solidFill>
                <a:highlight>
                  <a:srgbClr val="C0C0C0"/>
                </a:highlight>
                <a:latin typeface="맑은 고딕"/>
                <a:ea typeface="맑은 고딕"/>
              </a:endParaRPr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872CDDF-D1CF-4B02-AFEA-C55AC3114505}"/>
              </a:ext>
            </a:extLst>
          </p:cNvPr>
          <p:cNvCxnSpPr/>
          <p:nvPr/>
        </p:nvCxnSpPr>
        <p:spPr>
          <a:xfrm>
            <a:off x="8338148" y="1309239"/>
            <a:ext cx="239679" cy="0"/>
          </a:xfrm>
          <a:prstGeom prst="straightConnector1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9BC86B9-1035-4127-881B-951C9F7C8B28}"/>
              </a:ext>
            </a:extLst>
          </p:cNvPr>
          <p:cNvCxnSpPr/>
          <p:nvPr/>
        </p:nvCxnSpPr>
        <p:spPr>
          <a:xfrm>
            <a:off x="9240750" y="1309239"/>
            <a:ext cx="239679" cy="0"/>
          </a:xfrm>
          <a:prstGeom prst="straightConnector1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312D10F-6555-480B-9AE7-73FF9E26011B}"/>
              </a:ext>
            </a:extLst>
          </p:cNvPr>
          <p:cNvCxnSpPr/>
          <p:nvPr/>
        </p:nvCxnSpPr>
        <p:spPr>
          <a:xfrm>
            <a:off x="9820799" y="1766438"/>
            <a:ext cx="0" cy="597745"/>
          </a:xfrm>
          <a:prstGeom prst="straightConnector1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B619209-0121-430D-A0E7-5BEBD9794645}"/>
              </a:ext>
            </a:extLst>
          </p:cNvPr>
          <p:cNvCxnSpPr>
            <a:cxnSpLocks/>
          </p:cNvCxnSpPr>
          <p:nvPr/>
        </p:nvCxnSpPr>
        <p:spPr>
          <a:xfrm>
            <a:off x="10177231" y="2838450"/>
            <a:ext cx="602081" cy="0"/>
          </a:xfrm>
          <a:prstGeom prst="straightConnector1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9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221194"/>
            <a:ext cx="491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</a:t>
            </a:r>
            <a:r>
              <a:rPr lang="en-US" altLang="ko-KR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노무비닷컴 이용확인서 출력물</a:t>
            </a:r>
            <a:endParaRPr lang="en-US" altLang="ko-KR" sz="240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13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AEE0BE-D781-43C1-9F8F-5E0529E56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86" t="16233" r="33919" b="3487"/>
          <a:stretch/>
        </p:blipFill>
        <p:spPr>
          <a:xfrm>
            <a:off x="238896" y="0"/>
            <a:ext cx="4959179" cy="680712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A00AFB-3157-4FAE-9293-01CFAEFC3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65248"/>
              </p:ext>
            </p:extLst>
          </p:nvPr>
        </p:nvGraphicFramePr>
        <p:xfrm>
          <a:off x="8382000" y="0"/>
          <a:ext cx="3810000" cy="571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1862456659"/>
                    </a:ext>
                  </a:extLst>
                </a:gridCol>
                <a:gridCol w="3042286">
                  <a:extLst>
                    <a:ext uri="{9D8B030D-6E8A-4147-A177-3AD203B41FA5}">
                      <a16:colId xmlns:a16="http://schemas.microsoft.com/office/drawing/2014/main" val="4044033522"/>
                    </a:ext>
                  </a:extLst>
                </a:gridCol>
              </a:tblGrid>
              <a:tr h="3947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45646"/>
                  </a:ext>
                </a:extLst>
              </a:tr>
              <a:tr h="39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노무비닷컴 이용확인서 출력물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46826"/>
                  </a:ext>
                </a:extLst>
              </a:tr>
              <a:tr h="394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3052"/>
                  </a:ext>
                </a:extLst>
              </a:tr>
              <a:tr h="3947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26652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01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원청사 도급계약정보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700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02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하청사 도급계약정보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621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03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원청사 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47209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04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협력사 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541403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05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나이스디앤알 각인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479965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06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발급번호 기입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(like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체불제로확인서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77386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고려중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퍼블리싱 통한 문서 디자인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추후 발급번호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검증기능 등을 제작할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8688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F47A472-E913-4045-8263-E219BD1B3274}"/>
              </a:ext>
            </a:extLst>
          </p:cNvPr>
          <p:cNvSpPr/>
          <p:nvPr/>
        </p:nvSpPr>
        <p:spPr>
          <a:xfrm>
            <a:off x="619897" y="1102326"/>
            <a:ext cx="4152900" cy="695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2CAE6-6F30-4007-B404-8B9965ADE3F2}"/>
              </a:ext>
            </a:extLst>
          </p:cNvPr>
          <p:cNvSpPr txBox="1"/>
          <p:nvPr/>
        </p:nvSpPr>
        <p:spPr>
          <a:xfrm>
            <a:off x="315097" y="108327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01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CC55C-88BC-42BA-81FB-705037E81403}"/>
              </a:ext>
            </a:extLst>
          </p:cNvPr>
          <p:cNvSpPr/>
          <p:nvPr/>
        </p:nvSpPr>
        <p:spPr>
          <a:xfrm>
            <a:off x="619897" y="1816702"/>
            <a:ext cx="41529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D028-A020-4AD7-A9EC-43FF85E92D04}"/>
              </a:ext>
            </a:extLst>
          </p:cNvPr>
          <p:cNvSpPr txBox="1"/>
          <p:nvPr/>
        </p:nvSpPr>
        <p:spPr>
          <a:xfrm>
            <a:off x="315097" y="215007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02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3DE38-F2CC-4A90-B6EA-670E90A20D2F}"/>
              </a:ext>
            </a:extLst>
          </p:cNvPr>
          <p:cNvSpPr/>
          <p:nvPr/>
        </p:nvSpPr>
        <p:spPr>
          <a:xfrm>
            <a:off x="619897" y="2867796"/>
            <a:ext cx="4152900" cy="663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21AC9-F56B-4EDC-9C0D-76252DA84981}"/>
              </a:ext>
            </a:extLst>
          </p:cNvPr>
          <p:cNvSpPr txBox="1"/>
          <p:nvPr/>
        </p:nvSpPr>
        <p:spPr>
          <a:xfrm>
            <a:off x="315097" y="285509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03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D1ABE-AA11-4AB5-8CDF-D2FE883D539C}"/>
              </a:ext>
            </a:extLst>
          </p:cNvPr>
          <p:cNvSpPr/>
          <p:nvPr/>
        </p:nvSpPr>
        <p:spPr>
          <a:xfrm>
            <a:off x="619897" y="3536582"/>
            <a:ext cx="41529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483B6-2751-447B-A7F3-74AA275F2555}"/>
              </a:ext>
            </a:extLst>
          </p:cNvPr>
          <p:cNvSpPr txBox="1"/>
          <p:nvPr/>
        </p:nvSpPr>
        <p:spPr>
          <a:xfrm>
            <a:off x="315097" y="386995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04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60BD3B-C7E7-49A3-ADB6-EF0842510323}"/>
              </a:ext>
            </a:extLst>
          </p:cNvPr>
          <p:cNvSpPr/>
          <p:nvPr/>
        </p:nvSpPr>
        <p:spPr>
          <a:xfrm>
            <a:off x="4429897" y="6361122"/>
            <a:ext cx="3429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941AA-7636-4057-87F9-FF725D8069A7}"/>
              </a:ext>
            </a:extLst>
          </p:cNvPr>
          <p:cNvSpPr txBox="1"/>
          <p:nvPr/>
        </p:nvSpPr>
        <p:spPr>
          <a:xfrm>
            <a:off x="4333953" y="60944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05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113D5-5066-467B-A036-E0F1A63449F1}"/>
              </a:ext>
            </a:extLst>
          </p:cNvPr>
          <p:cNvSpPr/>
          <p:nvPr/>
        </p:nvSpPr>
        <p:spPr>
          <a:xfrm>
            <a:off x="619897" y="559527"/>
            <a:ext cx="4152900" cy="239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90D878-F41D-4FB9-AD05-C52769DBDCB7}"/>
              </a:ext>
            </a:extLst>
          </p:cNvPr>
          <p:cNvSpPr txBox="1"/>
          <p:nvPr/>
        </p:nvSpPr>
        <p:spPr>
          <a:xfrm>
            <a:off x="315097" y="54047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06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826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221194"/>
            <a:ext cx="522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나</a:t>
            </a:r>
            <a:r>
              <a:rPr lang="en-US" altLang="ko-KR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400">
                <a:ln>
                  <a:solidFill>
                    <a:schemeClr val="bg1">
                      <a:alpha val="1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노무비닷컴 이용확인서 신청기능</a:t>
            </a:r>
            <a:endParaRPr lang="en-US" altLang="ko-KR" sz="240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43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8CD398-435F-4040-AFA8-11CF564B0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81528"/>
              </p:ext>
            </p:extLst>
          </p:nvPr>
        </p:nvGraphicFramePr>
        <p:xfrm>
          <a:off x="8382000" y="0"/>
          <a:ext cx="3810000" cy="24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1862456659"/>
                    </a:ext>
                  </a:extLst>
                </a:gridCol>
                <a:gridCol w="3042286">
                  <a:extLst>
                    <a:ext uri="{9D8B030D-6E8A-4147-A177-3AD203B41FA5}">
                      <a16:colId xmlns:a16="http://schemas.microsoft.com/office/drawing/2014/main" val="4044033522"/>
                    </a:ext>
                  </a:extLst>
                </a:gridCol>
              </a:tblGrid>
              <a:tr h="3947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45646"/>
                  </a:ext>
                </a:extLst>
              </a:tr>
              <a:tr h="39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도입기업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현장관리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46826"/>
                  </a:ext>
                </a:extLst>
              </a:tr>
              <a:tr h="394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http://www.nomubi.com/nomu3101.do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3052"/>
                  </a:ext>
                </a:extLst>
              </a:tr>
              <a:tr h="3947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26652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01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이용확인서 발급 기능 추가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현장관리 내 이용확인서 발급 영역 추가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 바로가기 클릭 시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번 슬라이드로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7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28EF7F8-935C-4E61-AA58-E417E06EB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00"/>
          <a:stretch/>
        </p:blipFill>
        <p:spPr>
          <a:xfrm>
            <a:off x="0" y="0"/>
            <a:ext cx="8359992" cy="205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9258C6-8022-42C2-A237-C71E643A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68" b="11053"/>
          <a:stretch/>
        </p:blipFill>
        <p:spPr>
          <a:xfrm>
            <a:off x="22008" y="2578122"/>
            <a:ext cx="8359992" cy="3969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B64CFA-AD22-423B-BBB1-7F92E7870335}"/>
              </a:ext>
            </a:extLst>
          </p:cNvPr>
          <p:cNvSpPr txBox="1"/>
          <p:nvPr/>
        </p:nvSpPr>
        <p:spPr>
          <a:xfrm>
            <a:off x="-12032" y="2211737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이용확인서 발급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32D4F6-CE71-42E4-97B8-F5EEB65183B6}"/>
              </a:ext>
            </a:extLst>
          </p:cNvPr>
          <p:cNvCxnSpPr/>
          <p:nvPr/>
        </p:nvCxnSpPr>
        <p:spPr>
          <a:xfrm>
            <a:off x="82168" y="2174664"/>
            <a:ext cx="25471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6FE6F0E-83A8-43F5-8D1E-F02BEEB5C44F}"/>
              </a:ext>
            </a:extLst>
          </p:cNvPr>
          <p:cNvGrpSpPr/>
          <p:nvPr/>
        </p:nvGrpSpPr>
        <p:grpSpPr>
          <a:xfrm>
            <a:off x="1246280" y="2257425"/>
            <a:ext cx="1377858" cy="215922"/>
            <a:chOff x="1246280" y="2209800"/>
            <a:chExt cx="1377858" cy="21592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DF97E7-44B7-4D16-BD66-53A57D60E27D}"/>
                </a:ext>
              </a:extLst>
            </p:cNvPr>
            <p:cNvSpPr/>
            <p:nvPr/>
          </p:nvSpPr>
          <p:spPr>
            <a:xfrm>
              <a:off x="1246280" y="2209800"/>
              <a:ext cx="1377858" cy="1800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4917B3-CF66-4408-84A5-267E3F0478B4}"/>
                </a:ext>
              </a:extLst>
            </p:cNvPr>
            <p:cNvSpPr/>
            <p:nvPr/>
          </p:nvSpPr>
          <p:spPr>
            <a:xfrm>
              <a:off x="1516664" y="2210278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</a:rPr>
                <a:t>발급 바로가기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87321F-A8CB-4BC2-914E-249BC9725E6C}"/>
              </a:ext>
            </a:extLst>
          </p:cNvPr>
          <p:cNvSpPr/>
          <p:nvPr/>
        </p:nvSpPr>
        <p:spPr>
          <a:xfrm>
            <a:off x="0" y="2109300"/>
            <a:ext cx="2705100" cy="39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BA8CB-3302-45D3-8ECE-2E3C18A87F0F}"/>
              </a:ext>
            </a:extLst>
          </p:cNvPr>
          <p:cNvSpPr txBox="1"/>
          <p:nvPr/>
        </p:nvSpPr>
        <p:spPr>
          <a:xfrm>
            <a:off x="2618931" y="210353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01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193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A0C8BDC-01E6-4300-A4E9-4FD96DFB0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056"/>
          <a:stretch/>
        </p:blipFill>
        <p:spPr>
          <a:xfrm>
            <a:off x="0" y="0"/>
            <a:ext cx="8359992" cy="819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267E92-1832-412D-8A94-A30A5DF7EC0E}"/>
              </a:ext>
            </a:extLst>
          </p:cNvPr>
          <p:cNvSpPr txBox="1"/>
          <p:nvPr/>
        </p:nvSpPr>
        <p:spPr>
          <a:xfrm>
            <a:off x="0" y="96202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1"/>
                </a:solidFill>
              </a:rPr>
              <a:t>이용확인서 발급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85089C-2A4B-4277-9704-CED28DDF45CA}"/>
              </a:ext>
            </a:extLst>
          </p:cNvPr>
          <p:cNvCxnSpPr/>
          <p:nvPr/>
        </p:nvCxnSpPr>
        <p:spPr>
          <a:xfrm>
            <a:off x="0" y="1269802"/>
            <a:ext cx="838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8D42E1-2808-4710-BAEA-F86938484F5C}"/>
              </a:ext>
            </a:extLst>
          </p:cNvPr>
          <p:cNvSpPr txBox="1"/>
          <p:nvPr/>
        </p:nvSpPr>
        <p:spPr>
          <a:xfrm>
            <a:off x="6578115" y="1004531"/>
            <a:ext cx="1822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현장관리 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이용확인서 발급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ED8E75-93FF-4047-A91B-F91D74B8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26952"/>
            <a:ext cx="8359992" cy="2586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6A8B0D-AC51-420F-8874-0CF6484C960F}"/>
              </a:ext>
            </a:extLst>
          </p:cNvPr>
          <p:cNvSpPr txBox="1"/>
          <p:nvPr/>
        </p:nvSpPr>
        <p:spPr>
          <a:xfrm>
            <a:off x="-12032" y="4039697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이용확인서 발급정보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3B893E3-2FE8-4853-8688-E389803C77F0}"/>
              </a:ext>
            </a:extLst>
          </p:cNvPr>
          <p:cNvCxnSpPr/>
          <p:nvPr/>
        </p:nvCxnSpPr>
        <p:spPr>
          <a:xfrm>
            <a:off x="82168" y="4002624"/>
            <a:ext cx="25471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07F01C-DF2C-4F36-893A-1BAF060D1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24057"/>
              </p:ext>
            </p:extLst>
          </p:nvPr>
        </p:nvGraphicFramePr>
        <p:xfrm>
          <a:off x="85725" y="4848589"/>
          <a:ext cx="8075627" cy="1520604"/>
        </p:xfrm>
        <a:graphic>
          <a:graphicData uri="http://schemas.openxmlformats.org/drawingml/2006/table">
            <a:tbl>
              <a:tblPr/>
              <a:tblGrid>
                <a:gridCol w="426052">
                  <a:extLst>
                    <a:ext uri="{9D8B030D-6E8A-4147-A177-3AD203B41FA5}">
                      <a16:colId xmlns:a16="http://schemas.microsoft.com/office/drawing/2014/main" val="3798700660"/>
                    </a:ext>
                  </a:extLst>
                </a:gridCol>
                <a:gridCol w="735908">
                  <a:extLst>
                    <a:ext uri="{9D8B030D-6E8A-4147-A177-3AD203B41FA5}">
                      <a16:colId xmlns:a16="http://schemas.microsoft.com/office/drawing/2014/main" val="3494113053"/>
                    </a:ext>
                  </a:extLst>
                </a:gridCol>
                <a:gridCol w="735908">
                  <a:extLst>
                    <a:ext uri="{9D8B030D-6E8A-4147-A177-3AD203B41FA5}">
                      <a16:colId xmlns:a16="http://schemas.microsoft.com/office/drawing/2014/main" val="1549399192"/>
                    </a:ext>
                  </a:extLst>
                </a:gridCol>
                <a:gridCol w="1588282">
                  <a:extLst>
                    <a:ext uri="{9D8B030D-6E8A-4147-A177-3AD203B41FA5}">
                      <a16:colId xmlns:a16="http://schemas.microsoft.com/office/drawing/2014/main" val="267088372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065771968"/>
                    </a:ext>
                  </a:extLst>
                </a:gridCol>
                <a:gridCol w="1321226">
                  <a:extLst>
                    <a:ext uri="{9D8B030D-6E8A-4147-A177-3AD203B41FA5}">
                      <a16:colId xmlns:a16="http://schemas.microsoft.com/office/drawing/2014/main" val="1859649253"/>
                    </a:ext>
                  </a:extLst>
                </a:gridCol>
                <a:gridCol w="619713">
                  <a:extLst>
                    <a:ext uri="{9D8B030D-6E8A-4147-A177-3AD203B41FA5}">
                      <a16:colId xmlns:a16="http://schemas.microsoft.com/office/drawing/2014/main" val="3433331978"/>
                    </a:ext>
                  </a:extLst>
                </a:gridCol>
                <a:gridCol w="619713">
                  <a:extLst>
                    <a:ext uri="{9D8B030D-6E8A-4147-A177-3AD203B41FA5}">
                      <a16:colId xmlns:a16="http://schemas.microsoft.com/office/drawing/2014/main" val="3278351099"/>
                    </a:ext>
                  </a:extLst>
                </a:gridCol>
              </a:tblGrid>
              <a:tr h="253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580C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580C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신청일자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580C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발급일자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580C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사업자번호</a:t>
                      </a:r>
                      <a:endParaRPr lang="ko-KR" altLang="en-US" sz="1000" b="1" i="0" u="none" strike="noStrike" dirty="0">
                        <a:solidFill>
                          <a:srgbClr val="0580C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580C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협력기업명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580C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확인서 발급신청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580C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580C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확인서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83742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2020-07-24</a:t>
                      </a:r>
                      <a:endParaRPr lang="en-US" altLang="ko-KR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121-11-11331</a:t>
                      </a:r>
                      <a:endParaRPr lang="ko-KR" altLang="en-US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엘엔씨엔지니어링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sng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발급 신청하기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반려완료</a:t>
                      </a:r>
                      <a:endParaRPr lang="ko-KR" altLang="en-US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791913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2020-07-01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121-22-32333</a:t>
                      </a:r>
                      <a:endParaRPr lang="ko-KR" altLang="en-US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현중건설</a:t>
                      </a:r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처리중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4031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999-99-99999</a:t>
                      </a:r>
                      <a:endParaRPr lang="ko-KR" altLang="en-US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삼우산업개발</a:t>
                      </a:r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sng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발급 신청하기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미발급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sng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1" i="0" u="sng" strike="noStrike" dirty="0">
                        <a:solidFill>
                          <a:srgbClr val="4472C4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84250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2020-06-01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2020-06-03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113-55-56666</a:t>
                      </a:r>
                      <a:endParaRPr lang="ko-KR" altLang="en-US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나이스토건</a:t>
                      </a:r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sng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재발급 신청하기</a:t>
                      </a:r>
                      <a:endParaRPr lang="ko-KR" altLang="en-US" sz="1000" b="1" i="0" u="sng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발급완료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sng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687778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2020-05-11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2020-05-13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165-55-66677</a:t>
                      </a:r>
                      <a:endParaRPr lang="ko-KR" altLang="en-US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+mn-ea"/>
                        </a:rPr>
                        <a:t>나이스건축</a:t>
                      </a:r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r>
                        <a:rPr lang="en-US" altLang="ko-KR" sz="1000" b="0" i="0" u="none" strike="noStrike">
                          <a:solidFill>
                            <a:srgbClr val="70787A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70787A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sng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재발급 신청하기</a:t>
                      </a:r>
                      <a:endParaRPr lang="ko-KR" altLang="en-US" sz="1000" b="1" i="0" u="sng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70787A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발급완료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sng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marL="9456" marR="9456" marT="94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1713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D55E8A1-45CF-4072-B211-303F0A897B5F}"/>
              </a:ext>
            </a:extLst>
          </p:cNvPr>
          <p:cNvSpPr txBox="1"/>
          <p:nvPr/>
        </p:nvSpPr>
        <p:spPr>
          <a:xfrm>
            <a:off x="1503938" y="4039697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chemeClr val="accent2"/>
                </a:solidFill>
              </a:rPr>
              <a:t>나이스디앤알 신사옥 현장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5B4EF8F-5E46-445B-8612-094BFFB80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62" y="4532442"/>
            <a:ext cx="6059213" cy="2336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E5049A4-86D1-4649-87D6-1F1F9125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13" y="4528683"/>
            <a:ext cx="952500" cy="266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F6F6C6-4567-4544-8BC1-17DBC70FD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3" y="4515157"/>
            <a:ext cx="952500" cy="266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0EEB31-9467-4D79-A1EA-D6582F5CDD06}"/>
              </a:ext>
            </a:extLst>
          </p:cNvPr>
          <p:cNvSpPr txBox="1"/>
          <p:nvPr/>
        </p:nvSpPr>
        <p:spPr>
          <a:xfrm>
            <a:off x="0" y="4533091"/>
            <a:ext cx="916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j-lt"/>
              </a:rPr>
              <a:t>20</a:t>
            </a:r>
            <a:r>
              <a:rPr lang="ko-KR" altLang="en-US" sz="900" dirty="0">
                <a:latin typeface="+mj-lt"/>
              </a:rPr>
              <a:t>개씩 보기</a:t>
            </a:r>
            <a:endParaRPr lang="en-US" altLang="ko-KR" sz="9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7DD9E-F722-4C1C-A651-34F387951911}"/>
              </a:ext>
            </a:extLst>
          </p:cNvPr>
          <p:cNvSpPr txBox="1"/>
          <p:nvPr/>
        </p:nvSpPr>
        <p:spPr>
          <a:xfrm>
            <a:off x="1011223" y="4542878"/>
            <a:ext cx="916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lt"/>
              </a:rPr>
              <a:t>신청일자</a:t>
            </a:r>
            <a:endParaRPr lang="en-US" altLang="ko-KR" sz="900" dirty="0">
              <a:latin typeface="+mj-lt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346392-9BAB-40B1-8F32-6D7901870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223" y="4520994"/>
            <a:ext cx="822427" cy="2336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2F7321E-5B01-44D2-9345-FA249C10FE76}"/>
              </a:ext>
            </a:extLst>
          </p:cNvPr>
          <p:cNvSpPr txBox="1"/>
          <p:nvPr/>
        </p:nvSpPr>
        <p:spPr>
          <a:xfrm>
            <a:off x="4203737" y="4513476"/>
            <a:ext cx="916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진행상태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29D6A1-2340-4E73-BA9E-6FFEC8A516AF}"/>
              </a:ext>
            </a:extLst>
          </p:cNvPr>
          <p:cNvSpPr txBox="1"/>
          <p:nvPr/>
        </p:nvSpPr>
        <p:spPr>
          <a:xfrm>
            <a:off x="11098" y="429348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01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5AB53C-9CE9-4B47-9360-9116E148935D}"/>
              </a:ext>
            </a:extLst>
          </p:cNvPr>
          <p:cNvSpPr/>
          <p:nvPr/>
        </p:nvSpPr>
        <p:spPr>
          <a:xfrm>
            <a:off x="76200" y="4530675"/>
            <a:ext cx="93345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321A92-1206-46D8-9CCD-F3DA20CA71E8}"/>
              </a:ext>
            </a:extLst>
          </p:cNvPr>
          <p:cNvSpPr txBox="1"/>
          <p:nvPr/>
        </p:nvSpPr>
        <p:spPr>
          <a:xfrm>
            <a:off x="978433" y="425566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02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7E2D9D-5CE0-4209-AD16-3E15A513179E}"/>
              </a:ext>
            </a:extLst>
          </p:cNvPr>
          <p:cNvSpPr/>
          <p:nvPr/>
        </p:nvSpPr>
        <p:spPr>
          <a:xfrm>
            <a:off x="1076325" y="4530675"/>
            <a:ext cx="323850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AD32B4-0487-4F6C-8986-A49CDDACF15F}"/>
              </a:ext>
            </a:extLst>
          </p:cNvPr>
          <p:cNvSpPr/>
          <p:nvPr/>
        </p:nvSpPr>
        <p:spPr>
          <a:xfrm>
            <a:off x="4371975" y="4530675"/>
            <a:ext cx="82867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15884-50CA-4DE2-88BD-CE9E2B079CF6}"/>
              </a:ext>
            </a:extLst>
          </p:cNvPr>
          <p:cNvSpPr txBox="1"/>
          <p:nvPr/>
        </p:nvSpPr>
        <p:spPr>
          <a:xfrm>
            <a:off x="4274847" y="425566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03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C03D-1AB4-4325-BA05-520AE50FAE81}"/>
              </a:ext>
            </a:extLst>
          </p:cNvPr>
          <p:cNvSpPr/>
          <p:nvPr/>
        </p:nvSpPr>
        <p:spPr>
          <a:xfrm>
            <a:off x="5219700" y="4530675"/>
            <a:ext cx="2057399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3097A5-8C1A-4884-BE56-08A184D8362A}"/>
              </a:ext>
            </a:extLst>
          </p:cNvPr>
          <p:cNvSpPr txBox="1"/>
          <p:nvPr/>
        </p:nvSpPr>
        <p:spPr>
          <a:xfrm>
            <a:off x="5140348" y="425566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04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C84F8A-C480-4145-A9B3-A26BC499B492}"/>
              </a:ext>
            </a:extLst>
          </p:cNvPr>
          <p:cNvSpPr/>
          <p:nvPr/>
        </p:nvSpPr>
        <p:spPr>
          <a:xfrm>
            <a:off x="7306334" y="4530675"/>
            <a:ext cx="86611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E92C42-D30C-4FDD-8114-9D78C8B15148}"/>
              </a:ext>
            </a:extLst>
          </p:cNvPr>
          <p:cNvSpPr txBox="1"/>
          <p:nvPr/>
        </p:nvSpPr>
        <p:spPr>
          <a:xfrm>
            <a:off x="7222013" y="425566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05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84AC25E-A667-405B-8150-88D9AEF93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950" y="6451674"/>
            <a:ext cx="1838325" cy="190500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0DD7F53-8FCF-41D2-928E-F3E35BE53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38043"/>
              </p:ext>
            </p:extLst>
          </p:nvPr>
        </p:nvGraphicFramePr>
        <p:xfrm>
          <a:off x="8382000" y="1"/>
          <a:ext cx="3810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1862456659"/>
                    </a:ext>
                  </a:extLst>
                </a:gridCol>
                <a:gridCol w="3042286">
                  <a:extLst>
                    <a:ext uri="{9D8B030D-6E8A-4147-A177-3AD203B41FA5}">
                      <a16:colId xmlns:a16="http://schemas.microsoft.com/office/drawing/2014/main" val="4044033522"/>
                    </a:ext>
                  </a:extLst>
                </a:gridCol>
              </a:tblGrid>
              <a:tr h="34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45646"/>
                  </a:ext>
                </a:extLst>
              </a:tr>
              <a:tr h="34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도입기업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현장관리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이용확인서발급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46826"/>
                  </a:ext>
                </a:extLst>
              </a:tr>
              <a:tr h="34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신규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3052"/>
                  </a:ext>
                </a:extLst>
              </a:tr>
              <a:tr h="3422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26652"/>
                  </a:ext>
                </a:extLst>
              </a:tr>
              <a:tr h="499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01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최대 행 갯수 설정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개씩 보기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50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개씩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700"/>
                  </a:ext>
                </a:extLst>
              </a:tr>
              <a:tr h="89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02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시계열 조회 설정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신청일자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발급일자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YYYY-MM-DD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형태 및 달력 아이콘 클릭 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달력 호출하여 연월일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621"/>
                  </a:ext>
                </a:extLst>
              </a:tr>
              <a:tr h="499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03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진행상태 설정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미발급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처리중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발급완료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반려완료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47209"/>
                  </a:ext>
                </a:extLst>
              </a:tr>
              <a:tr h="499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04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키워드 색인 설정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협력기업명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사업자번호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541403"/>
                  </a:ext>
                </a:extLst>
              </a:tr>
              <a:tr h="69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05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조회 및 엑셀출력 버튼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조회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01~04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설정한 색인요건 반영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엑셀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조회 기준에 따른 엑셀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08856"/>
                  </a:ext>
                </a:extLst>
              </a:tr>
              <a:tr h="169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06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확인서 발급신청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 신청하기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, - 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진행상태에 따라 버튼 변경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미발급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반려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-&gt;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 신청하기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처리중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-&gt; -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발급완료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-&gt;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발급 재신청하기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신청하기 버튼 클릭 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신청하기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modal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호출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(8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번 슬라이드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24963"/>
                  </a:ext>
                </a:extLst>
              </a:tr>
              <a:tr h="69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07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보기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체불제로확인서와 유사하게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조회 및 출력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modal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호출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(11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번 슬라이드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70784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318A16-EABE-4701-9154-303B0CC3B907}"/>
              </a:ext>
            </a:extLst>
          </p:cNvPr>
          <p:cNvSpPr/>
          <p:nvPr/>
        </p:nvSpPr>
        <p:spPr>
          <a:xfrm>
            <a:off x="2895600" y="2663775"/>
            <a:ext cx="125730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3C4CE6F-D53E-4D02-B976-B701BE27E1F5}"/>
              </a:ext>
            </a:extLst>
          </p:cNvPr>
          <p:cNvCxnSpPr>
            <a:cxnSpLocks/>
            <a:stCxn id="40" idx="1"/>
            <a:endCxn id="20" idx="0"/>
          </p:cNvCxnSpPr>
          <p:nvPr/>
        </p:nvCxnSpPr>
        <p:spPr>
          <a:xfrm rot="10800000" flipV="1">
            <a:off x="2421818" y="2782837"/>
            <a:ext cx="473782" cy="12568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605A9F-20F4-423B-B586-F47C37001741}"/>
              </a:ext>
            </a:extLst>
          </p:cNvPr>
          <p:cNvSpPr/>
          <p:nvPr/>
        </p:nvSpPr>
        <p:spPr>
          <a:xfrm>
            <a:off x="5597497" y="4860581"/>
            <a:ext cx="1308127" cy="1521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033C70-34AD-4E55-985C-2D3EA82494C1}"/>
              </a:ext>
            </a:extLst>
          </p:cNvPr>
          <p:cNvSpPr txBox="1"/>
          <p:nvPr/>
        </p:nvSpPr>
        <p:spPr>
          <a:xfrm>
            <a:off x="5513809" y="63844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06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CCA1CA-4066-4B8A-A21F-550F9333DB3A}"/>
              </a:ext>
            </a:extLst>
          </p:cNvPr>
          <p:cNvSpPr/>
          <p:nvPr/>
        </p:nvSpPr>
        <p:spPr>
          <a:xfrm>
            <a:off x="7544544" y="4860581"/>
            <a:ext cx="616808" cy="1521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BAD812-1CA5-4F90-9070-DCB04A522E52}"/>
              </a:ext>
            </a:extLst>
          </p:cNvPr>
          <p:cNvSpPr txBox="1"/>
          <p:nvPr/>
        </p:nvSpPr>
        <p:spPr>
          <a:xfrm>
            <a:off x="7460636" y="63844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07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83BA78-C554-40C9-A4BC-342A0E55CD27}"/>
              </a:ext>
            </a:extLst>
          </p:cNvPr>
          <p:cNvSpPr/>
          <p:nvPr/>
        </p:nvSpPr>
        <p:spPr>
          <a:xfrm>
            <a:off x="3813479" y="2968632"/>
            <a:ext cx="1838325" cy="8617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>
                <a:ea typeface="맑은 고딕" panose="020B0503020000020004" pitchFamily="50" charset="-127"/>
              </a:rPr>
              <a:t>재발급 신청하기 시</a:t>
            </a:r>
            <a:r>
              <a:rPr lang="en-US" altLang="ko-KR" sz="100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000">
                <a:ea typeface="맑은 고딕" panose="020B0503020000020004" pitchFamily="50" charset="-127"/>
              </a:rPr>
              <a:t>처리중 상태와 동일한 형태로 </a:t>
            </a:r>
            <a:r>
              <a:rPr lang="ko-KR" altLang="en-US" sz="1000" b="1" u="sng">
                <a:ea typeface="맑은 고딕" panose="020B0503020000020004" pitchFamily="50" charset="-127"/>
              </a:rPr>
              <a:t>덮어쓰기</a:t>
            </a:r>
            <a:endParaRPr lang="en-US" altLang="ko-KR" sz="1000" b="1" u="sng">
              <a:ea typeface="맑은 고딕" panose="020B0503020000020004" pitchFamily="50" charset="-127"/>
            </a:endParaRPr>
          </a:p>
          <a:p>
            <a:r>
              <a:rPr lang="ko-KR" altLang="en-US" sz="1000">
                <a:ea typeface="맑은 고딕" panose="020B0503020000020004" pitchFamily="50" charset="-127"/>
              </a:rPr>
              <a:t>단</a:t>
            </a:r>
            <a:r>
              <a:rPr lang="en-US" altLang="ko-KR" sz="1000">
                <a:ea typeface="맑은 고딕" panose="020B0503020000020004" pitchFamily="50" charset="-127"/>
              </a:rPr>
              <a:t>, </a:t>
            </a:r>
            <a:r>
              <a:rPr lang="en-US" altLang="ko-KR" sz="1000" b="1" u="sng">
                <a:ea typeface="맑은 고딕" panose="020B0503020000020004" pitchFamily="50" charset="-127"/>
              </a:rPr>
              <a:t>admin</a:t>
            </a:r>
            <a:r>
              <a:rPr lang="ko-KR" altLang="en-US" sz="1000">
                <a:ea typeface="맑은 고딕" panose="020B0503020000020004" pitchFamily="50" charset="-127"/>
              </a:rPr>
              <a:t>에서는 덮어쓰기가 아닌 </a:t>
            </a:r>
            <a:r>
              <a:rPr lang="ko-KR" altLang="en-US" sz="1000" b="1" u="sng">
                <a:ea typeface="맑은 고딕" panose="020B0503020000020004" pitchFamily="50" charset="-127"/>
              </a:rPr>
              <a:t>데이터 추가</a:t>
            </a:r>
            <a:endParaRPr lang="en-US" altLang="ko-KR" sz="1000" b="1" u="sng"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F02040-95BB-40C6-9DB4-3EC4F5EB69F4}"/>
              </a:ext>
            </a:extLst>
          </p:cNvPr>
          <p:cNvSpPr/>
          <p:nvPr/>
        </p:nvSpPr>
        <p:spPr>
          <a:xfrm>
            <a:off x="6090783" y="2984752"/>
            <a:ext cx="2077199" cy="7078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>
                <a:ea typeface="맑은 고딕" panose="020B0503020000020004" pitchFamily="50" charset="-127"/>
              </a:rPr>
              <a:t>재발급 신청하기 후 발급완료 시</a:t>
            </a:r>
            <a:r>
              <a:rPr lang="en-US" altLang="ko-KR" sz="1000"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000">
                <a:ea typeface="맑은 고딕" panose="020B0503020000020004" pitchFamily="50" charset="-127"/>
              </a:rPr>
              <a:t>보기 </a:t>
            </a:r>
            <a:r>
              <a:rPr lang="en-US" altLang="ko-KR" sz="1000">
                <a:ea typeface="맑은 고딕" panose="020B0503020000020004" pitchFamily="50" charset="-127"/>
              </a:rPr>
              <a:t>modal </a:t>
            </a:r>
            <a:r>
              <a:rPr lang="ko-KR" altLang="en-US" sz="1000">
                <a:ea typeface="맑은 고딕" panose="020B0503020000020004" pitchFamily="50" charset="-127"/>
              </a:rPr>
              <a:t>내에 보여지는</a:t>
            </a:r>
            <a:endParaRPr lang="en-US" altLang="ko-KR" sz="1000">
              <a:ea typeface="맑은 고딕" panose="020B0503020000020004" pitchFamily="50" charset="-127"/>
            </a:endParaRPr>
          </a:p>
          <a:p>
            <a:r>
              <a:rPr lang="ko-KR" altLang="en-US" sz="1000">
                <a:ea typeface="맑은 고딕" panose="020B0503020000020004" pitchFamily="50" charset="-127"/>
              </a:rPr>
              <a:t>확인서를 최신 발급 확인서로 </a:t>
            </a:r>
            <a:r>
              <a:rPr lang="ko-KR" altLang="en-US" sz="1000" b="1" u="sng">
                <a:ea typeface="맑은 고딕" panose="020B0503020000020004" pitchFamily="50" charset="-127"/>
              </a:rPr>
              <a:t>덮어쓰기</a:t>
            </a:r>
            <a:endParaRPr lang="en-US" altLang="ko-KR" sz="1000" b="1" u="sng">
              <a:ea typeface="맑은 고딕" panose="020B0503020000020004" pitchFamily="50" charset="-127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F3B252A-09B5-4BD1-B3BB-E36899BD10B5}"/>
              </a:ext>
            </a:extLst>
          </p:cNvPr>
          <p:cNvCxnSpPr>
            <a:cxnSpLocks/>
            <a:stCxn id="43" idx="0"/>
            <a:endCxn id="47" idx="2"/>
          </p:cNvCxnSpPr>
          <p:nvPr/>
        </p:nvCxnSpPr>
        <p:spPr>
          <a:xfrm rot="16200000" flipV="1">
            <a:off x="4977015" y="3586034"/>
            <a:ext cx="1030175" cy="1518919"/>
          </a:xfrm>
          <a:prstGeom prst="bentConnector3">
            <a:avLst>
              <a:gd name="adj1" fmla="val 731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74AEBD1-ED29-4968-9768-B1B523D127DE}"/>
              </a:ext>
            </a:extLst>
          </p:cNvPr>
          <p:cNvCxnSpPr>
            <a:cxnSpLocks/>
            <a:stCxn id="45" idx="0"/>
            <a:endCxn id="48" idx="2"/>
          </p:cNvCxnSpPr>
          <p:nvPr/>
        </p:nvCxnSpPr>
        <p:spPr>
          <a:xfrm rot="16200000" flipV="1">
            <a:off x="6907195" y="3914827"/>
            <a:ext cx="1167943" cy="723565"/>
          </a:xfrm>
          <a:prstGeom prst="bentConnector3">
            <a:avLst>
              <a:gd name="adj1" fmla="val 67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7AD69C-5975-4976-BF74-4F2681E18236}"/>
              </a:ext>
            </a:extLst>
          </p:cNvPr>
          <p:cNvSpPr/>
          <p:nvPr/>
        </p:nvSpPr>
        <p:spPr>
          <a:xfrm>
            <a:off x="798490" y="3126761"/>
            <a:ext cx="1590144" cy="5539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>
                <a:ea typeface="맑은 고딕" panose="020B0503020000020004" pitchFamily="50" charset="-127"/>
              </a:rPr>
              <a:t>해당 현장에 등록된</a:t>
            </a:r>
            <a:endParaRPr lang="en-US" altLang="ko-KR" sz="1000">
              <a:ea typeface="맑은 고딕" panose="020B0503020000020004" pitchFamily="50" charset="-127"/>
            </a:endParaRPr>
          </a:p>
          <a:p>
            <a:r>
              <a:rPr lang="ko-KR" altLang="en-US" sz="1000" b="1" u="sng">
                <a:ea typeface="맑은 고딕" panose="020B0503020000020004" pitchFamily="50" charset="-127"/>
              </a:rPr>
              <a:t>모든 협력기업을 아래 표 상 호출</a:t>
            </a:r>
            <a:endParaRPr lang="en-US" altLang="ko-KR" sz="1000" b="1" u="sng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97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8CD398-435F-4040-AFA8-11CF564B0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62103"/>
              </p:ext>
            </p:extLst>
          </p:nvPr>
        </p:nvGraphicFramePr>
        <p:xfrm>
          <a:off x="8382000" y="1"/>
          <a:ext cx="38100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1862456659"/>
                    </a:ext>
                  </a:extLst>
                </a:gridCol>
                <a:gridCol w="3042286">
                  <a:extLst>
                    <a:ext uri="{9D8B030D-6E8A-4147-A177-3AD203B41FA5}">
                      <a16:colId xmlns:a16="http://schemas.microsoft.com/office/drawing/2014/main" val="4044033522"/>
                    </a:ext>
                  </a:extLst>
                </a:gridCol>
              </a:tblGrid>
              <a:tr h="149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45646"/>
                  </a:ext>
                </a:extLst>
              </a:tr>
              <a:tr h="149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도입기업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현장관리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이용확인서발급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46826"/>
                  </a:ext>
                </a:extLst>
              </a:tr>
              <a:tr h="149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신규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3052"/>
                  </a:ext>
                </a:extLst>
              </a:tr>
              <a:tr h="149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26652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01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기업정보 확인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원청사 정보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수정가능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Default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입력값은 최초에는 회원정보와 동일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차회부터는 가장 최근 입력값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협력사 정보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수정불가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700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02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공사계약 정보 입력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-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도급계약 정보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수정가능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Default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입력값은 가장 최근 입력값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-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하도급계약 정보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: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수정가능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Default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입력값은 해당 협력사에 대한 가장 최근 입력값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621"/>
                  </a:ext>
                </a:extLst>
              </a:tr>
              <a:tr h="170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01, 02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에서 데이터 저장 시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각 이용자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key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값과 현장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key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값 함께 저장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추후 데이터 분석 등 목적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47209"/>
                  </a:ext>
                </a:extLst>
              </a:tr>
              <a:tr h="170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03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첨부파일 업로드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클릭 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첨부파일 경로설정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Windows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호출 후 파일 지정 완료 시 아래 형태로 버튼 변경 및 클릭 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첨부된 파일 다운로드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1" u="sng">
                          <a:solidFill>
                            <a:schemeClr val="accent5"/>
                          </a:solidFill>
                          <a:latin typeface="+mn-lt"/>
                        </a:rPr>
                        <a:t>파일명</a:t>
                      </a:r>
                      <a:r>
                        <a:rPr lang="en-US" altLang="ko-KR" sz="1200" b="1" u="sng">
                          <a:solidFill>
                            <a:schemeClr val="accent5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200" b="1" u="sng">
                          <a:solidFill>
                            <a:schemeClr val="accent5"/>
                          </a:solidFill>
                          <a:latin typeface="+mn-lt"/>
                        </a:rPr>
                        <a:t>확장자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541403"/>
                  </a:ext>
                </a:extLst>
              </a:tr>
              <a:tr h="23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04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동의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 수집 이용 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&amp;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 제공 동의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클릭 시</a:t>
                      </a:r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번 슬라이드의 약관 화면 새창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08856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30C042-93BF-40DD-B0E4-3291057C9F5D}"/>
              </a:ext>
            </a:extLst>
          </p:cNvPr>
          <p:cNvSpPr/>
          <p:nvPr/>
        </p:nvSpPr>
        <p:spPr>
          <a:xfrm>
            <a:off x="0" y="5704"/>
            <a:ext cx="6921478" cy="6852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CFF9DB-2678-4FA5-9473-38997D4CEC1E}"/>
              </a:ext>
            </a:extLst>
          </p:cNvPr>
          <p:cNvSpPr/>
          <p:nvPr/>
        </p:nvSpPr>
        <p:spPr>
          <a:xfrm>
            <a:off x="168342" y="3334311"/>
            <a:ext cx="6602134" cy="20629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051D9D-DA99-444F-A05D-57B8DB305891}"/>
              </a:ext>
            </a:extLst>
          </p:cNvPr>
          <p:cNvSpPr/>
          <p:nvPr/>
        </p:nvSpPr>
        <p:spPr>
          <a:xfrm>
            <a:off x="168342" y="780643"/>
            <a:ext cx="6602134" cy="20629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375F07D-07F8-4146-89F1-36F2E2F8D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85596"/>
              </p:ext>
            </p:extLst>
          </p:nvPr>
        </p:nvGraphicFramePr>
        <p:xfrm>
          <a:off x="331776" y="1189784"/>
          <a:ext cx="2976282" cy="121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62">
                  <a:extLst>
                    <a:ext uri="{9D8B030D-6E8A-4147-A177-3AD203B41FA5}">
                      <a16:colId xmlns:a16="http://schemas.microsoft.com/office/drawing/2014/main" val="4046332816"/>
                    </a:ext>
                  </a:extLst>
                </a:gridCol>
                <a:gridCol w="2250720">
                  <a:extLst>
                    <a:ext uri="{9D8B030D-6E8A-4147-A177-3AD203B41FA5}">
                      <a16:colId xmlns:a16="http://schemas.microsoft.com/office/drawing/2014/main" val="488114269"/>
                    </a:ext>
                  </a:extLst>
                </a:gridCol>
              </a:tblGrid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HY견고딕" pitchFamily="18" charset="-127"/>
                        </a:rPr>
                        <a:t>주소</a:t>
                      </a:r>
                      <a:endParaRPr lang="en-US" altLang="ko-KR" sz="800" b="1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HY견고딕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서울시 서대문구 충정로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36,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국민연금공단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271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상호</a:t>
                      </a:r>
                      <a:endParaRPr lang="en-US" altLang="ko-KR" sz="800" b="1" kern="1200" dirty="0">
                        <a:solidFill>
                          <a:schemeClr val="accent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나이스디앤알 주식회사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4832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대표자</a:t>
                      </a:r>
                      <a:endParaRPr lang="en-US" altLang="ko-KR" sz="800" b="1" kern="1200" dirty="0">
                        <a:solidFill>
                          <a:schemeClr val="accent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강용구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19508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연락처</a:t>
                      </a:r>
                      <a:endParaRPr lang="en-US" altLang="ko-KR" sz="800" b="1" dirty="0">
                        <a:solidFill>
                          <a:schemeClr val="accent1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02-788-9087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106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77FB783-7312-4101-8910-7932BEB301C0}"/>
              </a:ext>
            </a:extLst>
          </p:cNvPr>
          <p:cNvSpPr txBox="1"/>
          <p:nvPr/>
        </p:nvSpPr>
        <p:spPr>
          <a:xfrm>
            <a:off x="247496" y="876914"/>
            <a:ext cx="1649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00" b="1" dirty="0">
                <a:solidFill>
                  <a:prstClr val="black"/>
                </a:solidFill>
                <a:ea typeface="맑은 고딕"/>
              </a:rPr>
              <a:t>신청기업</a:t>
            </a:r>
            <a:r>
              <a:rPr lang="en-US" altLang="ko-KR" sz="1000" b="1" dirty="0">
                <a:solidFill>
                  <a:prstClr val="black"/>
                </a:solidFill>
                <a:ea typeface="맑은 고딕"/>
              </a:rPr>
              <a:t>(</a:t>
            </a:r>
            <a:r>
              <a:rPr lang="ko-KR" altLang="en-US" sz="1000" b="1" dirty="0">
                <a:solidFill>
                  <a:prstClr val="black"/>
                </a:solidFill>
                <a:ea typeface="맑은 고딕"/>
              </a:rPr>
              <a:t>원청사</a:t>
            </a:r>
            <a:r>
              <a:rPr lang="en-US" altLang="ko-KR" sz="1000" b="1" dirty="0">
                <a:solidFill>
                  <a:prstClr val="black"/>
                </a:solidFill>
                <a:ea typeface="맑은 고딕"/>
              </a:rPr>
              <a:t>)</a:t>
            </a:r>
            <a:r>
              <a:rPr lang="ko-KR" altLang="en-US" sz="1000" b="1" dirty="0">
                <a:solidFill>
                  <a:prstClr val="black"/>
                </a:solidFill>
                <a:ea typeface="맑은 고딕"/>
              </a:rPr>
              <a:t> 정보</a:t>
            </a:r>
            <a:endParaRPr lang="en-US" altLang="ko-KR" sz="1000" b="1" dirty="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1A4C31-D8CA-43E4-BD3B-C2C32F1F6CC8}"/>
              </a:ext>
            </a:extLst>
          </p:cNvPr>
          <p:cNvSpPr/>
          <p:nvPr/>
        </p:nvSpPr>
        <p:spPr>
          <a:xfrm>
            <a:off x="1175018" y="1240122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92FE20-1EB7-44A2-A6D3-2096357FD850}"/>
              </a:ext>
            </a:extLst>
          </p:cNvPr>
          <p:cNvSpPr txBox="1"/>
          <p:nvPr/>
        </p:nvSpPr>
        <p:spPr>
          <a:xfrm>
            <a:off x="165742" y="420959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STEP 1. 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기업정보 확인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428316-ABC3-4E2A-B365-5D78FA0D48CF}"/>
              </a:ext>
            </a:extLst>
          </p:cNvPr>
          <p:cNvSpPr/>
          <p:nvPr/>
        </p:nvSpPr>
        <p:spPr>
          <a:xfrm>
            <a:off x="1168027" y="1551913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E87D71-0DB7-447E-B027-E182FD934451}"/>
              </a:ext>
            </a:extLst>
          </p:cNvPr>
          <p:cNvSpPr/>
          <p:nvPr/>
        </p:nvSpPr>
        <p:spPr>
          <a:xfrm>
            <a:off x="1169425" y="1855315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0621F9-95E6-4F07-A272-F20AA99D7039}"/>
              </a:ext>
            </a:extLst>
          </p:cNvPr>
          <p:cNvSpPr/>
          <p:nvPr/>
        </p:nvSpPr>
        <p:spPr>
          <a:xfrm>
            <a:off x="1179212" y="2150328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AE35A3-3516-4770-919F-E23FA213120D}"/>
              </a:ext>
            </a:extLst>
          </p:cNvPr>
          <p:cNvSpPr txBox="1"/>
          <p:nvPr/>
        </p:nvSpPr>
        <p:spPr>
          <a:xfrm>
            <a:off x="3562545" y="88530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prstClr val="black"/>
                </a:solidFill>
                <a:latin typeface="맑은 고딕" panose="020B0503020000020004" pitchFamily="50" charset="-127"/>
              </a:rPr>
              <a:t>▶ </a:t>
            </a:r>
            <a:r>
              <a:rPr lang="ko-KR" altLang="en-US" sz="1000" b="1">
                <a:solidFill>
                  <a:prstClr val="black"/>
                </a:solidFill>
                <a:ea typeface="맑은 고딕"/>
              </a:rPr>
              <a:t>협력사 </a:t>
            </a:r>
            <a:r>
              <a:rPr lang="ko-KR" altLang="en-US" sz="1000" b="1" dirty="0">
                <a:solidFill>
                  <a:prstClr val="black"/>
                </a:solidFill>
                <a:ea typeface="맑은 고딕"/>
              </a:rPr>
              <a:t>정보</a:t>
            </a:r>
            <a:endParaRPr lang="en-US" altLang="ko-KR" sz="1000" b="1" dirty="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5A4011-358E-4151-A276-55F3B347045E}"/>
              </a:ext>
            </a:extLst>
          </p:cNvPr>
          <p:cNvSpPr txBox="1"/>
          <p:nvPr/>
        </p:nvSpPr>
        <p:spPr>
          <a:xfrm>
            <a:off x="3478223" y="2452587"/>
            <a:ext cx="322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노무비닷컴에 등록된 협력기업 정보 입니다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수정을 원하실 경우</a:t>
            </a:r>
            <a:r>
              <a:rPr lang="en-US" altLang="ko-KR" sz="7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협력기업을 통해서만 노무비닷컴 상 수정 가능합니다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8CB7826-2C8D-44B6-A0B8-26DE39FF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4933"/>
              </p:ext>
            </p:extLst>
          </p:nvPr>
        </p:nvGraphicFramePr>
        <p:xfrm>
          <a:off x="3643756" y="1189784"/>
          <a:ext cx="2976282" cy="121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62">
                  <a:extLst>
                    <a:ext uri="{9D8B030D-6E8A-4147-A177-3AD203B41FA5}">
                      <a16:colId xmlns:a16="http://schemas.microsoft.com/office/drawing/2014/main" val="4046332816"/>
                    </a:ext>
                  </a:extLst>
                </a:gridCol>
                <a:gridCol w="2250720">
                  <a:extLst>
                    <a:ext uri="{9D8B030D-6E8A-4147-A177-3AD203B41FA5}">
                      <a16:colId xmlns:a16="http://schemas.microsoft.com/office/drawing/2014/main" val="488114269"/>
                    </a:ext>
                  </a:extLst>
                </a:gridCol>
              </a:tblGrid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HY견고딕" pitchFamily="18" charset="-127"/>
                        </a:rPr>
                        <a:t>주소</a:t>
                      </a:r>
                      <a:endParaRPr lang="en-US" altLang="ko-KR" sz="800" b="1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HY견고딕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서울시 영등포구 국회대로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271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상호</a:t>
                      </a:r>
                      <a:endParaRPr lang="en-US" altLang="ko-KR" sz="800" b="1" kern="1200" dirty="0">
                        <a:solidFill>
                          <a:schemeClr val="accent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나이스토건 주식회사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4832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대표자</a:t>
                      </a:r>
                      <a:endParaRPr lang="en-US" altLang="ko-KR" sz="800" b="1" kern="1200" dirty="0">
                        <a:solidFill>
                          <a:schemeClr val="accent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장정현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19508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연락처</a:t>
                      </a:r>
                      <a:endParaRPr lang="en-US" altLang="ko-KR" sz="800" b="1" dirty="0">
                        <a:solidFill>
                          <a:schemeClr val="accent1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02-788-1357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106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016E426-7343-47CA-9101-CC1AF19DEE4A}"/>
              </a:ext>
            </a:extLst>
          </p:cNvPr>
          <p:cNvSpPr txBox="1"/>
          <p:nvPr/>
        </p:nvSpPr>
        <p:spPr>
          <a:xfrm>
            <a:off x="252726" y="2453985"/>
            <a:ext cx="313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직전 발급신청 시 입력하신 정보를 보여 드리고 있습니다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7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최초 발급신청 시에는 노무비닷컴에 등록된 회원정보를 보여 드립니다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10C403-B30B-4B53-8990-4AC6CF8F6961}"/>
              </a:ext>
            </a:extLst>
          </p:cNvPr>
          <p:cNvSpPr txBox="1"/>
          <p:nvPr/>
        </p:nvSpPr>
        <p:spPr>
          <a:xfrm>
            <a:off x="165742" y="2995355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STEP 2. 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공사계약 정보 입력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81922AB-BBA5-4881-BAFC-233A7F0B1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76804"/>
              </p:ext>
            </p:extLst>
          </p:nvPr>
        </p:nvGraphicFramePr>
        <p:xfrm>
          <a:off x="349952" y="3783383"/>
          <a:ext cx="2976282" cy="115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73">
                  <a:extLst>
                    <a:ext uri="{9D8B030D-6E8A-4147-A177-3AD203B41FA5}">
                      <a16:colId xmlns:a16="http://schemas.microsoft.com/office/drawing/2014/main" val="4046332816"/>
                    </a:ext>
                  </a:extLst>
                </a:gridCol>
                <a:gridCol w="2211809">
                  <a:extLst>
                    <a:ext uri="{9D8B030D-6E8A-4147-A177-3AD203B41FA5}">
                      <a16:colId xmlns:a16="http://schemas.microsoft.com/office/drawing/2014/main" val="488114269"/>
                    </a:ext>
                  </a:extLst>
                </a:gridCol>
              </a:tblGrid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공사명</a:t>
                      </a:r>
                      <a:endParaRPr lang="en-US" altLang="ko-KR" sz="800" b="1" kern="1200" dirty="0">
                        <a:solidFill>
                          <a:schemeClr val="accent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나이스디앤알 신사옥 건축공사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271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계약금액</a:t>
                      </a:r>
                      <a:r>
                        <a:rPr lang="en-US" altLang="ko-KR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(</a:t>
                      </a: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원</a:t>
                      </a:r>
                      <a:r>
                        <a:rPr lang="en-US" altLang="ko-KR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150,000,000,000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4832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계약일</a:t>
                      </a:r>
                      <a:endParaRPr lang="en-US" altLang="ko-KR" sz="800" b="1" kern="1200" dirty="0">
                        <a:solidFill>
                          <a:schemeClr val="accent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2020-07-01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19508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준공</a:t>
                      </a:r>
                      <a:r>
                        <a:rPr lang="en-US" altLang="ko-KR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예정</a:t>
                      </a:r>
                      <a:r>
                        <a:rPr lang="en-US" altLang="ko-KR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일</a:t>
                      </a:r>
                      <a:endParaRPr lang="en-US" altLang="ko-KR" sz="800" b="1" dirty="0">
                        <a:solidFill>
                          <a:schemeClr val="accent1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2023-09-01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106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3243341-B3D8-4D33-9194-E3BE149D42F8}"/>
              </a:ext>
            </a:extLst>
          </p:cNvPr>
          <p:cNvSpPr txBox="1"/>
          <p:nvPr/>
        </p:nvSpPr>
        <p:spPr>
          <a:xfrm>
            <a:off x="198560" y="3436957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00" b="1" dirty="0">
                <a:solidFill>
                  <a:prstClr val="black"/>
                </a:solidFill>
                <a:ea typeface="맑은 고딕"/>
              </a:rPr>
              <a:t>도급계약 정보</a:t>
            </a:r>
            <a:endParaRPr lang="en-US" altLang="ko-KR" sz="1000" b="1" dirty="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B93ED4-C9B7-4D5D-A8DF-7C6CEA19688C}"/>
              </a:ext>
            </a:extLst>
          </p:cNvPr>
          <p:cNvSpPr/>
          <p:nvPr/>
        </p:nvSpPr>
        <p:spPr>
          <a:xfrm>
            <a:off x="1193194" y="3833721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2C2D9A-29B3-47E2-A0F9-022646E7EC3E}"/>
              </a:ext>
            </a:extLst>
          </p:cNvPr>
          <p:cNvSpPr/>
          <p:nvPr/>
        </p:nvSpPr>
        <p:spPr>
          <a:xfrm>
            <a:off x="1186203" y="4145512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B4FE59-04AF-43D0-890E-7E14CAD03051}"/>
              </a:ext>
            </a:extLst>
          </p:cNvPr>
          <p:cNvSpPr/>
          <p:nvPr/>
        </p:nvSpPr>
        <p:spPr>
          <a:xfrm>
            <a:off x="1187601" y="4448914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718FB1-7DB4-44BF-B7EE-957EEDEBE834}"/>
              </a:ext>
            </a:extLst>
          </p:cNvPr>
          <p:cNvSpPr/>
          <p:nvPr/>
        </p:nvSpPr>
        <p:spPr>
          <a:xfrm>
            <a:off x="1172221" y="4710371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8F09F47-6306-4CC5-ADAE-C75D44AC3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36416"/>
              </p:ext>
            </p:extLst>
          </p:nvPr>
        </p:nvGraphicFramePr>
        <p:xfrm>
          <a:off x="3643756" y="3783383"/>
          <a:ext cx="2976282" cy="115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594">
                  <a:extLst>
                    <a:ext uri="{9D8B030D-6E8A-4147-A177-3AD203B41FA5}">
                      <a16:colId xmlns:a16="http://schemas.microsoft.com/office/drawing/2014/main" val="4046332816"/>
                    </a:ext>
                  </a:extLst>
                </a:gridCol>
                <a:gridCol w="2168688">
                  <a:extLst>
                    <a:ext uri="{9D8B030D-6E8A-4147-A177-3AD203B41FA5}">
                      <a16:colId xmlns:a16="http://schemas.microsoft.com/office/drawing/2014/main" val="488114269"/>
                    </a:ext>
                  </a:extLst>
                </a:gridCol>
              </a:tblGrid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공사명</a:t>
                      </a:r>
                      <a:endParaRPr lang="en-US" altLang="ko-KR" sz="800" b="1" kern="1200" dirty="0">
                        <a:solidFill>
                          <a:schemeClr val="accent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나이스디앤알 신사옥 골조공사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271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계약금액</a:t>
                      </a:r>
                      <a:r>
                        <a:rPr lang="en-US" altLang="ko-KR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(</a:t>
                      </a: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원</a:t>
                      </a:r>
                      <a:r>
                        <a:rPr lang="en-US" altLang="ko-KR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4832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  <a:cs typeface="+mn-cs"/>
                        </a:rPr>
                        <a:t>계약일</a:t>
                      </a:r>
                      <a:endParaRPr lang="en-US" altLang="ko-KR" sz="800" b="1" kern="1200" dirty="0">
                        <a:solidFill>
                          <a:schemeClr val="accent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2020-09-01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19508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준공</a:t>
                      </a:r>
                      <a:r>
                        <a:rPr lang="en-US" altLang="ko-KR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예정</a:t>
                      </a:r>
                      <a:r>
                        <a:rPr lang="en-US" altLang="ko-KR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accent1"/>
                          </a:solidFill>
                          <a:latin typeface="+mn-lt"/>
                          <a:ea typeface="맑은 고딕"/>
                        </a:rPr>
                        <a:t>일</a:t>
                      </a:r>
                      <a:endParaRPr lang="en-US" altLang="ko-KR" sz="800" b="1" dirty="0">
                        <a:solidFill>
                          <a:schemeClr val="accent1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2021-01-31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106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AF3673-0A09-46B6-964F-37D6783B7936}"/>
              </a:ext>
            </a:extLst>
          </p:cNvPr>
          <p:cNvSpPr/>
          <p:nvPr/>
        </p:nvSpPr>
        <p:spPr>
          <a:xfrm>
            <a:off x="4525098" y="3833721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75B5538-F9DC-406B-93D5-1AB7BC9B5FB5}"/>
              </a:ext>
            </a:extLst>
          </p:cNvPr>
          <p:cNvSpPr/>
          <p:nvPr/>
        </p:nvSpPr>
        <p:spPr>
          <a:xfrm>
            <a:off x="4518107" y="4145512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04A128-D87E-4028-AC6D-B0A4AAC89575}"/>
              </a:ext>
            </a:extLst>
          </p:cNvPr>
          <p:cNvSpPr/>
          <p:nvPr/>
        </p:nvSpPr>
        <p:spPr>
          <a:xfrm>
            <a:off x="4519505" y="4448914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831149-971C-441D-BE68-B29254CEDEBD}"/>
              </a:ext>
            </a:extLst>
          </p:cNvPr>
          <p:cNvSpPr/>
          <p:nvPr/>
        </p:nvSpPr>
        <p:spPr>
          <a:xfrm>
            <a:off x="4520903" y="4710371"/>
            <a:ext cx="2063693" cy="1929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E7F733-B6B3-4B5B-8F0C-3E47A443A69B}"/>
              </a:ext>
            </a:extLst>
          </p:cNvPr>
          <p:cNvSpPr txBox="1"/>
          <p:nvPr/>
        </p:nvSpPr>
        <p:spPr>
          <a:xfrm>
            <a:off x="3562545" y="3439361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하</a:t>
            </a:r>
            <a:r>
              <a:rPr lang="ko-KR" altLang="en-US" sz="1000" b="1" dirty="0">
                <a:solidFill>
                  <a:prstClr val="black"/>
                </a:solidFill>
                <a:ea typeface="맑은 고딕"/>
              </a:rPr>
              <a:t>도급계약 정보</a:t>
            </a:r>
            <a:endParaRPr lang="en-US" altLang="ko-KR" sz="1000" b="1" dirty="0">
              <a:ln>
                <a:solidFill>
                  <a:schemeClr val="bg1">
                    <a:alpha val="1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AB0587-370E-4EEE-93CD-CBE23AABAA41}"/>
              </a:ext>
            </a:extLst>
          </p:cNvPr>
          <p:cNvSpPr txBox="1"/>
          <p:nvPr/>
        </p:nvSpPr>
        <p:spPr>
          <a:xfrm>
            <a:off x="3601811" y="4988433"/>
            <a:ext cx="313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귀사와 협력기업간 체결한 공사계약 정보를 정확히 입력하여 주십시오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7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“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이용확인서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”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내 기재되는 정보이며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발급 이후 수정불가 합니다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F55517-A51D-41A2-9AA4-3F45C19A1D92}"/>
              </a:ext>
            </a:extLst>
          </p:cNvPr>
          <p:cNvSpPr txBox="1"/>
          <p:nvPr/>
        </p:nvSpPr>
        <p:spPr>
          <a:xfrm>
            <a:off x="289554" y="4989831"/>
            <a:ext cx="313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발주처와 귀사간 체결한 공사계약 정보를 정확히 입력하여 주십시오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7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“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이용확인서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”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내 기재되는 정보이며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발급 이후 수정불가 합니다</a:t>
            </a:r>
            <a:r>
              <a:rPr lang="en-US" altLang="ko-KR" sz="7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BC2AD-2A08-4BAA-8C0C-D2C4BAD7CAC2}"/>
              </a:ext>
            </a:extLst>
          </p:cNvPr>
          <p:cNvSpPr txBox="1"/>
          <p:nvPr/>
        </p:nvSpPr>
        <p:spPr>
          <a:xfrm>
            <a:off x="2512349" y="87990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u="sng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+mn-ea"/>
              </a:rPr>
              <a:t>확인서 발급신청 하기</a:t>
            </a:r>
            <a:endParaRPr lang="en-US" altLang="ko-KR" sz="1600" b="1" u="sng" dirty="0">
              <a:ln>
                <a:solidFill>
                  <a:schemeClr val="bg1"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F372E3A-109F-4C7F-A4E7-3BD07F81150F}"/>
              </a:ext>
            </a:extLst>
          </p:cNvPr>
          <p:cNvSpPr/>
          <p:nvPr/>
        </p:nvSpPr>
        <p:spPr>
          <a:xfrm>
            <a:off x="6723686" y="5705"/>
            <a:ext cx="201044" cy="19927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E561B8D-184E-471F-9E63-138625A95EDD}"/>
              </a:ext>
            </a:extLst>
          </p:cNvPr>
          <p:cNvSpPr/>
          <p:nvPr/>
        </p:nvSpPr>
        <p:spPr>
          <a:xfrm>
            <a:off x="2512090" y="6488833"/>
            <a:ext cx="840908" cy="268148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신청하기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CD6A992-4FE9-4F3E-BA2E-1ADF5E85FE5F}"/>
              </a:ext>
            </a:extLst>
          </p:cNvPr>
          <p:cNvSpPr/>
          <p:nvPr/>
        </p:nvSpPr>
        <p:spPr>
          <a:xfrm>
            <a:off x="3478223" y="6490231"/>
            <a:ext cx="840908" cy="2681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취소하기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DFF02-EC5E-4B75-B75A-C09050CCF6C9}"/>
              </a:ext>
            </a:extLst>
          </p:cNvPr>
          <p:cNvSpPr txBox="1"/>
          <p:nvPr/>
        </p:nvSpPr>
        <p:spPr>
          <a:xfrm>
            <a:off x="115762" y="5538620"/>
            <a:ext cx="3192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STEP 3. 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하도급계약서 파일 첨부 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E664A49-061F-4F85-BF19-D58B20109255}"/>
              </a:ext>
            </a:extLst>
          </p:cNvPr>
          <p:cNvSpPr/>
          <p:nvPr/>
        </p:nvSpPr>
        <p:spPr>
          <a:xfrm>
            <a:off x="2757210" y="5579907"/>
            <a:ext cx="1060783" cy="1862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첨부파일 등록하기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FF1CD9-B6DF-4FBF-8657-669BABAADF32}"/>
              </a:ext>
            </a:extLst>
          </p:cNvPr>
          <p:cNvSpPr txBox="1"/>
          <p:nvPr/>
        </p:nvSpPr>
        <p:spPr>
          <a:xfrm>
            <a:off x="117159" y="5833633"/>
            <a:ext cx="382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STEP 4. </a:t>
            </a:r>
            <a:r>
              <a:rPr lang="ko-KR" altLang="en-US" sz="1200" b="1" u="sng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기업</a:t>
            </a:r>
            <a:r>
              <a:rPr lang="en-US" altLang="ko-KR" sz="1200" b="1" u="sng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1200" b="1" u="sng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신용</a:t>
            </a:r>
            <a:r>
              <a:rPr lang="en-US" altLang="ko-KR" sz="1200" b="1" u="sng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)</a:t>
            </a:r>
            <a:r>
              <a:rPr lang="ko-KR" altLang="en-US" sz="1200" b="1" u="sng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정보 수집</a:t>
            </a:r>
            <a:r>
              <a:rPr lang="en-US" altLang="ko-KR" sz="1200" b="1" u="sng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u="sng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이용</a:t>
            </a:r>
            <a:r>
              <a:rPr lang="en-US" altLang="ko-KR" sz="1200" b="1" u="sng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동의 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&gt;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FB4AA0-9AA9-45DD-92E8-C2DB93ECE77A}"/>
              </a:ext>
            </a:extLst>
          </p:cNvPr>
          <p:cNvSpPr txBox="1"/>
          <p:nvPr/>
        </p:nvSpPr>
        <p:spPr>
          <a:xfrm>
            <a:off x="3587283" y="5792035"/>
            <a:ext cx="1861647" cy="31354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1100"/>
              <a:t>동의합니다</a:t>
            </a:r>
            <a:r>
              <a:rPr lang="en-US" altLang="ko-KR" sz="1100"/>
              <a:t>.</a:t>
            </a:r>
            <a:endParaRPr lang="en-US" altLang="ko-KR" sz="1100" u="sng" dirty="0">
              <a:solidFill>
                <a:srgbClr val="00B0F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F7EE17-63A2-42BA-BF5D-6660DDD79FC1}"/>
              </a:ext>
            </a:extLst>
          </p:cNvPr>
          <p:cNvSpPr txBox="1"/>
          <p:nvPr/>
        </p:nvSpPr>
        <p:spPr>
          <a:xfrm>
            <a:off x="1789994" y="412698"/>
            <a:ext cx="39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01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DE4041-1E9C-4ABF-B25E-1A4738C811F7}"/>
              </a:ext>
            </a:extLst>
          </p:cNvPr>
          <p:cNvSpPr txBox="1"/>
          <p:nvPr/>
        </p:nvSpPr>
        <p:spPr>
          <a:xfrm>
            <a:off x="2123588" y="3002161"/>
            <a:ext cx="39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02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4B7E7E-D2C1-4F12-BC34-C8571ABEE513}"/>
              </a:ext>
            </a:extLst>
          </p:cNvPr>
          <p:cNvSpPr txBox="1"/>
          <p:nvPr/>
        </p:nvSpPr>
        <p:spPr>
          <a:xfrm>
            <a:off x="3767059" y="5499187"/>
            <a:ext cx="39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03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2755D1-500E-4E55-BB57-D90DB461BF74}"/>
              </a:ext>
            </a:extLst>
          </p:cNvPr>
          <p:cNvSpPr txBox="1"/>
          <p:nvPr/>
        </p:nvSpPr>
        <p:spPr>
          <a:xfrm>
            <a:off x="4580157" y="5971017"/>
            <a:ext cx="39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highlight>
                  <a:srgbClr val="FF0000"/>
                </a:highlight>
              </a:rPr>
              <a:t>04</a:t>
            </a:r>
            <a:endParaRPr lang="ko-KR" altLang="en-US" sz="14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21BBC3-1438-4AAB-AC1F-ADF27F67305F}"/>
              </a:ext>
            </a:extLst>
          </p:cNvPr>
          <p:cNvSpPr txBox="1"/>
          <p:nvPr/>
        </p:nvSpPr>
        <p:spPr>
          <a:xfrm>
            <a:off x="722549" y="6092374"/>
            <a:ext cx="300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기업</a:t>
            </a:r>
            <a:r>
              <a:rPr lang="en-US" altLang="ko-KR" sz="1200" b="1" u="sng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1200" b="1" u="sng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신용</a:t>
            </a:r>
            <a:r>
              <a:rPr lang="en-US" altLang="ko-KR" sz="1200" b="1" u="sng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)</a:t>
            </a:r>
            <a:r>
              <a:rPr lang="ko-KR" altLang="en-US" sz="1200" b="1" u="sng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정보 제공</a:t>
            </a:r>
            <a:r>
              <a:rPr lang="en-US" altLang="ko-KR" sz="1200" b="1" u="sng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b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동의 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n-ea"/>
              </a:rPr>
              <a:t>&gt;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DA4E6-F65B-4C2C-9685-3261564CE5E8}"/>
              </a:ext>
            </a:extLst>
          </p:cNvPr>
          <p:cNvSpPr txBox="1"/>
          <p:nvPr/>
        </p:nvSpPr>
        <p:spPr>
          <a:xfrm>
            <a:off x="3587284" y="6050776"/>
            <a:ext cx="1137030" cy="31354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1100"/>
              <a:t>동의합니다</a:t>
            </a:r>
            <a:r>
              <a:rPr lang="en-US" altLang="ko-KR" sz="1100"/>
              <a:t>.</a:t>
            </a:r>
            <a:endParaRPr lang="en-US" altLang="ko-KR" sz="11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5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8CCF88-6104-495C-98E8-5437FA0F9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22"/>
          <a:stretch/>
        </p:blipFill>
        <p:spPr>
          <a:xfrm>
            <a:off x="425497" y="152016"/>
            <a:ext cx="6131822" cy="644597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862A8E-6331-47E0-8AB5-4336582E1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30219"/>
              </p:ext>
            </p:extLst>
          </p:nvPr>
        </p:nvGraphicFramePr>
        <p:xfrm>
          <a:off x="8382000" y="1"/>
          <a:ext cx="3810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1862456659"/>
                    </a:ext>
                  </a:extLst>
                </a:gridCol>
                <a:gridCol w="3042286">
                  <a:extLst>
                    <a:ext uri="{9D8B030D-6E8A-4147-A177-3AD203B41FA5}">
                      <a16:colId xmlns:a16="http://schemas.microsoft.com/office/drawing/2014/main" val="4044033522"/>
                    </a:ext>
                  </a:extLst>
                </a:gridCol>
              </a:tblGrid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4564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이용약관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46826"/>
                  </a:ext>
                </a:extLst>
              </a:tr>
              <a:tr h="12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http://www.nomubi.com/nomu7201.do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3052"/>
                  </a:ext>
                </a:extLst>
              </a:tr>
              <a:tr h="127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특이사항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26652"/>
                  </a:ext>
                </a:extLst>
              </a:tr>
              <a:tr h="638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이용약관 화면 수정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-&gt; 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이용약관만 존재하나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1. </a:t>
                      </a:r>
                      <a:r>
                        <a:rPr lang="ko-KR" altLang="en-US" sz="12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이용약관</a:t>
                      </a:r>
                      <a:endParaRPr lang="en-US" altLang="ko-KR" sz="1200" b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2.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수집 및 이용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3.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 제공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4.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위탁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5. </a:t>
                      </a:r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영리성정보 제공</a:t>
                      </a:r>
                      <a:endParaRPr lang="en-US" altLang="ko-KR" sz="1200" b="1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1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문건 추가</a:t>
                      </a:r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하여 화면 구성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700"/>
                  </a:ext>
                </a:extLst>
              </a:tr>
              <a:tr h="25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회원가입 사용 화면 차용</a:t>
                      </a:r>
                      <a:endParaRPr lang="en-US" altLang="ko-KR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(http://www.nomubi.com/nomu6202.do)</a:t>
                      </a:r>
                      <a:endParaRPr lang="ko-KR" altLang="en-US" sz="1200" b="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62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9B7BA86-A071-4867-8A28-3A5EA1C0CE07}"/>
              </a:ext>
            </a:extLst>
          </p:cNvPr>
          <p:cNvSpPr/>
          <p:nvPr/>
        </p:nvSpPr>
        <p:spPr>
          <a:xfrm>
            <a:off x="460806" y="260007"/>
            <a:ext cx="1005530" cy="15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CC64D-B158-41E4-BB94-5134F2993C10}"/>
              </a:ext>
            </a:extLst>
          </p:cNvPr>
          <p:cNvSpPr/>
          <p:nvPr/>
        </p:nvSpPr>
        <p:spPr>
          <a:xfrm>
            <a:off x="460806" y="3225629"/>
            <a:ext cx="1005530" cy="15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62581-20A1-435D-8C47-449AE725FF5E}"/>
              </a:ext>
            </a:extLst>
          </p:cNvPr>
          <p:cNvSpPr txBox="1"/>
          <p:nvPr/>
        </p:nvSpPr>
        <p:spPr>
          <a:xfrm>
            <a:off x="1393848" y="1377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highlight>
                  <a:srgbClr val="FF0000"/>
                </a:highlight>
              </a:rPr>
              <a:t>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B6059-A21F-4186-9E34-4598D73431F0}"/>
              </a:ext>
            </a:extLst>
          </p:cNvPr>
          <p:cNvSpPr txBox="1"/>
          <p:nvPr/>
        </p:nvSpPr>
        <p:spPr>
          <a:xfrm>
            <a:off x="1393848" y="3223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highlight>
                  <a:srgbClr val="FF0000"/>
                </a:highlight>
              </a:rPr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E17C0B-026A-4649-93C0-4C428DC9C648}"/>
              </a:ext>
            </a:extLst>
          </p:cNvPr>
          <p:cNvSpPr/>
          <p:nvPr/>
        </p:nvSpPr>
        <p:spPr>
          <a:xfrm>
            <a:off x="460806" y="6197429"/>
            <a:ext cx="1005530" cy="15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C81DE-7286-4625-A035-1147C66583E8}"/>
              </a:ext>
            </a:extLst>
          </p:cNvPr>
          <p:cNvSpPr txBox="1"/>
          <p:nvPr/>
        </p:nvSpPr>
        <p:spPr>
          <a:xfrm>
            <a:off x="1393848" y="6195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highlight>
                  <a:srgbClr val="FF0000"/>
                </a:highlight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2511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1654</Words>
  <Application>Microsoft Office PowerPoint</Application>
  <PresentationFormat>와이드스크린</PresentationFormat>
  <Paragraphs>614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창준</dc:creator>
  <cp:lastModifiedBy>jhjang</cp:lastModifiedBy>
  <cp:revision>1089</cp:revision>
  <cp:lastPrinted>2020-08-17T23:58:54Z</cp:lastPrinted>
  <dcterms:created xsi:type="dcterms:W3CDTF">2018-03-12T01:50:25Z</dcterms:created>
  <dcterms:modified xsi:type="dcterms:W3CDTF">2020-08-18T00:01:19Z</dcterms:modified>
</cp:coreProperties>
</file>