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6"/>
  </p:notesMasterIdLst>
  <p:handoutMasterIdLst>
    <p:handoutMasterId r:id="rId7"/>
  </p:handoutMasterIdLst>
  <p:sldIdLst>
    <p:sldId id="455" r:id="rId2"/>
    <p:sldId id="507" r:id="rId3"/>
    <p:sldId id="506" r:id="rId4"/>
    <p:sldId id="508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현대하모니 B" panose="02020603020101020101" pitchFamily="18" charset="-127"/>
      <p:regular r:id="rId14"/>
    </p:embeddedFont>
    <p:embeddedFont>
      <p:font typeface="현대하모니 M" panose="02020603020101020101" pitchFamily="18" charset="-127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6" userDrawn="1">
          <p15:clr>
            <a:srgbClr val="A4A3A4"/>
          </p15:clr>
        </p15:guide>
        <p15:guide id="4" pos="110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99"/>
    <a:srgbClr val="0066FF"/>
    <a:srgbClr val="0033CC"/>
    <a:srgbClr val="FFC000"/>
    <a:srgbClr val="CC9900"/>
    <a:srgbClr val="FF9900"/>
    <a:srgbClr val="213D87"/>
    <a:srgbClr val="3333FF"/>
    <a:srgbClr val="003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424" autoAdjust="0"/>
  </p:normalViewPr>
  <p:slideViewPr>
    <p:cSldViewPr snapToObjects="1">
      <p:cViewPr varScale="1">
        <p:scale>
          <a:sx n="70" d="100"/>
          <a:sy n="70" d="100"/>
        </p:scale>
        <p:origin x="828" y="48"/>
      </p:cViewPr>
      <p:guideLst>
        <p:guide orient="horz" pos="2160"/>
        <p:guide pos="3840"/>
        <p:guide pos="7516"/>
        <p:guide pos="110"/>
        <p:guide orient="horz" pos="799"/>
        <p:guide orient="horz" pos="40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4B4447A8-4957-8949-AA61-94D615C9DD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A3AB073-A3F9-7C48-9C08-49FC1B94B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E703-FF9E-B442-8B34-D9848E0C3D0B}" type="datetimeFigureOut">
              <a:rPr kumimoji="1" lang="ko-KR" altLang="en-US" smtClean="0"/>
              <a:t>2022-04-15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F7C8CDC-E531-BB45-AC5F-0D5A0904C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93D7B8-AB90-AB4B-8913-E9D3C0C190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4B0-6476-EC48-B357-715FC373E9A2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78440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53883-B9B0-9246-BD46-4A5344F7F2C9}" type="datetimeFigureOut">
              <a:rPr kumimoji="1" lang="x-none" altLang="en-US" smtClean="0"/>
              <a:t>2022-04-15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C0D5E-F8EA-1646-A1D8-47F1E401D0B7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25727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1pPr>
    <a:lvl2pPr marL="452974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2pPr>
    <a:lvl3pPr marL="905947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3pPr>
    <a:lvl4pPr marL="1358921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4pPr>
    <a:lvl5pPr marL="1811895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5pPr>
    <a:lvl6pPr marL="2264868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6pPr>
    <a:lvl7pPr marL="2717842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7pPr>
    <a:lvl8pPr marL="3170816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8pPr>
    <a:lvl9pPr marL="3623789" algn="l" defTabSz="905947" rtl="0" eaLnBrk="1" latinLnBrk="0" hangingPunct="1">
      <a:defRPr sz="11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_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1433255"/>
            <a:ext cx="12191999" cy="2078243"/>
          </a:xfrm>
          <a:prstGeom prst="rect">
            <a:avLst/>
          </a:prstGeom>
          <a:ln w="142875">
            <a:noFill/>
          </a:ln>
        </p:spPr>
        <p:txBody>
          <a:bodyPr anchor="ctr" anchorCtr="0">
            <a:noAutofit/>
          </a:bodyPr>
          <a:lstStyle>
            <a:lvl1pPr algn="ctr">
              <a:defRPr sz="3870" b="0" i="0" kern="1200" spc="-121" baseline="0">
                <a:ln w="9525">
                  <a:solidFill>
                    <a:srgbClr val="0066FF">
                      <a:alpha val="10000"/>
                    </a:srgbClr>
                  </a:solidFill>
                </a:ln>
                <a:solidFill>
                  <a:srgbClr val="003399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r>
              <a:rPr lang="en-US" dirty="0"/>
              <a:t>Type the title name, </a:t>
            </a:r>
            <a:r>
              <a:rPr lang="ko-KR" altLang="en-US" dirty="0"/>
              <a:t>제목을 입력하세요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0130" y="5167537"/>
            <a:ext cx="2551739" cy="402745"/>
          </a:xfrm>
        </p:spPr>
        <p:txBody>
          <a:bodyPr/>
          <a:lstStyle>
            <a:lvl1pPr marL="0" indent="0" algn="ctr">
              <a:buNone/>
              <a:defRPr lang="en-US" sz="2419" b="0" i="0" kern="1200" spc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en-US" dirty="0"/>
              <a:t>January  2022 </a:t>
            </a:r>
          </a:p>
        </p:txBody>
      </p:sp>
      <p:sp>
        <p:nvSpPr>
          <p:cNvPr id="19" name="날짜 개체 틀 18">
            <a:extLst>
              <a:ext uri="{FF2B5EF4-FFF2-40B4-BE49-F238E27FC236}">
                <a16:creationId xmlns:a16="http://schemas.microsoft.com/office/drawing/2014/main" xmlns="" id="{4DF58A47-883B-8349-BD38-3B3818F0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BE560B01-A809-F04A-A768-A4A4FE6B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763308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664" y="66597"/>
            <a:ext cx="11776553" cy="554091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 algn="l">
              <a:defRPr sz="2661" spc="-121" baseline="0">
                <a:ln w="6350">
                  <a:solidFill>
                    <a:srgbClr val="0066FF">
                      <a:alpha val="10000"/>
                    </a:srgbClr>
                  </a:solidFill>
                </a:ln>
                <a:solidFill>
                  <a:srgbClr val="003399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Slide </a:t>
            </a:r>
            <a:r>
              <a:rPr lang="en-US" altLang="ko-KR" dirty="0" err="1"/>
              <a:t>Titile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2751" y="767666"/>
            <a:ext cx="11784467" cy="814226"/>
          </a:xfrm>
        </p:spPr>
        <p:txBody>
          <a:bodyPr>
            <a:noAutofit/>
          </a:bodyPr>
          <a:lstStyle>
            <a:lvl1pPr marL="107516" indent="-107516">
              <a:buClr>
                <a:schemeClr val="tx1"/>
              </a:buClr>
              <a:buFont typeface="Wingdings" panose="05000000000000000000" pitchFamily="2" charset="2"/>
              <a:buChar char="§"/>
              <a:tabLst/>
              <a:defRPr sz="2056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326387" indent="-218871">
              <a:buFont typeface="Arial" panose="020B0604020202020204" pitchFamily="34" charset="0"/>
              <a:buChar char="•"/>
              <a:tabLst>
                <a:tab pos="218871" algn="l"/>
              </a:tabLst>
              <a:defRPr sz="2056" b="0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2pPr>
            <a:lvl3pPr marL="376305" indent="-157434">
              <a:buFont typeface="시스템 서체 일반체"/>
              <a:buChar char="-"/>
              <a:tabLst/>
              <a:defRPr sz="2056" b="0" spc="-121" baseline="0">
                <a:ln w="6350">
                  <a:solidFill>
                    <a:schemeClr val="tx1">
                      <a:lumMod val="50000"/>
                      <a:lumOff val="50000"/>
                      <a:alpha val="10000"/>
                    </a:scheme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3pPr>
            <a:lvl4pPr marL="1080917" indent="-163194">
              <a:tabLst/>
              <a:defRPr sz="2177" b="0" spc="0" baseline="0">
                <a:ln>
                  <a:noFill/>
                </a:ln>
              </a:defRPr>
            </a:lvl4pPr>
            <a:lvl5pPr marL="1080917" indent="-163194">
              <a:tabLst/>
              <a:defRPr sz="2177" b="0" spc="0" baseline="0">
                <a:ln>
                  <a:noFill/>
                </a:ln>
              </a:defRPr>
            </a:lvl5pPr>
          </a:lstStyle>
          <a:p>
            <a:pPr lvl="0"/>
            <a:r>
              <a:rPr lang="ko-KR" altLang="en-US" dirty="0"/>
              <a:t> </a:t>
            </a:r>
            <a:r>
              <a:rPr lang="ko-KR" altLang="en-US" dirty="0" err="1"/>
              <a:t>부제목입력</a:t>
            </a:r>
            <a:r>
              <a:rPr lang="ko-KR" altLang="en-US" dirty="0"/>
              <a:t> </a:t>
            </a:r>
            <a:r>
              <a:rPr lang="en-US" dirty="0"/>
              <a:t>Type the Sub-title</a:t>
            </a:r>
          </a:p>
          <a:p>
            <a:pPr lvl="1"/>
            <a:r>
              <a:rPr lang="ko-KR" altLang="en-US" dirty="0" err="1"/>
              <a:t>내용입력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 the text</a:t>
            </a:r>
          </a:p>
          <a:p>
            <a:pPr lvl="2"/>
            <a:r>
              <a:rPr lang="ko-KR" altLang="en-US" dirty="0" err="1"/>
              <a:t>내용입력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Type the texts</a:t>
            </a:r>
          </a:p>
        </p:txBody>
      </p:sp>
      <p:sp>
        <p:nvSpPr>
          <p:cNvPr id="33" name="날짜 개체 틀 32">
            <a:extLst>
              <a:ext uri="{FF2B5EF4-FFF2-40B4-BE49-F238E27FC236}">
                <a16:creationId xmlns:a16="http://schemas.microsoft.com/office/drawing/2014/main" xmlns="" id="{18EBE300-0ED9-D54A-8C00-8F90BCC397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b="1"/>
            </a:lvl1pPr>
          </a:lstStyle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xmlns="" id="{01401ED1-DCC2-B941-8F59-0B0DB5957C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5442" y="620688"/>
            <a:ext cx="927493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9624392" y="620688"/>
            <a:ext cx="234282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9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7AEE5E9-270E-1C4E-BC3E-8E2EFE33952D}"/>
              </a:ext>
            </a:extLst>
          </p:cNvPr>
          <p:cNvSpPr/>
          <p:nvPr userDrawn="1"/>
        </p:nvSpPr>
        <p:spPr>
          <a:xfrm>
            <a:off x="1" y="6629400"/>
            <a:ext cx="12192000" cy="228600"/>
          </a:xfrm>
          <a:prstGeom prst="rect">
            <a:avLst/>
          </a:prstGeom>
          <a:solidFill>
            <a:srgbClr val="003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77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442" y="6629400"/>
            <a:ext cx="168711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2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2961" y="6629400"/>
            <a:ext cx="55494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2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12F9E95-CB1D-D744-909F-1C4F1B29B0FD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sp>
        <p:nvSpPr>
          <p:cNvPr id="11" name="제목 개체 틀 10">
            <a:extLst>
              <a:ext uri="{FF2B5EF4-FFF2-40B4-BE49-F238E27FC236}">
                <a16:creationId xmlns:a16="http://schemas.microsoft.com/office/drawing/2014/main" xmlns="" id="{7B8C51FE-6B32-C74F-8C79-C24C5BD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126"/>
            <a:ext cx="10513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제목 </a:t>
            </a:r>
            <a:r>
              <a:rPr kumimoji="1" lang="en-US" altLang="ko-KR" dirty="0"/>
              <a:t>Title </a:t>
            </a:r>
            <a:r>
              <a:rPr kumimoji="1" lang="ko-KR" altLang="en-US" dirty="0"/>
              <a:t>서식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54829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8" r:id="rId2"/>
  </p:sldLayoutIdLst>
  <p:hf hdr="0"/>
  <p:txStyles>
    <p:titleStyle>
      <a:lvl1pPr algn="l" defTabSz="1105875" rtl="0" eaLnBrk="1" latinLnBrk="1" hangingPunct="1">
        <a:lnSpc>
          <a:spcPct val="90000"/>
        </a:lnSpc>
        <a:spcBef>
          <a:spcPct val="0"/>
        </a:spcBef>
        <a:buNone/>
        <a:defRPr sz="5321" b="1" i="0" kern="1200" spc="0" baseline="0">
          <a:ln>
            <a:noFill/>
          </a:ln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6469" indent="-276469" algn="l" defTabSz="1105875" rtl="0" eaLnBrk="1" latinLnBrk="1" hangingPunct="1">
        <a:lnSpc>
          <a:spcPct val="90000"/>
        </a:lnSpc>
        <a:spcBef>
          <a:spcPts val="1209"/>
        </a:spcBef>
        <a:buFont typeface="Arial" panose="020B0604020202020204" pitchFamily="34" charset="0"/>
        <a:buChar char="•"/>
        <a:defRPr sz="3386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2940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82344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935282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8822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b="1" i="0" kern="1200" spc="-121" baseline="0">
          <a:ln>
            <a:noFill/>
          </a:ln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rgbClr val="003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latinLnBrk="0"/>
            <a:r>
              <a:rPr kumimoji="1" lang="ko-KR" altLang="en-US" sz="4400" i="1" dirty="0" smtClean="0">
                <a:solidFill>
                  <a:schemeClr val="lt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 트렁크 시스템 사양서</a:t>
            </a:r>
            <a:endParaRPr kumimoji="1" lang="ko-KR" altLang="en-US" sz="4400" i="1" dirty="0">
              <a:solidFill>
                <a:schemeClr val="lt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49953" y="4764792"/>
            <a:ext cx="3292094" cy="402745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2022-04-15</a:t>
            </a:r>
            <a:endParaRPr lang="ko-KR" altLang="en-US" sz="2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pPr/>
              <a:t>2022-04-15</a:t>
            </a:fld>
            <a:endParaRPr kumimoji="1" lang="x-none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pPr/>
              <a:t>1</a:t>
            </a:fld>
            <a:endParaRPr kumimoji="1" lang="x-none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" name="Picture 11" descr="D:\그룹로고\현대자동차그룹.png">
            <a:extLst>
              <a:ext uri="{FF2B5EF4-FFF2-40B4-BE49-F238E27FC236}">
                <a16:creationId xmlns:a16="http://schemas.microsoft.com/office/drawing/2014/main" xmlns="" id="{19A67DB9-8191-D340-A6F3-A629D895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33" y="5515540"/>
            <a:ext cx="2536934" cy="91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부제목 2"/>
          <p:cNvSpPr txBox="1">
            <a:spLocks/>
          </p:cNvSpPr>
          <p:nvPr/>
        </p:nvSpPr>
        <p:spPr>
          <a:xfrm>
            <a:off x="1" y="3986673"/>
            <a:ext cx="12191999" cy="402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1105875" rtl="0" eaLnBrk="1" latinLnBrk="1" hangingPunct="1">
              <a:lnSpc>
                <a:spcPct val="90000"/>
              </a:lnSpc>
              <a:spcBef>
                <a:spcPts val="1209"/>
              </a:spcBef>
              <a:buFont typeface="Arial" panose="020B0604020202020204" pitchFamily="34" charset="0"/>
              <a:buNone/>
              <a:defRPr lang="en-US" sz="2419" b="0" i="0" kern="1200" spc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defRPr>
            </a:lvl1pPr>
            <a:lvl2pPr marL="552938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2419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05875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2177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58813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11751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b="1" i="0" kern="1200" spc="-121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764688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7626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70564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23501" indent="0" algn="ctr" defTabSz="1105875" rtl="0" eaLnBrk="1" latinLnBrk="1" hangingPunct="1">
              <a:lnSpc>
                <a:spcPct val="90000"/>
              </a:lnSpc>
              <a:spcBef>
                <a:spcPts val="605"/>
              </a:spcBef>
              <a:buFont typeface="Arial" panose="020B0604020202020204" pitchFamily="34" charset="0"/>
              <a:buNone/>
              <a:defRPr sz="19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smtClean="0"/>
              <a:t>Team#1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395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2</a:t>
            </a:fld>
            <a:endParaRPr kumimoji="1" lang="x-none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116659" y="1998088"/>
            <a:ext cx="2909547" cy="42371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65793" y="1998089"/>
            <a:ext cx="8846760" cy="4237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0243" y="737990"/>
            <a:ext cx="5563673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200" b="1" dirty="0" smtClean="0">
                <a:solidFill>
                  <a:schemeClr val="tx1"/>
                </a:solidFill>
              </a:rPr>
              <a:t>자동 트렁크 개폐 시스템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897" y="2242788"/>
            <a:ext cx="2011251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리모컨을 사용한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63593" y="2242788"/>
            <a:ext cx="1892116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트렁크 버튼을 사용한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43154" y="2242788"/>
            <a:ext cx="1892116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사람을 감지하여 개폐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670522" y="3002641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009651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6289212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LiTangLee 자동차 전기 테일 게이트 리프트 트렁크 리어 도어 어시스트 시스템 현대 산타페 XL 2012 ~ 2019 오리지널 키  리모컨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1"/>
          <a:stretch/>
        </p:blipFill>
        <p:spPr bwMode="auto">
          <a:xfrm>
            <a:off x="324949" y="3889144"/>
            <a:ext cx="2691146" cy="18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4" descr="2020 그랜저 하이브리드 트렁크 자동으로 닫는 방법"/>
          <p:cNvSpPr>
            <a:spLocks noChangeAspect="1" noChangeArrowheads="1"/>
          </p:cNvSpPr>
          <p:nvPr/>
        </p:nvSpPr>
        <p:spPr bwMode="auto">
          <a:xfrm>
            <a:off x="165793" y="1821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3302532" y="3789209"/>
            <a:ext cx="1414238" cy="2175249"/>
            <a:chOff x="3671559" y="3956145"/>
            <a:chExt cx="1414238" cy="2175249"/>
          </a:xfrm>
        </p:grpSpPr>
        <p:pic>
          <p:nvPicPr>
            <p:cNvPr id="27" name="Picture 6" descr="2020 그랜저 하이브리드 트렁크 자동으로 닫는 방법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2" r="28561" b="20901"/>
            <a:stretch/>
          </p:blipFill>
          <p:spPr bwMode="auto">
            <a:xfrm>
              <a:off x="3671559" y="3956145"/>
              <a:ext cx="1414238" cy="1450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2020 그랜저 하이브리드 트렁크 자동으로 닫는 방법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1" t="41472" r="21647" b="25083"/>
            <a:stretch/>
          </p:blipFill>
          <p:spPr bwMode="auto">
            <a:xfrm>
              <a:off x="3671559" y="5363447"/>
              <a:ext cx="1414238" cy="767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0" descr="전동트렁크-킥모션감지센서 풋센서 인체감지센서 모션감지센서 테일게이트 전동 - 티몬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4" t="25120" r="15256" b="17118"/>
          <a:stretch/>
        </p:blipFill>
        <p:spPr bwMode="auto">
          <a:xfrm>
            <a:off x="5406471" y="3789209"/>
            <a:ext cx="1792543" cy="216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402227" y="2240371"/>
            <a:ext cx="2156668" cy="7598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어두운 상황에서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트렁트</a:t>
            </a:r>
            <a:r>
              <a:rPr lang="ko-KR" altLang="en-US" b="1" dirty="0" smtClean="0">
                <a:solidFill>
                  <a:schemeClr val="tx1"/>
                </a:solidFill>
              </a:rPr>
              <a:t> 내부 점등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Picture 12" descr="코나 일렉트릭 트렁크등 끄는법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b="5704"/>
          <a:stretch/>
        </p:blipFill>
        <p:spPr bwMode="auto">
          <a:xfrm>
            <a:off x="9765966" y="3693808"/>
            <a:ext cx="1584100" cy="24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6"/>
          <p:cNvSpPr txBox="1"/>
          <p:nvPr/>
        </p:nvSpPr>
        <p:spPr>
          <a:xfrm>
            <a:off x="556313" y="1613006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트렁크 개폐 시스템</a:t>
            </a:r>
            <a:endParaRPr lang="ko-KR" altLang="en-US" sz="2000" b="1" dirty="0"/>
          </a:p>
        </p:txBody>
      </p:sp>
      <p:sp>
        <p:nvSpPr>
          <p:cNvPr id="22" name="TextBox 43"/>
          <p:cNvSpPr txBox="1"/>
          <p:nvPr/>
        </p:nvSpPr>
        <p:spPr>
          <a:xfrm>
            <a:off x="9012553" y="160012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smtClean="0"/>
              <a:t>트렁크 점등 시스템</a:t>
            </a:r>
            <a:endParaRPr lang="ko-KR" altLang="en-US" sz="2000" b="1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0558016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7577058" y="2240371"/>
            <a:ext cx="1099569" cy="75797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경고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시스템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8115865" y="2998348"/>
            <a:ext cx="0" cy="69546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4" descr="내년 7월부터 적용되는 전기차. 하이브리드 가상 엔진음, 어떤 소리 날까? - M투데이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9" y="4061758"/>
            <a:ext cx="1604426" cy="14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1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트렁크 시스템 사양서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>
          <a:xfrm>
            <a:off x="205442" y="4660252"/>
            <a:ext cx="1687110" cy="228602"/>
          </a:xfrm>
        </p:spPr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11352961" y="4660252"/>
            <a:ext cx="554941" cy="228600"/>
          </a:xfrm>
        </p:spPr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3</a:t>
            </a:fld>
            <a:endParaRPr kumimoji="1" lang="x-none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7368" y="780005"/>
            <a:ext cx="2129254" cy="174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개발 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목적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기능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80637" y="780840"/>
            <a:ext cx="9111578" cy="17455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외부 입력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 키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기능 정의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1.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리모컨과 근접센서로 트렁크 개폐 신호 인가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			          2.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모터를 통해 트렁크 도어 자동 개폐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                         3.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외부 밝기에 따라 트렁크 내부 조명 점등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제약사항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기술제약사항 </a:t>
            </a:r>
            <a:r>
              <a:rPr lang="en-US" altLang="ko-KR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TC275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개발보드를 </a:t>
            </a:r>
            <a:r>
              <a:rPr lang="ko-KR" altLang="en-US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사용해야하며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개발언어는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c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언어를 사용</a:t>
            </a: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7368" y="2641352"/>
            <a:ext cx="2129254" cy="22466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구성 서브시스템</a:t>
            </a:r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80637" y="2642187"/>
            <a:ext cx="9111578" cy="2246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개폐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스마트키 스위치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모터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조명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조도센서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조명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7368" y="5002958"/>
            <a:ext cx="2129254" cy="1562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인터페이스 정의</a:t>
            </a:r>
            <a:endParaRPr lang="en-US" altLang="ko-KR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0637" y="5003793"/>
            <a:ext cx="9111578" cy="156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입출력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버튼입력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 입력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조도센서 입력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&gt;&gt;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시스템출력</a:t>
            </a:r>
            <a:endParaRPr lang="en-US" altLang="ko-KR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모듈 인터페이스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개폐 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개폐상태 신호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조명모듈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조명 점등 조건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입력센서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스위치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초음파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개폐 신호 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-&gt; 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트렁크 모터</a:t>
            </a:r>
            <a:r>
              <a:rPr lang="en-US" altLang="ko-KR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5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트렁크 시스템 사양서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DC73DED-3C4A-9A4F-B3E8-2210474E6664}" type="datetime1">
              <a:rPr kumimoji="1" lang="ko-KR" altLang="en-US" smtClean="0"/>
              <a:pPr/>
              <a:t>2022-04-15</a:t>
            </a:fld>
            <a:endParaRPr kumimoji="1" lang="x-none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2F9E95-CB1D-D744-909F-1C4F1B29B0FD}" type="slidenum">
              <a:rPr kumimoji="1" lang="x-none" altLang="en-US" smtClean="0"/>
              <a:pPr/>
              <a:t>4</a:t>
            </a:fld>
            <a:endParaRPr kumimoji="1" lang="x-none" altLang="en-US" dirty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544184"/>
              </p:ext>
            </p:extLst>
          </p:nvPr>
        </p:nvGraphicFramePr>
        <p:xfrm>
          <a:off x="205442" y="836712"/>
          <a:ext cx="11579190" cy="5409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86">
                  <a:extLst>
                    <a:ext uri="{9D8B030D-6E8A-4147-A177-3AD203B41FA5}">
                      <a16:colId xmlns="" xmlns:a16="http://schemas.microsoft.com/office/drawing/2014/main" val="1306254220"/>
                    </a:ext>
                  </a:extLst>
                </a:gridCol>
                <a:gridCol w="3235211">
                  <a:extLst>
                    <a:ext uri="{9D8B030D-6E8A-4147-A177-3AD203B41FA5}">
                      <a16:colId xmlns="" xmlns:a16="http://schemas.microsoft.com/office/drawing/2014/main" val="3443641332"/>
                    </a:ext>
                  </a:extLst>
                </a:gridCol>
                <a:gridCol w="1176037">
                  <a:extLst>
                    <a:ext uri="{9D8B030D-6E8A-4147-A177-3AD203B41FA5}">
                      <a16:colId xmlns="" xmlns:a16="http://schemas.microsoft.com/office/drawing/2014/main" val="3909315446"/>
                    </a:ext>
                  </a:extLst>
                </a:gridCol>
                <a:gridCol w="1419237">
                  <a:extLst>
                    <a:ext uri="{9D8B030D-6E8A-4147-A177-3AD203B41FA5}">
                      <a16:colId xmlns="" xmlns:a16="http://schemas.microsoft.com/office/drawing/2014/main" val="2447279708"/>
                    </a:ext>
                  </a:extLst>
                </a:gridCol>
                <a:gridCol w="1650100">
                  <a:extLst>
                    <a:ext uri="{9D8B030D-6E8A-4147-A177-3AD203B41FA5}">
                      <a16:colId xmlns="" xmlns:a16="http://schemas.microsoft.com/office/drawing/2014/main" val="954459781"/>
                    </a:ext>
                  </a:extLst>
                </a:gridCol>
                <a:gridCol w="2675519">
                  <a:extLst>
                    <a:ext uri="{9D8B030D-6E8A-4147-A177-3AD203B41FA5}">
                      <a16:colId xmlns="" xmlns:a16="http://schemas.microsoft.com/office/drawing/2014/main" val="277945730"/>
                    </a:ext>
                  </a:extLst>
                </a:gridCol>
              </a:tblGrid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/>
                        <a:t>Req. ID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/>
                        <a:t>Summary</a:t>
                      </a:r>
                      <a:endParaRPr lang="ko-KR" altLang="en-US" sz="1200" b="0" i="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중요도</a:t>
                      </a:r>
                      <a:r>
                        <a:rPr lang="en-US" altLang="ko-KR" sz="1200" b="0" i="0" dirty="0"/>
                        <a:t>/</a:t>
                      </a:r>
                    </a:p>
                    <a:p>
                      <a:pPr latinLnBrk="1"/>
                      <a:r>
                        <a:rPr lang="ko-KR" altLang="en-US" sz="1200" b="0" i="0" dirty="0"/>
                        <a:t>긴급도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err="1"/>
                        <a:t>요청자</a:t>
                      </a:r>
                      <a:r>
                        <a:rPr lang="en-US" altLang="ko-KR" sz="1200" b="0" i="0" dirty="0"/>
                        <a:t>/</a:t>
                      </a:r>
                      <a:r>
                        <a:rPr lang="ko-KR" altLang="en-US" sz="1200" b="0" i="0" dirty="0"/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/>
                        <a:t>검토자</a:t>
                      </a:r>
                      <a:r>
                        <a:rPr lang="en-US" altLang="ko-KR" sz="1200" b="0" i="0" dirty="0"/>
                        <a:t>/ </a:t>
                      </a:r>
                      <a:r>
                        <a:rPr lang="ko-KR" altLang="en-US" sz="1200" b="0" i="0" dirty="0"/>
                        <a:t>일자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/>
                        <a:t>승인</a:t>
                      </a:r>
                      <a:r>
                        <a:rPr lang="en-US" altLang="ko-KR" sz="1200" b="0" i="0"/>
                        <a:t>/</a:t>
                      </a:r>
                      <a:r>
                        <a:rPr lang="ko-KR" altLang="en-US" sz="1200" b="0" i="0"/>
                        <a:t>비고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22496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스마트키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(SW1)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초 이상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HOLD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021911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초음파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센서에 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20cm</a:t>
                      </a:r>
                      <a:r>
                        <a:rPr lang="en-US" altLang="ko-KR" sz="1200" b="0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접근 시 </a:t>
                      </a:r>
                      <a:r>
                        <a:rPr lang="ko-KR" altLang="en-US" sz="1200" b="0" i="0" baseline="0" dirty="0" smtClean="0">
                          <a:solidFill>
                            <a:schemeClr val="tx1"/>
                          </a:solidFill>
                        </a:rPr>
                        <a:t>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081693309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트렁크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(SW2)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입력 시 트렁크 개폐신호 전달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이현준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8996443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4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개폐신호 </a:t>
                      </a:r>
                      <a:r>
                        <a:rPr lang="ko-KR" altLang="en-US" sz="1200" b="0" i="0" dirty="0" err="1" smtClean="0"/>
                        <a:t>입력시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ko-KR" altLang="en-US" sz="1200" b="0" i="0" dirty="0" smtClean="0"/>
                        <a:t>트렁크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스텝모터를 사용</a:t>
                      </a:r>
                      <a:r>
                        <a:rPr lang="en-US" altLang="ko-KR" sz="1200" b="0" i="0" dirty="0" smtClean="0"/>
                        <a:t>)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en-US" altLang="ko-KR" sz="1200" b="0" i="0" dirty="0" smtClean="0"/>
                        <a:t>10</a:t>
                      </a:r>
                      <a:r>
                        <a:rPr lang="ko-KR" altLang="en-US" sz="1200" b="0" i="0" dirty="0" err="1" smtClean="0"/>
                        <a:t>초이내</a:t>
                      </a:r>
                      <a:r>
                        <a:rPr lang="ko-KR" altLang="en-US" sz="1200" b="0" i="0" dirty="0" smtClean="0"/>
                        <a:t> 열기</a:t>
                      </a:r>
                      <a:r>
                        <a:rPr lang="en-US" altLang="ko-KR" sz="1200" b="0" i="0" dirty="0" smtClean="0"/>
                        <a:t>/ </a:t>
                      </a:r>
                      <a:r>
                        <a:rPr lang="ko-KR" altLang="en-US" sz="1200" b="0" i="0" dirty="0" smtClean="0"/>
                        <a:t>닫기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강병우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3801996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5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외부 </a:t>
                      </a:r>
                      <a:r>
                        <a:rPr lang="ko-KR" altLang="en-US" sz="1200" b="0" i="0" dirty="0" smtClean="0"/>
                        <a:t>밝기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조도 센서</a:t>
                      </a:r>
                      <a:r>
                        <a:rPr lang="en-US" altLang="ko-KR" sz="1200" b="0" i="0" dirty="0" smtClean="0"/>
                        <a:t>)</a:t>
                      </a:r>
                      <a:r>
                        <a:rPr lang="ko-KR" altLang="en-US" sz="1200" b="0" i="0" dirty="0" smtClean="0"/>
                        <a:t>에 </a:t>
                      </a:r>
                      <a:r>
                        <a:rPr lang="ko-KR" altLang="en-US" sz="1200" b="0" i="0" dirty="0" smtClean="0"/>
                        <a:t>따라 트렁크 </a:t>
                      </a:r>
                      <a:r>
                        <a:rPr lang="ko-KR" altLang="en-US" sz="1200" b="0" i="0" dirty="0" smtClean="0"/>
                        <a:t>조명등</a:t>
                      </a:r>
                      <a:r>
                        <a:rPr lang="en-US" altLang="ko-KR" sz="1200" b="0" i="0" dirty="0" smtClean="0"/>
                        <a:t>(RGB </a:t>
                      </a:r>
                      <a:r>
                        <a:rPr lang="ko-KR" altLang="en-US" sz="1200" b="0" i="0" dirty="0" err="1" smtClean="0"/>
                        <a:t>초록불</a:t>
                      </a:r>
                      <a:r>
                        <a:rPr lang="en-US" altLang="ko-KR" sz="1200" b="0" i="0" dirty="0" smtClean="0"/>
                        <a:t>)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ko-KR" altLang="en-US" sz="1200" b="0" i="0" dirty="0" smtClean="0"/>
                        <a:t>점등여부 </a:t>
                      </a:r>
                      <a:r>
                        <a:rPr lang="ko-KR" altLang="en-US" sz="1200" b="0" i="0" dirty="0" smtClean="0"/>
                        <a:t>결정하기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강병우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603336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6</a:t>
                      </a:r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트렁크가 닫힌 경우 </a:t>
                      </a:r>
                      <a:r>
                        <a:rPr lang="ko-KR" altLang="en-US" sz="1200" b="0" i="0" dirty="0" smtClean="0"/>
                        <a:t>조명등</a:t>
                      </a:r>
                      <a:r>
                        <a:rPr lang="en-US" altLang="ko-KR" sz="1200" b="0" i="0" dirty="0" smtClean="0"/>
                        <a:t>(RGB </a:t>
                      </a:r>
                      <a:r>
                        <a:rPr lang="ko-KR" altLang="en-US" sz="1200" b="0" i="0" dirty="0" err="1" smtClean="0"/>
                        <a:t>초록불</a:t>
                      </a:r>
                      <a:r>
                        <a:rPr lang="en-US" altLang="ko-KR" sz="1200" b="0" i="0" dirty="0" smtClean="0"/>
                        <a:t>)</a:t>
                      </a:r>
                      <a:r>
                        <a:rPr lang="ko-KR" altLang="en-US" sz="1200" b="0" i="0" dirty="0" smtClean="0"/>
                        <a:t>은 </a:t>
                      </a:r>
                      <a:r>
                        <a:rPr lang="ko-KR" altLang="en-US" sz="1200" b="0" i="0" dirty="0" smtClean="0"/>
                        <a:t>항상 </a:t>
                      </a:r>
                      <a:r>
                        <a:rPr lang="ko-KR" altLang="en-US" sz="1200" b="0" i="0" dirty="0" err="1" smtClean="0"/>
                        <a:t>꺼진상태를</a:t>
                      </a:r>
                      <a:r>
                        <a:rPr lang="ko-KR" altLang="en-US" sz="1200" b="0" i="0" dirty="0" smtClean="0"/>
                        <a:t> 유지</a:t>
                      </a:r>
                      <a:r>
                        <a:rPr lang="en-US" altLang="ko-KR" sz="1200" b="0" i="0" dirty="0" smtClean="0"/>
                        <a:t>.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중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0587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박종혁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90198847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7</a:t>
                      </a:r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트렁크가 닫힐 때 </a:t>
                      </a:r>
                      <a:r>
                        <a:rPr lang="ko-KR" altLang="en-US" sz="1200" b="0" i="0" dirty="0" smtClean="0"/>
                        <a:t>경고신호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err="1" smtClean="0"/>
                        <a:t>부저</a:t>
                      </a:r>
                      <a:r>
                        <a:rPr lang="en-US" altLang="ko-KR" sz="1200" b="0" i="0" dirty="0" smtClean="0"/>
                        <a:t>)</a:t>
                      </a:r>
                      <a:r>
                        <a:rPr lang="ko-KR" altLang="en-US" sz="1200" b="0" i="0" dirty="0" smtClean="0"/>
                        <a:t>를</a:t>
                      </a:r>
                      <a:r>
                        <a:rPr lang="ko-KR" altLang="en-US" sz="1200" b="0" i="0" baseline="0" dirty="0" smtClean="0"/>
                        <a:t> </a:t>
                      </a:r>
                      <a:r>
                        <a:rPr lang="en-US" altLang="ko-KR" sz="1200" b="0" i="0" baseline="0" dirty="0" smtClean="0"/>
                        <a:t>3</a:t>
                      </a:r>
                      <a:r>
                        <a:rPr lang="ko-KR" altLang="en-US" sz="1200" b="0" i="0" baseline="0" dirty="0" smtClean="0"/>
                        <a:t>회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smtClean="0"/>
                        <a:t>삐</a:t>
                      </a:r>
                      <a:r>
                        <a:rPr lang="en-US" altLang="ko-KR" sz="1200" b="0" i="0" dirty="0" smtClean="0"/>
                        <a:t>-</a:t>
                      </a:r>
                      <a:r>
                        <a:rPr lang="ko-KR" altLang="en-US" sz="1200" b="0" i="0" dirty="0" smtClean="0"/>
                        <a:t>삐</a:t>
                      </a:r>
                      <a:r>
                        <a:rPr lang="en-US" altLang="ko-KR" sz="1200" b="0" i="0" dirty="0" smtClean="0"/>
                        <a:t>-</a:t>
                      </a:r>
                      <a:r>
                        <a:rPr lang="ko-KR" altLang="en-US" sz="1200" b="0" i="0" dirty="0" smtClean="0"/>
                        <a:t>삐</a:t>
                      </a:r>
                      <a:r>
                        <a:rPr lang="en-US" altLang="ko-KR" sz="1200" b="0" i="0" dirty="0" smtClean="0"/>
                        <a:t>) </a:t>
                      </a:r>
                      <a:r>
                        <a:rPr lang="ko-KR" altLang="en-US" sz="1200" b="0" i="0" dirty="0" smtClean="0"/>
                        <a:t>발생</a:t>
                      </a:r>
                      <a:r>
                        <a:rPr lang="en-US" altLang="ko-KR" sz="1200" b="0" i="0" dirty="0" smtClean="0"/>
                        <a:t>.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박종혁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92353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8</a:t>
                      </a:r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트렁크가 열릴 </a:t>
                      </a:r>
                      <a:r>
                        <a:rPr lang="ko-KR" altLang="en-US" sz="1200" b="0" i="0" dirty="0" err="1" smtClean="0"/>
                        <a:t>떄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en-US" altLang="ko-KR" sz="1200" b="0" i="0" dirty="0" smtClean="0"/>
                        <a:t>1</a:t>
                      </a:r>
                      <a:r>
                        <a:rPr lang="ko-KR" altLang="en-US" sz="1200" b="0" i="0" dirty="0" smtClean="0"/>
                        <a:t>회 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ko-KR" altLang="en-US" sz="1200" b="0" i="0" dirty="0" err="1" smtClean="0"/>
                        <a:t>부저</a:t>
                      </a:r>
                      <a:r>
                        <a:rPr lang="ko-KR" altLang="en-US" sz="1200" b="0" i="0" dirty="0" smtClean="0"/>
                        <a:t> 삑</a:t>
                      </a:r>
                      <a:r>
                        <a:rPr lang="en-US" altLang="ko-KR" sz="1200" b="0" i="0" dirty="0" smtClean="0"/>
                        <a:t>!) </a:t>
                      </a:r>
                      <a:r>
                        <a:rPr lang="ko-KR" altLang="en-US" sz="1200" b="0" i="0" dirty="0" smtClean="0"/>
                        <a:t>소리 </a:t>
                      </a:r>
                      <a:r>
                        <a:rPr lang="ko-KR" altLang="en-US" sz="1200" b="0" i="0" dirty="0" smtClean="0"/>
                        <a:t>발생</a:t>
                      </a:r>
                      <a:r>
                        <a:rPr lang="en-US" altLang="ko-KR" sz="1200" b="0" i="0" dirty="0" smtClean="0"/>
                        <a:t>.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조준형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77453505"/>
                  </a:ext>
                </a:extLst>
              </a:tr>
              <a:tr h="540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 smtClean="0"/>
                        <a:t>9</a:t>
                      </a:r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/>
                        <a:t>트렁크가 열린 경우 </a:t>
                      </a:r>
                      <a:r>
                        <a:rPr lang="ko-KR" altLang="en-US" sz="1200" b="0" i="0" dirty="0" err="1" smtClean="0"/>
                        <a:t>파란등</a:t>
                      </a:r>
                      <a:r>
                        <a:rPr lang="en-US" altLang="ko-KR" sz="1200" b="0" i="0" dirty="0" smtClean="0"/>
                        <a:t>(LED1)</a:t>
                      </a:r>
                      <a:r>
                        <a:rPr lang="ko-KR" altLang="en-US" sz="1200" b="0" i="0" dirty="0" smtClean="0"/>
                        <a:t> </a:t>
                      </a:r>
                      <a:r>
                        <a:rPr lang="ko-KR" altLang="en-US" sz="1200" b="0" i="0" dirty="0" smtClean="0"/>
                        <a:t>점등</a:t>
                      </a:r>
                      <a:r>
                        <a:rPr lang="en-US" altLang="ko-KR" sz="1200" b="0" i="0" dirty="0" smtClean="0"/>
                        <a:t>, </a:t>
                      </a:r>
                      <a:r>
                        <a:rPr lang="ko-KR" altLang="en-US" sz="1200" b="0" i="0" dirty="0" smtClean="0"/>
                        <a:t>닫힌 경우 빨간 </a:t>
                      </a:r>
                      <a:r>
                        <a:rPr lang="ko-KR" altLang="en-US" sz="1200" b="0" i="0" dirty="0" smtClean="0"/>
                        <a:t>등</a:t>
                      </a:r>
                      <a:r>
                        <a:rPr lang="en-US" altLang="ko-KR" sz="1200" b="0" i="0" dirty="0" smtClean="0"/>
                        <a:t>(</a:t>
                      </a:r>
                      <a:r>
                        <a:rPr lang="en-US" altLang="ko-KR" sz="1200" b="0" i="0" smtClean="0"/>
                        <a:t>LED2)</a:t>
                      </a:r>
                      <a:r>
                        <a:rPr lang="ko-KR" altLang="en-US" sz="1200" b="0" i="0" smtClean="0"/>
                        <a:t> </a:t>
                      </a:r>
                      <a:r>
                        <a:rPr lang="ko-KR" altLang="en-US" sz="1200" b="0" i="0" dirty="0" smtClean="0"/>
                        <a:t>점등</a:t>
                      </a:r>
                      <a:r>
                        <a:rPr lang="en-US" altLang="ko-KR" sz="1200" b="0" i="0" dirty="0" smtClean="0"/>
                        <a:t>.</a:t>
                      </a:r>
                      <a:r>
                        <a:rPr lang="en-US" altLang="ko-KR" sz="1200" b="0" i="0" baseline="0" dirty="0" smtClean="0"/>
                        <a:t> (</a:t>
                      </a:r>
                      <a:r>
                        <a:rPr lang="ko-KR" altLang="en-US" sz="1200" b="0" i="0" baseline="0" dirty="0" smtClean="0"/>
                        <a:t>운전석 표시등</a:t>
                      </a:r>
                      <a:r>
                        <a:rPr lang="en-US" altLang="ko-KR" sz="1200" b="0" i="0" baseline="0" dirty="0" smtClean="0"/>
                        <a:t>)</a:t>
                      </a:r>
                      <a:endParaRPr lang="ko-KR" altLang="en-US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보통</a:t>
                      </a:r>
                      <a:endParaRPr lang="en-US" altLang="ko-KR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dirty="0" smtClean="0">
                          <a:solidFill>
                            <a:schemeClr val="tx1"/>
                          </a:solidFill>
                        </a:rPr>
                        <a:t>조준형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/(22/04/15</a:t>
                      </a:r>
                      <a:r>
                        <a:rPr lang="en-US" altLang="ko-KR" sz="1200" b="0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9821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JLEE_Standard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b="1" dirty="0" err="1" smtClean="0">
            <a:ln w="9525">
              <a:noFill/>
            </a:ln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Format" id="{B252C13D-38F3-5949-B048-ED9718349695}" vid="{DFCF1A2D-8609-A448-BD1D-6DD146DE128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3690</TotalTime>
  <Words>368</Words>
  <Application>Microsoft Office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시스템 서체 일반체</vt:lpstr>
      <vt:lpstr>맑은 고딕</vt:lpstr>
      <vt:lpstr>Calibri</vt:lpstr>
      <vt:lpstr>현대하모니 B</vt:lpstr>
      <vt:lpstr>Wingdings</vt:lpstr>
      <vt:lpstr>Arial</vt:lpstr>
      <vt:lpstr>현대하모니 M</vt:lpstr>
      <vt:lpstr>Office 테마</vt:lpstr>
      <vt:lpstr>스마트 트렁크 시스템 사양서</vt:lpstr>
      <vt:lpstr>스마트 트렁크 시스템 사양서</vt:lpstr>
      <vt:lpstr>스마트 트렁크 시스템 사양서</vt:lpstr>
      <vt:lpstr>스마트 트렁크 시스템 사양서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Reemerging technology : WBG Devices Adopted Current Source Inverter</dc:title>
  <dc:creator>이현준[ 대학원석사과정재학 / 자동차융합학과 ]</dc:creator>
  <cp:lastModifiedBy>Windows 사용자</cp:lastModifiedBy>
  <cp:revision>178</cp:revision>
  <cp:lastPrinted>2021-12-09T13:38:35Z</cp:lastPrinted>
  <dcterms:created xsi:type="dcterms:W3CDTF">2021-12-09T12:25:11Z</dcterms:created>
  <dcterms:modified xsi:type="dcterms:W3CDTF">2022-04-15T03:32:59Z</dcterms:modified>
</cp:coreProperties>
</file>