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455" r:id="rId2"/>
    <p:sldId id="507" r:id="rId3"/>
    <p:sldId id="506" r:id="rId4"/>
    <p:sldId id="508" r:id="rId5"/>
    <p:sldId id="510" r:id="rId6"/>
    <p:sldId id="511" r:id="rId7"/>
    <p:sldId id="512" r:id="rId8"/>
    <p:sldId id="5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6" userDrawn="1">
          <p15:clr>
            <a:srgbClr val="A4A3A4"/>
          </p15:clr>
        </p15:guide>
        <p15:guide id="4" pos="110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99"/>
    <a:srgbClr val="0066FF"/>
    <a:srgbClr val="0033CC"/>
    <a:srgbClr val="FFC000"/>
    <a:srgbClr val="CC9900"/>
    <a:srgbClr val="FF9900"/>
    <a:srgbClr val="213D87"/>
    <a:srgbClr val="3333FF"/>
    <a:srgbClr val="003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77518" autoAdjust="0"/>
  </p:normalViewPr>
  <p:slideViewPr>
    <p:cSldViewPr snapToObjects="1">
      <p:cViewPr varScale="1">
        <p:scale>
          <a:sx n="54" d="100"/>
          <a:sy n="54" d="100"/>
        </p:scale>
        <p:origin x="1344" y="42"/>
      </p:cViewPr>
      <p:guideLst>
        <p:guide orient="horz" pos="2160"/>
        <p:guide pos="3840"/>
        <p:guide pos="7516"/>
        <p:guide pos="110"/>
        <p:guide orient="horz" pos="799"/>
        <p:guide orient="horz" pos="4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4B4447A8-4957-8949-AA61-94D615C9DD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A3AB073-A3F9-7C48-9C08-49FC1B94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E703-FF9E-B442-8B34-D9848E0C3D0B}" type="datetimeFigureOut">
              <a:rPr kumimoji="1" lang="ko-KR" altLang="en-US" smtClean="0"/>
              <a:t>2022-04-15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7C8CDC-E531-BB45-AC5F-0D5A0904C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93D7B8-AB90-AB4B-8913-E9D3C0C190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4B0-6476-EC48-B357-715FC373E9A2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78440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3883-B9B0-9246-BD46-4A5344F7F2C9}" type="datetimeFigureOut">
              <a:rPr kumimoji="1" lang="x-none" altLang="en-US" smtClean="0"/>
              <a:t>2022-04-15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0D5E-F8EA-1646-A1D8-47F1E401D0B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5727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1pPr>
    <a:lvl2pPr marL="452974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2pPr>
    <a:lvl3pPr marL="905947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3pPr>
    <a:lvl4pPr marL="1358921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4pPr>
    <a:lvl5pPr marL="1811895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5pPr>
    <a:lvl6pPr marL="2264868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6pPr>
    <a:lvl7pPr marL="2717842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7pPr>
    <a:lvl8pPr marL="3170816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8pPr>
    <a:lvl9pPr marL="3623789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 – 1. : </a:t>
            </a:r>
            <a:r>
              <a:rPr lang="ko-KR" altLang="en-US" dirty="0" smtClean="0"/>
              <a:t>양손으로 트렁크 짐을 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구현해야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en-US" altLang="ko-KR" baseline="0" dirty="0" smtClean="0"/>
              <a:t> – 2. : 0.3sec </a:t>
            </a:r>
            <a:r>
              <a:rPr lang="ko-KR" altLang="en-US" baseline="0" dirty="0" smtClean="0"/>
              <a:t>동안 </a:t>
            </a:r>
            <a:r>
              <a:rPr lang="en-US" altLang="ko-KR" baseline="0" dirty="0" smtClean="0"/>
              <a:t>20cm </a:t>
            </a:r>
            <a:r>
              <a:rPr lang="ko-KR" altLang="en-US" baseline="0" dirty="0" smtClean="0"/>
              <a:t>이하 접근 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트렁크 개폐 신호 전달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 – 1. : </a:t>
            </a:r>
            <a:r>
              <a:rPr lang="ko-KR" altLang="en-US" baseline="0" dirty="0" smtClean="0"/>
              <a:t>스위치 </a:t>
            </a:r>
            <a:r>
              <a:rPr lang="en-US" altLang="ko-KR" baseline="0" dirty="0" smtClean="0"/>
              <a:t>PUSH </a:t>
            </a:r>
            <a:r>
              <a:rPr lang="ko-KR" altLang="en-US" baseline="0" dirty="0" smtClean="0"/>
              <a:t>하는 즉시 신호 전달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4 – 1. : </a:t>
            </a:r>
            <a:r>
              <a:rPr lang="ko-KR" altLang="en-US" baseline="0" dirty="0" smtClean="0"/>
              <a:t>안전성을 위해서 </a:t>
            </a:r>
            <a:r>
              <a:rPr lang="ko-KR" altLang="en-US" baseline="0" dirty="0" err="1" smtClean="0"/>
              <a:t>개폐중</a:t>
            </a:r>
            <a:r>
              <a:rPr lang="ko-KR" altLang="en-US" baseline="0" dirty="0" smtClean="0"/>
              <a:t> 개폐 신호를 허용함</a:t>
            </a:r>
            <a:r>
              <a:rPr lang="en-US" altLang="ko-KR" baseline="0" dirty="0" smtClean="0"/>
              <a:t>(toggle)</a:t>
            </a:r>
          </a:p>
          <a:p>
            <a:r>
              <a:rPr lang="en-US" altLang="ko-KR" baseline="0" dirty="0" smtClean="0"/>
              <a:t>4 -2.: 0</a:t>
            </a:r>
            <a:r>
              <a:rPr lang="ko-KR" altLang="en-US" baseline="0" dirty="0" smtClean="0"/>
              <a:t>도 닫힘 상태를 기준으로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완전히 </a:t>
            </a:r>
            <a:r>
              <a:rPr lang="ko-KR" altLang="en-US" baseline="0" dirty="0" err="1" smtClean="0"/>
              <a:t>오픈시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90</a:t>
            </a:r>
            <a:r>
              <a:rPr lang="ko-KR" altLang="en-US" baseline="0" dirty="0" smtClean="0"/>
              <a:t>도 </a:t>
            </a:r>
            <a:r>
              <a:rPr lang="en-US" altLang="ko-KR" baseline="0" dirty="0" smtClean="0"/>
              <a:t>(1.8 * 50)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8 – 1. : </a:t>
            </a:r>
            <a:r>
              <a:rPr lang="ko-KR" altLang="en-US" baseline="0" dirty="0" smtClean="0"/>
              <a:t>입력 신호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개폐 신호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수신 즉시 </a:t>
            </a:r>
            <a:r>
              <a:rPr lang="ko-KR" altLang="en-US" baseline="0" dirty="0" err="1" smtClean="0"/>
              <a:t>부저</a:t>
            </a:r>
            <a:r>
              <a:rPr lang="ko-KR" altLang="en-US" baseline="0" dirty="0" smtClean="0"/>
              <a:t> 출력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C0D5E-F8EA-1646-A1D8-47F1E401D0B7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7631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C0D5E-F8EA-1646-A1D8-47F1E401D0B7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9555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C0D5E-F8EA-1646-A1D8-47F1E401D0B7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4382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C0D5E-F8EA-1646-A1D8-47F1E401D0B7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8974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C0D5E-F8EA-1646-A1D8-47F1E401D0B7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7048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" y="1433255"/>
            <a:ext cx="12191999" cy="2078243"/>
          </a:xfrm>
          <a:prstGeom prst="rect">
            <a:avLst/>
          </a:prstGeom>
          <a:ln w="142875">
            <a:noFill/>
          </a:ln>
        </p:spPr>
        <p:txBody>
          <a:bodyPr anchor="ctr" anchorCtr="0">
            <a:noAutofit/>
          </a:bodyPr>
          <a:lstStyle>
            <a:lvl1pPr algn="ctr">
              <a:defRPr sz="3870" b="0" i="0" kern="1200" spc="-121" baseline="0">
                <a:ln w="9525">
                  <a:solidFill>
                    <a:srgbClr val="0066FF">
                      <a:alpha val="10000"/>
                    </a:srgbClr>
                  </a:solidFill>
                </a:ln>
                <a:solidFill>
                  <a:srgbClr val="003399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r>
              <a:rPr lang="en-US" dirty="0"/>
              <a:t>Type the title name, </a:t>
            </a:r>
            <a:r>
              <a:rPr lang="ko-KR" altLang="en-US" dirty="0"/>
              <a:t>제목을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130" y="5167537"/>
            <a:ext cx="2551739" cy="402745"/>
          </a:xfrm>
        </p:spPr>
        <p:txBody>
          <a:bodyPr/>
          <a:lstStyle>
            <a:lvl1pPr marL="0" indent="0" algn="ctr">
              <a:buNone/>
              <a:defRPr lang="en-US" sz="2419" b="0" i="0" kern="1200" spc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en-US" dirty="0"/>
              <a:t>January  2022 </a:t>
            </a:r>
          </a:p>
        </p:txBody>
      </p:sp>
      <p:sp>
        <p:nvSpPr>
          <p:cNvPr id="19" name="날짜 개체 틀 18">
            <a:extLst>
              <a:ext uri="{FF2B5EF4-FFF2-40B4-BE49-F238E27FC236}">
                <a16:creationId xmlns:a16="http://schemas.microsoft.com/office/drawing/2014/main" xmlns="" id="{4DF58A47-883B-8349-BD38-3B3818F0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BE560B01-A809-F04A-A768-A4A4FE6B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763308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664" y="66597"/>
            <a:ext cx="11776553" cy="554091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 algn="l">
              <a:defRPr sz="2661" spc="-121" baseline="0">
                <a:ln w="6350">
                  <a:solidFill>
                    <a:srgbClr val="0066FF">
                      <a:alpha val="10000"/>
                    </a:srgbClr>
                  </a:solidFill>
                </a:ln>
                <a:solidFill>
                  <a:srgbClr val="003399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슬라이드 제목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Slide </a:t>
            </a:r>
            <a:r>
              <a:rPr lang="en-US" altLang="ko-KR" dirty="0" err="1"/>
              <a:t>Titile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751" y="767666"/>
            <a:ext cx="11784467" cy="814226"/>
          </a:xfrm>
        </p:spPr>
        <p:txBody>
          <a:bodyPr>
            <a:noAutofit/>
          </a:bodyPr>
          <a:lstStyle>
            <a:lvl1pPr marL="107516" indent="-107516">
              <a:buClr>
                <a:schemeClr val="tx1"/>
              </a:buClr>
              <a:buFont typeface="Wingdings" panose="05000000000000000000" pitchFamily="2" charset="2"/>
              <a:buChar char="§"/>
              <a:tabLst/>
              <a:defRPr sz="2056" spc="-121" baseline="0">
                <a:ln w="635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  <a:lvl2pPr marL="326387" indent="-218871">
              <a:buFont typeface="Arial" panose="020B0604020202020204" pitchFamily="34" charset="0"/>
              <a:buChar char="•"/>
              <a:tabLst>
                <a:tab pos="218871" algn="l"/>
              </a:tabLst>
              <a:defRPr sz="2056" b="0" spc="-121" baseline="0">
                <a:ln w="635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2pPr>
            <a:lvl3pPr marL="376305" indent="-157434">
              <a:buFont typeface="시스템 서체 일반체"/>
              <a:buChar char="-"/>
              <a:tabLst/>
              <a:defRPr sz="2056" b="0" spc="-121" baseline="0">
                <a:ln w="635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3pPr>
            <a:lvl4pPr marL="1080917" indent="-163194">
              <a:tabLst/>
              <a:defRPr sz="2177" b="0" spc="0" baseline="0">
                <a:ln>
                  <a:noFill/>
                </a:ln>
              </a:defRPr>
            </a:lvl4pPr>
            <a:lvl5pPr marL="1080917" indent="-163194">
              <a:tabLst/>
              <a:defRPr sz="2177" b="0" spc="0" baseline="0">
                <a:ln>
                  <a:noFill/>
                </a:ln>
              </a:defRPr>
            </a:lvl5pPr>
          </a:lstStyle>
          <a:p>
            <a:pPr lvl="0"/>
            <a:r>
              <a:rPr lang="ko-KR" altLang="en-US" dirty="0"/>
              <a:t> </a:t>
            </a:r>
            <a:r>
              <a:rPr lang="ko-KR" altLang="en-US" dirty="0" err="1"/>
              <a:t>부제목입력</a:t>
            </a:r>
            <a:r>
              <a:rPr lang="ko-KR" altLang="en-US" dirty="0"/>
              <a:t> </a:t>
            </a:r>
            <a:r>
              <a:rPr lang="en-US" dirty="0"/>
              <a:t>Type the Sub-title</a:t>
            </a:r>
          </a:p>
          <a:p>
            <a:pPr lvl="1"/>
            <a:r>
              <a:rPr lang="ko-KR" altLang="en-US" dirty="0" err="1"/>
              <a:t>내용입력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Type the text</a:t>
            </a:r>
          </a:p>
          <a:p>
            <a:pPr lvl="2"/>
            <a:r>
              <a:rPr lang="ko-KR" altLang="en-US" dirty="0" err="1"/>
              <a:t>내용입력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Type the texts</a:t>
            </a:r>
          </a:p>
        </p:txBody>
      </p:sp>
      <p:sp>
        <p:nvSpPr>
          <p:cNvPr id="33" name="날짜 개체 틀 32">
            <a:extLst>
              <a:ext uri="{FF2B5EF4-FFF2-40B4-BE49-F238E27FC236}">
                <a16:creationId xmlns:a16="http://schemas.microsoft.com/office/drawing/2014/main" xmlns="" id="{18EBE300-0ED9-D54A-8C00-8F90BCC397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1"/>
            </a:lvl1pPr>
          </a:lstStyle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xmlns="" id="{01401ED1-DCC2-B941-8F59-0B0DB5957C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5442" y="620688"/>
            <a:ext cx="927493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9624392" y="620688"/>
            <a:ext cx="234282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9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7AEE5E9-270E-1C4E-BC3E-8E2EFE33952D}"/>
              </a:ext>
            </a:extLst>
          </p:cNvPr>
          <p:cNvSpPr/>
          <p:nvPr userDrawn="1"/>
        </p:nvSpPr>
        <p:spPr>
          <a:xfrm>
            <a:off x="1" y="6629400"/>
            <a:ext cx="12192000" cy="228600"/>
          </a:xfrm>
          <a:prstGeom prst="rect">
            <a:avLst/>
          </a:prstGeom>
          <a:solidFill>
            <a:srgbClr val="003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177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442" y="6629400"/>
            <a:ext cx="168711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2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2961" y="6629400"/>
            <a:ext cx="55494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2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2F9E95-CB1D-D744-909F-1C4F1B29B0FD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sp>
        <p:nvSpPr>
          <p:cNvPr id="11" name="제목 개체 틀 10">
            <a:extLst>
              <a:ext uri="{FF2B5EF4-FFF2-40B4-BE49-F238E27FC236}">
                <a16:creationId xmlns:a16="http://schemas.microsoft.com/office/drawing/2014/main" xmlns="" id="{7B8C51FE-6B32-C74F-8C79-C24C5BD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126"/>
            <a:ext cx="10513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제목 </a:t>
            </a:r>
            <a:r>
              <a:rPr kumimoji="1" lang="en-US" altLang="ko-KR" dirty="0"/>
              <a:t>Title </a:t>
            </a:r>
            <a:r>
              <a:rPr kumimoji="1" lang="ko-KR" altLang="en-US" dirty="0"/>
              <a:t>서식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4829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98" r:id="rId2"/>
  </p:sldLayoutIdLst>
  <p:hf hdr="0"/>
  <p:txStyles>
    <p:titleStyle>
      <a:lvl1pPr algn="l" defTabSz="1105875" rtl="0" eaLnBrk="1" latinLnBrk="1" hangingPunct="1">
        <a:lnSpc>
          <a:spcPct val="90000"/>
        </a:lnSpc>
        <a:spcBef>
          <a:spcPct val="0"/>
        </a:spcBef>
        <a:buNone/>
        <a:defRPr sz="5321" b="1" i="0" kern="1200" spc="0" baseline="0">
          <a:ln>
            <a:noFill/>
          </a:ln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6469" indent="-276469" algn="l" defTabSz="1105875" rtl="0" eaLnBrk="1" latinLnBrk="1" hangingPunct="1">
        <a:lnSpc>
          <a:spcPct val="90000"/>
        </a:lnSpc>
        <a:spcBef>
          <a:spcPts val="1209"/>
        </a:spcBef>
        <a:buFont typeface="Arial" panose="020B0604020202020204" pitchFamily="34" charset="0"/>
        <a:buChar char="•"/>
        <a:defRPr sz="3386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2940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2344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5282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8822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rgbClr val="003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/>
            <a:r>
              <a:rPr kumimoji="1" lang="ko-KR" altLang="en-US" sz="4400" i="1" dirty="0" smtClean="0">
                <a:solidFill>
                  <a:schemeClr val="lt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스마트 트렁크 시스템 사양서</a:t>
            </a:r>
            <a:endParaRPr kumimoji="1" lang="ko-KR" altLang="en-US" sz="4400" i="1" dirty="0">
              <a:solidFill>
                <a:schemeClr val="lt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49953" y="4764792"/>
            <a:ext cx="3292094" cy="402745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2022-04-15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pPr/>
              <a:t>2022-04-15</a:t>
            </a:fld>
            <a:endParaRPr kumimoji="1" lang="x-none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pPr/>
              <a:t>1</a:t>
            </a:fld>
            <a:endParaRPr kumimoji="1" lang="x-none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6" name="Picture 11" descr="D:\그룹로고\현대자동차그룹.png">
            <a:extLst>
              <a:ext uri="{FF2B5EF4-FFF2-40B4-BE49-F238E27FC236}">
                <a16:creationId xmlns:a16="http://schemas.microsoft.com/office/drawing/2014/main" xmlns="" id="{19A67DB9-8191-D340-A6F3-A629D895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33" y="5515540"/>
            <a:ext cx="2536934" cy="91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" y="3986673"/>
            <a:ext cx="12191999" cy="4027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1105875" rtl="0" eaLnBrk="1" latinLnBrk="1" hangingPunct="1">
              <a:lnSpc>
                <a:spcPct val="90000"/>
              </a:lnSpc>
              <a:spcBef>
                <a:spcPts val="1209"/>
              </a:spcBef>
              <a:buFont typeface="Arial" panose="020B0604020202020204" pitchFamily="34" charset="0"/>
              <a:buNone/>
              <a:defRPr lang="en-US" sz="2419" b="0" i="0" kern="1200" spc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  <a:lvl2pPr marL="552938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2419" b="1" i="0" kern="1200" spc="-121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05875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2177" b="1" i="0" kern="1200" spc="-121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8813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b="1" i="0" kern="1200" spc="-121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11751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b="1" i="0" kern="1200" spc="-121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64688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7626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0564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23501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smtClean="0"/>
              <a:t>Team#1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395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트렁크 시스템 사양서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2</a:t>
            </a:fld>
            <a:endParaRPr kumimoji="1" lang="x-none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16659" y="1998088"/>
            <a:ext cx="2909547" cy="4237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5793" y="1998089"/>
            <a:ext cx="8846760" cy="4237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10243" y="737990"/>
            <a:ext cx="5563673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 smtClean="0">
                <a:solidFill>
                  <a:schemeClr val="tx1"/>
                </a:solidFill>
              </a:rPr>
              <a:t>자동 트렁크 개폐 시스템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4897" y="2242788"/>
            <a:ext cx="2011251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리모컨을 사용한 개폐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63593" y="2242788"/>
            <a:ext cx="1892116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트렁크 버튼을 사용한 개폐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3154" y="2242788"/>
            <a:ext cx="1892116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사람을 감지하여 개폐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70522" y="3002641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009651" y="2998348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289212" y="2998348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LiTangLee 자동차 전기 테일 게이트 리프트 트렁크 리어 도어 어시스트 시스템 현대 산타페 XL 2012 ~ 2019 오리지널 키  리모컨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1"/>
          <a:stretch/>
        </p:blipFill>
        <p:spPr bwMode="auto">
          <a:xfrm>
            <a:off x="324949" y="3889144"/>
            <a:ext cx="2691146" cy="188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4" descr="2020 그랜저 하이브리드 트렁크 자동으로 닫는 방법"/>
          <p:cNvSpPr>
            <a:spLocks noChangeAspect="1" noChangeArrowheads="1"/>
          </p:cNvSpPr>
          <p:nvPr/>
        </p:nvSpPr>
        <p:spPr bwMode="auto">
          <a:xfrm>
            <a:off x="165793" y="1821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302532" y="3789209"/>
            <a:ext cx="1414238" cy="2175249"/>
            <a:chOff x="3671559" y="3956145"/>
            <a:chExt cx="1414238" cy="2175249"/>
          </a:xfrm>
        </p:grpSpPr>
        <p:pic>
          <p:nvPicPr>
            <p:cNvPr id="27" name="Picture 6" descr="2020 그랜저 하이브리드 트렁크 자동으로 닫는 방법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2" r="28561" b="20901"/>
            <a:stretch/>
          </p:blipFill>
          <p:spPr bwMode="auto">
            <a:xfrm>
              <a:off x="3671559" y="3956145"/>
              <a:ext cx="1414238" cy="1450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2020 그랜저 하이브리드 트렁크 자동으로 닫는 방법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61" t="41472" r="21647" b="25083"/>
            <a:stretch/>
          </p:blipFill>
          <p:spPr bwMode="auto">
            <a:xfrm>
              <a:off x="3671559" y="5363447"/>
              <a:ext cx="1414238" cy="767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0" descr="전동트렁크-킥모션감지센서 풋센서 인체감지센서 모션감지센서 테일게이트 전동 - 티몬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4" t="25120" r="15256" b="17118"/>
          <a:stretch/>
        </p:blipFill>
        <p:spPr bwMode="auto">
          <a:xfrm>
            <a:off x="5406471" y="3789209"/>
            <a:ext cx="1792543" cy="216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9402227" y="2240371"/>
            <a:ext cx="2156668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어두운 상황에서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트렁트</a:t>
            </a:r>
            <a:r>
              <a:rPr lang="ko-KR" altLang="en-US" b="1" dirty="0" smtClean="0">
                <a:solidFill>
                  <a:schemeClr val="tx1"/>
                </a:solidFill>
              </a:rPr>
              <a:t> 내부 점등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12" descr="코나 일렉트릭 트렁크등 끄는법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 b="5704"/>
          <a:stretch/>
        </p:blipFill>
        <p:spPr bwMode="auto">
          <a:xfrm>
            <a:off x="9765966" y="3693808"/>
            <a:ext cx="1584100" cy="24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6"/>
          <p:cNvSpPr txBox="1"/>
          <p:nvPr/>
        </p:nvSpPr>
        <p:spPr>
          <a:xfrm>
            <a:off x="556313" y="1613006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트렁크 개폐 시스템</a:t>
            </a:r>
            <a:endParaRPr lang="ko-KR" altLang="en-US" sz="2000" b="1" dirty="0"/>
          </a:p>
        </p:txBody>
      </p:sp>
      <p:sp>
        <p:nvSpPr>
          <p:cNvPr id="22" name="TextBox 43"/>
          <p:cNvSpPr txBox="1"/>
          <p:nvPr/>
        </p:nvSpPr>
        <p:spPr>
          <a:xfrm>
            <a:off x="9012553" y="160012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트렁크 점등 시스템</a:t>
            </a:r>
            <a:endParaRPr lang="ko-KR" altLang="en-US" sz="20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558016" y="2998348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577058" y="2240371"/>
            <a:ext cx="1099569" cy="75797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경고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시스템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115865" y="2998348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4" descr="내년 7월부터 적용되는 전기차. 하이브리드 가상 엔진음, 어떤 소리 날까? - M투데이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29" y="4061758"/>
            <a:ext cx="1604426" cy="14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1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트렁크 시스템 사양서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>
          <a:xfrm>
            <a:off x="205442" y="4660252"/>
            <a:ext cx="1687110" cy="228602"/>
          </a:xfrm>
        </p:spPr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>
          <a:xfrm>
            <a:off x="11352961" y="4660252"/>
            <a:ext cx="554941" cy="228600"/>
          </a:xfrm>
        </p:spPr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3</a:t>
            </a:fld>
            <a:endParaRPr kumimoji="1" lang="x-none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80005"/>
            <a:ext cx="2129254" cy="174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개발 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목적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기능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80637" y="780840"/>
            <a:ext cx="9111578" cy="17455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외부 입력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사람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스마트 키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기능 정의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1.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리모컨과 근접센서로 트렁크 개폐 신호 인가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			          2.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모터를 통해 트렁크 도어 자동 개폐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                     3.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외부 밝기에 따라 트렁크 내부 조명 점등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제약사항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기술제약사항 </a:t>
            </a: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&gt;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TC275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개발보드를 </a:t>
            </a:r>
            <a:r>
              <a:rPr lang="ko-KR" altLang="en-US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사용해야하며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개발언어는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c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언어를 사용</a:t>
            </a:r>
            <a:endParaRPr lang="en-US" altLang="ko-KR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368" y="2641352"/>
            <a:ext cx="2129254" cy="2246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구성 서브시스템</a:t>
            </a:r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80637" y="2642187"/>
            <a:ext cx="9111578" cy="224666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개폐 모듈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스마트키 스위치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초음파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모터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조명 모듈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조도센서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조명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7368" y="5002958"/>
            <a:ext cx="2129254" cy="1562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인터페이스 정의</a:t>
            </a:r>
            <a:endParaRPr lang="en-US" altLang="ko-KR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0637" y="5003793"/>
            <a:ext cx="9111578" cy="1562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입출력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버튼입력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초음파 입력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조도센서 입력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&gt;&gt;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시스템출력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모듈 인터페이스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개폐 모듈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개폐상태 신호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조명모듈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조명 점등 조건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입력센서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스위치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초음파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-&gt;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개폐 신호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모터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55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트렁크 시스템 사양서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4</a:t>
            </a:fld>
            <a:endParaRPr kumimoji="1" lang="x-none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332616"/>
              </p:ext>
            </p:extLst>
          </p:nvPr>
        </p:nvGraphicFramePr>
        <p:xfrm>
          <a:off x="205442" y="836712"/>
          <a:ext cx="11579190" cy="5508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086">
                  <a:extLst>
                    <a:ext uri="{9D8B030D-6E8A-4147-A177-3AD203B41FA5}">
                      <a16:colId xmlns="" xmlns:a16="http://schemas.microsoft.com/office/drawing/2014/main" val="1306254220"/>
                    </a:ext>
                  </a:extLst>
                </a:gridCol>
                <a:gridCol w="3235211">
                  <a:extLst>
                    <a:ext uri="{9D8B030D-6E8A-4147-A177-3AD203B41FA5}">
                      <a16:colId xmlns="" xmlns:a16="http://schemas.microsoft.com/office/drawing/2014/main" val="3443641332"/>
                    </a:ext>
                  </a:extLst>
                </a:gridCol>
                <a:gridCol w="1176037">
                  <a:extLst>
                    <a:ext uri="{9D8B030D-6E8A-4147-A177-3AD203B41FA5}">
                      <a16:colId xmlns="" xmlns:a16="http://schemas.microsoft.com/office/drawing/2014/main" val="3909315446"/>
                    </a:ext>
                  </a:extLst>
                </a:gridCol>
                <a:gridCol w="1419237">
                  <a:extLst>
                    <a:ext uri="{9D8B030D-6E8A-4147-A177-3AD203B41FA5}">
                      <a16:colId xmlns="" xmlns:a16="http://schemas.microsoft.com/office/drawing/2014/main" val="2447279708"/>
                    </a:ext>
                  </a:extLst>
                </a:gridCol>
                <a:gridCol w="1650100">
                  <a:extLst>
                    <a:ext uri="{9D8B030D-6E8A-4147-A177-3AD203B41FA5}">
                      <a16:colId xmlns="" xmlns:a16="http://schemas.microsoft.com/office/drawing/2014/main" val="954459781"/>
                    </a:ext>
                  </a:extLst>
                </a:gridCol>
                <a:gridCol w="2675519">
                  <a:extLst>
                    <a:ext uri="{9D8B030D-6E8A-4147-A177-3AD203B41FA5}">
                      <a16:colId xmlns="" xmlns:a16="http://schemas.microsoft.com/office/drawing/2014/main" val="277945730"/>
                    </a:ext>
                  </a:extLst>
                </a:gridCol>
              </a:tblGrid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Req. 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Summary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중요도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요청자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승인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224969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스마트키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(SW1)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 이상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HOLD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 트렁크 개폐신호 전달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이현준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021911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초음파 센서에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20cm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접근 시 트렁크 개폐신호 전달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이현준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최종기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닫는 기능의 필요성 확인 요청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시간 제한사항 요청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81693309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트렁크 버튼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(SW2)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입력 시 트렁크 개폐신호 전달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이현준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최종기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시간 제한사항 요청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9964435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개폐신호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입력시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트렁크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스텝모터를 사용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초이내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열기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닫기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강병우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박범수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개폐 중 개폐 신호</a:t>
                      </a:r>
                      <a:r>
                        <a:rPr lang="ko-KR" altLang="en-US" sz="1200" b="0" i="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허용 여부 요청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중요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28600" marR="0" indent="-22860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스텝모터의 최대각도 요청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80199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외부 밝기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조도 센서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 따라 트렁크 조명등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(RGB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초록불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점등여부 결정하기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강병우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임현택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6033365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트렁크가 닫힌 경우 조명등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(RGB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초록불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은 항상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꺼진상태를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유지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박종혁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임현택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0198847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트렁크가 닫힐 때 경고신호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삐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삐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삐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발생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박종혁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강민주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923535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트렁크가 열릴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떄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부저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삑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!)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소리 발생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조준형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강민주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부저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출력 타이밍 추가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요청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77453505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9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트렁크가 열린 경우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파란등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(LED1)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점등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닫힌 경우 빨간 등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(LED2)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점등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운전석 표시등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조준형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임현택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821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9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트렁크 시스템 사양서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5</a:t>
            </a:fld>
            <a:endParaRPr kumimoji="1" lang="x-none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480078"/>
              </p:ext>
            </p:extLst>
          </p:nvPr>
        </p:nvGraphicFramePr>
        <p:xfrm>
          <a:off x="205442" y="836712"/>
          <a:ext cx="11579190" cy="4868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086">
                  <a:extLst>
                    <a:ext uri="{9D8B030D-6E8A-4147-A177-3AD203B41FA5}">
                      <a16:colId xmlns="" xmlns:a16="http://schemas.microsoft.com/office/drawing/2014/main" val="1306254220"/>
                    </a:ext>
                  </a:extLst>
                </a:gridCol>
                <a:gridCol w="3235211">
                  <a:extLst>
                    <a:ext uri="{9D8B030D-6E8A-4147-A177-3AD203B41FA5}">
                      <a16:colId xmlns="" xmlns:a16="http://schemas.microsoft.com/office/drawing/2014/main" val="3443641332"/>
                    </a:ext>
                  </a:extLst>
                </a:gridCol>
                <a:gridCol w="1176037">
                  <a:extLst>
                    <a:ext uri="{9D8B030D-6E8A-4147-A177-3AD203B41FA5}">
                      <a16:colId xmlns="" xmlns:a16="http://schemas.microsoft.com/office/drawing/2014/main" val="3909315446"/>
                    </a:ext>
                  </a:extLst>
                </a:gridCol>
                <a:gridCol w="1419237">
                  <a:extLst>
                    <a:ext uri="{9D8B030D-6E8A-4147-A177-3AD203B41FA5}">
                      <a16:colId xmlns="" xmlns:a16="http://schemas.microsoft.com/office/drawing/2014/main" val="2447279708"/>
                    </a:ext>
                  </a:extLst>
                </a:gridCol>
                <a:gridCol w="1650100">
                  <a:extLst>
                    <a:ext uri="{9D8B030D-6E8A-4147-A177-3AD203B41FA5}">
                      <a16:colId xmlns="" xmlns:a16="http://schemas.microsoft.com/office/drawing/2014/main" val="954459781"/>
                    </a:ext>
                  </a:extLst>
                </a:gridCol>
                <a:gridCol w="2675519">
                  <a:extLst>
                    <a:ext uri="{9D8B030D-6E8A-4147-A177-3AD203B41FA5}">
                      <a16:colId xmlns="" xmlns:a16="http://schemas.microsoft.com/office/drawing/2014/main" val="277945730"/>
                    </a:ext>
                  </a:extLst>
                </a:gridCol>
              </a:tblGrid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Req. 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Summary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중요도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요청자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승인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224969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초음파 센서에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20cm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접근 시 트렁크 개폐신호 전달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이현준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최종기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닫는 기능의 필요성 확인 요청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시간 제한사항 요청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81693309"/>
                  </a:ext>
                </a:extLst>
              </a:tr>
              <a:tr h="3786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 내용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r>
                        <a:rPr lang="en-US" altLang="ko-KR" sz="1200" dirty="0" smtClean="0"/>
                        <a:t>2 – 1. : </a:t>
                      </a:r>
                      <a:r>
                        <a:rPr lang="ko-KR" altLang="en-US" sz="1200" dirty="0" smtClean="0"/>
                        <a:t>양손으로 트렁크 짐을 뺄 경우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필요함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따라서 구현해야 함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r>
                        <a:rPr lang="en-US" altLang="ko-KR" sz="1200" dirty="0" smtClean="0"/>
                        <a:t>2</a:t>
                      </a:r>
                      <a:r>
                        <a:rPr lang="en-US" altLang="ko-KR" sz="1200" baseline="0" dirty="0" smtClean="0"/>
                        <a:t> – 2. : 0.3sec </a:t>
                      </a:r>
                      <a:r>
                        <a:rPr lang="ko-KR" altLang="en-US" sz="1200" baseline="0" dirty="0" smtClean="0"/>
                        <a:t>동안 </a:t>
                      </a:r>
                      <a:r>
                        <a:rPr lang="en-US" altLang="ko-KR" sz="1200" baseline="0" dirty="0" smtClean="0"/>
                        <a:t>20cm </a:t>
                      </a:r>
                      <a:r>
                        <a:rPr lang="ko-KR" altLang="en-US" sz="1200" baseline="0" dirty="0" smtClean="0"/>
                        <a:t>이하 접근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트렁크 개폐 신호 전달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996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21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트렁크 시스템 사양서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6</a:t>
            </a:fld>
            <a:endParaRPr kumimoji="1" lang="x-none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/>
          </p:nvPr>
        </p:nvGraphicFramePr>
        <p:xfrm>
          <a:off x="205442" y="836712"/>
          <a:ext cx="11579190" cy="4868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086">
                  <a:extLst>
                    <a:ext uri="{9D8B030D-6E8A-4147-A177-3AD203B41FA5}">
                      <a16:colId xmlns="" xmlns:a16="http://schemas.microsoft.com/office/drawing/2014/main" val="1306254220"/>
                    </a:ext>
                  </a:extLst>
                </a:gridCol>
                <a:gridCol w="3235211">
                  <a:extLst>
                    <a:ext uri="{9D8B030D-6E8A-4147-A177-3AD203B41FA5}">
                      <a16:colId xmlns="" xmlns:a16="http://schemas.microsoft.com/office/drawing/2014/main" val="3443641332"/>
                    </a:ext>
                  </a:extLst>
                </a:gridCol>
                <a:gridCol w="1176037">
                  <a:extLst>
                    <a:ext uri="{9D8B030D-6E8A-4147-A177-3AD203B41FA5}">
                      <a16:colId xmlns="" xmlns:a16="http://schemas.microsoft.com/office/drawing/2014/main" val="3909315446"/>
                    </a:ext>
                  </a:extLst>
                </a:gridCol>
                <a:gridCol w="1419237">
                  <a:extLst>
                    <a:ext uri="{9D8B030D-6E8A-4147-A177-3AD203B41FA5}">
                      <a16:colId xmlns="" xmlns:a16="http://schemas.microsoft.com/office/drawing/2014/main" val="2447279708"/>
                    </a:ext>
                  </a:extLst>
                </a:gridCol>
                <a:gridCol w="1650100">
                  <a:extLst>
                    <a:ext uri="{9D8B030D-6E8A-4147-A177-3AD203B41FA5}">
                      <a16:colId xmlns="" xmlns:a16="http://schemas.microsoft.com/office/drawing/2014/main" val="954459781"/>
                    </a:ext>
                  </a:extLst>
                </a:gridCol>
                <a:gridCol w="2675519">
                  <a:extLst>
                    <a:ext uri="{9D8B030D-6E8A-4147-A177-3AD203B41FA5}">
                      <a16:colId xmlns="" xmlns:a16="http://schemas.microsoft.com/office/drawing/2014/main" val="277945730"/>
                    </a:ext>
                  </a:extLst>
                </a:gridCol>
              </a:tblGrid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Req. 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Summary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중요도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요청자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승인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224969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트렁크 버튼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(SW2)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입력 시 트렁크 개폐신호 전달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이현준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최종기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시간 제한사항 요청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81693309"/>
                  </a:ext>
                </a:extLst>
              </a:tr>
              <a:tr h="3786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 내용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r>
                        <a:rPr lang="en-US" altLang="ko-KR" sz="1200" baseline="0" dirty="0" smtClean="0"/>
                        <a:t>3 – 1. : </a:t>
                      </a:r>
                      <a:r>
                        <a:rPr lang="ko-KR" altLang="en-US" sz="1200" baseline="0" dirty="0" smtClean="0"/>
                        <a:t>스위치 </a:t>
                      </a:r>
                      <a:r>
                        <a:rPr lang="en-US" altLang="ko-KR" sz="1200" baseline="0" dirty="0" smtClean="0"/>
                        <a:t>PUSH </a:t>
                      </a:r>
                      <a:r>
                        <a:rPr lang="ko-KR" altLang="en-US" sz="1200" baseline="0" dirty="0" smtClean="0"/>
                        <a:t>하는 즉시 신호 전달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996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7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트렁크 시스템 사양서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7</a:t>
            </a:fld>
            <a:endParaRPr kumimoji="1" lang="x-none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51328"/>
              </p:ext>
            </p:extLst>
          </p:nvPr>
        </p:nvGraphicFramePr>
        <p:xfrm>
          <a:off x="205442" y="836712"/>
          <a:ext cx="11579190" cy="4967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086">
                  <a:extLst>
                    <a:ext uri="{9D8B030D-6E8A-4147-A177-3AD203B41FA5}">
                      <a16:colId xmlns="" xmlns:a16="http://schemas.microsoft.com/office/drawing/2014/main" val="1306254220"/>
                    </a:ext>
                  </a:extLst>
                </a:gridCol>
                <a:gridCol w="3235211">
                  <a:extLst>
                    <a:ext uri="{9D8B030D-6E8A-4147-A177-3AD203B41FA5}">
                      <a16:colId xmlns="" xmlns:a16="http://schemas.microsoft.com/office/drawing/2014/main" val="3443641332"/>
                    </a:ext>
                  </a:extLst>
                </a:gridCol>
                <a:gridCol w="1176037">
                  <a:extLst>
                    <a:ext uri="{9D8B030D-6E8A-4147-A177-3AD203B41FA5}">
                      <a16:colId xmlns="" xmlns:a16="http://schemas.microsoft.com/office/drawing/2014/main" val="3909315446"/>
                    </a:ext>
                  </a:extLst>
                </a:gridCol>
                <a:gridCol w="1419237">
                  <a:extLst>
                    <a:ext uri="{9D8B030D-6E8A-4147-A177-3AD203B41FA5}">
                      <a16:colId xmlns="" xmlns:a16="http://schemas.microsoft.com/office/drawing/2014/main" val="2447279708"/>
                    </a:ext>
                  </a:extLst>
                </a:gridCol>
                <a:gridCol w="1650100">
                  <a:extLst>
                    <a:ext uri="{9D8B030D-6E8A-4147-A177-3AD203B41FA5}">
                      <a16:colId xmlns="" xmlns:a16="http://schemas.microsoft.com/office/drawing/2014/main" val="954459781"/>
                    </a:ext>
                  </a:extLst>
                </a:gridCol>
                <a:gridCol w="2675519">
                  <a:extLst>
                    <a:ext uri="{9D8B030D-6E8A-4147-A177-3AD203B41FA5}">
                      <a16:colId xmlns="" xmlns:a16="http://schemas.microsoft.com/office/drawing/2014/main" val="277945730"/>
                    </a:ext>
                  </a:extLst>
                </a:gridCol>
              </a:tblGrid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Req. 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Summary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중요도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요청자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승인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224969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개폐신호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입력시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트렁크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스텝모터를 사용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초이내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열기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닫기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강병우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박범수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개폐 중 개폐 신호</a:t>
                      </a:r>
                      <a:r>
                        <a:rPr lang="ko-KR" altLang="en-US" sz="1200" b="0" i="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허용 여부 요청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중요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28600" marR="0" indent="-22860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스텝모터의 최대각도 요청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81693309"/>
                  </a:ext>
                </a:extLst>
              </a:tr>
              <a:tr h="3786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 내용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r>
                        <a:rPr lang="en-US" altLang="ko-KR" sz="1200" baseline="0" dirty="0" smtClean="0"/>
                        <a:t>4 - 1. : </a:t>
                      </a:r>
                      <a:r>
                        <a:rPr lang="ko-KR" altLang="en-US" sz="1200" baseline="0" dirty="0" smtClean="0"/>
                        <a:t>안전성을 위해서 </a:t>
                      </a:r>
                      <a:r>
                        <a:rPr lang="ko-KR" altLang="en-US" sz="1200" baseline="0" dirty="0" err="1" smtClean="0"/>
                        <a:t>개폐중</a:t>
                      </a:r>
                      <a:r>
                        <a:rPr lang="ko-KR" altLang="en-US" sz="1200" baseline="0" dirty="0" smtClean="0"/>
                        <a:t> 개폐 신호를 허용함</a:t>
                      </a:r>
                      <a:r>
                        <a:rPr lang="en-US" altLang="ko-KR" sz="1200" baseline="0" dirty="0" smtClean="0"/>
                        <a:t>(toggle)</a:t>
                      </a:r>
                    </a:p>
                    <a:p>
                      <a:r>
                        <a:rPr lang="en-US" altLang="ko-KR" sz="1200" baseline="0" dirty="0" smtClean="0"/>
                        <a:t>4 - 2 . : 0</a:t>
                      </a:r>
                      <a:r>
                        <a:rPr lang="ko-KR" altLang="en-US" sz="1200" baseline="0" dirty="0" smtClean="0"/>
                        <a:t>도 닫힘 상태를 기준으로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완전히 </a:t>
                      </a:r>
                      <a:r>
                        <a:rPr lang="ko-KR" altLang="en-US" sz="1200" baseline="0" dirty="0" err="1" smtClean="0"/>
                        <a:t>오픈시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90</a:t>
                      </a:r>
                      <a:r>
                        <a:rPr lang="ko-KR" altLang="en-US" sz="1200" baseline="0" dirty="0" smtClean="0"/>
                        <a:t>도 </a:t>
                      </a:r>
                      <a:r>
                        <a:rPr lang="en-US" altLang="ko-KR" sz="1200" baseline="0" dirty="0" smtClean="0"/>
                        <a:t>(1.8 * 50)</a:t>
                      </a:r>
                    </a:p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996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8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트렁크 시스템 사양서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8</a:t>
            </a:fld>
            <a:endParaRPr kumimoji="1" lang="x-none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/>
          </p:nvPr>
        </p:nvGraphicFramePr>
        <p:xfrm>
          <a:off x="205442" y="836712"/>
          <a:ext cx="11579190" cy="4868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086">
                  <a:extLst>
                    <a:ext uri="{9D8B030D-6E8A-4147-A177-3AD203B41FA5}">
                      <a16:colId xmlns="" xmlns:a16="http://schemas.microsoft.com/office/drawing/2014/main" val="1306254220"/>
                    </a:ext>
                  </a:extLst>
                </a:gridCol>
                <a:gridCol w="3235211">
                  <a:extLst>
                    <a:ext uri="{9D8B030D-6E8A-4147-A177-3AD203B41FA5}">
                      <a16:colId xmlns="" xmlns:a16="http://schemas.microsoft.com/office/drawing/2014/main" val="3443641332"/>
                    </a:ext>
                  </a:extLst>
                </a:gridCol>
                <a:gridCol w="1176037">
                  <a:extLst>
                    <a:ext uri="{9D8B030D-6E8A-4147-A177-3AD203B41FA5}">
                      <a16:colId xmlns="" xmlns:a16="http://schemas.microsoft.com/office/drawing/2014/main" val="3909315446"/>
                    </a:ext>
                  </a:extLst>
                </a:gridCol>
                <a:gridCol w="1419237">
                  <a:extLst>
                    <a:ext uri="{9D8B030D-6E8A-4147-A177-3AD203B41FA5}">
                      <a16:colId xmlns="" xmlns:a16="http://schemas.microsoft.com/office/drawing/2014/main" val="2447279708"/>
                    </a:ext>
                  </a:extLst>
                </a:gridCol>
                <a:gridCol w="1650100">
                  <a:extLst>
                    <a:ext uri="{9D8B030D-6E8A-4147-A177-3AD203B41FA5}">
                      <a16:colId xmlns="" xmlns:a16="http://schemas.microsoft.com/office/drawing/2014/main" val="954459781"/>
                    </a:ext>
                  </a:extLst>
                </a:gridCol>
                <a:gridCol w="2675519">
                  <a:extLst>
                    <a:ext uri="{9D8B030D-6E8A-4147-A177-3AD203B41FA5}">
                      <a16:colId xmlns="" xmlns:a16="http://schemas.microsoft.com/office/drawing/2014/main" val="277945730"/>
                    </a:ext>
                  </a:extLst>
                </a:gridCol>
              </a:tblGrid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Req. ID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Summary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중요도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요청자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검토자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승인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224969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트렁크가 열릴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떄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부저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삑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!)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소리 발생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조준형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/(22/04/15)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강민주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/(22/04/15)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부저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출력 타이밍 추가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요청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81693309"/>
                  </a:ext>
                </a:extLst>
              </a:tr>
              <a:tr h="3786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검토 내용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r>
                        <a:rPr lang="en-US" altLang="ko-KR" sz="1200" baseline="0" dirty="0" smtClean="0"/>
                        <a:t>8 – 1. : </a:t>
                      </a:r>
                      <a:r>
                        <a:rPr lang="ko-KR" altLang="en-US" sz="1200" baseline="0" dirty="0" smtClean="0"/>
                        <a:t>입력 신호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개폐 신호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수신 즉시 </a:t>
                      </a:r>
                      <a:r>
                        <a:rPr lang="ko-KR" altLang="en-US" sz="1200" baseline="0" dirty="0" err="1" smtClean="0"/>
                        <a:t>부저</a:t>
                      </a:r>
                      <a:r>
                        <a:rPr lang="ko-KR" altLang="en-US" sz="1200" baseline="0" dirty="0" smtClean="0"/>
                        <a:t> 출력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996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59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JLEE_Standard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b="1" dirty="0" err="1" smtClean="0">
            <a:ln w="9525">
              <a:noFill/>
            </a:ln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Format" id="{B252C13D-38F3-5949-B048-ED9718349695}" vid="{DFCF1A2D-8609-A448-BD1D-6DD146DE128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3739</TotalTime>
  <Words>848</Words>
  <Application>Microsoft Office PowerPoint</Application>
  <PresentationFormat>와이드스크린</PresentationFormat>
  <Paragraphs>185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시스템 서체 일반체</vt:lpstr>
      <vt:lpstr>현대하모니 B</vt:lpstr>
      <vt:lpstr>현대하모니 M</vt:lpstr>
      <vt:lpstr>Arial</vt:lpstr>
      <vt:lpstr>Calibri</vt:lpstr>
      <vt:lpstr>Wingdings</vt:lpstr>
      <vt:lpstr>Office 테마</vt:lpstr>
      <vt:lpstr>스마트 트렁크 시스템 사양서</vt:lpstr>
      <vt:lpstr>스마트 트렁크 시스템 사양서</vt:lpstr>
      <vt:lpstr>스마트 트렁크 시스템 사양서</vt:lpstr>
      <vt:lpstr>스마트 트렁크 시스템 사양서</vt:lpstr>
      <vt:lpstr>스마트 트렁크 시스템 사양서</vt:lpstr>
      <vt:lpstr>스마트 트렁크 시스템 사양서</vt:lpstr>
      <vt:lpstr>스마트 트렁크 시스템 사양서</vt:lpstr>
      <vt:lpstr>스마트 트렁크 시스템 사양서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Reemerging technology : WBG Devices Adopted Current Source Inverter</dc:title>
  <dc:creator>이현준[ 대학원석사과정재학 / 자동차융합학과 ]</dc:creator>
  <cp:lastModifiedBy>Windows 사용자</cp:lastModifiedBy>
  <cp:revision>188</cp:revision>
  <cp:lastPrinted>2021-12-09T13:38:35Z</cp:lastPrinted>
  <dcterms:created xsi:type="dcterms:W3CDTF">2021-12-09T12:25:11Z</dcterms:created>
  <dcterms:modified xsi:type="dcterms:W3CDTF">2022-04-15T05:04:34Z</dcterms:modified>
</cp:coreProperties>
</file>