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71" r:id="rId4"/>
    <p:sldId id="259" r:id="rId5"/>
    <p:sldId id="263" r:id="rId6"/>
    <p:sldId id="265" r:id="rId7"/>
    <p:sldId id="269" r:id="rId8"/>
    <p:sldId id="266" r:id="rId9"/>
    <p:sldId id="267" r:id="rId10"/>
    <p:sldId id="270" r:id="rId11"/>
    <p:sldId id="274" r:id="rId12"/>
    <p:sldId id="275" r:id="rId13"/>
    <p:sldId id="277" r:id="rId14"/>
    <p:sldId id="262" r:id="rId15"/>
    <p:sldId id="272" r:id="rId16"/>
    <p:sldId id="273" r:id="rId17"/>
    <p:sldId id="278" r:id="rId18"/>
    <p:sldId id="279" r:id="rId19"/>
    <p:sldId id="280" r:id="rId20"/>
    <p:sldId id="281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964E0-9ADC-427F-8B8D-FD5EA36BDBB4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7823-C033-41E1-B9DA-34CD8BD61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아모르파티의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맞은 컴퓨터공학부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박정아라고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중간발표 때 빅데이터를 활용한 빈집 프로젝트에 대해서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중간발표 이후에는 저희의 빈집 프로젝트를 더욱 확대하여 도시재생프로젝트를 진행하였습니다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2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5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1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3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4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1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5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발표는 중간발표 이후부터 활동했던 결과와 해외탐방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차후계획의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순서로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19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3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4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9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2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3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1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저희가 계획한 빅데이터 처리과정에 대해 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공공데이터와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다음과 같은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인구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건물현황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유동인구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연령층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불만사항 등의 데이터로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수집될수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마이닝을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데이터를 분석하고 주변 환경에 알맞은 시설을 추천해주는 형태로 결과물이 나올 것이라고 예상합니다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5DD2-725F-4E1C-A376-DC91AFA4A8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8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8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100000">
              <a:srgbClr val="F7F7F7"/>
            </a:gs>
            <a:gs pos="86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1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9F58-1DBC-4ACF-BFD4-771F224AA236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B98F-5BEE-4850-9235-3DDCE5721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9.gif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F0CDA-0959-4F64-B8C3-3A408F71F729}"/>
              </a:ext>
            </a:extLst>
          </p:cNvPr>
          <p:cNvSpPr txBox="1"/>
          <p:nvPr/>
        </p:nvSpPr>
        <p:spPr>
          <a:xfrm>
            <a:off x="610735" y="2676175"/>
            <a:ext cx="232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Web  Service Computing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8A39C-8CA2-4B43-9704-15B7B5427A09}"/>
              </a:ext>
            </a:extLst>
          </p:cNvPr>
          <p:cNvSpPr txBox="1"/>
          <p:nvPr/>
        </p:nvSpPr>
        <p:spPr>
          <a:xfrm>
            <a:off x="706987" y="2830064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todayPlan :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오늘 뭐하지</a:t>
            </a:r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068957-140F-4945-8F44-0071FABD81F8}"/>
              </a:ext>
            </a:extLst>
          </p:cNvPr>
          <p:cNvSpPr/>
          <p:nvPr/>
        </p:nvSpPr>
        <p:spPr>
          <a:xfrm>
            <a:off x="334963" y="2676175"/>
            <a:ext cx="275772" cy="800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A9A88-3570-446A-9E47-D4BC7C67F81F}"/>
              </a:ext>
            </a:extLst>
          </p:cNvPr>
          <p:cNvSpPr txBox="1"/>
          <p:nvPr/>
        </p:nvSpPr>
        <p:spPr>
          <a:xfrm>
            <a:off x="9500161" y="5221119"/>
            <a:ext cx="2252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2014136041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노주영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2014136070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송재윤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2014136105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임도은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4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7671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흐름도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91141" y="2696841"/>
            <a:ext cx="1555531" cy="38888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위치정보 수신 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06672" y="2586481"/>
            <a:ext cx="1783297" cy="6096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위치의 </a:t>
            </a:r>
            <a:endParaRPr lang="en-US" altLang="ko-KR" sz="16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날씨 정보 출력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746672" y="289128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889969" y="261428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 또는 눈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89969" y="2891281"/>
            <a:ext cx="8280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06672" y="3842468"/>
            <a:ext cx="1783297" cy="6096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위치의 </a:t>
            </a:r>
            <a:endParaRPr lang="en-US" altLang="ko-KR" sz="16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미세먼지 정보 출력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0" name="직선 연결선 19"/>
          <p:cNvCxnSpPr>
            <a:stCxn id="14" idx="2"/>
          </p:cNvCxnSpPr>
          <p:nvPr/>
        </p:nvCxnSpPr>
        <p:spPr>
          <a:xfrm flipH="1">
            <a:off x="1968906" y="3085724"/>
            <a:ext cx="1" cy="10469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958396" y="4126248"/>
            <a:ext cx="82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749461" y="412385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6622134" y="32987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영화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067902" y="384513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나쁨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898514" y="4132642"/>
            <a:ext cx="82800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5718216" y="2891281"/>
            <a:ext cx="845850" cy="577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27008" y="3555156"/>
            <a:ext cx="845850" cy="577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898514" y="4147269"/>
            <a:ext cx="357211" cy="1226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889969" y="2887086"/>
            <a:ext cx="422545" cy="2375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588738" y="47074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else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04014" y="540782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야외활동 추천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 descr="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27" y="2825842"/>
            <a:ext cx="914646" cy="13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기억의 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96" y="2825842"/>
            <a:ext cx="913846" cy="13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반드시 잡는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165" y="2825842"/>
            <a:ext cx="916834" cy="13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930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Domain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toString()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7517" y="1589154"/>
            <a:ext cx="10616967" cy="4239747"/>
            <a:chOff x="479686" y="1589154"/>
            <a:chExt cx="10616967" cy="4239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479686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Weather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9686" y="1989264"/>
              <a:ext cx="4920294" cy="383963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"Weather{"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"id=" + id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sky='" + sky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tmax='" + tmax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tmin='" + tmin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dustValue='" + dustValue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dustGrade='" + dustGrade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lon='" + lon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lat='" + lat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addr_depth1='" + addr_depth1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addr_depth2='" + addr_depth2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addr_depth3='" + addr_depth3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location='" + location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version='" + version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6176359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Movie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76359" y="1989265"/>
              <a:ext cx="4920294" cy="38396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"Movie{"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targetDt='" + targetDt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rnum='" + rnum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movieNm='" + movieNm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openDt='" + openDt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wideAreaCd='" + wideArea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4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930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Domain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toString()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7517" y="1589154"/>
            <a:ext cx="10616967" cy="4239747"/>
            <a:chOff x="479686" y="1589154"/>
            <a:chExt cx="10616967" cy="42397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6176359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Festival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76359" y="1989265"/>
              <a:ext cx="4920294" cy="38396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"Festival{"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"id=" + id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name='" + name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mapX='" + mapX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mapY='" + mapY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startLocation='" + startLocation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destLocation='" + destLocation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destAddress='" + destAddress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legs=" + legs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imgUrl='" + imgUrl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recommend='" + recommend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weather=" + weather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sortType='" + sortType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479686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Legs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9686" y="1989264"/>
              <a:ext cx="4920294" cy="383963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"Legs{"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"departure=" + departure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arrival=" + arrival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distance='" + distance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duration='" + duration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paths=" + paths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3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930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Domain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toString()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7517" y="1589154"/>
            <a:ext cx="10616967" cy="4239747"/>
            <a:chOff x="479686" y="1589154"/>
            <a:chExt cx="10616967" cy="4239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479686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Book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9686" y="1989264"/>
              <a:ext cx="4920294" cy="383963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"Book{"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"id=" + id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title='" + title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author='" + author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imageUrl='" + imageUrl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categoryId='" + categoryId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categoryName='" + categoryName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description='" + description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publisher='" + publisher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link='" + link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mobileLink='" + mobileLink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price=" + price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6176359" y="1589154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Today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6359" y="1989265"/>
              <a:ext cx="4920294" cy="383963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public String toString()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return "Today{"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"recommend='" + recommend + '\''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weather=" + weather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movie=" + movie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book=" + book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festival=" + festival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", response=" + response +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'}';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}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2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77681" y="1826253"/>
            <a:ext cx="155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URL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681" y="2226363"/>
            <a:ext cx="11286370" cy="130391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public ResponseEntity&lt;Today&gt; today(@RequestParam(“location”) String location,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	          @RequestParam(name = “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activityType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”, required = false, defaultValue = “0”) String festSortType,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          @RequestParam(name = “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festSortType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”, required = false, defaultValue = “0”) String festSortType,</a:t>
            </a:r>
            <a:endParaRPr lang="en-US" altLang="ko-KR" sz="14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		          @RequestParam(name = “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total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”, required = false, defaultValue = “3”) int total) {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831606" y="4242903"/>
            <a:ext cx="8778520" cy="1303917"/>
            <a:chOff x="1683862" y="3930386"/>
            <a:chExt cx="8778520" cy="1303917"/>
          </a:xfrm>
        </p:grpSpPr>
        <p:sp>
          <p:nvSpPr>
            <p:cNvPr id="9" name="직사각형 8"/>
            <p:cNvSpPr/>
            <p:nvPr/>
          </p:nvSpPr>
          <p:spPr>
            <a:xfrm>
              <a:off x="1683862" y="3930388"/>
              <a:ext cx="2281266" cy="1303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[activityType]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 : movie, book(default)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 : movie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 : book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32489" y="3930386"/>
              <a:ext cx="2281266" cy="1303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[festSortType]</a:t>
              </a: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 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소요시간 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(default)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 :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도착시간 순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181116" y="3930386"/>
              <a:ext cx="2281266" cy="1303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[total]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ovie, book, festival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결과 개수 설정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(default : 3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최대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7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77681" y="1826253"/>
            <a:ext cx="155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URL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681" y="2226363"/>
            <a:ext cx="11286370" cy="9219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http://wscproject2017.us-east-2.elasticbeanstalk.com/todayplan/today?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location=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경기도 성남시 분당구 야탑동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&amp;festSortType=1&amp;total=1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43671" y="3548424"/>
            <a:ext cx="4754389" cy="23809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Location :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경기도 성남시 분당구 야탑동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activityType : movie, book (default)</a:t>
            </a:r>
          </a:p>
          <a:p>
            <a:pPr algn="ctr"/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festSortType : 1(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도착시간 순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total :  1(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개수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0073" y="1281377"/>
            <a:ext cx="10211854" cy="5083845"/>
            <a:chOff x="577681" y="1386403"/>
            <a:chExt cx="10211854" cy="50838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577681" y="1386403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JSON Response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7681" y="1786513"/>
              <a:ext cx="4920294" cy="468373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“recommend” :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“festival” : 0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“weather” :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“sky”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구름조금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“tmax” : “6.00“,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“tmin” : 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“dustValue” : “16.42“,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“dustGrade”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좋음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“lon” : “127.13016747075172“,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“lat” : “37.412085688027005“,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“addr_depth1”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경기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“addr_depth2”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성남시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“addr_depth3”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분당구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“location”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경기 성남시 분당구 야탑동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 “version” : “1“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69241" y="1786513"/>
              <a:ext cx="4920294" cy="22414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“movie” : [ </a:t>
              </a:r>
            </a:p>
            <a:p>
              <a:pPr lvl="1"/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{</a:t>
              </a: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“rnum” : “1”,</a:t>
              </a: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“targetDt” : “2017-12-07”,</a:t>
              </a: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“movieNm”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꾼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”,</a:t>
              </a: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open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Dt” : “2017-11-22”,</a:t>
              </a: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“wideArea” : “0105002”</a:t>
              </a:r>
              <a:endPara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1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}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   ],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69241" y="4208587"/>
              <a:ext cx="4920294" cy="226166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“book” : [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     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“id” : 0,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“title”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미움받을 용기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”,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“author”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기시미 이치로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고가 후미타케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”,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“imageUrl” : “http://bimage.interpark.com/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goods_image/2/8/3/6/226122835s.jpg”,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“categoryId” : “118”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.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5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0545" y="1281377"/>
            <a:ext cx="10630909" cy="5176178"/>
            <a:chOff x="990073" y="1281377"/>
            <a:chExt cx="10630909" cy="5176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990073" y="1281377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JSON Response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90073" y="1773820"/>
              <a:ext cx="10630909" cy="468373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“festival” : {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      “id” : 0,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“name” : “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강릉 하트불꽃크루즈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2017”,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“mapX” : “128.8285935985”,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“mapY” : “37.8895291758”,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“startLocation” : 37.412085688027005, 127.13016747075172“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"destLocation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": "37.8895291758, 128.8285935985",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"destAddress":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강원도 강릉시 주문진읍 해안로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1730",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"legs": {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"departure": {</a:t>
              </a:r>
            </a:p>
            <a:p>
              <a:pPr lvl="5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"lat": 37.4120857,</a:t>
              </a:r>
            </a:p>
            <a:p>
              <a:pPr lvl="5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"lon": 127.1301675,</a:t>
              </a:r>
            </a:p>
            <a:p>
              <a:pPr lvl="5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"name": "18 Jangmi-ro 86(palsibyuk)beon-gi, Bundang-gu, Seongnam-si, Gyeonggi-do, South Korea",</a:t>
              </a:r>
            </a:p>
            <a:p>
              <a:pPr lvl="5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"time": "5:54pm",</a:t>
              </a:r>
            </a:p>
            <a:p>
              <a:pPr lvl="5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"timeValue": 1512636896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},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3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073" y="1681487"/>
            <a:ext cx="10630800" cy="46837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"arrival": {</a:t>
            </a:r>
          </a:p>
          <a:p>
            <a:pPr lvl="3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37.8895292,</a:t>
            </a:r>
          </a:p>
          <a:p>
            <a:pPr lvl="3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128.8285936,</a:t>
            </a:r>
          </a:p>
          <a:p>
            <a:pPr lvl="3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"name": "184-92 Gyohang-ri, Jumunjin-eup, Gangneung, Gangwon-do, South Korea",</a:t>
            </a:r>
          </a:p>
          <a:p>
            <a:pPr lvl="3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"time": "9:50pm",</a:t>
            </a:r>
          </a:p>
          <a:p>
            <a:pPr lvl="3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"timeValue": 1512651040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"distance": "178 km",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"distanceValue": 178434,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"duration": "3 hours 56 mins",</a:t>
            </a:r>
          </a:p>
          <a:p>
            <a:pPr lvl="2"/>
            <a:r>
              <a:rPr lang="en-US" altLang="ko-KR" sz="14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"durationValue": 14144,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990073" y="1281377"/>
            <a:ext cx="187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Response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990073" y="1281377"/>
            <a:ext cx="1876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Response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81632" y="1681486"/>
            <a:ext cx="4920294" cy="46837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{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"start": {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37.41295100000001,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127.127247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"end": {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37.754681,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128.878431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"distance": "159 km",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"duration": "2 hours 25 mins",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"instructions": "Bus towards 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강릉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"travelMode": "TRANSIT",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"travel": {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"start": {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37.41295100000001,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127.127247,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"name": "Seongnam",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"time": "6:00pm",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"timeValue": 1512637200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"end": {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37.754681,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128.878431,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"name": "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강릉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"time": "8:25pm",</a:t>
            </a:r>
          </a:p>
          <a:p>
            <a:pPr lvl="3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"timeValue": 1512645900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"duration": "2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25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"transitName": "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성남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강릉 시외버스</a:t>
            </a:r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",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"transitShortName": null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</a:t>
            </a:r>
          </a:p>
          <a:p>
            <a:pPr lvl="2"/>
            <a:r>
              <a:rPr lang="en-US" altLang="ko-KR" sz="9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endParaRPr lang="en-US" altLang="ko-KR" sz="11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0073" y="1681487"/>
            <a:ext cx="4920294" cy="46837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"paths": [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{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"start": {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37.4120857,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127.1301675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"end": {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37.41295100000001,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127.127247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"distance": "0.3 km",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"duration": "5 mins",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"instructions": "Walk to Seongnam",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"travelMode": "WALKING",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"travel": {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"start": {</a:t>
            </a:r>
          </a:p>
          <a:p>
            <a:pPr lvl="5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37.4120857,</a:t>
            </a:r>
          </a:p>
          <a:p>
            <a:pPr lvl="5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127.1301675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"end": {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"lat": 37.41295100000001,</a:t>
            </a:r>
          </a:p>
          <a:p>
            <a:pPr lvl="4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"lon": 127.127247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"distance": "0.3 km",</a:t>
            </a:r>
          </a:p>
          <a:p>
            <a:pPr lvl="3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"duration": "5 mins"</a:t>
            </a:r>
          </a:p>
          <a:p>
            <a:pPr lvl="2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	}</a:t>
            </a:r>
          </a:p>
          <a:p>
            <a:pPr lvl="2"/>
            <a:r>
              <a:rPr lang="en-US" altLang="ko-KR" sz="11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},</a:t>
            </a:r>
          </a:p>
          <a:p>
            <a:pPr lvl="2"/>
            <a:endParaRPr lang="en-US" altLang="ko-KR" sz="9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8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388EEC-CE84-4761-8076-6DF51E4D4425}"/>
              </a:ext>
            </a:extLst>
          </p:cNvPr>
          <p:cNvCxnSpPr>
            <a:cxnSpLocks/>
          </p:cNvCxnSpPr>
          <p:nvPr/>
        </p:nvCxnSpPr>
        <p:spPr>
          <a:xfrm>
            <a:off x="4852182" y="0"/>
            <a:ext cx="0" cy="20820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DED211-D4C8-4507-BEA7-CE6B709F5C6A}"/>
              </a:ext>
            </a:extLst>
          </p:cNvPr>
          <p:cNvCxnSpPr>
            <a:cxnSpLocks/>
          </p:cNvCxnSpPr>
          <p:nvPr/>
        </p:nvCxnSpPr>
        <p:spPr>
          <a:xfrm>
            <a:off x="7339818" y="3926310"/>
            <a:ext cx="0" cy="2916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7A1499-C2CC-4B8E-A794-A8401146592A}"/>
              </a:ext>
            </a:extLst>
          </p:cNvPr>
          <p:cNvGrpSpPr/>
          <p:nvPr/>
        </p:nvGrpSpPr>
        <p:grpSpPr>
          <a:xfrm>
            <a:off x="4685127" y="2182505"/>
            <a:ext cx="2790974" cy="1754327"/>
            <a:chOff x="4852182" y="2367171"/>
            <a:chExt cx="2790974" cy="17543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858F1A-1141-405A-949E-31C2AEA2D8DE}"/>
                </a:ext>
              </a:extLst>
            </p:cNvPr>
            <p:cNvSpPr txBox="1"/>
            <p:nvPr/>
          </p:nvSpPr>
          <p:spPr>
            <a:xfrm>
              <a:off x="4852182" y="2367171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CONTENTS</a:t>
              </a:r>
              <a:endPara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5E2DBC-53D6-473D-A294-579D701C4901}"/>
                </a:ext>
              </a:extLst>
            </p:cNvPr>
            <p:cNvSpPr txBox="1"/>
            <p:nvPr/>
          </p:nvSpPr>
          <p:spPr>
            <a:xfrm>
              <a:off x="5765171" y="30135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AD5E8-D349-431B-A37C-09C7EFF6DD89}"/>
                </a:ext>
              </a:extLst>
            </p:cNvPr>
            <p:cNvSpPr txBox="1"/>
            <p:nvPr/>
          </p:nvSpPr>
          <p:spPr>
            <a:xfrm>
              <a:off x="6260872" y="3013502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아이디어 소개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6C9617-20F1-4488-8FE2-EA4E2F56560E}"/>
                </a:ext>
              </a:extLst>
            </p:cNvPr>
            <p:cNvSpPr txBox="1"/>
            <p:nvPr/>
          </p:nvSpPr>
          <p:spPr>
            <a:xfrm>
              <a:off x="5779773" y="338283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3CC945-F117-42B1-9328-2A09ECFB5A3C}"/>
                </a:ext>
              </a:extLst>
            </p:cNvPr>
            <p:cNvSpPr txBox="1"/>
            <p:nvPr/>
          </p:nvSpPr>
          <p:spPr>
            <a:xfrm>
              <a:off x="6275474" y="3382834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서비스 소개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0B655-77CA-4C30-9C17-0A31BF4A2A62}"/>
                </a:ext>
              </a:extLst>
            </p:cNvPr>
            <p:cNvSpPr txBox="1"/>
            <p:nvPr/>
          </p:nvSpPr>
          <p:spPr>
            <a:xfrm>
              <a:off x="5779773" y="375216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92D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F4FE19-D813-4585-94B2-5214A0E08261}"/>
                </a:ext>
              </a:extLst>
            </p:cNvPr>
            <p:cNvSpPr txBox="1"/>
            <p:nvPr/>
          </p:nvSpPr>
          <p:spPr>
            <a:xfrm>
              <a:off x="6275474" y="3752166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알고리즘 소개</a:t>
              </a:r>
              <a:endPara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0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0"/>
                <a:lumOff val="100000"/>
              </a:schemeClr>
            </a:gs>
            <a:gs pos="100000">
              <a:srgbClr val="F7F7F7"/>
            </a:gs>
            <a:gs pos="86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REST 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0545" y="1281377"/>
            <a:ext cx="10630909" cy="5176178"/>
            <a:chOff x="990073" y="1281377"/>
            <a:chExt cx="10630909" cy="5176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990073" y="1281377"/>
              <a:ext cx="187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JSON Response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90073" y="1773820"/>
              <a:ext cx="10630909" cy="468373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"imgUrl": "http://tong.visitkorea.or.kr/cms/resource/57/2494457_image2_1.jpg",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"recommend":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추천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"weather": {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"sky":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구름조금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"tmax": "8.00",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"tmin": "-1.00",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"dustValue": "12.00",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"dustGrade":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좋음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"lon": "128.8286925057188",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"lat": "37.889522491356274",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"addr_depth1":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강원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"addr_depth2":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강릉시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"addr_depth3":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주문진읍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"location":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강원 강릉시 주문진읍 교항리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184-92",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"version": "1"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},</a:t>
              </a:r>
            </a:p>
            <a:p>
              <a:pPr lvl="4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"sortType": "1"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}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],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"response": "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성공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"</a:t>
              </a:r>
            </a:p>
            <a:p>
              <a:pPr lvl="3"/>
              <a:r>
                <a:rPr lang="en-US" altLang="ko-KR" sz="14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-655384" y="-836109"/>
            <a:ext cx="18780369" cy="11394831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1899165">
            <a:off x="2652120" y="1379472"/>
            <a:ext cx="4267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92D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  <a:endParaRPr lang="ko-KR" altLang="en-US" sz="6000" dirty="0">
              <a:solidFill>
                <a:srgbClr val="92D05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878576">
            <a:off x="3241162" y="4065152"/>
            <a:ext cx="7904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FOR YOUR ATTENTION</a:t>
            </a:r>
            <a:endParaRPr lang="ko-KR" altLang="en-US" sz="60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9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319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선정배경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아이디어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842071" y="1776727"/>
            <a:ext cx="450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오늘 뭐 할지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고민하는 당신을 위한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todayPlan : </a:t>
            </a:r>
          </a:p>
          <a:p>
            <a:pPr algn="ctr"/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뭐하지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0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7315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목적 및 대상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아이디어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842071" y="1776727"/>
            <a:ext cx="450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오늘 뭐 할지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고민하는 당신을 위한 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todayPlan : </a:t>
            </a:r>
          </a:p>
          <a:p>
            <a:pPr algn="ctr"/>
            <a:r>
              <a:rPr lang="ko-KR" altLang="en-US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뭐하지</a:t>
            </a:r>
            <a:r>
              <a:rPr lang="en-US" altLang="ko-KR" sz="2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5539154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9"/>
          <a:stretch/>
        </p:blipFill>
        <p:spPr>
          <a:xfrm>
            <a:off x="2197867" y="4585780"/>
            <a:ext cx="1151547" cy="9533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6"/>
          <a:stretch/>
        </p:blipFill>
        <p:spPr>
          <a:xfrm>
            <a:off x="5887386" y="4294678"/>
            <a:ext cx="744945" cy="58220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2" r="15435" b="22660"/>
          <a:stretch/>
        </p:blipFill>
        <p:spPr>
          <a:xfrm>
            <a:off x="8158079" y="4073439"/>
            <a:ext cx="514005" cy="5832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7"/>
          <a:stretch/>
        </p:blipFill>
        <p:spPr>
          <a:xfrm>
            <a:off x="9949229" y="3349255"/>
            <a:ext cx="695507" cy="5832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90"/>
          <a:stretch/>
        </p:blipFill>
        <p:spPr>
          <a:xfrm>
            <a:off x="3842071" y="3490239"/>
            <a:ext cx="716371" cy="5832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 b="19405"/>
          <a:stretch/>
        </p:blipFill>
        <p:spPr>
          <a:xfrm>
            <a:off x="1305842" y="3242293"/>
            <a:ext cx="756040" cy="583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1183083" y="2837849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Location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674150" y="3090129"/>
            <a:ext cx="105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Weather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913289" y="3981492"/>
            <a:ext cx="693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Book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8029238" y="3732400"/>
            <a:ext cx="77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Movie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9837241" y="2963989"/>
            <a:ext cx="9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Festival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1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3042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프로젝트에 활용한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API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29604" y="1606919"/>
            <a:ext cx="7332793" cy="4867795"/>
            <a:chOff x="2257847" y="1606919"/>
            <a:chExt cx="7332793" cy="48677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47"/>
            <a:stretch/>
          </p:blipFill>
          <p:spPr>
            <a:xfrm>
              <a:off x="2299920" y="5646714"/>
              <a:ext cx="987448" cy="828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7" b="19405"/>
            <a:stretch/>
          </p:blipFill>
          <p:spPr>
            <a:xfrm>
              <a:off x="2257847" y="1606919"/>
              <a:ext cx="1027345" cy="79248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46"/>
            <a:stretch/>
          </p:blipFill>
          <p:spPr>
            <a:xfrm>
              <a:off x="2263920" y="3545532"/>
              <a:ext cx="1059448" cy="82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2" r="15435" b="22660"/>
            <a:stretch/>
          </p:blipFill>
          <p:spPr>
            <a:xfrm>
              <a:off x="2417885" y="4596123"/>
              <a:ext cx="729761" cy="82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3317295" y="1803104"/>
              <a:ext cx="1028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Location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3323368" y="3759477"/>
              <a:ext cx="693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Book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3323368" y="4806199"/>
              <a:ext cx="77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Movie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3323368" y="5860659"/>
              <a:ext cx="919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Festival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680" y="2777102"/>
              <a:ext cx="1027069" cy="482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871" b="88710" l="529" r="97884">
                          <a14:foregroundMark x1="3307" y1="29032" x2="3307" y2="76613"/>
                          <a14:foregroundMark x1="9656" y1="40323" x2="12698" y2="45968"/>
                          <a14:foregroundMark x1="14418" y1="33065" x2="14815" y2="56452"/>
                          <a14:foregroundMark x1="19841" y1="40323" x2="24339" y2="47581"/>
                          <a14:foregroundMark x1="26720" y1="37903" x2="29101" y2="43548"/>
                          <a14:foregroundMark x1="39418" y1="40323" x2="40608" y2="40323"/>
                          <a14:foregroundMark x1="45370" y1="45968" x2="45635" y2="47581"/>
                          <a14:foregroundMark x1="53704" y1="41935" x2="54365" y2="54839"/>
                          <a14:foregroundMark x1="58598" y1="45968" x2="58201" y2="53226"/>
                          <a14:foregroundMark x1="61243" y1="43548" x2="61243" y2="43548"/>
                          <a14:foregroundMark x1="67857" y1="67742" x2="67857" y2="67742"/>
                          <a14:foregroundMark x1="74471" y1="43548" x2="74471" y2="43548"/>
                          <a14:foregroundMark x1="79630" y1="43548" x2="79630" y2="43548"/>
                          <a14:foregroundMark x1="84656" y1="45968" x2="84656" y2="45968"/>
                          <a14:foregroundMark x1="92725" y1="69355" x2="92725" y2="69355"/>
                          <a14:backgroundMark x1="41138" y1="47581" x2="41138" y2="47581"/>
                          <a14:backgroundMark x1="75397" y1="50806" x2="75397" y2="50806"/>
                        </a14:backgroundRemoval>
                      </a14:imgEffect>
                    </a14:imgLayer>
                  </a14:imgProps>
                </a:ext>
              </a:extLst>
            </a:blip>
            <a:srcRect l="2020" t="-1" b="7614"/>
            <a:stretch/>
          </p:blipFill>
          <p:spPr>
            <a:xfrm>
              <a:off x="6719680" y="1781152"/>
              <a:ext cx="2870960" cy="44401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90"/>
            <a:stretch/>
          </p:blipFill>
          <p:spPr>
            <a:xfrm>
              <a:off x="2285094" y="2603922"/>
              <a:ext cx="972850" cy="79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3317295" y="2818247"/>
              <a:ext cx="105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Weather</a:t>
              </a:r>
              <a:endPara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026" name="Picture 2" descr="http://pds20.egloos.com/pmf/201103/10/58/d0036058_4d781aa0184ed.gif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485"/>
            <a:stretch/>
          </p:blipFill>
          <p:spPr bwMode="auto">
            <a:xfrm>
              <a:off x="6719680" y="3718332"/>
              <a:ext cx="1708815" cy="48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299" b="100000" l="839" r="99161">
                          <a14:foregroundMark x1="10192" y1="39655" x2="10192" y2="39655"/>
                          <a14:foregroundMark x1="18345" y1="39655" x2="18345" y2="39655"/>
                          <a14:foregroundMark x1="17506" y1="43678" x2="17506" y2="43678"/>
                          <a14:foregroundMark x1="17266" y1="52874" x2="17266" y2="52874"/>
                          <a14:foregroundMark x1="12470" y1="43678" x2="12470" y2="43678"/>
                          <a14:foregroundMark x1="20264" y1="51724" x2="20264" y2="51724"/>
                          <a14:foregroundMark x1="17146" y1="32184" x2="17146" y2="32184"/>
                          <a14:foregroundMark x1="22302" y1="32759" x2="22302" y2="32759"/>
                          <a14:foregroundMark x1="23141" y1="48851" x2="23141" y2="48851"/>
                          <a14:foregroundMark x1="25779" y1="60920" x2="25779" y2="60920"/>
                          <a14:foregroundMark x1="17986" y1="28736" x2="17986" y2="28736"/>
                          <a14:foregroundMark x1="59353" y1="26437" x2="59353" y2="26437"/>
                          <a14:foregroundMark x1="61151" y1="48851" x2="61151" y2="48851"/>
                          <a14:foregroundMark x1="64149" y1="27011" x2="64149" y2="27011"/>
                          <a14:foregroundMark x1="66787" y1="35057" x2="66787" y2="35057"/>
                          <a14:foregroundMark x1="70264" y1="29310" x2="70264" y2="29310"/>
                          <a14:foregroundMark x1="72902" y1="36782" x2="72902" y2="36782"/>
                          <a14:foregroundMark x1="69544" y1="50575" x2="69544" y2="50575"/>
                          <a14:foregroundMark x1="76859" y1="25287" x2="76859" y2="25287"/>
                          <a14:foregroundMark x1="77818" y1="40805" x2="77818" y2="40805"/>
                          <a14:foregroundMark x1="81894" y1="40230" x2="81894" y2="40230"/>
                          <a14:foregroundMark x1="82254" y1="24713" x2="82254" y2="24713"/>
                          <a14:foregroundMark x1="88609" y1="27586" x2="88609" y2="27586"/>
                          <a14:foregroundMark x1="87410" y1="40230" x2="87410" y2="40230"/>
                          <a14:foregroundMark x1="89688" y1="35057" x2="89688" y2="35057"/>
                          <a14:foregroundMark x1="86331" y1="50000" x2="86331" y2="50000"/>
                          <a14:foregroundMark x1="92446" y1="26437" x2="92446" y2="26437"/>
                          <a14:foregroundMark x1="95324" y1="35057" x2="95324" y2="35057"/>
                          <a14:foregroundMark x1="10671" y1="63218" x2="10671" y2="63218"/>
                          <a14:foregroundMark x1="27698" y1="56897" x2="27698" y2="56897"/>
                          <a14:backgroundMark x1="59952" y1="49425" x2="59952" y2="49425"/>
                          <a14:backgroundMark x1="60671" y1="31034" x2="60671" y2="31034"/>
                          <a14:backgroundMark x1="87410" y1="31034" x2="87410" y2="31034"/>
                          <a14:backgroundMark x1="92926" y1="34483" x2="92926" y2="34483"/>
                        </a14:backgroundRemoval>
                      </a14:imgEffect>
                    </a14:imgLayer>
                  </a14:imgProps>
                </a:ext>
              </a:extLst>
            </a:blip>
            <a:srcRect l="5602" b="21965"/>
            <a:stretch/>
          </p:blipFill>
          <p:spPr>
            <a:xfrm>
              <a:off x="6719680" y="4820040"/>
              <a:ext cx="2182664" cy="37644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3571" b="96429" l="0" r="99187">
                          <a14:foregroundMark x1="34553" y1="46429" x2="34553" y2="46429"/>
                          <a14:foregroundMark x1="39024" y1="59524" x2="39024" y2="59524"/>
                          <a14:foregroundMark x1="46748" y1="55952" x2="46748" y2="55952"/>
                          <a14:foregroundMark x1="55691" y1="61905" x2="55691" y2="61905"/>
                          <a14:foregroundMark x1="62602" y1="50000" x2="62602" y2="50000"/>
                          <a14:foregroundMark x1="71138" y1="58333" x2="71138" y2="58333"/>
                          <a14:foregroundMark x1="80894" y1="48810" x2="80894" y2="48810"/>
                          <a14:backgroundMark x1="14634" y1="55952" x2="14634" y2="55952"/>
                          <a14:backgroundMark x1="18699" y1="52381" x2="18699" y2="52381"/>
                        </a14:backgroundRemoval>
                      </a14:imgEffect>
                    </a14:imgLayer>
                  </a14:imgProps>
                </a:ext>
              </a:extLst>
            </a:blip>
            <a:srcRect l="4812" b="6068"/>
            <a:stretch/>
          </p:blipFill>
          <p:spPr>
            <a:xfrm>
              <a:off x="6719680" y="5834150"/>
              <a:ext cx="1344761" cy="453127"/>
            </a:xfrm>
            <a:prstGeom prst="rect">
              <a:avLst/>
            </a:prstGeom>
          </p:spPr>
        </p:pic>
        <p:cxnSp>
          <p:nvCxnSpPr>
            <p:cNvPr id="22" name="직선 연결선 21"/>
            <p:cNvCxnSpPr>
              <a:stCxn id="55" idx="3"/>
            </p:cNvCxnSpPr>
            <p:nvPr/>
          </p:nvCxnSpPr>
          <p:spPr>
            <a:xfrm flipV="1">
              <a:off x="4345462" y="1995854"/>
              <a:ext cx="2275146" cy="0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3"/>
            </p:cNvCxnSpPr>
            <p:nvPr/>
          </p:nvCxnSpPr>
          <p:spPr>
            <a:xfrm>
              <a:off x="4369506" y="3018302"/>
              <a:ext cx="2251102" cy="0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6" idx="3"/>
              <a:endCxn id="1026" idx="1"/>
            </p:cNvCxnSpPr>
            <p:nvPr/>
          </p:nvCxnSpPr>
          <p:spPr>
            <a:xfrm>
              <a:off x="4016506" y="3959532"/>
              <a:ext cx="2592000" cy="0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57" idx="3"/>
              <a:endCxn id="15" idx="1"/>
            </p:cNvCxnSpPr>
            <p:nvPr/>
          </p:nvCxnSpPr>
          <p:spPr>
            <a:xfrm>
              <a:off x="4095054" y="5006254"/>
              <a:ext cx="2520000" cy="0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58" idx="3"/>
              <a:endCxn id="19" idx="1"/>
            </p:cNvCxnSpPr>
            <p:nvPr/>
          </p:nvCxnSpPr>
          <p:spPr>
            <a:xfrm>
              <a:off x="4242850" y="6060714"/>
              <a:ext cx="2376000" cy="0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6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1667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제공 서비스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456660" y="1803104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위치를 받아 해당 지역의 날씨 정보 제공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349257" y="3406148"/>
            <a:ext cx="523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및 미세먼지 정보를 토대로 다양한 활동을 추천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803168" y="4199048"/>
            <a:ext cx="4324700" cy="1375565"/>
            <a:chOff x="3798695" y="3135548"/>
            <a:chExt cx="4324700" cy="1375565"/>
          </a:xfrm>
        </p:grpSpPr>
        <p:grpSp>
          <p:nvGrpSpPr>
            <p:cNvPr id="25" name="그룹 24"/>
            <p:cNvGrpSpPr/>
            <p:nvPr/>
          </p:nvGrpSpPr>
          <p:grpSpPr>
            <a:xfrm>
              <a:off x="3798695" y="3144710"/>
              <a:ext cx="855429" cy="1366403"/>
              <a:chOff x="5668285" y="2991533"/>
              <a:chExt cx="855429" cy="136640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668285" y="3145053"/>
                <a:ext cx="36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5668285" y="3145053"/>
                <a:ext cx="0" cy="5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671219" y="3684313"/>
                <a:ext cx="36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5668285" y="3670485"/>
                <a:ext cx="0" cy="54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671219" y="4209745"/>
                <a:ext cx="36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BCBDC1-C8C5-4559-9732-439DFBA648D8}"/>
                  </a:ext>
                </a:extLst>
              </p:cNvPr>
              <p:cNvSpPr txBox="1"/>
              <p:nvPr/>
            </p:nvSpPr>
            <p:spPr>
              <a:xfrm>
                <a:off x="6050508" y="2991533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축제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BCBDC1-C8C5-4559-9732-439DFBA648D8}"/>
                  </a:ext>
                </a:extLst>
              </p:cNvPr>
              <p:cNvSpPr txBox="1"/>
              <p:nvPr/>
            </p:nvSpPr>
            <p:spPr>
              <a:xfrm>
                <a:off x="6050508" y="3530424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도</a:t>
                </a:r>
                <a:r>
                  <a:rPr lang="ko-KR" altLang="en-US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서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2BCBDC1-C8C5-4559-9732-439DFBA648D8}"/>
                  </a:ext>
                </a:extLst>
              </p:cNvPr>
              <p:cNvSpPr txBox="1"/>
              <p:nvPr/>
            </p:nvSpPr>
            <p:spPr>
              <a:xfrm>
                <a:off x="6050508" y="4050159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pc="-15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영화</a:t>
                </a:r>
                <a:endPara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cxnSp>
          <p:nvCxnSpPr>
            <p:cNvPr id="40" name="직선 화살표 연결선 39"/>
            <p:cNvCxnSpPr/>
            <p:nvPr/>
          </p:nvCxnSpPr>
          <p:spPr>
            <a:xfrm>
              <a:off x="4654124" y="3289437"/>
              <a:ext cx="12162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4654124" y="3837489"/>
              <a:ext cx="12162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4654124" y="4353049"/>
              <a:ext cx="12162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5870392" y="3135548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축제 이름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소요시간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경로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5870392" y="3679239"/>
              <a:ext cx="22530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책 제목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저자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카테고리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출판사 등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5870392" y="4199160"/>
              <a:ext cx="1866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순위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영화 제목</a:t>
              </a:r>
              <a:r>
                <a:rPr lang="en-US" altLang="ko-KR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4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개봉일 등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3134456" y="2613248"/>
            <a:ext cx="5662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위치를 받아 해당 지역의 미세먼지 정보 제공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0152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흐름도 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7384" y="2213325"/>
            <a:ext cx="6817233" cy="2555798"/>
            <a:chOff x="1539592" y="1940763"/>
            <a:chExt cx="6817233" cy="2555798"/>
          </a:xfrm>
        </p:grpSpPr>
        <p:sp>
          <p:nvSpPr>
            <p:cNvPr id="24" name="직사각형 23"/>
            <p:cNvSpPr/>
            <p:nvPr/>
          </p:nvSpPr>
          <p:spPr>
            <a:xfrm>
              <a:off x="1539592" y="3184259"/>
              <a:ext cx="1555531" cy="38888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위치정보 </a:t>
              </a:r>
              <a:endParaRPr lang="ko-KR" altLang="en-US" sz="16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0733" y="2824884"/>
              <a:ext cx="1276287" cy="3888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날씨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6433" y="3573142"/>
              <a:ext cx="1290587" cy="3888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미세먼지</a:t>
              </a:r>
              <a:endParaRPr lang="ko-KR" altLang="en-US" sz="16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" name="왼쪽 대괄호 1"/>
            <p:cNvSpPr/>
            <p:nvPr/>
          </p:nvSpPr>
          <p:spPr>
            <a:xfrm>
              <a:off x="3389631" y="3007980"/>
              <a:ext cx="226802" cy="75956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" idx="1"/>
              <a:endCxn id="24" idx="3"/>
            </p:cNvCxnSpPr>
            <p:nvPr/>
          </p:nvCxnSpPr>
          <p:spPr>
            <a:xfrm flipH="1" flipV="1">
              <a:off x="3095123" y="3378701"/>
              <a:ext cx="29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왼쪽 대괄호 15"/>
            <p:cNvSpPr/>
            <p:nvPr/>
          </p:nvSpPr>
          <p:spPr>
            <a:xfrm flipH="1">
              <a:off x="4907020" y="3007980"/>
              <a:ext cx="226802" cy="75956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48223" y="2288022"/>
              <a:ext cx="893738" cy="3888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실내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48222" y="4107761"/>
              <a:ext cx="893739" cy="388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실외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1" name="직선 연결선 10"/>
            <p:cNvCxnSpPr>
              <a:stCxn id="16" idx="1"/>
            </p:cNvCxnSpPr>
            <p:nvPr/>
          </p:nvCxnSpPr>
          <p:spPr>
            <a:xfrm>
              <a:off x="5133822" y="3387761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6200000">
              <a:off x="5133822" y="24824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왼쪽 대괄호 27"/>
            <p:cNvSpPr/>
            <p:nvPr/>
          </p:nvSpPr>
          <p:spPr>
            <a:xfrm>
              <a:off x="7232237" y="2102641"/>
              <a:ext cx="226802" cy="75956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1"/>
            </p:cNvCxnSpPr>
            <p:nvPr/>
          </p:nvCxnSpPr>
          <p:spPr>
            <a:xfrm flipH="1" flipV="1">
              <a:off x="6937729" y="2473362"/>
              <a:ext cx="29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7459039" y="1940763"/>
              <a:ext cx="893738" cy="3888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영화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63087" y="2667803"/>
              <a:ext cx="893738" cy="3888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도서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flipH="1" flipV="1">
              <a:off x="6937729" y="4302161"/>
              <a:ext cx="5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7459039" y="4107761"/>
              <a:ext cx="893738" cy="3888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축제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7671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흐름도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축제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4086" y="1808818"/>
            <a:ext cx="1555531" cy="38888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위치정보 수신 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09617" y="1698458"/>
            <a:ext cx="1783297" cy="6096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위치의 </a:t>
            </a:r>
            <a:endParaRPr lang="en-US" altLang="ko-KR" sz="16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날씨 정보 출력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949617" y="200325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092914" y="1726259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 또는 눈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092914" y="2003258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920914" y="1833981"/>
            <a:ext cx="2983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또는 눈이 와서 추천 드리지 않아요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09617" y="2954445"/>
            <a:ext cx="1783297" cy="60960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위치의 </a:t>
            </a:r>
            <a:endParaRPr lang="en-US" altLang="ko-KR" sz="1600" dirty="0" smtClean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미세먼지 정보 출력</a:t>
            </a:r>
            <a:endParaRPr lang="ko-KR" altLang="en-US" sz="16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952406" y="323582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4" idx="2"/>
          </p:cNvCxnSpPr>
          <p:nvPr/>
        </p:nvCxnSpPr>
        <p:spPr>
          <a:xfrm flipH="1">
            <a:off x="2171851" y="2197701"/>
            <a:ext cx="1" cy="10469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161341" y="3238225"/>
            <a:ext cx="82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270847" y="295711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나쁨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5101459" y="3244619"/>
            <a:ext cx="82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912368" y="3064832"/>
            <a:ext cx="3387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미세먼지로 외부활동을 추천하지는 않아요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stCxn id="26" idx="3"/>
          </p:cNvCxnSpPr>
          <p:nvPr/>
        </p:nvCxnSpPr>
        <p:spPr>
          <a:xfrm>
            <a:off x="5092914" y="2003259"/>
            <a:ext cx="422545" cy="2375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9" idx="3"/>
          </p:cNvCxnSpPr>
          <p:nvPr/>
        </p:nvCxnSpPr>
        <p:spPr>
          <a:xfrm>
            <a:off x="5092914" y="3259246"/>
            <a:ext cx="357211" cy="1226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848567" y="386884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else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5014400" y="4559785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</a:t>
            </a:r>
            <a:r>
              <a:rPr lang="en-US" altLang="ko-KR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59" y="4939305"/>
            <a:ext cx="1586397" cy="131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l="13356"/>
          <a:stretch/>
        </p:blipFill>
        <p:spPr>
          <a:xfrm>
            <a:off x="8431680" y="4933478"/>
            <a:ext cx="1778377" cy="1320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rcRect l="12535"/>
          <a:stretch/>
        </p:blipFill>
        <p:spPr>
          <a:xfrm>
            <a:off x="6585473" y="4933478"/>
            <a:ext cx="1654390" cy="1320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4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9686" y="788934"/>
            <a:ext cx="27671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흐름도 </a:t>
            </a:r>
            <a:r>
              <a:rPr lang="en-US" altLang="ko-KR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도서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3061-3034-48E2-B316-4D898969D844}"/>
              </a:ext>
            </a:extLst>
          </p:cNvPr>
          <p:cNvSpPr txBox="1"/>
          <p:nvPr/>
        </p:nvSpPr>
        <p:spPr>
          <a:xfrm>
            <a:off x="479686" y="48115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en-US" altLang="ko-KR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1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서비스 소개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91141" y="2586481"/>
            <a:ext cx="9809718" cy="1865588"/>
            <a:chOff x="1191862" y="2586481"/>
            <a:chExt cx="9809718" cy="1865588"/>
          </a:xfrm>
        </p:grpSpPr>
        <p:sp>
          <p:nvSpPr>
            <p:cNvPr id="14" name="직사각형 13"/>
            <p:cNvSpPr/>
            <p:nvPr/>
          </p:nvSpPr>
          <p:spPr>
            <a:xfrm>
              <a:off x="1191862" y="2696841"/>
              <a:ext cx="1555531" cy="38888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위치정보 수신 </a:t>
              </a:r>
              <a:endParaRPr lang="ko-KR" altLang="en-US" sz="16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07393" y="2586481"/>
              <a:ext cx="1783297" cy="6096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위치의 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날씨 정보 출력</a:t>
              </a:r>
              <a:endParaRPr lang="ko-KR" altLang="en-US" sz="16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V="1">
              <a:off x="2747393" y="2891282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4890690" y="2614282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 또는 눈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4890690" y="2891281"/>
              <a:ext cx="8280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107393" y="3842468"/>
              <a:ext cx="1783297" cy="60960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위치의 </a:t>
              </a:r>
              <a:endParaRPr lang="en-US" altLang="ko-KR" sz="1600" dirty="0" smtClean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미세먼지 정보 출력</a:t>
              </a:r>
              <a:endParaRPr lang="ko-KR" altLang="en-US" sz="16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0" name="직선 연결선 19"/>
            <p:cNvCxnSpPr>
              <a:stCxn id="14" idx="2"/>
            </p:cNvCxnSpPr>
            <p:nvPr/>
          </p:nvCxnSpPr>
          <p:spPr>
            <a:xfrm flipH="1">
              <a:off x="1969627" y="3085724"/>
              <a:ext cx="1" cy="104691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1959117" y="4126248"/>
              <a:ext cx="8280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2750182" y="4123850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100" name="Picture 4" descr="http://bimage.interpark.com/goods_image/6/4/1/8/270046418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651" y="2815401"/>
              <a:ext cx="918078" cy="13067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6622855" y="329874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추천 도서</a:t>
              </a:r>
              <a:r>
                <a:rPr lang="en-US" altLang="ko-KR" sz="16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102" name="Picture 6" descr="http://bimage.interpark.com/goods_image/9/0/2/3/268149023g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938" y="2813920"/>
              <a:ext cx="885923" cy="13082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http://bimage.interpark.com/goods_image/0/5/2/4/272850524g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672" y="2813920"/>
              <a:ext cx="938908" cy="13082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BCBDC1-C8C5-4559-9732-439DFBA648D8}"/>
                </a:ext>
              </a:extLst>
            </p:cNvPr>
            <p:cNvSpPr txBox="1"/>
            <p:nvPr/>
          </p:nvSpPr>
          <p:spPr>
            <a:xfrm>
              <a:off x="5068623" y="38451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나쁨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4899235" y="4132642"/>
              <a:ext cx="8280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5718937" y="2891281"/>
              <a:ext cx="845850" cy="57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727729" y="3555156"/>
              <a:ext cx="845850" cy="57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4898514" y="4147269"/>
            <a:ext cx="357211" cy="1226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889969" y="2887086"/>
            <a:ext cx="422545" cy="2375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588738" y="470742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else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CBDC1-C8C5-4559-9732-439DFBA648D8}"/>
              </a:ext>
            </a:extLst>
          </p:cNvPr>
          <p:cNvSpPr txBox="1"/>
          <p:nvPr/>
        </p:nvSpPr>
        <p:spPr>
          <a:xfrm>
            <a:off x="4704014" y="540782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야외활동 추천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7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2475</Words>
  <Application>Microsoft Office PowerPoint</Application>
  <PresentationFormat>와이드스크린</PresentationFormat>
  <Paragraphs>411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08서울남산체 EB</vt:lpstr>
      <vt:lpstr>나눔스퀘어 Bold</vt:lpstr>
      <vt:lpstr>나눔스퀘어OTF</vt:lpstr>
      <vt:lpstr>나눔스퀘어OTF Bold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Do Eun</dc:creator>
  <cp:lastModifiedBy>Lim Do Eun</cp:lastModifiedBy>
  <cp:revision>73</cp:revision>
  <dcterms:created xsi:type="dcterms:W3CDTF">2017-12-06T01:02:07Z</dcterms:created>
  <dcterms:modified xsi:type="dcterms:W3CDTF">2017-12-07T12:37:57Z</dcterms:modified>
</cp:coreProperties>
</file>