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8"/>
  </p:notesMasterIdLst>
  <p:sldIdLst>
    <p:sldId id="257" r:id="rId2"/>
    <p:sldId id="284" r:id="rId3"/>
    <p:sldId id="283" r:id="rId4"/>
    <p:sldId id="261" r:id="rId5"/>
    <p:sldId id="286" r:id="rId6"/>
    <p:sldId id="285" r:id="rId7"/>
    <p:sldId id="287" r:id="rId8"/>
    <p:sldId id="288" r:id="rId9"/>
    <p:sldId id="289" r:id="rId10"/>
    <p:sldId id="265" r:id="rId11"/>
    <p:sldId id="280" r:id="rId12"/>
    <p:sldId id="290" r:id="rId13"/>
    <p:sldId id="291" r:id="rId14"/>
    <p:sldId id="292" r:id="rId15"/>
    <p:sldId id="293" r:id="rId16"/>
    <p:sldId id="294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E6B9B8"/>
    <a:srgbClr val="83EF88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71" autoAdjust="0"/>
  </p:normalViewPr>
  <p:slideViewPr>
    <p:cSldViewPr>
      <p:cViewPr varScale="1">
        <p:scale>
          <a:sx n="107" d="100"/>
          <a:sy n="107" d="100"/>
        </p:scale>
        <p:origin x="-1650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>
            <a:extLst>
              <a:ext uri="{FF2B5EF4-FFF2-40B4-BE49-F238E27FC236}">
                <a16:creationId xmlns:a16="http://schemas.microsoft.com/office/drawing/2014/main" xmlns="" id="{ECB9A9AB-6DBC-4CF8-A468-55B445BE90B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3" name="2 Marcador de fecha">
            <a:extLst>
              <a:ext uri="{FF2B5EF4-FFF2-40B4-BE49-F238E27FC236}">
                <a16:creationId xmlns:a16="http://schemas.microsoft.com/office/drawing/2014/main" xmlns="" id="{68291702-906C-4340-844F-F1115A7E9B3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2D6F5CF-CB59-48BF-B43C-D444E4AAB526}" type="datetimeFigureOut">
              <a:rPr lang="es-AR"/>
              <a:pPr>
                <a:defRPr/>
              </a:pPr>
              <a:t>05/08/2019</a:t>
            </a:fld>
            <a:endParaRPr lang="es-AR"/>
          </a:p>
        </p:txBody>
      </p:sp>
      <p:sp>
        <p:nvSpPr>
          <p:cNvPr id="4" name="3 Marcador de imagen de diapositiva">
            <a:extLst>
              <a:ext uri="{FF2B5EF4-FFF2-40B4-BE49-F238E27FC236}">
                <a16:creationId xmlns:a16="http://schemas.microsoft.com/office/drawing/2014/main" xmlns="" id="{DABC3986-705C-484B-BA34-E49C2D5B391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AR" noProof="0"/>
          </a:p>
        </p:txBody>
      </p:sp>
      <p:sp>
        <p:nvSpPr>
          <p:cNvPr id="5" name="4 Marcador de notas">
            <a:extLst>
              <a:ext uri="{FF2B5EF4-FFF2-40B4-BE49-F238E27FC236}">
                <a16:creationId xmlns:a16="http://schemas.microsoft.com/office/drawing/2014/main" xmlns="" id="{EDED6209-6CA6-4FD9-8D62-35A08F8FEB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AR" noProof="0"/>
          </a:p>
        </p:txBody>
      </p:sp>
      <p:sp>
        <p:nvSpPr>
          <p:cNvPr id="6" name="5 Marcador de pie de página">
            <a:extLst>
              <a:ext uri="{FF2B5EF4-FFF2-40B4-BE49-F238E27FC236}">
                <a16:creationId xmlns:a16="http://schemas.microsoft.com/office/drawing/2014/main" xmlns="" id="{C2762414-E3D1-4B0B-982E-D1639965E9F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7" name="6 Marcador de número de diapositiva">
            <a:extLst>
              <a:ext uri="{FF2B5EF4-FFF2-40B4-BE49-F238E27FC236}">
                <a16:creationId xmlns:a16="http://schemas.microsoft.com/office/drawing/2014/main" xmlns="" id="{65586A5D-F7FE-4580-AAA1-47FFC022DB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ADE4B1D3-FECE-40FC-B4E6-F34A9D4143F8}" type="slidenum">
              <a:rPr lang="es-AR" altLang="es-AR"/>
              <a:pPr>
                <a:defRPr/>
              </a:pPr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1275661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>
            <a:extLst>
              <a:ext uri="{FF2B5EF4-FFF2-40B4-BE49-F238E27FC236}">
                <a16:creationId xmlns:a16="http://schemas.microsoft.com/office/drawing/2014/main" xmlns="" id="{AC98C184-4B65-48C7-8A2E-7367E32317F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Rectangle 2">
            <a:extLst>
              <a:ext uri="{FF2B5EF4-FFF2-40B4-BE49-F238E27FC236}">
                <a16:creationId xmlns:a16="http://schemas.microsoft.com/office/drawing/2014/main" xmlns="" id="{C52C1F82-9EE0-45B8-BF28-4E96518B535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 altLang="es-ES"/>
          </a:p>
        </p:txBody>
      </p:sp>
      <p:sp>
        <p:nvSpPr>
          <p:cNvPr id="4100" name="Rectangle 3">
            <a:extLst>
              <a:ext uri="{FF2B5EF4-FFF2-40B4-BE49-F238E27FC236}">
                <a16:creationId xmlns:a16="http://schemas.microsoft.com/office/drawing/2014/main" xmlns="" id="{1D8C6768-8161-4A5A-BF46-79B9E56B1F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A762EB3-4848-4369-BC22-E3D8241D8092}" type="slidenum">
              <a:rPr lang="es-ES" altLang="es-AR" smtClean="0"/>
              <a:pPr>
                <a:spcBef>
                  <a:spcPct val="0"/>
                </a:spcBef>
              </a:pPr>
              <a:t>1</a:t>
            </a:fld>
            <a:endParaRPr lang="es-ES" altLang="es-A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">
            <a:extLst>
              <a:ext uri="{FF2B5EF4-FFF2-40B4-BE49-F238E27FC236}">
                <a16:creationId xmlns:a16="http://schemas.microsoft.com/office/drawing/2014/main" xmlns="" id="{D4982FD9-5BAB-4817-853A-871D978A936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xmlns="" id="{23F3D7F1-2C18-4A5D-9AA0-B780EB50721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 altLang="es-ES"/>
          </a:p>
        </p:txBody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xmlns="" id="{E9ECE320-7BC8-4502-A771-2867F8DC7D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78B5E84-7EFF-4572-9814-25DEEC1F0E00}" type="slidenum">
              <a:rPr lang="es-ES" altLang="es-AR" smtClean="0"/>
              <a:pPr>
                <a:spcBef>
                  <a:spcPct val="0"/>
                </a:spcBef>
              </a:pPr>
              <a:t>12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38187937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">
            <a:extLst>
              <a:ext uri="{FF2B5EF4-FFF2-40B4-BE49-F238E27FC236}">
                <a16:creationId xmlns:a16="http://schemas.microsoft.com/office/drawing/2014/main" xmlns="" id="{D4982FD9-5BAB-4817-853A-871D978A936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xmlns="" id="{23F3D7F1-2C18-4A5D-9AA0-B780EB50721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 altLang="es-ES"/>
          </a:p>
        </p:txBody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xmlns="" id="{E9ECE320-7BC8-4502-A771-2867F8DC7D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78B5E84-7EFF-4572-9814-25DEEC1F0E00}" type="slidenum">
              <a:rPr lang="es-ES" altLang="es-AR" smtClean="0"/>
              <a:pPr>
                <a:spcBef>
                  <a:spcPct val="0"/>
                </a:spcBef>
              </a:pPr>
              <a:t>13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36176507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>
            <a:extLst>
              <a:ext uri="{FF2B5EF4-FFF2-40B4-BE49-F238E27FC236}">
                <a16:creationId xmlns:a16="http://schemas.microsoft.com/office/drawing/2014/main" xmlns="" id="{18831D96-233E-4521-A256-41AC8213DFE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xmlns="" id="{D8E9013D-28FC-45A0-81BE-02A5304164B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 altLang="es-ES"/>
          </a:p>
        </p:txBody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xmlns="" id="{FE29B9D1-42BD-4BD4-B737-0B54D390FD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38AE38C-7FE5-4943-BC1B-74B8C91F15B7}" type="slidenum">
              <a:rPr lang="es-ES" altLang="es-AR" smtClean="0"/>
              <a:pPr>
                <a:spcBef>
                  <a:spcPct val="0"/>
                </a:spcBef>
              </a:pPr>
              <a:t>14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4570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>
            <a:extLst>
              <a:ext uri="{FF2B5EF4-FFF2-40B4-BE49-F238E27FC236}">
                <a16:creationId xmlns:a16="http://schemas.microsoft.com/office/drawing/2014/main" xmlns="" id="{18831D96-233E-4521-A256-41AC8213DFE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xmlns="" id="{D8E9013D-28FC-45A0-81BE-02A5304164B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 altLang="es-ES"/>
          </a:p>
        </p:txBody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xmlns="" id="{FE29B9D1-42BD-4BD4-B737-0B54D390FD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38AE38C-7FE5-4943-BC1B-74B8C91F15B7}" type="slidenum">
              <a:rPr lang="es-ES" altLang="es-AR" smtClean="0"/>
              <a:pPr>
                <a:spcBef>
                  <a:spcPct val="0"/>
                </a:spcBef>
              </a:pPr>
              <a:t>15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36993832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>
            <a:extLst>
              <a:ext uri="{FF2B5EF4-FFF2-40B4-BE49-F238E27FC236}">
                <a16:creationId xmlns:a16="http://schemas.microsoft.com/office/drawing/2014/main" xmlns="" id="{18831D96-233E-4521-A256-41AC8213DFE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xmlns="" id="{D8E9013D-28FC-45A0-81BE-02A5304164B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 altLang="es-ES"/>
          </a:p>
        </p:txBody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xmlns="" id="{FE29B9D1-42BD-4BD4-B737-0B54D390FD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38AE38C-7FE5-4943-BC1B-74B8C91F15B7}" type="slidenum">
              <a:rPr lang="es-ES" altLang="es-AR" smtClean="0"/>
              <a:pPr>
                <a:spcBef>
                  <a:spcPct val="0"/>
                </a:spcBef>
              </a:pPr>
              <a:t>16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8924098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>
            <a:extLst>
              <a:ext uri="{FF2B5EF4-FFF2-40B4-BE49-F238E27FC236}">
                <a16:creationId xmlns:a16="http://schemas.microsoft.com/office/drawing/2014/main" xmlns="" id="{18831D96-233E-4521-A256-41AC8213DFE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xmlns="" id="{D8E9013D-28FC-45A0-81BE-02A5304164B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 altLang="es-ES"/>
          </a:p>
        </p:txBody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xmlns="" id="{FE29B9D1-42BD-4BD4-B737-0B54D390FD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38AE38C-7FE5-4943-BC1B-74B8C91F15B7}" type="slidenum">
              <a:rPr lang="es-ES" altLang="es-AR" smtClean="0"/>
              <a:pPr>
                <a:spcBef>
                  <a:spcPct val="0"/>
                </a:spcBef>
              </a:pPr>
              <a:t>4</a:t>
            </a:fld>
            <a:endParaRPr lang="es-ES" altLang="es-A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>
            <a:extLst>
              <a:ext uri="{FF2B5EF4-FFF2-40B4-BE49-F238E27FC236}">
                <a16:creationId xmlns:a16="http://schemas.microsoft.com/office/drawing/2014/main" xmlns="" id="{18831D96-233E-4521-A256-41AC8213DFE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xmlns="" id="{D8E9013D-28FC-45A0-81BE-02A5304164B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 altLang="es-ES"/>
          </a:p>
        </p:txBody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xmlns="" id="{FE29B9D1-42BD-4BD4-B737-0B54D390FD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38AE38C-7FE5-4943-BC1B-74B8C91F15B7}" type="slidenum">
              <a:rPr lang="es-ES" altLang="es-AR" smtClean="0"/>
              <a:pPr>
                <a:spcBef>
                  <a:spcPct val="0"/>
                </a:spcBef>
              </a:pPr>
              <a:t>5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2954145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>
            <a:extLst>
              <a:ext uri="{FF2B5EF4-FFF2-40B4-BE49-F238E27FC236}">
                <a16:creationId xmlns:a16="http://schemas.microsoft.com/office/drawing/2014/main" xmlns="" id="{18831D96-233E-4521-A256-41AC8213DFE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xmlns="" id="{D8E9013D-28FC-45A0-81BE-02A5304164B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 altLang="es-ES"/>
          </a:p>
        </p:txBody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xmlns="" id="{FE29B9D1-42BD-4BD4-B737-0B54D390FD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38AE38C-7FE5-4943-BC1B-74B8C91F15B7}" type="slidenum">
              <a:rPr lang="es-ES" altLang="es-AR" smtClean="0"/>
              <a:pPr>
                <a:spcBef>
                  <a:spcPct val="0"/>
                </a:spcBef>
              </a:pPr>
              <a:t>6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39073495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DE4B1D3-FECE-40FC-B4E6-F34A9D4143F8}" type="slidenum">
              <a:rPr lang="es-AR" altLang="es-AR" smtClean="0"/>
              <a:pPr>
                <a:defRPr/>
              </a:pPr>
              <a:t>7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12816424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>
            <a:extLst>
              <a:ext uri="{FF2B5EF4-FFF2-40B4-BE49-F238E27FC236}">
                <a16:creationId xmlns:a16="http://schemas.microsoft.com/office/drawing/2014/main" xmlns="" id="{18831D96-233E-4521-A256-41AC8213DFE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xmlns="" id="{D8E9013D-28FC-45A0-81BE-02A5304164B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 altLang="es-ES"/>
          </a:p>
        </p:txBody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xmlns="" id="{FE29B9D1-42BD-4BD4-B737-0B54D390FD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38AE38C-7FE5-4943-BC1B-74B8C91F15B7}" type="slidenum">
              <a:rPr lang="es-ES" altLang="es-AR" smtClean="0"/>
              <a:pPr>
                <a:spcBef>
                  <a:spcPct val="0"/>
                </a:spcBef>
              </a:pPr>
              <a:t>8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4074201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>
            <a:extLst>
              <a:ext uri="{FF2B5EF4-FFF2-40B4-BE49-F238E27FC236}">
                <a16:creationId xmlns:a16="http://schemas.microsoft.com/office/drawing/2014/main" xmlns="" id="{18831D96-233E-4521-A256-41AC8213DFE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xmlns="" id="{D8E9013D-28FC-45A0-81BE-02A5304164B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 altLang="es-ES"/>
          </a:p>
        </p:txBody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xmlns="" id="{FE29B9D1-42BD-4BD4-B737-0B54D390FD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38AE38C-7FE5-4943-BC1B-74B8C91F15B7}" type="slidenum">
              <a:rPr lang="es-ES" altLang="es-AR" smtClean="0"/>
              <a:pPr>
                <a:spcBef>
                  <a:spcPct val="0"/>
                </a:spcBef>
              </a:pPr>
              <a:t>9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3888890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">
            <a:extLst>
              <a:ext uri="{FF2B5EF4-FFF2-40B4-BE49-F238E27FC236}">
                <a16:creationId xmlns:a16="http://schemas.microsoft.com/office/drawing/2014/main" xmlns="" id="{D4982FD9-5BAB-4817-853A-871D978A936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xmlns="" id="{23F3D7F1-2C18-4A5D-9AA0-B780EB50721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 altLang="es-ES"/>
          </a:p>
        </p:txBody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xmlns="" id="{E9ECE320-7BC8-4502-A771-2867F8DC7D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78B5E84-7EFF-4572-9814-25DEEC1F0E00}" type="slidenum">
              <a:rPr lang="es-ES" altLang="es-AR" smtClean="0"/>
              <a:pPr>
                <a:spcBef>
                  <a:spcPct val="0"/>
                </a:spcBef>
              </a:pPr>
              <a:t>10</a:t>
            </a:fld>
            <a:endParaRPr lang="es-ES" altLang="es-A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">
            <a:extLst>
              <a:ext uri="{FF2B5EF4-FFF2-40B4-BE49-F238E27FC236}">
                <a16:creationId xmlns:a16="http://schemas.microsoft.com/office/drawing/2014/main" xmlns="" id="{AAB0FEA3-BBF7-469E-A54A-4B0108D9A37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xmlns="" id="{4BEA1A19-43B2-43D1-A52E-83427E89BDC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 altLang="es-ES"/>
          </a:p>
        </p:txBody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xmlns="" id="{9F03DBF5-79DA-4CF6-AB3B-AC20CA890F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398226E-E070-4FBB-B77A-71BC9362AFA8}" type="slidenum">
              <a:rPr lang="es-ES" altLang="es-AR" smtClean="0"/>
              <a:pPr>
                <a:spcBef>
                  <a:spcPct val="0"/>
                </a:spcBef>
              </a:pPr>
              <a:t>11</a:t>
            </a:fld>
            <a:endParaRPr lang="es-ES" altLang="es-A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E24326D-A301-41ED-9BA4-4D3A7A5E46AE}" type="datetimeFigureOut">
              <a:rPr lang="es-AR" smtClean="0"/>
              <a:pPr>
                <a:defRPr/>
              </a:pPr>
              <a:t>05/08/2019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8DAD53-5E84-4FC9-BE49-86A86BF5288A}" type="slidenum">
              <a:rPr lang="es-AR" altLang="es-AR" smtClean="0"/>
              <a:pPr>
                <a:defRPr/>
              </a:pPr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2822836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3A7C325-E4C8-4EF6-BF52-016760FEE8D8}" type="datetimeFigureOut">
              <a:rPr lang="es-AR" smtClean="0"/>
              <a:pPr>
                <a:defRPr/>
              </a:pPr>
              <a:t>05/08/2019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2F1B17-9937-478C-9565-67D320027C14}" type="slidenum">
              <a:rPr lang="es-AR" altLang="es-AR" smtClean="0"/>
              <a:pPr>
                <a:defRPr/>
              </a:pPr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2865178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3A7C325-E4C8-4EF6-BF52-016760FEE8D8}" type="datetimeFigureOut">
              <a:rPr lang="es-AR" smtClean="0"/>
              <a:pPr>
                <a:defRPr/>
              </a:pPr>
              <a:t>05/08/2019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2F1B17-9937-478C-9565-67D320027C14}" type="slidenum">
              <a:rPr lang="es-AR" altLang="es-AR" smtClean="0"/>
              <a:pPr>
                <a:defRPr/>
              </a:pPr>
              <a:t>‹Nº›</a:t>
            </a:fld>
            <a:endParaRPr lang="es-AR" altLang="es-AR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699647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3A7C325-E4C8-4EF6-BF52-016760FEE8D8}" type="datetimeFigureOut">
              <a:rPr lang="es-AR" smtClean="0"/>
              <a:pPr>
                <a:defRPr/>
              </a:pPr>
              <a:t>05/08/2019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2F1B17-9937-478C-9565-67D320027C14}" type="slidenum">
              <a:rPr lang="es-AR" altLang="es-AR" smtClean="0"/>
              <a:pPr>
                <a:defRPr/>
              </a:pPr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10612357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3A7C325-E4C8-4EF6-BF52-016760FEE8D8}" type="datetimeFigureOut">
              <a:rPr lang="es-AR" smtClean="0"/>
              <a:pPr>
                <a:defRPr/>
              </a:pPr>
              <a:t>05/08/2019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2F1B17-9937-478C-9565-67D320027C14}" type="slidenum">
              <a:rPr lang="es-AR" altLang="es-AR" smtClean="0"/>
              <a:pPr>
                <a:defRPr/>
              </a:pPr>
              <a:t>‹Nº›</a:t>
            </a:fld>
            <a:endParaRPr lang="es-AR" altLang="es-AR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976043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3A7C325-E4C8-4EF6-BF52-016760FEE8D8}" type="datetimeFigureOut">
              <a:rPr lang="es-AR" smtClean="0"/>
              <a:pPr>
                <a:defRPr/>
              </a:pPr>
              <a:t>05/08/2019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2F1B17-9937-478C-9565-67D320027C14}" type="slidenum">
              <a:rPr lang="es-AR" altLang="es-AR" smtClean="0"/>
              <a:pPr>
                <a:defRPr/>
              </a:pPr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17245797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37D77E5-1D93-4510-A5AB-96C450D3528F}" type="datetimeFigureOut">
              <a:rPr lang="es-AR" smtClean="0"/>
              <a:pPr>
                <a:defRPr/>
              </a:pPr>
              <a:t>05/08/2019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DEE91D-86D2-4E64-98F8-E35D0C6CD7C6}" type="slidenum">
              <a:rPr lang="es-AR" altLang="es-AR" smtClean="0"/>
              <a:pPr>
                <a:defRPr/>
              </a:pPr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16379668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F695658-2E63-4F44-8DA2-16ABEC0FA5CD}" type="datetimeFigureOut">
              <a:rPr lang="es-AR" smtClean="0"/>
              <a:pPr>
                <a:defRPr/>
              </a:pPr>
              <a:t>05/08/2019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3B686C-65D9-4ECB-B9F7-2FBBDABA6C90}" type="slidenum">
              <a:rPr lang="es-AR" altLang="es-AR" smtClean="0"/>
              <a:pPr>
                <a:defRPr/>
              </a:pPr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1253543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1A7BCE6-7C06-45DA-8C16-1F648DEDC490}" type="datetimeFigureOut">
              <a:rPr lang="es-AR" smtClean="0"/>
              <a:pPr>
                <a:defRPr/>
              </a:pPr>
              <a:t>05/08/2019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12DAE2-C193-48A5-AEB0-1B99D4D3E113}" type="slidenum">
              <a:rPr lang="es-AR" altLang="es-AR" smtClean="0"/>
              <a:pPr>
                <a:defRPr/>
              </a:pPr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158781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CD5790C-58E5-4113-9119-ECB58960B70E}" type="datetimeFigureOut">
              <a:rPr lang="es-AR" smtClean="0"/>
              <a:pPr>
                <a:defRPr/>
              </a:pPr>
              <a:t>05/08/2019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64567F-A895-4FB6-B7DE-A127B4FF9100}" type="slidenum">
              <a:rPr lang="es-AR" altLang="es-AR" smtClean="0"/>
              <a:pPr>
                <a:defRPr/>
              </a:pPr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017774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0288B27-1BC2-493E-8066-208005471EAA}" type="datetimeFigureOut">
              <a:rPr lang="es-AR" smtClean="0"/>
              <a:pPr>
                <a:defRPr/>
              </a:pPr>
              <a:t>05/08/2019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D27055-5874-4474-9F38-B95CDB9CBC1D}" type="slidenum">
              <a:rPr lang="es-AR" altLang="es-AR" smtClean="0"/>
              <a:pPr>
                <a:defRPr/>
              </a:pPr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2659028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DFA3F03-A037-4E63-8248-EC4B58135351}" type="datetimeFigureOut">
              <a:rPr lang="es-AR" smtClean="0"/>
              <a:pPr>
                <a:defRPr/>
              </a:pPr>
              <a:t>05/08/2019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1F6A20-49EB-478C-92D9-E34782B2C8F3}" type="slidenum">
              <a:rPr lang="es-AR" altLang="es-AR" smtClean="0"/>
              <a:pPr>
                <a:defRPr/>
              </a:pPr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2405539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3A7C325-E4C8-4EF6-BF52-016760FEE8D8}" type="datetimeFigureOut">
              <a:rPr lang="es-AR" smtClean="0"/>
              <a:pPr>
                <a:defRPr/>
              </a:pPr>
              <a:t>05/08/2019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2F1B17-9937-478C-9565-67D320027C14}" type="slidenum">
              <a:rPr lang="es-AR" altLang="es-AR" smtClean="0"/>
              <a:pPr>
                <a:defRPr/>
              </a:pPr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584430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2C7D10D-C226-40AC-A24A-10C6B9D544F1}" type="datetimeFigureOut">
              <a:rPr lang="es-AR" smtClean="0"/>
              <a:pPr>
                <a:defRPr/>
              </a:pPr>
              <a:t>05/08/2019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E6256F-72F0-4635-A0CD-EF0BD4DEDBC5}" type="slidenum">
              <a:rPr lang="es-AR" altLang="es-AR" smtClean="0"/>
              <a:pPr>
                <a:defRPr/>
              </a:pPr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4137744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198F654-A537-414E-BD70-A11C614E77E6}" type="datetimeFigureOut">
              <a:rPr lang="es-AR" smtClean="0"/>
              <a:pPr>
                <a:defRPr/>
              </a:pPr>
              <a:t>05/08/2019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06B05C-684B-4BE5-8404-8E7A870B07FA}" type="slidenum">
              <a:rPr lang="es-AR" altLang="es-AR" smtClean="0"/>
              <a:pPr>
                <a:defRPr/>
              </a:pPr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448264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7F4DD5A-2726-4447-95DD-5BA917DBD8F8}" type="datetimeFigureOut">
              <a:rPr lang="es-AR" smtClean="0"/>
              <a:pPr>
                <a:defRPr/>
              </a:pPr>
              <a:t>05/08/2019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D347F3-1385-4FC7-81E3-7E3F887F05F7}" type="slidenum">
              <a:rPr lang="es-AR" altLang="es-AR" smtClean="0"/>
              <a:pPr>
                <a:defRPr/>
              </a:pPr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1468028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3A7C325-E4C8-4EF6-BF52-016760FEE8D8}" type="datetimeFigureOut">
              <a:rPr lang="es-AR" smtClean="0"/>
              <a:pPr>
                <a:defRPr/>
              </a:pPr>
              <a:t>05/08/2019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1A2F1B17-9937-478C-9565-67D320027C14}" type="slidenum">
              <a:rPr lang="es-AR" altLang="es-AR" smtClean="0"/>
              <a:pPr>
                <a:defRPr/>
              </a:pPr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74373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>
            <a:extLst>
              <a:ext uri="{FF2B5EF4-FFF2-40B4-BE49-F238E27FC236}">
                <a16:creationId xmlns:a16="http://schemas.microsoft.com/office/drawing/2014/main" xmlns="" id="{DE389F73-D8E9-401F-88E6-D80287CFE7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1576" y="3111054"/>
            <a:ext cx="6552728" cy="2592388"/>
          </a:xfrm>
        </p:spPr>
        <p:txBody>
          <a:bodyPr/>
          <a:lstStyle/>
          <a:p>
            <a:pPr algn="l" eaLnBrk="1" hangingPunct="1">
              <a:spcBef>
                <a:spcPct val="30000"/>
              </a:spcBef>
            </a:pPr>
            <a:r>
              <a:rPr lang="es-ES_tradnl" altLang="es-AR" sz="4400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Listas:</a:t>
            </a:r>
            <a:br>
              <a:rPr lang="es-ES_tradnl" altLang="es-AR" sz="4400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</a:br>
            <a:r>
              <a:rPr lang="es-ES_tradnl" altLang="es-AR" sz="4400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	Repaso</a:t>
            </a:r>
            <a:r>
              <a:rPr lang="es-ES_tradnl" altLang="es-AR" sz="4400">
                <a:solidFill>
                  <a:schemeClr val="accent2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/>
            </a:r>
            <a:br>
              <a:rPr lang="es-ES_tradnl" altLang="es-AR" sz="4400">
                <a:solidFill>
                  <a:schemeClr val="accent2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</a:br>
            <a:endParaRPr lang="es-ES_tradnl" altLang="es-AR" sz="4400" dirty="0">
              <a:solidFill>
                <a:schemeClr val="accent2">
                  <a:lumMod val="60000"/>
                  <a:lumOff val="4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xmlns="" id="{FE8DB4CA-95F9-4D9C-A52B-29AD267E84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980728"/>
            <a:ext cx="6228680" cy="1470025"/>
          </a:xfrm>
          <a:prstGeom prst="rect">
            <a:avLst/>
          </a:prstGeom>
          <a:solidFill>
            <a:schemeClr val="accent1">
              <a:lumMod val="20000"/>
              <a:lumOff val="80000"/>
              <a:alpha val="36000"/>
            </a:schemeClr>
          </a:solidFill>
          <a:ln w="28575">
            <a:noFill/>
          </a:ln>
        </p:spPr>
        <p:txBody>
          <a:bodyPr anchor="ctr"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30000"/>
              </a:spcBef>
              <a:defRPr/>
            </a:pPr>
            <a:r>
              <a:rPr lang="es-ES" altLang="es-ES" sz="4000" b="1" dirty="0">
                <a:solidFill>
                  <a:srgbClr val="C00000"/>
                </a:solidFill>
              </a:rPr>
              <a:t>Programación II - 2019</a:t>
            </a:r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1">
            <a:extLst>
              <a:ext uri="{FF2B5EF4-FFF2-40B4-BE49-F238E27FC236}">
                <a16:creationId xmlns:a16="http://schemas.microsoft.com/office/drawing/2014/main" xmlns="" id="{2BD970CB-3C1A-4588-A846-3C32F537C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09600"/>
            <a:ext cx="6348413" cy="1320800"/>
          </a:xfrm>
        </p:spPr>
        <p:txBody>
          <a:bodyPr>
            <a:normAutofit/>
          </a:bodyPr>
          <a:lstStyle/>
          <a:p>
            <a:r>
              <a:rPr lang="es-AR" dirty="0"/>
              <a:t>Listas – Agregar al inicio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xmlns="" id="{53923DDD-555B-491A-A101-DACE77BF3087}"/>
              </a:ext>
            </a:extLst>
          </p:cNvPr>
          <p:cNvSpPr/>
          <p:nvPr/>
        </p:nvSpPr>
        <p:spPr>
          <a:xfrm>
            <a:off x="609600" y="1700809"/>
            <a:ext cx="7058744" cy="4154984"/>
          </a:xfrm>
          <a:prstGeom prst="rect">
            <a:avLst/>
          </a:prstGeom>
          <a:noFill/>
          <a:ln w="12700">
            <a:noFill/>
            <a:prstDash val="sysDash"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s-AR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Procedure</a:t>
            </a:r>
            <a:r>
              <a:rPr lang="es-A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s-AR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agregarAdelante</a:t>
            </a:r>
            <a:r>
              <a:rPr lang="es-A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( </a:t>
            </a:r>
            <a:r>
              <a:rPr lang="es-AR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var</a:t>
            </a:r>
            <a:r>
              <a:rPr lang="es-A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l : </a:t>
            </a:r>
            <a:r>
              <a:rPr lang="es-AR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listaTweets</a:t>
            </a:r>
            <a:r>
              <a:rPr lang="es-A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; </a:t>
            </a:r>
          </a:p>
          <a:p>
            <a:r>
              <a:rPr lang="es-A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                                                 t : tweet); </a:t>
            </a:r>
          </a:p>
          <a:p>
            <a:r>
              <a:rPr lang="es-AR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var</a:t>
            </a:r>
            <a:endParaRPr lang="es-AR" sz="2400" dirty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</a:endParaRPr>
          </a:p>
          <a:p>
            <a:r>
              <a:rPr lang="es-A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	</a:t>
            </a:r>
            <a:r>
              <a:rPr lang="es-AR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aux</a:t>
            </a:r>
            <a:r>
              <a:rPr lang="es-A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: </a:t>
            </a:r>
            <a:r>
              <a:rPr lang="es-AR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listaTweets</a:t>
            </a:r>
            <a:r>
              <a:rPr lang="es-A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;</a:t>
            </a:r>
          </a:p>
          <a:p>
            <a:r>
              <a:rPr lang="es-AR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begin</a:t>
            </a:r>
            <a:endParaRPr lang="es-AR" sz="2400" dirty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</a:endParaRPr>
          </a:p>
          <a:p>
            <a:pPr lvl="1"/>
            <a:r>
              <a:rPr lang="es-A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new(</a:t>
            </a:r>
            <a:r>
              <a:rPr lang="es-AR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aux</a:t>
            </a:r>
            <a:r>
              <a:rPr lang="es-A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);</a:t>
            </a:r>
          </a:p>
          <a:p>
            <a:pPr lvl="1"/>
            <a:r>
              <a:rPr lang="es-AR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aux</a:t>
            </a:r>
            <a:r>
              <a:rPr lang="es-A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^.dato := t;</a:t>
            </a:r>
          </a:p>
          <a:p>
            <a:pPr lvl="1"/>
            <a:endParaRPr lang="es-AR" sz="2400" dirty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</a:endParaRPr>
          </a:p>
          <a:p>
            <a:pPr lvl="1"/>
            <a:r>
              <a:rPr lang="es-AR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aux</a:t>
            </a:r>
            <a:r>
              <a:rPr lang="es-A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^.</a:t>
            </a:r>
            <a:r>
              <a:rPr lang="es-AR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sig</a:t>
            </a:r>
            <a:r>
              <a:rPr lang="es-A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:= l;</a:t>
            </a:r>
          </a:p>
          <a:p>
            <a:pPr lvl="1"/>
            <a:r>
              <a:rPr lang="es-A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l := </a:t>
            </a:r>
            <a:r>
              <a:rPr lang="es-AR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aux</a:t>
            </a:r>
            <a:r>
              <a:rPr lang="es-A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;</a:t>
            </a:r>
          </a:p>
          <a:p>
            <a:r>
              <a:rPr lang="es-AR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end</a:t>
            </a:r>
            <a:r>
              <a:rPr lang="es-A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;</a:t>
            </a:r>
          </a:p>
        </p:txBody>
      </p:sp>
      <p:sp>
        <p:nvSpPr>
          <p:cNvPr id="7" name="Text Box 14">
            <a:extLst>
              <a:ext uri="{FF2B5EF4-FFF2-40B4-BE49-F238E27FC236}">
                <a16:creationId xmlns:a16="http://schemas.microsoft.com/office/drawing/2014/main" xmlns="" id="{612D1A3F-5018-4410-95D4-B36FCC380F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0579" y="5736971"/>
            <a:ext cx="6116786" cy="830997"/>
          </a:xfrm>
          <a:prstGeom prst="rect">
            <a:avLst/>
          </a:prstGeom>
          <a:noFill/>
          <a:ln w="12700">
            <a:noFill/>
            <a:prstDash val="sysDash"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fontAlgn="auto" hangingPunct="1">
              <a:spcAft>
                <a:spcPts val="0"/>
              </a:spcAft>
              <a:defRPr/>
            </a:pPr>
            <a:r>
              <a:rPr lang="es-ES" sz="2400" dirty="0">
                <a:solidFill>
                  <a:srgbClr val="FF0000"/>
                </a:solidFill>
                <a:latin typeface="Tw Cen MT" panose="020B0602020104020603" pitchFamily="34" charset="0"/>
                <a:cs typeface="+mn-cs"/>
              </a:rPr>
              <a:t>Y luego, </a:t>
            </a:r>
          </a:p>
          <a:p>
            <a:pPr algn="ctr" eaLnBrk="1" fontAlgn="auto" hangingPunct="1">
              <a:spcAft>
                <a:spcPts val="0"/>
              </a:spcAft>
              <a:defRPr/>
            </a:pPr>
            <a:r>
              <a:rPr lang="es-ES" sz="2400" dirty="0">
                <a:solidFill>
                  <a:srgbClr val="FF0000"/>
                </a:solidFill>
                <a:latin typeface="Tw Cen MT" panose="020B0602020104020603" pitchFamily="34" charset="0"/>
                <a:cs typeface="+mn-cs"/>
              </a:rPr>
              <a:t>¿Cómo podemos generar la nueva estructura?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xmlns="" id="{539CFB8D-DBF5-4CBC-9FFB-D9750D694479}"/>
              </a:ext>
            </a:extLst>
          </p:cNvPr>
          <p:cNvSpPr/>
          <p:nvPr/>
        </p:nvSpPr>
        <p:spPr>
          <a:xfrm>
            <a:off x="971600" y="3533056"/>
            <a:ext cx="2376264" cy="8309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xmlns="" id="{BE869D0A-F438-44DA-89BF-3D372048204C}"/>
              </a:ext>
            </a:extLst>
          </p:cNvPr>
          <p:cNvSpPr txBox="1"/>
          <p:nvPr/>
        </p:nvSpPr>
        <p:spPr>
          <a:xfrm>
            <a:off x="3805924" y="3763888"/>
            <a:ext cx="3108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Creo el nodo y cargo el dato</a:t>
            </a:r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xmlns="" id="{3F7681A4-76D7-484E-A0CD-6EE536508B69}"/>
              </a:ext>
            </a:extLst>
          </p:cNvPr>
          <p:cNvCxnSpPr>
            <a:stCxn id="4" idx="3"/>
          </p:cNvCxnSpPr>
          <p:nvPr/>
        </p:nvCxnSpPr>
        <p:spPr>
          <a:xfrm>
            <a:off x="3347864" y="3948554"/>
            <a:ext cx="4359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ángulo 12">
            <a:extLst>
              <a:ext uri="{FF2B5EF4-FFF2-40B4-BE49-F238E27FC236}">
                <a16:creationId xmlns:a16="http://schemas.microsoft.com/office/drawing/2014/main" xmlns="" id="{F5970FA2-6C0A-49BD-9760-1AB8C99810BB}"/>
              </a:ext>
            </a:extLst>
          </p:cNvPr>
          <p:cNvSpPr/>
          <p:nvPr/>
        </p:nvSpPr>
        <p:spPr>
          <a:xfrm>
            <a:off x="960960" y="4609298"/>
            <a:ext cx="2376264" cy="8309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xmlns="" id="{4D3381C1-4309-40DA-B35C-73A22535DDEB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3337224" y="5024796"/>
            <a:ext cx="468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xmlns="" id="{6E00DF08-C840-48E0-8568-FD3674A335B4}"/>
              </a:ext>
            </a:extLst>
          </p:cNvPr>
          <p:cNvSpPr txBox="1"/>
          <p:nvPr/>
        </p:nvSpPr>
        <p:spPr>
          <a:xfrm>
            <a:off x="3828825" y="4787859"/>
            <a:ext cx="2543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Enlazo el siguiente y asigno el nuevo inicio</a:t>
            </a:r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xmlns="" id="{C8B8A3AD-2F73-429A-B74B-1AFF0B6A4F10}"/>
              </a:ext>
            </a:extLst>
          </p:cNvPr>
          <p:cNvSpPr/>
          <p:nvPr/>
        </p:nvSpPr>
        <p:spPr>
          <a:xfrm>
            <a:off x="468313" y="1125538"/>
            <a:ext cx="8496300" cy="532453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buClr>
                <a:schemeClr val="accent1"/>
              </a:buClr>
              <a:buSzPts val="2600"/>
              <a:defRPr/>
            </a:pPr>
            <a:endParaRPr lang="es-AR" sz="2000" dirty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</a:endParaRPr>
          </a:p>
          <a:p>
            <a:pPr algn="just">
              <a:buClr>
                <a:schemeClr val="accent1"/>
              </a:buClr>
              <a:buSzPts val="2600"/>
              <a:defRPr/>
            </a:pPr>
            <a:r>
              <a:rPr lang="es-A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Para insertar ordenado en una lista debemos considerar:</a:t>
            </a:r>
          </a:p>
          <a:p>
            <a:pPr algn="just">
              <a:buClr>
                <a:schemeClr val="accent1"/>
              </a:buClr>
              <a:buSzPts val="2600"/>
              <a:buFont typeface="Arial" panose="020B0604020202020204" pitchFamily="34" charset="0"/>
              <a:buChar char="•"/>
              <a:defRPr/>
            </a:pPr>
            <a:endParaRPr lang="es-AR" sz="2000" dirty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</a:endParaRPr>
          </a:p>
          <a:p>
            <a:pPr marL="342900" indent="-342900" algn="just">
              <a:buClr>
                <a:schemeClr val="accent1"/>
              </a:buClr>
              <a:buSzPts val="2600"/>
              <a:buFont typeface="Arial" panose="020B0604020202020204" pitchFamily="34" charset="0"/>
              <a:buChar char="•"/>
              <a:defRPr/>
            </a:pPr>
            <a:r>
              <a:rPr lang="es-A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Pedir espacio para el nuevo nodo</a:t>
            </a:r>
          </a:p>
          <a:p>
            <a:pPr marL="342900" indent="-342900" algn="just">
              <a:buClr>
                <a:schemeClr val="accent1"/>
              </a:buClr>
              <a:buSzPts val="2600"/>
              <a:buFont typeface="Arial" panose="020B0604020202020204" pitchFamily="34" charset="0"/>
              <a:buChar char="•"/>
              <a:defRPr/>
            </a:pPr>
            <a:endParaRPr lang="es-AR" sz="2000" dirty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</a:endParaRPr>
          </a:p>
          <a:p>
            <a:pPr marL="342900" indent="-342900" algn="just">
              <a:buClr>
                <a:schemeClr val="accent1"/>
              </a:buClr>
              <a:buSzPts val="2600"/>
              <a:buFont typeface="Arial" panose="020B0604020202020204" pitchFamily="34" charset="0"/>
              <a:buChar char="•"/>
              <a:defRPr/>
            </a:pPr>
            <a:r>
              <a:rPr lang="es-A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Guardar el nuevo dato </a:t>
            </a:r>
          </a:p>
          <a:p>
            <a:pPr marL="342900" indent="-342900" algn="just">
              <a:buClr>
                <a:schemeClr val="accent1"/>
              </a:buClr>
              <a:buSzPts val="2600"/>
              <a:buFont typeface="Arial" panose="020B0604020202020204" pitchFamily="34" charset="0"/>
              <a:buChar char="•"/>
              <a:defRPr/>
            </a:pPr>
            <a:endParaRPr lang="es-AR" sz="2000" dirty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</a:endParaRPr>
          </a:p>
          <a:p>
            <a:pPr marL="342900" indent="-342900" algn="just">
              <a:buClr>
                <a:schemeClr val="accent1"/>
              </a:buClr>
              <a:buSzPts val="2600"/>
              <a:buFont typeface="Arial" panose="020B0604020202020204" pitchFamily="34" charset="0"/>
              <a:buChar char="•"/>
              <a:defRPr/>
            </a:pPr>
            <a:r>
              <a:rPr lang="es-A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Buscar posición donde se debe insertar (secuencialmente)</a:t>
            </a:r>
          </a:p>
          <a:p>
            <a:pPr marL="342900" indent="-342900" algn="just">
              <a:buClr>
                <a:schemeClr val="accent1"/>
              </a:buClr>
              <a:buSzPts val="2600"/>
              <a:buFont typeface="Arial" panose="020B0604020202020204" pitchFamily="34" charset="0"/>
              <a:buChar char="•"/>
              <a:defRPr/>
            </a:pPr>
            <a:endParaRPr lang="es-AR" sz="2000" dirty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</a:endParaRPr>
          </a:p>
          <a:p>
            <a:pPr marL="342900" indent="-342900" algn="just">
              <a:buClr>
                <a:schemeClr val="accent1"/>
              </a:buClr>
              <a:buSzPts val="2600"/>
              <a:buFont typeface="Arial" panose="020B0604020202020204" pitchFamily="34" charset="0"/>
              <a:buChar char="•"/>
              <a:defRPr/>
            </a:pPr>
            <a:r>
              <a:rPr lang="es-A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Reacomodar punteros. Considerando tres casos:</a:t>
            </a:r>
          </a:p>
          <a:p>
            <a:pPr marL="342900" indent="-342900" algn="just">
              <a:buClr>
                <a:schemeClr val="accent1"/>
              </a:buClr>
              <a:buSzPts val="2600"/>
              <a:buFont typeface="Arial" panose="020B0604020202020204" pitchFamily="34" charset="0"/>
              <a:buChar char="•"/>
              <a:defRPr/>
            </a:pPr>
            <a:endParaRPr lang="es-AR" sz="2000" dirty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</a:endParaRPr>
          </a:p>
          <a:p>
            <a:pPr marL="800100" lvl="2" indent="-342900" algn="just">
              <a:buClr>
                <a:schemeClr val="accent1"/>
              </a:buClr>
              <a:buSzPts val="2600"/>
              <a:buFont typeface="Arial" panose="020B0604020202020204" pitchFamily="34" charset="0"/>
              <a:buChar char="•"/>
              <a:defRPr/>
            </a:pPr>
            <a:r>
              <a:rPr lang="es-A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El nuevo elemento va en el inicio de la lista.</a:t>
            </a:r>
          </a:p>
          <a:p>
            <a:pPr marL="342900" lvl="1" indent="-342900" algn="just">
              <a:buClr>
                <a:schemeClr val="accent1"/>
              </a:buClr>
              <a:buSzPts val="2600"/>
              <a:buFont typeface="Arial" panose="020B0604020202020204" pitchFamily="34" charset="0"/>
              <a:buChar char="•"/>
              <a:defRPr/>
            </a:pPr>
            <a:endParaRPr lang="es-AR" sz="2000" dirty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</a:endParaRPr>
          </a:p>
          <a:p>
            <a:pPr marL="800100" lvl="2" indent="-342900" algn="just">
              <a:buClr>
                <a:schemeClr val="accent1"/>
              </a:buClr>
              <a:buSzPts val="2600"/>
              <a:buFont typeface="Arial" panose="020B0604020202020204" pitchFamily="34" charset="0"/>
              <a:buChar char="•"/>
              <a:defRPr/>
            </a:pPr>
            <a:r>
              <a:rPr lang="es-A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El nuevo elemento va en el medio de dos existentes.</a:t>
            </a:r>
          </a:p>
          <a:p>
            <a:pPr marL="342900" lvl="1" indent="-342900" algn="just">
              <a:buClr>
                <a:schemeClr val="accent1"/>
              </a:buClr>
              <a:buSzPts val="2600"/>
              <a:buFont typeface="Arial" panose="020B0604020202020204" pitchFamily="34" charset="0"/>
              <a:buChar char="•"/>
              <a:defRPr/>
            </a:pPr>
            <a:endParaRPr lang="es-AR" sz="2000" dirty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</a:endParaRPr>
          </a:p>
          <a:p>
            <a:pPr marL="800100" lvl="2" indent="-342900" algn="just">
              <a:buClr>
                <a:schemeClr val="accent1"/>
              </a:buClr>
              <a:buSzPts val="2600"/>
              <a:buFont typeface="Arial" panose="020B0604020202020204" pitchFamily="34" charset="0"/>
              <a:buChar char="•"/>
              <a:defRPr/>
            </a:pPr>
            <a:r>
              <a:rPr lang="es-A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El nuevo elemento va al final de la lista.</a:t>
            </a:r>
          </a:p>
          <a:p>
            <a:pPr marL="0" lvl="1">
              <a:buFont typeface="Arial" panose="020B0604020202020204" pitchFamily="34" charset="0"/>
              <a:buChar char="•"/>
              <a:defRPr/>
            </a:pPr>
            <a:endParaRPr lang="es-AR" sz="2000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xmlns="" id="{582270BB-AC32-4820-AE95-A00F42DD3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s-AR" dirty="0"/>
              <a:t>Listas – Agregar ordenado</a:t>
            </a:r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1">
            <a:extLst>
              <a:ext uri="{FF2B5EF4-FFF2-40B4-BE49-F238E27FC236}">
                <a16:creationId xmlns:a16="http://schemas.microsoft.com/office/drawing/2014/main" xmlns="" id="{2BD970CB-3C1A-4588-A846-3C32F537C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09600"/>
            <a:ext cx="6348413" cy="675710"/>
          </a:xfrm>
        </p:spPr>
        <p:txBody>
          <a:bodyPr>
            <a:normAutofit/>
          </a:bodyPr>
          <a:lstStyle/>
          <a:p>
            <a:r>
              <a:rPr lang="es-AR" dirty="0"/>
              <a:t>Listas – Agregar ordenado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xmlns="" id="{53923DDD-555B-491A-A101-DACE77BF3087}"/>
              </a:ext>
            </a:extLst>
          </p:cNvPr>
          <p:cNvSpPr/>
          <p:nvPr/>
        </p:nvSpPr>
        <p:spPr>
          <a:xfrm>
            <a:off x="190152" y="1268760"/>
            <a:ext cx="8953848" cy="5678478"/>
          </a:xfrm>
          <a:prstGeom prst="rect">
            <a:avLst/>
          </a:prstGeom>
          <a:noFill/>
          <a:ln w="12700">
            <a:noFill/>
            <a:prstDash val="sysDash"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s-A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Procedure</a:t>
            </a:r>
            <a:r>
              <a:rPr lang="es-AR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s-A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agregarOrdenado</a:t>
            </a:r>
            <a:r>
              <a:rPr lang="es-AR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( </a:t>
            </a:r>
            <a:r>
              <a:rPr lang="es-A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var</a:t>
            </a:r>
            <a:r>
              <a:rPr lang="es-AR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s-A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pri</a:t>
            </a:r>
            <a:r>
              <a:rPr lang="es-AR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: </a:t>
            </a:r>
            <a:r>
              <a:rPr lang="es-A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listaTweets</a:t>
            </a:r>
            <a:r>
              <a:rPr lang="es-AR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; t : tweet); </a:t>
            </a:r>
          </a:p>
          <a:p>
            <a:r>
              <a:rPr lang="es-A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var</a:t>
            </a:r>
            <a:r>
              <a:rPr lang="es-AR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     nuevo, anterior, actual : </a:t>
            </a:r>
            <a:r>
              <a:rPr lang="es-A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listaTweets</a:t>
            </a:r>
            <a:r>
              <a:rPr lang="es-AR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;</a:t>
            </a:r>
          </a:p>
          <a:p>
            <a:r>
              <a:rPr lang="es-A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begin</a:t>
            </a:r>
            <a:endParaRPr lang="es-AR" dirty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</a:endParaRPr>
          </a:p>
          <a:p>
            <a:pPr lvl="1"/>
            <a:r>
              <a:rPr lang="es-AR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new (nuevo);    </a:t>
            </a:r>
            <a:r>
              <a:rPr lang="es-A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nuevo^.dato</a:t>
            </a:r>
            <a:r>
              <a:rPr lang="es-AR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:= n;     nuevo^.</a:t>
            </a:r>
            <a:r>
              <a:rPr lang="es-A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sig</a:t>
            </a:r>
            <a:r>
              <a:rPr lang="es-AR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:= </a:t>
            </a:r>
            <a:r>
              <a:rPr lang="es-A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nil</a:t>
            </a:r>
            <a:r>
              <a:rPr lang="es-AR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;</a:t>
            </a:r>
          </a:p>
          <a:p>
            <a:pPr lvl="1"/>
            <a:r>
              <a:rPr lang="es-A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if</a:t>
            </a:r>
            <a:r>
              <a:rPr lang="es-AR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(</a:t>
            </a:r>
            <a:r>
              <a:rPr lang="es-A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pri</a:t>
            </a:r>
            <a:r>
              <a:rPr lang="es-AR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= </a:t>
            </a:r>
            <a:r>
              <a:rPr lang="es-A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nil</a:t>
            </a:r>
            <a:r>
              <a:rPr lang="es-AR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) </a:t>
            </a:r>
            <a:r>
              <a:rPr lang="es-A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then</a:t>
            </a:r>
            <a:endParaRPr lang="es-AR" dirty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</a:endParaRPr>
          </a:p>
          <a:p>
            <a:pPr lvl="1"/>
            <a:r>
              <a:rPr lang="es-AR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	</a:t>
            </a:r>
            <a:r>
              <a:rPr lang="es-A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pri</a:t>
            </a:r>
            <a:r>
              <a:rPr lang="es-AR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:= nuevo</a:t>
            </a:r>
          </a:p>
          <a:p>
            <a:pPr lvl="1"/>
            <a:r>
              <a:rPr lang="es-A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else</a:t>
            </a:r>
            <a:r>
              <a:rPr lang="es-AR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</a:t>
            </a:r>
          </a:p>
          <a:p>
            <a:pPr lvl="1"/>
            <a:r>
              <a:rPr lang="es-A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begin</a:t>
            </a:r>
            <a:endParaRPr lang="es-AR" dirty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</a:endParaRPr>
          </a:p>
          <a:p>
            <a:pPr lvl="1"/>
            <a:r>
              <a:rPr lang="es-AR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      actual := </a:t>
            </a:r>
            <a:r>
              <a:rPr lang="es-A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pri</a:t>
            </a:r>
            <a:r>
              <a:rPr lang="es-AR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;     anterior := </a:t>
            </a:r>
            <a:r>
              <a:rPr lang="es-A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pri</a:t>
            </a:r>
            <a:r>
              <a:rPr lang="es-AR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;</a:t>
            </a:r>
          </a:p>
          <a:p>
            <a:pPr lvl="1"/>
            <a:r>
              <a:rPr lang="es-AR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      </a:t>
            </a:r>
            <a:r>
              <a:rPr lang="es-A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while</a:t>
            </a:r>
            <a:r>
              <a:rPr lang="es-AR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(actual&lt;&gt;</a:t>
            </a:r>
            <a:r>
              <a:rPr lang="es-A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nil</a:t>
            </a:r>
            <a:r>
              <a:rPr lang="es-AR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)and(actual^.</a:t>
            </a:r>
            <a:r>
              <a:rPr lang="es-A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dato.nombreUsuario</a:t>
            </a:r>
            <a:r>
              <a:rPr lang="es-AR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&lt; </a:t>
            </a:r>
            <a:r>
              <a:rPr lang="es-A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nuevo^.dato</a:t>
            </a:r>
            <a:r>
              <a:rPr lang="es-AR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.</a:t>
            </a:r>
            <a:r>
              <a:rPr lang="es-A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nombreUsuario</a:t>
            </a:r>
            <a:r>
              <a:rPr lang="es-AR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)do  </a:t>
            </a:r>
          </a:p>
          <a:p>
            <a:pPr lvl="1"/>
            <a:r>
              <a:rPr lang="es-AR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      </a:t>
            </a:r>
            <a:r>
              <a:rPr lang="es-A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begin</a:t>
            </a:r>
            <a:r>
              <a:rPr lang="es-AR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   anterior := actual;</a:t>
            </a:r>
          </a:p>
          <a:p>
            <a:pPr lvl="1"/>
            <a:r>
              <a:rPr lang="es-AR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                  actual:= actual^.</a:t>
            </a:r>
            <a:r>
              <a:rPr lang="es-A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sig</a:t>
            </a:r>
            <a:r>
              <a:rPr lang="es-AR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;</a:t>
            </a:r>
          </a:p>
          <a:p>
            <a:pPr lvl="1"/>
            <a:r>
              <a:rPr lang="es-AR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      </a:t>
            </a:r>
            <a:r>
              <a:rPr lang="es-A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end</a:t>
            </a:r>
            <a:r>
              <a:rPr lang="es-AR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;</a:t>
            </a:r>
          </a:p>
          <a:p>
            <a:pPr lvl="1"/>
            <a:r>
              <a:rPr lang="es-AR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      </a:t>
            </a:r>
            <a:r>
              <a:rPr lang="es-A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if</a:t>
            </a:r>
            <a:r>
              <a:rPr lang="es-AR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(anterior = actual) </a:t>
            </a:r>
            <a:r>
              <a:rPr lang="es-A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then</a:t>
            </a:r>
            <a:r>
              <a:rPr lang="es-AR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</a:t>
            </a:r>
          </a:p>
          <a:p>
            <a:pPr lvl="1"/>
            <a:r>
              <a:rPr lang="es-AR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           </a:t>
            </a:r>
            <a:r>
              <a:rPr lang="es-A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pri</a:t>
            </a:r>
            <a:r>
              <a:rPr lang="es-AR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:= nuevo</a:t>
            </a:r>
          </a:p>
          <a:p>
            <a:pPr lvl="1"/>
            <a:r>
              <a:rPr lang="es-AR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      </a:t>
            </a:r>
            <a:r>
              <a:rPr lang="es-A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else</a:t>
            </a:r>
            <a:r>
              <a:rPr lang="es-AR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</a:t>
            </a:r>
          </a:p>
          <a:p>
            <a:pPr lvl="1"/>
            <a:r>
              <a:rPr lang="es-AR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           anterior^.</a:t>
            </a:r>
            <a:r>
              <a:rPr lang="es-A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sig</a:t>
            </a:r>
            <a:r>
              <a:rPr lang="es-AR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:= nuevo; </a:t>
            </a:r>
          </a:p>
          <a:p>
            <a:pPr lvl="1"/>
            <a:r>
              <a:rPr lang="es-AR" sz="3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f  </a:t>
            </a:r>
          </a:p>
          <a:p>
            <a:pPr lvl="1"/>
            <a:r>
              <a:rPr lang="es-AR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      nuevo^.</a:t>
            </a:r>
            <a:r>
              <a:rPr lang="es-A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sig</a:t>
            </a:r>
            <a:r>
              <a:rPr lang="es-AR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:= actual; </a:t>
            </a:r>
          </a:p>
          <a:p>
            <a:pPr lvl="1"/>
            <a:r>
              <a:rPr lang="es-A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end</a:t>
            </a:r>
            <a:r>
              <a:rPr lang="es-AR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;</a:t>
            </a:r>
          </a:p>
          <a:p>
            <a:pPr marL="0" lvl="1"/>
            <a:r>
              <a:rPr lang="es-A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end</a:t>
            </a:r>
            <a:r>
              <a:rPr lang="es-AR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;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xmlns="" id="{539CFB8D-DBF5-4CBC-9FFB-D9750D694479}"/>
              </a:ext>
            </a:extLst>
          </p:cNvPr>
          <p:cNvSpPr/>
          <p:nvPr/>
        </p:nvSpPr>
        <p:spPr>
          <a:xfrm>
            <a:off x="683568" y="2132856"/>
            <a:ext cx="4896544" cy="2685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xmlns="" id="{BE869D0A-F438-44DA-89BF-3D372048204C}"/>
              </a:ext>
            </a:extLst>
          </p:cNvPr>
          <p:cNvSpPr txBox="1"/>
          <p:nvPr/>
        </p:nvSpPr>
        <p:spPr>
          <a:xfrm>
            <a:off x="5560571" y="1930924"/>
            <a:ext cx="1728192" cy="64633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AR" dirty="0"/>
              <a:t>Creo el nodo y cargo el dato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xmlns="" id="{F5970FA2-6C0A-49BD-9760-1AB8C99810BB}"/>
              </a:ext>
            </a:extLst>
          </p:cNvPr>
          <p:cNvSpPr/>
          <p:nvPr/>
        </p:nvSpPr>
        <p:spPr>
          <a:xfrm>
            <a:off x="1115616" y="3534110"/>
            <a:ext cx="7838232" cy="13350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xmlns="" id="{6E00DF08-C840-48E0-8568-FD3674A335B4}"/>
              </a:ext>
            </a:extLst>
          </p:cNvPr>
          <p:cNvSpPr txBox="1"/>
          <p:nvPr/>
        </p:nvSpPr>
        <p:spPr>
          <a:xfrm>
            <a:off x="4780905" y="4195694"/>
            <a:ext cx="3967559" cy="923330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AR" dirty="0"/>
              <a:t>Si la lista no está vacía recorro hasta encontrar la posición dónde insertar </a:t>
            </a:r>
          </a:p>
          <a:p>
            <a:r>
              <a:rPr lang="es-AR" dirty="0"/>
              <a:t>(entre anterior y actual)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xmlns="" id="{0ED54E90-3DF9-470C-A7DD-7DC8C51C2056}"/>
              </a:ext>
            </a:extLst>
          </p:cNvPr>
          <p:cNvSpPr/>
          <p:nvPr/>
        </p:nvSpPr>
        <p:spPr>
          <a:xfrm flipV="1">
            <a:off x="1403648" y="5119018"/>
            <a:ext cx="1872208" cy="3507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xmlns="" id="{CB144A3B-C725-4353-AFCE-C0EFE20DB008}"/>
              </a:ext>
            </a:extLst>
          </p:cNvPr>
          <p:cNvSpPr/>
          <p:nvPr/>
        </p:nvSpPr>
        <p:spPr>
          <a:xfrm flipV="1">
            <a:off x="1403648" y="5677642"/>
            <a:ext cx="2736304" cy="3241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1" name="Rectangle 4">
            <a:extLst>
              <a:ext uri="{FF2B5EF4-FFF2-40B4-BE49-F238E27FC236}">
                <a16:creationId xmlns:a16="http://schemas.microsoft.com/office/drawing/2014/main" xmlns="" id="{3EC577C3-9E95-4BE2-879F-086B1E8434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3848" y="5219908"/>
            <a:ext cx="1872208" cy="369332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AR" altLang="es-AR" dirty="0">
                <a:solidFill>
                  <a:schemeClr val="lt1"/>
                </a:solidFill>
              </a:rPr>
              <a:t>Inserta adelante</a:t>
            </a:r>
            <a:endParaRPr lang="en-US" altLang="es-AR" dirty="0">
              <a:solidFill>
                <a:schemeClr val="lt1"/>
              </a:solidFill>
            </a:endParaRPr>
          </a:p>
        </p:txBody>
      </p:sp>
      <p:sp>
        <p:nvSpPr>
          <p:cNvPr id="33" name="Rectangle 4">
            <a:extLst>
              <a:ext uri="{FF2B5EF4-FFF2-40B4-BE49-F238E27FC236}">
                <a16:creationId xmlns:a16="http://schemas.microsoft.com/office/drawing/2014/main" xmlns="" id="{D842A40C-6C8E-4973-B957-CA2BC5E8F4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935" y="5769239"/>
            <a:ext cx="2962078" cy="369332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AR" altLang="es-AR" dirty="0">
                <a:solidFill>
                  <a:schemeClr val="lt1"/>
                </a:solidFill>
              </a:rPr>
              <a:t>Inserta al medio o al final</a:t>
            </a:r>
            <a:endParaRPr lang="en-US" altLang="es-AR" dirty="0">
              <a:solidFill>
                <a:schemeClr val="lt1"/>
              </a:solidFill>
            </a:endParaRPr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xmlns="" id="{23208908-B329-4E89-A016-BBF3F8E90330}"/>
              </a:ext>
            </a:extLst>
          </p:cNvPr>
          <p:cNvSpPr/>
          <p:nvPr/>
        </p:nvSpPr>
        <p:spPr>
          <a:xfrm flipV="1">
            <a:off x="1115616" y="6037681"/>
            <a:ext cx="2160240" cy="3693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6" name="Rectangle 4">
            <a:extLst>
              <a:ext uri="{FF2B5EF4-FFF2-40B4-BE49-F238E27FC236}">
                <a16:creationId xmlns:a16="http://schemas.microsoft.com/office/drawing/2014/main" xmlns="" id="{E252C655-C5F4-4184-BFDB-6B9549475D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9238" y="6296600"/>
            <a:ext cx="3168352" cy="369332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AR" altLang="es-AR" dirty="0">
                <a:solidFill>
                  <a:schemeClr val="lt1"/>
                </a:solidFill>
              </a:rPr>
              <a:t>Actualiza la ref. al </a:t>
            </a:r>
            <a:r>
              <a:rPr lang="es-AR" altLang="es-AR" dirty="0"/>
              <a:t>siguiente</a:t>
            </a:r>
            <a:endParaRPr lang="en-US" altLang="es-AR" dirty="0">
              <a:solidFill>
                <a:schemeClr val="lt1"/>
              </a:solidFill>
            </a:endParaRPr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xmlns="" id="{52FC6E2F-6A09-4719-9E24-25C58475E2C7}"/>
              </a:ext>
            </a:extLst>
          </p:cNvPr>
          <p:cNvSpPr/>
          <p:nvPr/>
        </p:nvSpPr>
        <p:spPr>
          <a:xfrm flipV="1">
            <a:off x="1115616" y="2685801"/>
            <a:ext cx="1440160" cy="3507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8" name="Rectangle 4">
            <a:extLst>
              <a:ext uri="{FF2B5EF4-FFF2-40B4-BE49-F238E27FC236}">
                <a16:creationId xmlns:a16="http://schemas.microsoft.com/office/drawing/2014/main" xmlns="" id="{8F5463F7-917B-48C7-8A69-421DF9BDC3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760" y="2786688"/>
            <a:ext cx="1944216" cy="369332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AR" altLang="es-AR" dirty="0">
                <a:solidFill>
                  <a:schemeClr val="lt1"/>
                </a:solidFill>
              </a:rPr>
              <a:t>Primer elemento</a:t>
            </a:r>
            <a:endParaRPr lang="en-US" altLang="es-AR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6104335"/>
      </p:ext>
    </p:extLst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1">
            <a:extLst>
              <a:ext uri="{FF2B5EF4-FFF2-40B4-BE49-F238E27FC236}">
                <a16:creationId xmlns:a16="http://schemas.microsoft.com/office/drawing/2014/main" xmlns="" id="{2BD970CB-3C1A-4588-A846-3C32F537C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09600"/>
            <a:ext cx="6348413" cy="1320800"/>
          </a:xfrm>
        </p:spPr>
        <p:txBody>
          <a:bodyPr>
            <a:normAutofit/>
          </a:bodyPr>
          <a:lstStyle/>
          <a:p>
            <a:r>
              <a:rPr lang="es-AR" dirty="0"/>
              <a:t>Listas – Recorrido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xmlns="" id="{53923DDD-555B-491A-A101-DACE77BF3087}"/>
              </a:ext>
            </a:extLst>
          </p:cNvPr>
          <p:cNvSpPr/>
          <p:nvPr/>
        </p:nvSpPr>
        <p:spPr>
          <a:xfrm>
            <a:off x="609600" y="2479536"/>
            <a:ext cx="7058744" cy="2677656"/>
          </a:xfrm>
          <a:prstGeom prst="rect">
            <a:avLst/>
          </a:prstGeom>
          <a:noFill/>
          <a:ln w="12700">
            <a:noFill/>
            <a:prstDash val="sysDash"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s-AR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Procedure</a:t>
            </a:r>
            <a:r>
              <a:rPr lang="es-A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s-AR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imprimirLista</a:t>
            </a:r>
            <a:r>
              <a:rPr lang="es-A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(l: </a:t>
            </a:r>
            <a:r>
              <a:rPr lang="es-AR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listaTweets</a:t>
            </a:r>
            <a:r>
              <a:rPr lang="es-A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);</a:t>
            </a:r>
          </a:p>
          <a:p>
            <a:r>
              <a:rPr lang="es-AR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begin</a:t>
            </a:r>
            <a:endParaRPr lang="es-AR" sz="2400" dirty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</a:endParaRPr>
          </a:p>
          <a:p>
            <a:r>
              <a:rPr lang="es-A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	</a:t>
            </a:r>
            <a:r>
              <a:rPr lang="es-AR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while</a:t>
            </a:r>
            <a:r>
              <a:rPr lang="es-A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(l &lt;&gt; </a:t>
            </a:r>
            <a:r>
              <a:rPr lang="es-AR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nil</a:t>
            </a:r>
            <a:r>
              <a:rPr lang="es-A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) do </a:t>
            </a:r>
            <a:r>
              <a:rPr lang="es-AR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begin</a:t>
            </a:r>
            <a:endParaRPr lang="es-AR" sz="2400" dirty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</a:endParaRPr>
          </a:p>
          <a:p>
            <a:r>
              <a:rPr lang="es-A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  		imprimir(</a:t>
            </a:r>
            <a:r>
              <a:rPr lang="es-AR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l^.dato</a:t>
            </a:r>
            <a:r>
              <a:rPr lang="es-A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); </a:t>
            </a:r>
            <a:r>
              <a:rPr lang="es-AR" sz="2000" dirty="0">
                <a:solidFill>
                  <a:srgbClr val="C00000"/>
                </a:solidFill>
                <a:latin typeface="Tw Cen MT" panose="020B0602020104020603" pitchFamily="34" charset="0"/>
                <a:sym typeface="Wingdings" panose="05000000000000000000" pitchFamily="2" charset="2"/>
              </a:rPr>
              <a:t> Cómo es este módulo?</a:t>
            </a:r>
            <a:endParaRPr lang="es-AR" sz="2400" dirty="0">
              <a:solidFill>
                <a:srgbClr val="C00000"/>
              </a:solidFill>
              <a:latin typeface="Tw Cen MT" panose="020B0602020104020603" pitchFamily="34" charset="0"/>
            </a:endParaRPr>
          </a:p>
          <a:p>
            <a:r>
              <a:rPr lang="es-A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		l:= l^.</a:t>
            </a:r>
            <a:r>
              <a:rPr lang="es-AR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sig</a:t>
            </a:r>
            <a:r>
              <a:rPr lang="es-A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;</a:t>
            </a:r>
          </a:p>
          <a:p>
            <a:r>
              <a:rPr lang="es-A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	</a:t>
            </a:r>
            <a:r>
              <a:rPr lang="es-AR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end</a:t>
            </a:r>
            <a:r>
              <a:rPr lang="es-A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; </a:t>
            </a:r>
          </a:p>
          <a:p>
            <a:r>
              <a:rPr lang="es-AR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end</a:t>
            </a:r>
            <a:r>
              <a:rPr lang="es-A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; </a:t>
            </a:r>
          </a:p>
        </p:txBody>
      </p:sp>
      <p:sp>
        <p:nvSpPr>
          <p:cNvPr id="7" name="Text Box 14">
            <a:extLst>
              <a:ext uri="{FF2B5EF4-FFF2-40B4-BE49-F238E27FC236}">
                <a16:creationId xmlns:a16="http://schemas.microsoft.com/office/drawing/2014/main" xmlns="" id="{612D1A3F-5018-4410-95D4-B36FCC380F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406" y="1700808"/>
            <a:ext cx="7200800" cy="830997"/>
          </a:xfrm>
          <a:prstGeom prst="rect">
            <a:avLst/>
          </a:prstGeom>
          <a:noFill/>
          <a:ln w="12700">
            <a:noFill/>
            <a:prstDash val="sysDash"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fontAlgn="auto" hangingPunct="1">
              <a:spcAft>
                <a:spcPts val="0"/>
              </a:spcAft>
              <a:defRPr/>
            </a:pPr>
            <a:r>
              <a:rPr lang="es-AR" sz="2400" dirty="0">
                <a:solidFill>
                  <a:srgbClr val="C00000"/>
                </a:solidFill>
                <a:latin typeface="Tw Cen MT" panose="020B0602020104020603" pitchFamily="34" charset="0"/>
                <a:cs typeface="+mn-cs"/>
              </a:rPr>
              <a:t>Una vez creada la lista, se imprimen sus elementos.</a:t>
            </a:r>
          </a:p>
          <a:p>
            <a:pPr algn="ctr" eaLnBrk="1" fontAlgn="auto" hangingPunct="1">
              <a:spcAft>
                <a:spcPts val="0"/>
              </a:spcAft>
              <a:defRPr/>
            </a:pPr>
            <a:endParaRPr lang="es-ES" sz="2400" dirty="0">
              <a:solidFill>
                <a:srgbClr val="C00000"/>
              </a:solidFill>
              <a:latin typeface="Tw Cen MT" panose="020B0602020104020603" pitchFamily="34" charset="0"/>
              <a:cs typeface="+mn-cs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xmlns="" id="{2F9957FC-92A0-4DF7-9EED-BE03378F3370}"/>
              </a:ext>
            </a:extLst>
          </p:cNvPr>
          <p:cNvSpPr txBox="1"/>
          <p:nvPr/>
        </p:nvSpPr>
        <p:spPr>
          <a:xfrm rot="21041816">
            <a:off x="3608073" y="4570490"/>
            <a:ext cx="4358404" cy="1631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AR" sz="2000" dirty="0">
                <a:solidFill>
                  <a:schemeClr val="bg1"/>
                </a:solidFill>
                <a:latin typeface="Tw Cen MT" panose="020B0602020104020603" pitchFamily="34" charset="0"/>
              </a:rPr>
              <a:t>¿Por qué paso la lista por valor?</a:t>
            </a:r>
          </a:p>
          <a:p>
            <a:pPr algn="ctr"/>
            <a:r>
              <a:rPr lang="es-AR" sz="2000" dirty="0">
                <a:solidFill>
                  <a:schemeClr val="bg1"/>
                </a:solidFill>
                <a:latin typeface="Tw Cen MT" panose="020B0602020104020603" pitchFamily="34" charset="0"/>
              </a:rPr>
              <a:t>¿Por qué en la condición del </a:t>
            </a:r>
            <a:r>
              <a:rPr lang="es-AR" sz="2000" dirty="0" err="1">
                <a:solidFill>
                  <a:schemeClr val="bg1"/>
                </a:solidFill>
                <a:latin typeface="Tw Cen MT" panose="020B0602020104020603" pitchFamily="34" charset="0"/>
              </a:rPr>
              <a:t>while</a:t>
            </a:r>
            <a:r>
              <a:rPr lang="es-AR" sz="2000" dirty="0">
                <a:solidFill>
                  <a:schemeClr val="bg1"/>
                </a:solidFill>
                <a:latin typeface="Tw Cen MT" panose="020B0602020104020603" pitchFamily="34" charset="0"/>
              </a:rPr>
              <a:t> no escribo (</a:t>
            </a:r>
            <a:r>
              <a:rPr lang="es-AR" sz="2000" dirty="0" err="1">
                <a:solidFill>
                  <a:schemeClr val="bg1"/>
                </a:solidFill>
                <a:latin typeface="Tw Cen MT" panose="020B0602020104020603" pitchFamily="34" charset="0"/>
              </a:rPr>
              <a:t>pri</a:t>
            </a:r>
            <a:r>
              <a:rPr lang="es-AR" sz="2000" dirty="0">
                <a:solidFill>
                  <a:schemeClr val="bg1"/>
                </a:solidFill>
                <a:latin typeface="Tw Cen MT" panose="020B0602020104020603" pitchFamily="34" charset="0"/>
              </a:rPr>
              <a:t>^.</a:t>
            </a:r>
            <a:r>
              <a:rPr lang="es-AR" sz="2000" dirty="0" err="1">
                <a:solidFill>
                  <a:schemeClr val="bg1"/>
                </a:solidFill>
                <a:latin typeface="Tw Cen MT" panose="020B0602020104020603" pitchFamily="34" charset="0"/>
              </a:rPr>
              <a:t>sig</a:t>
            </a:r>
            <a:r>
              <a:rPr lang="es-AR" sz="2000" dirty="0">
                <a:solidFill>
                  <a:schemeClr val="bg1"/>
                </a:solidFill>
                <a:latin typeface="Tw Cen MT" panose="020B0602020104020603" pitchFamily="34" charset="0"/>
              </a:rPr>
              <a:t> &lt;&gt; </a:t>
            </a:r>
            <a:r>
              <a:rPr lang="es-AR" sz="2000" dirty="0" err="1">
                <a:solidFill>
                  <a:schemeClr val="bg1"/>
                </a:solidFill>
                <a:latin typeface="Tw Cen MT" panose="020B0602020104020603" pitchFamily="34" charset="0"/>
              </a:rPr>
              <a:t>nil</a:t>
            </a:r>
            <a:r>
              <a:rPr lang="es-AR" sz="2000" dirty="0">
                <a:solidFill>
                  <a:schemeClr val="bg1"/>
                </a:solidFill>
                <a:latin typeface="Tw Cen MT" panose="020B0602020104020603" pitchFamily="34" charset="0"/>
              </a:rPr>
              <a:t>)?</a:t>
            </a:r>
          </a:p>
          <a:p>
            <a:pPr algn="ctr"/>
            <a:endParaRPr lang="es-AR" sz="2000" dirty="0">
              <a:solidFill>
                <a:schemeClr val="bg1"/>
              </a:solidFill>
              <a:latin typeface="Tw Cen MT" panose="020B0602020104020603" pitchFamily="34" charset="0"/>
            </a:endParaRPr>
          </a:p>
          <a:p>
            <a:pPr algn="ctr"/>
            <a:r>
              <a:rPr lang="es-AR" sz="2000" dirty="0">
                <a:solidFill>
                  <a:schemeClr val="bg1"/>
                </a:solidFill>
                <a:latin typeface="Tw Cen MT" panose="020B0602020104020603" pitchFamily="34" charset="0"/>
              </a:rPr>
              <a:t>¿Dónde y cómo se llama a este módulo?</a:t>
            </a:r>
            <a:endParaRPr lang="es-A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8476621"/>
      </p:ext>
    </p:extLst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Box 14">
            <a:extLst>
              <a:ext uri="{FF2B5EF4-FFF2-40B4-BE49-F238E27FC236}">
                <a16:creationId xmlns:a16="http://schemas.microsoft.com/office/drawing/2014/main" xmlns="" id="{E170A505-AC3C-4C0E-AACE-D446A1B4FB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662" y="1651502"/>
            <a:ext cx="6843634" cy="1569660"/>
          </a:xfrm>
          <a:prstGeom prst="rect">
            <a:avLst/>
          </a:prstGeom>
          <a:noFill/>
          <a:ln w="12700">
            <a:noFill/>
            <a:prstDash val="sysDash"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eaLnBrk="1" fontAlgn="auto" hangingPunct="1">
              <a:spcAft>
                <a:spcPts val="0"/>
              </a:spcAft>
              <a:defRPr/>
            </a:pPr>
            <a:r>
              <a:rPr lang="es-AR" altLang="es-AR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Tw Cen MT" panose="020B0602020104020603" pitchFamily="34" charset="0"/>
                <a:cs typeface="+mn-cs"/>
              </a:rPr>
              <a:t>Modifique la solución anterior para generar una nueva estructura donde se puedan “agrupar” los tweets de manera tal que los datos del usuario no se encuentren repetidos.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xmlns="" id="{E9CD5211-7E67-4141-AC68-FD5B2472F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019200"/>
          </a:xfrm>
        </p:spPr>
        <p:txBody>
          <a:bodyPr>
            <a:normAutofit/>
          </a:bodyPr>
          <a:lstStyle/>
          <a:p>
            <a:r>
              <a:rPr lang="es-AR" dirty="0"/>
              <a:t>Listas – </a:t>
            </a:r>
            <a:endParaRPr lang="es-AR" b="1" u="sng" dirty="0">
              <a:solidFill>
                <a:srgbClr val="00B050"/>
              </a:solidFill>
            </a:endParaRPr>
          </a:p>
        </p:txBody>
      </p:sp>
      <p:sp>
        <p:nvSpPr>
          <p:cNvPr id="4" name="Text Box 14">
            <a:extLst>
              <a:ext uri="{FF2B5EF4-FFF2-40B4-BE49-F238E27FC236}">
                <a16:creationId xmlns:a16="http://schemas.microsoft.com/office/drawing/2014/main" xmlns="" id="{8F97BD1F-0D28-42B5-969A-93B8678357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083" y="3933056"/>
            <a:ext cx="7128792" cy="1938992"/>
          </a:xfrm>
          <a:prstGeom prst="rect">
            <a:avLst/>
          </a:prstGeom>
          <a:noFill/>
          <a:ln w="12700">
            <a:noFill/>
            <a:prstDash val="sysDash"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fontAlgn="auto" hangingPunct="1">
              <a:spcAft>
                <a:spcPts val="0"/>
              </a:spcAft>
              <a:defRPr/>
            </a:pPr>
            <a:r>
              <a:rPr lang="es-ES" sz="2400" dirty="0">
                <a:solidFill>
                  <a:srgbClr val="FF0000"/>
                </a:solidFill>
                <a:latin typeface="Tw Cen MT" panose="020B0602020104020603" pitchFamily="34" charset="0"/>
                <a:cs typeface="+mn-cs"/>
              </a:rPr>
              <a:t>¿Qué estructura de datos se podría utilizar para almacenar los tweets de un mismo usuario?</a:t>
            </a:r>
          </a:p>
          <a:p>
            <a:pPr algn="ctr" eaLnBrk="1" fontAlgn="auto" hangingPunct="1">
              <a:spcAft>
                <a:spcPts val="0"/>
              </a:spcAft>
              <a:defRPr/>
            </a:pPr>
            <a:endParaRPr lang="es-ES" sz="2400" dirty="0">
              <a:solidFill>
                <a:srgbClr val="FF0000"/>
              </a:solidFill>
              <a:latin typeface="Tw Cen MT" panose="020B0602020104020603" pitchFamily="34" charset="0"/>
              <a:cs typeface="+mn-cs"/>
            </a:endParaRPr>
          </a:p>
          <a:p>
            <a:pPr algn="ctr" eaLnBrk="1" fontAlgn="auto" hangingPunct="1">
              <a:spcAft>
                <a:spcPts val="0"/>
              </a:spcAft>
              <a:defRPr/>
            </a:pPr>
            <a:r>
              <a:rPr lang="es-ES" sz="2400" dirty="0">
                <a:solidFill>
                  <a:srgbClr val="FF0000"/>
                </a:solidFill>
                <a:latin typeface="Tw Cen MT" panose="020B0602020104020603" pitchFamily="34" charset="0"/>
                <a:cs typeface="+mn-cs"/>
              </a:rPr>
              <a:t>¿Cómo se puede generar la estructura de manera eficiente?</a:t>
            </a:r>
          </a:p>
        </p:txBody>
      </p:sp>
    </p:spTree>
    <p:extLst>
      <p:ext uri="{BB962C8B-B14F-4D97-AF65-F5344CB8AC3E}">
        <p14:creationId xmlns:p14="http://schemas.microsoft.com/office/powerpoint/2010/main" val="2246716163"/>
      </p:ext>
    </p:extLst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Box 14">
            <a:extLst>
              <a:ext uri="{FF2B5EF4-FFF2-40B4-BE49-F238E27FC236}">
                <a16:creationId xmlns:a16="http://schemas.microsoft.com/office/drawing/2014/main" xmlns="" id="{E170A505-AC3C-4C0E-AACE-D446A1B4FB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662" y="1651502"/>
            <a:ext cx="6843634" cy="1200329"/>
          </a:xfrm>
          <a:prstGeom prst="rect">
            <a:avLst/>
          </a:prstGeom>
          <a:noFill/>
          <a:ln w="12700">
            <a:noFill/>
            <a:prstDash val="sysDash"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eaLnBrk="1" fontAlgn="auto" hangingPunct="1">
              <a:spcAft>
                <a:spcPts val="0"/>
              </a:spcAft>
              <a:defRPr/>
            </a:pPr>
            <a:r>
              <a:rPr lang="es-AR" altLang="es-AR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Tw Cen MT" panose="020B0602020104020603" pitchFamily="34" charset="0"/>
                <a:cs typeface="+mn-cs"/>
              </a:rPr>
              <a:t>En una lista simple donde cada dato almacenado posee la referencia a un nuevo tipo de lista simple interno.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xmlns="" id="{E9CD5211-7E67-4141-AC68-FD5B2472F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019200"/>
          </a:xfrm>
        </p:spPr>
        <p:txBody>
          <a:bodyPr>
            <a:normAutofit/>
          </a:bodyPr>
          <a:lstStyle/>
          <a:p>
            <a:r>
              <a:rPr lang="es-AR" dirty="0"/>
              <a:t>Lista de Listas</a:t>
            </a:r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xmlns="" id="{4F89DD27-8F6B-4660-B527-FA7EC321442E}"/>
              </a:ext>
            </a:extLst>
          </p:cNvPr>
          <p:cNvGrpSpPr>
            <a:grpSpLocks/>
          </p:cNvGrpSpPr>
          <p:nvPr/>
        </p:nvGrpSpPr>
        <p:grpSpPr bwMode="auto">
          <a:xfrm>
            <a:off x="179512" y="2819942"/>
            <a:ext cx="7299397" cy="1041106"/>
            <a:chOff x="931652" y="1621385"/>
            <a:chExt cx="4489035" cy="1624527"/>
          </a:xfrm>
        </p:grpSpPr>
        <p:grpSp>
          <p:nvGrpSpPr>
            <p:cNvPr id="6" name="13 Grupo">
              <a:extLst>
                <a:ext uri="{FF2B5EF4-FFF2-40B4-BE49-F238E27FC236}">
                  <a16:creationId xmlns:a16="http://schemas.microsoft.com/office/drawing/2014/main" xmlns="" id="{BCF7EB83-3806-452B-9697-C12C81BAA02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31652" y="1621385"/>
              <a:ext cx="4489035" cy="1624527"/>
              <a:chOff x="931454" y="1621385"/>
              <a:chExt cx="4489035" cy="1624527"/>
            </a:xfrm>
          </p:grpSpPr>
          <p:sp>
            <p:nvSpPr>
              <p:cNvPr id="8" name="Rectangle 3">
                <a:extLst>
                  <a:ext uri="{FF2B5EF4-FFF2-40B4-BE49-F238E27FC236}">
                    <a16:creationId xmlns:a16="http://schemas.microsoft.com/office/drawing/2014/main" xmlns="" id="{A147ED5C-06B0-4036-85D3-2058BC3915B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31454" y="1621385"/>
                <a:ext cx="990600" cy="6667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>
                    <a:schemeClr val="accent2"/>
                  </a:buClr>
                  <a:buSzPct val="60000"/>
                  <a:buFontTx/>
                  <a:buNone/>
                </a:pPr>
                <a:r>
                  <a:rPr lang="es-AR" altLang="es-AR" sz="2000" dirty="0" err="1">
                    <a:solidFill>
                      <a:srgbClr val="002060"/>
                    </a:solidFill>
                    <a:latin typeface="Arial" panose="020B0604020202020204" pitchFamily="34" charset="0"/>
                  </a:rPr>
                  <a:t>ListaUsuario</a:t>
                </a:r>
                <a:endParaRPr lang="es-AR" altLang="es-AR" sz="2000" dirty="0">
                  <a:solidFill>
                    <a:srgbClr val="002060"/>
                  </a:solidFill>
                  <a:latin typeface="Arial" panose="020B0604020202020204" pitchFamily="34" charset="0"/>
                </a:endParaRPr>
              </a:p>
              <a:p>
                <a:pPr eaLnBrk="1" hangingPunct="1">
                  <a:spcBef>
                    <a:spcPct val="0"/>
                  </a:spcBef>
                  <a:buClr>
                    <a:schemeClr val="accent2"/>
                  </a:buClr>
                  <a:buSzPct val="60000"/>
                  <a:buFontTx/>
                  <a:buNone/>
                </a:pPr>
                <a:endParaRPr lang="es-ES_tradnl" altLang="es-AR" sz="2000" dirty="0">
                  <a:latin typeface="Arial" panose="020B0604020202020204" pitchFamily="34" charset="0"/>
                </a:endParaRPr>
              </a:p>
              <a:p>
                <a:pPr eaLnBrk="1" hangingPunct="1">
                  <a:spcBef>
                    <a:spcPct val="0"/>
                  </a:spcBef>
                  <a:buClr>
                    <a:schemeClr val="accent2"/>
                  </a:buClr>
                  <a:buSzPct val="60000"/>
                  <a:buFontTx/>
                  <a:buNone/>
                </a:pPr>
                <a:r>
                  <a:rPr lang="es-ES_tradnl" altLang="es-AR" sz="2000" dirty="0">
                    <a:latin typeface="Arial" panose="020B0604020202020204" pitchFamily="34" charset="0"/>
                  </a:rPr>
                  <a:t>  </a:t>
                </a:r>
              </a:p>
              <a:p>
                <a:pPr eaLnBrk="1" hangingPunct="1">
                  <a:spcBef>
                    <a:spcPct val="0"/>
                  </a:spcBef>
                  <a:buClr>
                    <a:schemeClr val="accent2"/>
                  </a:buClr>
                  <a:buSzPct val="60000"/>
                  <a:buFontTx/>
                  <a:buNone/>
                </a:pPr>
                <a:r>
                  <a:rPr lang="es-ES_tradnl" altLang="es-AR" sz="2000" dirty="0">
                    <a:latin typeface="Arial" panose="020B0604020202020204" pitchFamily="34" charset="0"/>
                  </a:rPr>
                  <a:t> </a:t>
                </a:r>
              </a:p>
            </p:txBody>
          </p:sp>
          <p:grpSp>
            <p:nvGrpSpPr>
              <p:cNvPr id="9" name="64 Grupo">
                <a:extLst>
                  <a:ext uri="{FF2B5EF4-FFF2-40B4-BE49-F238E27FC236}">
                    <a16:creationId xmlns:a16="http://schemas.microsoft.com/office/drawing/2014/main" xmlns="" id="{913D7D9F-7E30-469A-9876-E48C9C6512C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429889" y="1905000"/>
                <a:ext cx="990600" cy="1340912"/>
                <a:chOff x="663093" y="2857502"/>
                <a:chExt cx="1070865" cy="1005691"/>
              </a:xfrm>
            </p:grpSpPr>
            <p:sp>
              <p:nvSpPr>
                <p:cNvPr id="22" name="Rectangle 3">
                  <a:extLst>
                    <a:ext uri="{FF2B5EF4-FFF2-40B4-BE49-F238E27FC236}">
                      <a16:creationId xmlns:a16="http://schemas.microsoft.com/office/drawing/2014/main" xmlns="" id="{F0F76B25-4DE3-445B-B362-75AD468E2C0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63093" y="2857502"/>
                  <a:ext cx="1070865" cy="1005691"/>
                </a:xfrm>
                <a:prstGeom prst="rect">
                  <a:avLst/>
                </a:prstGeom>
                <a:noFill/>
                <a:ln w="6350">
                  <a:solidFill>
                    <a:srgbClr val="007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>
                      <a:schemeClr val="accent2"/>
                    </a:buClr>
                    <a:buSzPct val="60000"/>
                    <a:buFontTx/>
                    <a:buNone/>
                  </a:pPr>
                  <a:r>
                    <a:rPr lang="es-ES" altLang="es-AR" sz="2000" dirty="0">
                      <a:solidFill>
                        <a:srgbClr val="002060"/>
                      </a:solidFill>
                      <a:latin typeface="Arial" panose="020B0604020202020204" pitchFamily="34" charset="0"/>
                    </a:rPr>
                    <a:t>silvy27</a:t>
                  </a:r>
                </a:p>
                <a:p>
                  <a:pPr eaLnBrk="1" hangingPunct="1">
                    <a:spcBef>
                      <a:spcPct val="0"/>
                    </a:spcBef>
                    <a:buClr>
                      <a:schemeClr val="accent2"/>
                    </a:buClr>
                    <a:buSzPct val="60000"/>
                    <a:buFontTx/>
                    <a:buNone/>
                  </a:pPr>
                  <a:r>
                    <a:rPr lang="es-ES" altLang="es-AR" sz="2000" dirty="0">
                      <a:solidFill>
                        <a:srgbClr val="C00000"/>
                      </a:solidFill>
                      <a:latin typeface="Arial" panose="020B0604020202020204" pitchFamily="34" charset="0"/>
                    </a:rPr>
                    <a:t>tweets</a:t>
                  </a:r>
                  <a:endParaRPr lang="es-ES_tradnl" altLang="es-AR" sz="2000" b="1" dirty="0">
                    <a:solidFill>
                      <a:srgbClr val="C00000"/>
                    </a:solidFill>
                    <a:latin typeface="Arial" panose="020B0604020202020204" pitchFamily="34" charset="0"/>
                  </a:endParaRPr>
                </a:p>
              </p:txBody>
            </p:sp>
            <p:cxnSp>
              <p:nvCxnSpPr>
                <p:cNvPr id="23" name="10 Conector recto">
                  <a:extLst>
                    <a:ext uri="{FF2B5EF4-FFF2-40B4-BE49-F238E27FC236}">
                      <a16:creationId xmlns:a16="http://schemas.microsoft.com/office/drawing/2014/main" xmlns="" id="{D2CF87F4-0EEC-4B05-9D2C-9E7E26F6D31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6975" y="2857502"/>
                  <a:ext cx="0" cy="1005691"/>
                </a:xfrm>
                <a:prstGeom prst="line">
                  <a:avLst/>
                </a:prstGeom>
                <a:ln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" name="68 Grupo">
                <a:extLst>
                  <a:ext uri="{FF2B5EF4-FFF2-40B4-BE49-F238E27FC236}">
                    <a16:creationId xmlns:a16="http://schemas.microsoft.com/office/drawing/2014/main" xmlns="" id="{1DA61139-0B1B-4E0D-89CD-40A1755004A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22790" y="1905000"/>
                <a:ext cx="911225" cy="1340912"/>
                <a:chOff x="988999" y="2857502"/>
                <a:chExt cx="1071823" cy="1005691"/>
              </a:xfrm>
            </p:grpSpPr>
            <p:sp>
              <p:nvSpPr>
                <p:cNvPr id="19" name="Rectangle 3">
                  <a:extLst>
                    <a:ext uri="{FF2B5EF4-FFF2-40B4-BE49-F238E27FC236}">
                      <a16:creationId xmlns:a16="http://schemas.microsoft.com/office/drawing/2014/main" xmlns="" id="{1F73E5CA-CF5E-439F-BD82-0A9E1DDA5DB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88999" y="2857502"/>
                  <a:ext cx="1071823" cy="1005691"/>
                </a:xfrm>
                <a:prstGeom prst="rect">
                  <a:avLst/>
                </a:prstGeom>
                <a:noFill/>
                <a:ln w="6350">
                  <a:solidFill>
                    <a:srgbClr val="007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>
                      <a:schemeClr val="accent2"/>
                    </a:buClr>
                    <a:buSzPct val="60000"/>
                    <a:buFontTx/>
                    <a:buNone/>
                  </a:pPr>
                  <a:r>
                    <a:rPr lang="es-ES" altLang="es-AR" sz="2000" dirty="0">
                      <a:solidFill>
                        <a:srgbClr val="002060"/>
                      </a:solidFill>
                      <a:latin typeface="Arial" panose="020B0604020202020204" pitchFamily="34" charset="0"/>
                    </a:rPr>
                    <a:t>juan45</a:t>
                  </a:r>
                </a:p>
                <a:p>
                  <a:pPr eaLnBrk="1" hangingPunct="1">
                    <a:spcBef>
                      <a:spcPct val="0"/>
                    </a:spcBef>
                    <a:buClr>
                      <a:schemeClr val="accent2"/>
                    </a:buClr>
                    <a:buSzPct val="60000"/>
                    <a:buFontTx/>
                    <a:buNone/>
                  </a:pPr>
                  <a:r>
                    <a:rPr lang="es-ES_tradnl" altLang="es-AR" sz="2000" dirty="0">
                      <a:solidFill>
                        <a:srgbClr val="C00000"/>
                      </a:solidFill>
                      <a:latin typeface="Arial" panose="020B0604020202020204" pitchFamily="34" charset="0"/>
                    </a:rPr>
                    <a:t>tweets</a:t>
                  </a:r>
                </a:p>
              </p:txBody>
            </p:sp>
            <p:cxnSp>
              <p:nvCxnSpPr>
                <p:cNvPr id="20" name="14 Conector recto">
                  <a:extLst>
                    <a:ext uri="{FF2B5EF4-FFF2-40B4-BE49-F238E27FC236}">
                      <a16:creationId xmlns:a16="http://schemas.microsoft.com/office/drawing/2014/main" xmlns="" id="{79CF0486-DF4D-47F3-A4C5-F37901CF0B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03380" y="2857502"/>
                  <a:ext cx="0" cy="1005691"/>
                </a:xfrm>
                <a:prstGeom prst="line">
                  <a:avLst/>
                </a:prstGeom>
                <a:ln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1" name="18 Conector recto de flecha">
                <a:extLst>
                  <a:ext uri="{FF2B5EF4-FFF2-40B4-BE49-F238E27FC236}">
                    <a16:creationId xmlns:a16="http://schemas.microsoft.com/office/drawing/2014/main" xmlns="" id="{A8B3B483-50F0-4B1B-849E-7D0EB56A2B59}"/>
                  </a:ext>
                </a:extLst>
              </p:cNvPr>
              <p:cNvCxnSpPr>
                <a:cxnSpLocks/>
                <a:stCxn id="19" idx="3"/>
                <a:endCxn id="22" idx="1"/>
              </p:cNvCxnSpPr>
              <p:nvPr/>
            </p:nvCxnSpPr>
            <p:spPr bwMode="auto">
              <a:xfrm>
                <a:off x="4234015" y="2575456"/>
                <a:ext cx="195874" cy="0"/>
              </a:xfrm>
              <a:prstGeom prst="straightConnector1">
                <a:avLst/>
              </a:prstGeom>
              <a:ln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24 Conector recto de flecha">
                <a:extLst>
                  <a:ext uri="{FF2B5EF4-FFF2-40B4-BE49-F238E27FC236}">
                    <a16:creationId xmlns:a16="http://schemas.microsoft.com/office/drawing/2014/main" xmlns="" id="{685A8CBA-AFF7-4CAC-B05C-21E6B7A449FE}"/>
                  </a:ext>
                </a:extLst>
              </p:cNvPr>
              <p:cNvCxnSpPr>
                <a:cxnSpLocks/>
                <a:stCxn id="15" idx="3"/>
                <a:endCxn id="19" idx="1"/>
              </p:cNvCxnSpPr>
              <p:nvPr/>
            </p:nvCxnSpPr>
            <p:spPr bwMode="auto">
              <a:xfrm>
                <a:off x="3034953" y="2575456"/>
                <a:ext cx="287837" cy="0"/>
              </a:xfrm>
              <a:prstGeom prst="straightConnector1">
                <a:avLst/>
              </a:prstGeom>
              <a:ln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" name="68 Grupo">
                <a:extLst>
                  <a:ext uri="{FF2B5EF4-FFF2-40B4-BE49-F238E27FC236}">
                    <a16:creationId xmlns:a16="http://schemas.microsoft.com/office/drawing/2014/main" xmlns="" id="{6FD9F7D7-4BF0-49A0-A7C2-C33F0F76CDC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23728" y="1905000"/>
                <a:ext cx="911225" cy="1340912"/>
                <a:chOff x="1357289" y="2857502"/>
                <a:chExt cx="1071823" cy="1005691"/>
              </a:xfrm>
            </p:grpSpPr>
            <p:sp>
              <p:nvSpPr>
                <p:cNvPr id="15" name="Rectangle 3">
                  <a:extLst>
                    <a:ext uri="{FF2B5EF4-FFF2-40B4-BE49-F238E27FC236}">
                      <a16:creationId xmlns:a16="http://schemas.microsoft.com/office/drawing/2014/main" xmlns="" id="{86056092-C417-4526-B406-BACB0AFE008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357289" y="2857502"/>
                  <a:ext cx="1071823" cy="1005691"/>
                </a:xfrm>
                <a:prstGeom prst="rect">
                  <a:avLst/>
                </a:prstGeom>
                <a:noFill/>
                <a:ln w="6350">
                  <a:solidFill>
                    <a:srgbClr val="007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>
                      <a:schemeClr val="accent2"/>
                    </a:buClr>
                    <a:buSzPct val="60000"/>
                    <a:buFontTx/>
                    <a:buNone/>
                  </a:pPr>
                  <a:r>
                    <a:rPr lang="es-ES_tradnl" altLang="es-AR" sz="2000" dirty="0">
                      <a:solidFill>
                        <a:srgbClr val="002060"/>
                      </a:solidFill>
                      <a:latin typeface="Arial" panose="020B0604020202020204" pitchFamily="34" charset="0"/>
                    </a:rPr>
                    <a:t>alejo3</a:t>
                  </a:r>
                </a:p>
                <a:p>
                  <a:pPr eaLnBrk="1" hangingPunct="1">
                    <a:spcBef>
                      <a:spcPct val="0"/>
                    </a:spcBef>
                    <a:buClr>
                      <a:schemeClr val="accent2"/>
                    </a:buClr>
                    <a:buSzPct val="60000"/>
                    <a:buFontTx/>
                    <a:buNone/>
                  </a:pPr>
                  <a:r>
                    <a:rPr lang="es-ES_tradnl" altLang="es-AR" sz="2000" dirty="0">
                      <a:solidFill>
                        <a:srgbClr val="C00000"/>
                      </a:solidFill>
                      <a:latin typeface="Arial" panose="020B0604020202020204" pitchFamily="34" charset="0"/>
                    </a:rPr>
                    <a:t>tweets</a:t>
                  </a:r>
                </a:p>
              </p:txBody>
            </p:sp>
            <p:cxnSp>
              <p:nvCxnSpPr>
                <p:cNvPr id="17" name="28 Conector recto">
                  <a:extLst>
                    <a:ext uri="{FF2B5EF4-FFF2-40B4-BE49-F238E27FC236}">
                      <a16:creationId xmlns:a16="http://schemas.microsoft.com/office/drawing/2014/main" xmlns="" id="{FFE37F18-341E-4BB9-AF8F-555BF627D1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72556" y="2857502"/>
                  <a:ext cx="0" cy="1005691"/>
                </a:xfrm>
                <a:prstGeom prst="line">
                  <a:avLst/>
                </a:prstGeom>
                <a:ln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7" name="69 Conector recto de flecha">
              <a:extLst>
                <a:ext uri="{FF2B5EF4-FFF2-40B4-BE49-F238E27FC236}">
                  <a16:creationId xmlns:a16="http://schemas.microsoft.com/office/drawing/2014/main" xmlns="" id="{A2154308-B9C2-478F-9975-FF197AB53A42}"/>
                </a:ext>
              </a:extLst>
            </p:cNvPr>
            <p:cNvCxnSpPr>
              <a:cxnSpLocks/>
              <a:stCxn id="8" idx="2"/>
              <a:endCxn id="15" idx="1"/>
            </p:cNvCxnSpPr>
            <p:nvPr/>
          </p:nvCxnSpPr>
          <p:spPr bwMode="auto">
            <a:xfrm>
              <a:off x="1426952" y="2288135"/>
              <a:ext cx="696974" cy="287322"/>
            </a:xfrm>
            <a:prstGeom prst="straightConnector1">
              <a:avLst/>
            </a:prstGeom>
            <a:ln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upo 42">
            <a:extLst>
              <a:ext uri="{FF2B5EF4-FFF2-40B4-BE49-F238E27FC236}">
                <a16:creationId xmlns:a16="http://schemas.microsoft.com/office/drawing/2014/main" xmlns="" id="{8FCBC907-0CAA-4B3A-B120-229EB21BFA46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1324422" y="4569306"/>
            <a:ext cx="2981176" cy="1238547"/>
            <a:chOff x="1429113" y="1904997"/>
            <a:chExt cx="4129199" cy="666755"/>
          </a:xfrm>
        </p:grpSpPr>
        <p:grpSp>
          <p:nvGrpSpPr>
            <p:cNvPr id="44" name="13 Grupo">
              <a:extLst>
                <a:ext uri="{FF2B5EF4-FFF2-40B4-BE49-F238E27FC236}">
                  <a16:creationId xmlns:a16="http://schemas.microsoft.com/office/drawing/2014/main" xmlns="" id="{C2F174E1-D4D2-4FF5-9EF1-F872F0E8FD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23926" y="1904997"/>
              <a:ext cx="3434386" cy="666755"/>
              <a:chOff x="2123728" y="1904997"/>
              <a:chExt cx="3434386" cy="666755"/>
            </a:xfrm>
          </p:grpSpPr>
          <p:grpSp>
            <p:nvGrpSpPr>
              <p:cNvPr id="47" name="64 Grupo">
                <a:extLst>
                  <a:ext uri="{FF2B5EF4-FFF2-40B4-BE49-F238E27FC236}">
                    <a16:creationId xmlns:a16="http://schemas.microsoft.com/office/drawing/2014/main" xmlns="" id="{FACC6673-F8F4-4B40-B0B0-6C3A589FA26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46891" y="1905000"/>
                <a:ext cx="911223" cy="666750"/>
                <a:chOff x="897678" y="2857502"/>
                <a:chExt cx="985057" cy="500066"/>
              </a:xfrm>
            </p:grpSpPr>
            <p:sp>
              <p:nvSpPr>
                <p:cNvPr id="58" name="Rectangle 3">
                  <a:extLst>
                    <a:ext uri="{FF2B5EF4-FFF2-40B4-BE49-F238E27FC236}">
                      <a16:creationId xmlns:a16="http://schemas.microsoft.com/office/drawing/2014/main" xmlns="" id="{762F63C5-43A0-484F-8944-9C5FE3152BC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97678" y="2857502"/>
                  <a:ext cx="985057" cy="500066"/>
                </a:xfrm>
                <a:prstGeom prst="rect">
                  <a:avLst/>
                </a:prstGeom>
                <a:noFill/>
                <a:ln w="6350">
                  <a:solidFill>
                    <a:schemeClr val="accent2">
                      <a:lumMod val="75000"/>
                    </a:schemeClr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vert270" anchor="t" anchorCtr="1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>
                      <a:schemeClr val="accent2"/>
                    </a:buClr>
                    <a:buSzPct val="60000"/>
                    <a:buFontTx/>
                    <a:buNone/>
                  </a:pPr>
                  <a:r>
                    <a:rPr lang="es-ES" altLang="es-AR" sz="1200" dirty="0">
                      <a:solidFill>
                        <a:srgbClr val="C00000"/>
                      </a:solidFill>
                      <a:latin typeface="Arial" panose="020B0604020202020204" pitchFamily="34" charset="0"/>
                    </a:rPr>
                    <a:t>“bla </a:t>
                  </a:r>
                  <a:r>
                    <a:rPr lang="es-ES" altLang="es-AR" sz="1200" dirty="0" err="1">
                      <a:solidFill>
                        <a:srgbClr val="C00000"/>
                      </a:solidFill>
                      <a:latin typeface="Arial" panose="020B0604020202020204" pitchFamily="34" charset="0"/>
                    </a:rPr>
                    <a:t>bla</a:t>
                  </a:r>
                  <a:r>
                    <a:rPr lang="es-ES" altLang="es-AR" sz="1200" dirty="0">
                      <a:solidFill>
                        <a:srgbClr val="C00000"/>
                      </a:solidFill>
                      <a:latin typeface="Arial" panose="020B0604020202020204" pitchFamily="34" charset="0"/>
                    </a:rPr>
                    <a:t>”</a:t>
                  </a:r>
                  <a:endParaRPr lang="es-ES_tradnl" altLang="es-AR" sz="1200" b="1" dirty="0">
                    <a:solidFill>
                      <a:srgbClr val="C00000"/>
                    </a:solidFill>
                    <a:latin typeface="Arial" panose="020B0604020202020204" pitchFamily="34" charset="0"/>
                  </a:endParaRPr>
                </a:p>
              </p:txBody>
            </p:sp>
            <p:cxnSp>
              <p:nvCxnSpPr>
                <p:cNvPr id="59" name="10 Conector recto">
                  <a:extLst>
                    <a:ext uri="{FF2B5EF4-FFF2-40B4-BE49-F238E27FC236}">
                      <a16:creationId xmlns:a16="http://schemas.microsoft.com/office/drawing/2014/main" xmlns="" id="{7DAEE057-5690-4346-865C-10F853C1DA2D}"/>
                    </a:ext>
                  </a:extLst>
                </p:cNvPr>
                <p:cNvCxnSpPr/>
                <p:nvPr/>
              </p:nvCxnSpPr>
              <p:spPr>
                <a:xfrm rot="16200000" flipH="1">
                  <a:off x="1294558" y="3107535"/>
                  <a:ext cx="500066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8" name="68 Grupo">
                <a:extLst>
                  <a:ext uri="{FF2B5EF4-FFF2-40B4-BE49-F238E27FC236}">
                    <a16:creationId xmlns:a16="http://schemas.microsoft.com/office/drawing/2014/main" xmlns="" id="{6747BEA4-27F5-4538-8ECD-C1AD21ED92C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41101" y="1904997"/>
                <a:ext cx="911228" cy="666755"/>
                <a:chOff x="1128164" y="2857501"/>
                <a:chExt cx="1071827" cy="500070"/>
              </a:xfrm>
            </p:grpSpPr>
            <p:sp>
              <p:nvSpPr>
                <p:cNvPr id="55" name="Rectangle 3">
                  <a:extLst>
                    <a:ext uri="{FF2B5EF4-FFF2-40B4-BE49-F238E27FC236}">
                      <a16:creationId xmlns:a16="http://schemas.microsoft.com/office/drawing/2014/main" xmlns="" id="{F4DC155B-58DE-44A4-8BBD-319693EAEBB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128164" y="2857501"/>
                  <a:ext cx="1071827" cy="500067"/>
                </a:xfrm>
                <a:prstGeom prst="rect">
                  <a:avLst/>
                </a:prstGeom>
                <a:noFill/>
                <a:ln w="6350">
                  <a:solidFill>
                    <a:schemeClr val="accent2">
                      <a:lumMod val="75000"/>
                    </a:schemeClr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vert270" anchor="t" anchorCtr="1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>
                      <a:schemeClr val="accent2"/>
                    </a:buClr>
                    <a:buSzPct val="60000"/>
                    <a:buFontTx/>
                    <a:buNone/>
                  </a:pPr>
                  <a:r>
                    <a:rPr lang="es-ES" altLang="es-AR" sz="1400" dirty="0">
                      <a:solidFill>
                        <a:srgbClr val="C00000"/>
                      </a:solidFill>
                      <a:latin typeface="Arial" panose="020B0604020202020204" pitchFamily="34" charset="0"/>
                    </a:rPr>
                    <a:t>“</a:t>
                  </a:r>
                  <a:r>
                    <a:rPr lang="es-ES" altLang="es-AR" sz="1400" dirty="0" err="1">
                      <a:solidFill>
                        <a:srgbClr val="C00000"/>
                      </a:solidFill>
                      <a:latin typeface="Arial" panose="020B0604020202020204" pitchFamily="34" charset="0"/>
                    </a:rPr>
                    <a:t>coment</a:t>
                  </a:r>
                  <a:r>
                    <a:rPr lang="es-ES" altLang="es-AR" sz="1400" dirty="0">
                      <a:solidFill>
                        <a:srgbClr val="C00000"/>
                      </a:solidFill>
                      <a:latin typeface="Arial" panose="020B0604020202020204" pitchFamily="34" charset="0"/>
                    </a:rPr>
                    <a:t>..”</a:t>
                  </a:r>
                  <a:endParaRPr lang="es-ES_tradnl" altLang="es-AR" sz="1400" dirty="0">
                    <a:solidFill>
                      <a:srgbClr val="C00000"/>
                    </a:solidFill>
                    <a:latin typeface="Arial" panose="020B0604020202020204" pitchFamily="34" charset="0"/>
                  </a:endParaRPr>
                </a:p>
              </p:txBody>
            </p:sp>
            <p:cxnSp>
              <p:nvCxnSpPr>
                <p:cNvPr id="56" name="14 Conector recto">
                  <a:extLst>
                    <a:ext uri="{FF2B5EF4-FFF2-40B4-BE49-F238E27FC236}">
                      <a16:creationId xmlns:a16="http://schemas.microsoft.com/office/drawing/2014/main" xmlns="" id="{1D0F4B56-9A78-4325-BFD8-8D24DE04EDE5}"/>
                    </a:ext>
                  </a:extLst>
                </p:cNvPr>
                <p:cNvCxnSpPr/>
                <p:nvPr/>
              </p:nvCxnSpPr>
              <p:spPr>
                <a:xfrm rot="16200000" flipH="1">
                  <a:off x="1592539" y="3107538"/>
                  <a:ext cx="500066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18 Conector recto de flecha">
                <a:extLst>
                  <a:ext uri="{FF2B5EF4-FFF2-40B4-BE49-F238E27FC236}">
                    <a16:creationId xmlns:a16="http://schemas.microsoft.com/office/drawing/2014/main" xmlns="" id="{8B4C22B1-09FA-451B-8A84-239914551094}"/>
                  </a:ext>
                </a:extLst>
              </p:cNvPr>
              <p:cNvCxnSpPr>
                <a:cxnSpLocks/>
                <a:stCxn id="55" idx="3"/>
                <a:endCxn id="58" idx="1"/>
              </p:cNvCxnSpPr>
              <p:nvPr/>
            </p:nvCxnSpPr>
            <p:spPr bwMode="auto">
              <a:xfrm rot="16200000" flipH="1">
                <a:off x="4499609" y="2091093"/>
                <a:ext cx="3" cy="294560"/>
              </a:xfrm>
              <a:prstGeom prst="straightConnector1">
                <a:avLst/>
              </a:prstGeom>
              <a:ln>
                <a:solidFill>
                  <a:schemeClr val="accent2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24 Conector recto de flecha">
                <a:extLst>
                  <a:ext uri="{FF2B5EF4-FFF2-40B4-BE49-F238E27FC236}">
                    <a16:creationId xmlns:a16="http://schemas.microsoft.com/office/drawing/2014/main" xmlns="" id="{362A857E-3A2F-4E45-9286-D896B2851DEA}"/>
                  </a:ext>
                </a:extLst>
              </p:cNvPr>
              <p:cNvCxnSpPr>
                <a:cxnSpLocks/>
                <a:endCxn id="55" idx="1"/>
              </p:cNvCxnSpPr>
              <p:nvPr/>
            </p:nvCxnSpPr>
            <p:spPr bwMode="auto">
              <a:xfrm rot="16200000">
                <a:off x="3242048" y="2039320"/>
                <a:ext cx="3" cy="398107"/>
              </a:xfrm>
              <a:prstGeom prst="straightConnector1">
                <a:avLst/>
              </a:prstGeom>
              <a:ln>
                <a:solidFill>
                  <a:schemeClr val="accent2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1" name="68 Grupo">
                <a:extLst>
                  <a:ext uri="{FF2B5EF4-FFF2-40B4-BE49-F238E27FC236}">
                    <a16:creationId xmlns:a16="http://schemas.microsoft.com/office/drawing/2014/main" xmlns="" id="{74E2D6CD-7CE3-4918-9907-685CB9EFC12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23728" y="1905000"/>
                <a:ext cx="911225" cy="666750"/>
                <a:chOff x="1357289" y="2857502"/>
                <a:chExt cx="1071823" cy="500066"/>
              </a:xfrm>
            </p:grpSpPr>
            <p:sp>
              <p:nvSpPr>
                <p:cNvPr id="52" name="Rectangle 3">
                  <a:extLst>
                    <a:ext uri="{FF2B5EF4-FFF2-40B4-BE49-F238E27FC236}">
                      <a16:creationId xmlns:a16="http://schemas.microsoft.com/office/drawing/2014/main" xmlns="" id="{5E1BEFB5-349E-4160-8DA1-F418D2DAEA8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357289" y="2857502"/>
                  <a:ext cx="1071823" cy="500066"/>
                </a:xfrm>
                <a:prstGeom prst="rect">
                  <a:avLst/>
                </a:prstGeom>
                <a:noFill/>
                <a:ln w="6350">
                  <a:solidFill>
                    <a:schemeClr val="accent2">
                      <a:lumMod val="75000"/>
                    </a:schemeClr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vert270" anchor="t" anchorCtr="1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>
                      <a:schemeClr val="accent2"/>
                    </a:buClr>
                    <a:buSzPct val="60000"/>
                    <a:buFontTx/>
                    <a:buNone/>
                  </a:pPr>
                  <a:r>
                    <a:rPr lang="es-ES_tradnl" altLang="es-AR" sz="1400" dirty="0">
                      <a:solidFill>
                        <a:srgbClr val="C00000"/>
                      </a:solidFill>
                      <a:latin typeface="Arial" panose="020B0604020202020204" pitchFamily="34" charset="0"/>
                    </a:rPr>
                    <a:t>“Hola”</a:t>
                  </a:r>
                </a:p>
              </p:txBody>
            </p:sp>
            <p:cxnSp>
              <p:nvCxnSpPr>
                <p:cNvPr id="53" name="28 Conector recto">
                  <a:extLst>
                    <a:ext uri="{FF2B5EF4-FFF2-40B4-BE49-F238E27FC236}">
                      <a16:creationId xmlns:a16="http://schemas.microsoft.com/office/drawing/2014/main" xmlns="" id="{92AEF1FB-EE36-446C-A2F9-C7BA2FE7F464}"/>
                    </a:ext>
                  </a:extLst>
                </p:cNvPr>
                <p:cNvCxnSpPr/>
                <p:nvPr/>
              </p:nvCxnSpPr>
              <p:spPr>
                <a:xfrm rot="16200000" flipH="1">
                  <a:off x="1728795" y="3107535"/>
                  <a:ext cx="500066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45" name="69 Conector recto de flecha">
              <a:extLst>
                <a:ext uri="{FF2B5EF4-FFF2-40B4-BE49-F238E27FC236}">
                  <a16:creationId xmlns:a16="http://schemas.microsoft.com/office/drawing/2014/main" xmlns="" id="{5C409687-9C1D-4C12-86D2-8FD240BBD1E4}"/>
                </a:ext>
              </a:extLst>
            </p:cNvPr>
            <p:cNvCxnSpPr>
              <a:cxnSpLocks/>
              <a:endCxn id="52" idx="1"/>
            </p:cNvCxnSpPr>
            <p:nvPr/>
          </p:nvCxnSpPr>
          <p:spPr bwMode="auto">
            <a:xfrm rot="16200000">
              <a:off x="1716431" y="1951057"/>
              <a:ext cx="120177" cy="694813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Rectángulo 63">
            <a:extLst>
              <a:ext uri="{FF2B5EF4-FFF2-40B4-BE49-F238E27FC236}">
                <a16:creationId xmlns:a16="http://schemas.microsoft.com/office/drawing/2014/main" xmlns="" id="{335D5551-8520-4C59-A979-439D55E07102}"/>
              </a:ext>
            </a:extLst>
          </p:cNvPr>
          <p:cNvSpPr/>
          <p:nvPr/>
        </p:nvSpPr>
        <p:spPr>
          <a:xfrm>
            <a:off x="6941944" y="3247240"/>
            <a:ext cx="5369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altLang="es-AR" b="1" dirty="0" err="1">
                <a:solidFill>
                  <a:srgbClr val="002060"/>
                </a:solidFill>
                <a:latin typeface="Arial" panose="020B0604020202020204" pitchFamily="34" charset="0"/>
              </a:rPr>
              <a:t>nil</a:t>
            </a:r>
            <a:endParaRPr lang="es-AR" dirty="0">
              <a:solidFill>
                <a:srgbClr val="002060"/>
              </a:solidFill>
            </a:endParaRPr>
          </a:p>
        </p:txBody>
      </p:sp>
      <p:sp>
        <p:nvSpPr>
          <p:cNvPr id="76" name="Rectángulo 75">
            <a:extLst>
              <a:ext uri="{FF2B5EF4-FFF2-40B4-BE49-F238E27FC236}">
                <a16:creationId xmlns:a16="http://schemas.microsoft.com/office/drawing/2014/main" xmlns="" id="{8242257C-D094-43DC-9469-B3EA79BAE0B6}"/>
              </a:ext>
            </a:extLst>
          </p:cNvPr>
          <p:cNvSpPr/>
          <p:nvPr/>
        </p:nvSpPr>
        <p:spPr>
          <a:xfrm>
            <a:off x="2591771" y="6419386"/>
            <a:ext cx="70302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altLang="es-AR" sz="1400" b="1" dirty="0" err="1">
                <a:solidFill>
                  <a:srgbClr val="C00000"/>
                </a:solidFill>
                <a:latin typeface="Arial" panose="020B0604020202020204" pitchFamily="34" charset="0"/>
              </a:rPr>
              <a:t>nil</a:t>
            </a:r>
            <a:endParaRPr lang="es-AR" sz="1400" dirty="0">
              <a:solidFill>
                <a:srgbClr val="C00000"/>
              </a:solidFill>
            </a:endParaRPr>
          </a:p>
        </p:txBody>
      </p:sp>
      <p:grpSp>
        <p:nvGrpSpPr>
          <p:cNvPr id="77" name="Grupo 76">
            <a:extLst>
              <a:ext uri="{FF2B5EF4-FFF2-40B4-BE49-F238E27FC236}">
                <a16:creationId xmlns:a16="http://schemas.microsoft.com/office/drawing/2014/main" xmlns="" id="{F9DDCA48-022C-4496-8517-EBA3F56DBD68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3783134" y="4151951"/>
            <a:ext cx="2110630" cy="1238547"/>
            <a:chOff x="1429113" y="1904997"/>
            <a:chExt cx="2923414" cy="666755"/>
          </a:xfrm>
        </p:grpSpPr>
        <p:grpSp>
          <p:nvGrpSpPr>
            <p:cNvPr id="78" name="13 Grupo">
              <a:extLst>
                <a:ext uri="{FF2B5EF4-FFF2-40B4-BE49-F238E27FC236}">
                  <a16:creationId xmlns:a16="http://schemas.microsoft.com/office/drawing/2014/main" xmlns="" id="{90FE6DB5-125D-45C6-8416-75DB7B6F488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23926" y="1904997"/>
              <a:ext cx="2228601" cy="666755"/>
              <a:chOff x="2123728" y="1904997"/>
              <a:chExt cx="2228601" cy="666755"/>
            </a:xfrm>
          </p:grpSpPr>
          <p:grpSp>
            <p:nvGrpSpPr>
              <p:cNvPr id="81" name="68 Grupo">
                <a:extLst>
                  <a:ext uri="{FF2B5EF4-FFF2-40B4-BE49-F238E27FC236}">
                    <a16:creationId xmlns:a16="http://schemas.microsoft.com/office/drawing/2014/main" xmlns="" id="{540658FE-B16A-4BCD-A1E0-1694C9EB213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41101" y="1904997"/>
                <a:ext cx="911228" cy="666755"/>
                <a:chOff x="1128164" y="2857501"/>
                <a:chExt cx="1071827" cy="500070"/>
              </a:xfrm>
            </p:grpSpPr>
            <p:sp>
              <p:nvSpPr>
                <p:cNvPr id="87" name="Rectangle 3">
                  <a:extLst>
                    <a:ext uri="{FF2B5EF4-FFF2-40B4-BE49-F238E27FC236}">
                      <a16:creationId xmlns:a16="http://schemas.microsoft.com/office/drawing/2014/main" xmlns="" id="{EAB2EF75-93B3-4A14-83F4-91A6E685B29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128164" y="2857501"/>
                  <a:ext cx="1071827" cy="500067"/>
                </a:xfrm>
                <a:prstGeom prst="rect">
                  <a:avLst/>
                </a:prstGeom>
                <a:noFill/>
                <a:ln w="6350">
                  <a:solidFill>
                    <a:schemeClr val="accent2">
                      <a:lumMod val="75000"/>
                    </a:schemeClr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vert270" anchor="t" anchorCtr="1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>
                      <a:schemeClr val="accent2"/>
                    </a:buClr>
                    <a:buSzPct val="60000"/>
                    <a:buFontTx/>
                    <a:buNone/>
                  </a:pPr>
                  <a:r>
                    <a:rPr lang="es-ES" altLang="es-AR" sz="1400" dirty="0">
                      <a:solidFill>
                        <a:srgbClr val="C00000"/>
                      </a:solidFill>
                      <a:latin typeface="Arial" panose="020B0604020202020204" pitchFamily="34" charset="0"/>
                    </a:rPr>
                    <a:t>“</a:t>
                  </a:r>
                  <a:r>
                    <a:rPr lang="es-ES" altLang="es-AR" sz="1400" dirty="0" err="1">
                      <a:solidFill>
                        <a:srgbClr val="C00000"/>
                      </a:solidFill>
                      <a:latin typeface="Arial" panose="020B0604020202020204" pitchFamily="34" charset="0"/>
                    </a:rPr>
                    <a:t>Aqui</a:t>
                  </a:r>
                  <a:r>
                    <a:rPr lang="es-ES" altLang="es-AR" sz="1400" dirty="0">
                      <a:solidFill>
                        <a:srgbClr val="C00000"/>
                      </a:solidFill>
                      <a:latin typeface="Arial" panose="020B0604020202020204" pitchFamily="34" charset="0"/>
                    </a:rPr>
                    <a:t>..”</a:t>
                  </a:r>
                  <a:endParaRPr lang="es-ES_tradnl" altLang="es-AR" sz="1400" dirty="0">
                    <a:solidFill>
                      <a:srgbClr val="C00000"/>
                    </a:solidFill>
                    <a:latin typeface="Arial" panose="020B0604020202020204" pitchFamily="34" charset="0"/>
                  </a:endParaRPr>
                </a:p>
              </p:txBody>
            </p:sp>
            <p:cxnSp>
              <p:nvCxnSpPr>
                <p:cNvPr id="88" name="14 Conector recto">
                  <a:extLst>
                    <a:ext uri="{FF2B5EF4-FFF2-40B4-BE49-F238E27FC236}">
                      <a16:creationId xmlns:a16="http://schemas.microsoft.com/office/drawing/2014/main" xmlns="" id="{C6BD28F1-7E7A-42DE-A7CA-D5FBD8CD99CC}"/>
                    </a:ext>
                  </a:extLst>
                </p:cNvPr>
                <p:cNvCxnSpPr/>
                <p:nvPr/>
              </p:nvCxnSpPr>
              <p:spPr>
                <a:xfrm rot="16200000" flipH="1">
                  <a:off x="1592539" y="3107538"/>
                  <a:ext cx="500066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3" name="24 Conector recto de flecha">
                <a:extLst>
                  <a:ext uri="{FF2B5EF4-FFF2-40B4-BE49-F238E27FC236}">
                    <a16:creationId xmlns:a16="http://schemas.microsoft.com/office/drawing/2014/main" xmlns="" id="{A6D5B7DC-76AB-4EED-B9AB-B5485D35BDCD}"/>
                  </a:ext>
                </a:extLst>
              </p:cNvPr>
              <p:cNvCxnSpPr>
                <a:cxnSpLocks/>
                <a:endCxn id="87" idx="1"/>
              </p:cNvCxnSpPr>
              <p:nvPr/>
            </p:nvCxnSpPr>
            <p:spPr bwMode="auto">
              <a:xfrm rot="16200000">
                <a:off x="3242048" y="2039320"/>
                <a:ext cx="3" cy="398107"/>
              </a:xfrm>
              <a:prstGeom prst="straightConnector1">
                <a:avLst/>
              </a:prstGeom>
              <a:ln>
                <a:solidFill>
                  <a:schemeClr val="accent2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4" name="68 Grupo">
                <a:extLst>
                  <a:ext uri="{FF2B5EF4-FFF2-40B4-BE49-F238E27FC236}">
                    <a16:creationId xmlns:a16="http://schemas.microsoft.com/office/drawing/2014/main" xmlns="" id="{F112B423-ACDF-49A3-9E3F-0BB3AF07F65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23728" y="1905000"/>
                <a:ext cx="911225" cy="666750"/>
                <a:chOff x="1357289" y="2857502"/>
                <a:chExt cx="1071823" cy="500066"/>
              </a:xfrm>
            </p:grpSpPr>
            <p:sp>
              <p:nvSpPr>
                <p:cNvPr id="85" name="Rectangle 3">
                  <a:extLst>
                    <a:ext uri="{FF2B5EF4-FFF2-40B4-BE49-F238E27FC236}">
                      <a16:creationId xmlns:a16="http://schemas.microsoft.com/office/drawing/2014/main" xmlns="" id="{BE65C14E-D693-43A7-9DD5-4AAF574CA65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357289" y="2857502"/>
                  <a:ext cx="1071823" cy="500066"/>
                </a:xfrm>
                <a:prstGeom prst="rect">
                  <a:avLst/>
                </a:prstGeom>
                <a:noFill/>
                <a:ln w="6350">
                  <a:solidFill>
                    <a:schemeClr val="accent2">
                      <a:lumMod val="75000"/>
                    </a:schemeClr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vert270" anchor="t" anchorCtr="1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>
                      <a:schemeClr val="accent2"/>
                    </a:buClr>
                    <a:buSzPct val="60000"/>
                    <a:buFontTx/>
                    <a:buNone/>
                  </a:pPr>
                  <a:r>
                    <a:rPr lang="es-ES_tradnl" altLang="es-AR" sz="1400" dirty="0">
                      <a:solidFill>
                        <a:srgbClr val="C00000"/>
                      </a:solidFill>
                      <a:latin typeface="Arial" panose="020B0604020202020204" pitchFamily="34" charset="0"/>
                    </a:rPr>
                    <a:t>“Seguidores..”</a:t>
                  </a:r>
                </a:p>
              </p:txBody>
            </p:sp>
            <p:cxnSp>
              <p:nvCxnSpPr>
                <p:cNvPr id="86" name="28 Conector recto">
                  <a:extLst>
                    <a:ext uri="{FF2B5EF4-FFF2-40B4-BE49-F238E27FC236}">
                      <a16:creationId xmlns:a16="http://schemas.microsoft.com/office/drawing/2014/main" xmlns="" id="{FAFBAB63-57E7-463E-96EF-D036DA7BB17A}"/>
                    </a:ext>
                  </a:extLst>
                </p:cNvPr>
                <p:cNvCxnSpPr/>
                <p:nvPr/>
              </p:nvCxnSpPr>
              <p:spPr>
                <a:xfrm rot="16200000" flipH="1">
                  <a:off x="1728795" y="3107535"/>
                  <a:ext cx="500066" cy="0"/>
                </a:xfrm>
                <a:prstGeom prst="lin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79" name="69 Conector recto de flecha">
              <a:extLst>
                <a:ext uri="{FF2B5EF4-FFF2-40B4-BE49-F238E27FC236}">
                  <a16:creationId xmlns:a16="http://schemas.microsoft.com/office/drawing/2014/main" xmlns="" id="{68B8BD5C-EC48-4365-B75B-7870B1567A94}"/>
                </a:ext>
              </a:extLst>
            </p:cNvPr>
            <p:cNvCxnSpPr>
              <a:cxnSpLocks/>
              <a:endCxn id="85" idx="1"/>
            </p:cNvCxnSpPr>
            <p:nvPr/>
          </p:nvCxnSpPr>
          <p:spPr bwMode="auto">
            <a:xfrm rot="16200000">
              <a:off x="1716431" y="1951057"/>
              <a:ext cx="120177" cy="694813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Rectángulo 90">
            <a:extLst>
              <a:ext uri="{FF2B5EF4-FFF2-40B4-BE49-F238E27FC236}">
                <a16:creationId xmlns:a16="http://schemas.microsoft.com/office/drawing/2014/main" xmlns="" id="{3F12C918-A310-4443-938C-D46B0AB7FB80}"/>
              </a:ext>
            </a:extLst>
          </p:cNvPr>
          <p:cNvSpPr/>
          <p:nvPr/>
        </p:nvSpPr>
        <p:spPr>
          <a:xfrm>
            <a:off x="4660367" y="5589240"/>
            <a:ext cx="70302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altLang="es-AR" sz="1400" b="1" dirty="0" err="1">
                <a:solidFill>
                  <a:srgbClr val="C00000"/>
                </a:solidFill>
                <a:latin typeface="Arial" panose="020B0604020202020204" pitchFamily="34" charset="0"/>
              </a:rPr>
              <a:t>nil</a:t>
            </a:r>
            <a:endParaRPr lang="es-AR" sz="1400" dirty="0">
              <a:solidFill>
                <a:srgbClr val="C00000"/>
              </a:solidFill>
            </a:endParaRPr>
          </a:p>
        </p:txBody>
      </p:sp>
      <p:grpSp>
        <p:nvGrpSpPr>
          <p:cNvPr id="93" name="Grupo 92">
            <a:extLst>
              <a:ext uri="{FF2B5EF4-FFF2-40B4-BE49-F238E27FC236}">
                <a16:creationId xmlns:a16="http://schemas.microsoft.com/office/drawing/2014/main" xmlns="" id="{D77996F5-2723-43EA-A8B5-9CD42052B404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5985190" y="3676403"/>
            <a:ext cx="1159519" cy="1238537"/>
            <a:chOff x="1429113" y="1905000"/>
            <a:chExt cx="1606038" cy="666750"/>
          </a:xfrm>
        </p:grpSpPr>
        <p:grpSp>
          <p:nvGrpSpPr>
            <p:cNvPr id="98" name="68 Grupo">
              <a:extLst>
                <a:ext uri="{FF2B5EF4-FFF2-40B4-BE49-F238E27FC236}">
                  <a16:creationId xmlns:a16="http://schemas.microsoft.com/office/drawing/2014/main" xmlns="" id="{6DF37AA7-E50F-4A01-8430-F4D7366685D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23926" y="1905000"/>
              <a:ext cx="911225" cy="666750"/>
              <a:chOff x="1357289" y="2857502"/>
              <a:chExt cx="1071823" cy="500066"/>
            </a:xfrm>
          </p:grpSpPr>
          <p:sp>
            <p:nvSpPr>
              <p:cNvPr id="99" name="Rectangle 3">
                <a:extLst>
                  <a:ext uri="{FF2B5EF4-FFF2-40B4-BE49-F238E27FC236}">
                    <a16:creationId xmlns:a16="http://schemas.microsoft.com/office/drawing/2014/main" xmlns="" id="{6CE06871-F212-408E-89C3-A0CB50DD0E0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57289" y="2857502"/>
                <a:ext cx="1071823" cy="500066"/>
              </a:xfrm>
              <a:prstGeom prst="rect">
                <a:avLst/>
              </a:prstGeom>
              <a:noFill/>
              <a:ln w="6350">
                <a:solidFill>
                  <a:schemeClr val="accent2">
                    <a:lumMod val="75000"/>
                  </a:schemeClr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vert270" anchor="t" anchorCtr="1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>
                    <a:schemeClr val="accent2"/>
                  </a:buClr>
                  <a:buSzPct val="60000"/>
                  <a:buFontTx/>
                  <a:buNone/>
                </a:pPr>
                <a:r>
                  <a:rPr lang="es-ES_tradnl" altLang="es-AR" sz="1400" dirty="0">
                    <a:solidFill>
                      <a:srgbClr val="C00000"/>
                    </a:solidFill>
                    <a:latin typeface="Arial" panose="020B0604020202020204" pitchFamily="34" charset="0"/>
                  </a:rPr>
                  <a:t>“Soy…”</a:t>
                </a:r>
              </a:p>
            </p:txBody>
          </p:sp>
          <p:cxnSp>
            <p:nvCxnSpPr>
              <p:cNvPr id="100" name="28 Conector recto">
                <a:extLst>
                  <a:ext uri="{FF2B5EF4-FFF2-40B4-BE49-F238E27FC236}">
                    <a16:creationId xmlns:a16="http://schemas.microsoft.com/office/drawing/2014/main" xmlns="" id="{AA472B33-289B-4E84-9D1A-C85A9F1EC054}"/>
                  </a:ext>
                </a:extLst>
              </p:cNvPr>
              <p:cNvCxnSpPr/>
              <p:nvPr/>
            </p:nvCxnSpPr>
            <p:spPr>
              <a:xfrm rot="16200000" flipH="1">
                <a:off x="1728795" y="3107535"/>
                <a:ext cx="500066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5" name="69 Conector recto de flecha">
              <a:extLst>
                <a:ext uri="{FF2B5EF4-FFF2-40B4-BE49-F238E27FC236}">
                  <a16:creationId xmlns:a16="http://schemas.microsoft.com/office/drawing/2014/main" xmlns="" id="{A870E0F4-0F6C-451F-94E0-D94B49C1BA7D}"/>
                </a:ext>
              </a:extLst>
            </p:cNvPr>
            <p:cNvCxnSpPr>
              <a:cxnSpLocks/>
              <a:endCxn id="99" idx="1"/>
            </p:cNvCxnSpPr>
            <p:nvPr/>
          </p:nvCxnSpPr>
          <p:spPr bwMode="auto">
            <a:xfrm rot="16200000">
              <a:off x="1716431" y="1951057"/>
              <a:ext cx="120177" cy="694813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3" name="Rectángulo 102">
            <a:extLst>
              <a:ext uri="{FF2B5EF4-FFF2-40B4-BE49-F238E27FC236}">
                <a16:creationId xmlns:a16="http://schemas.microsoft.com/office/drawing/2014/main" xmlns="" id="{85DDA84D-61D9-4E92-BBCA-B72F7891CAEB}"/>
              </a:ext>
            </a:extLst>
          </p:cNvPr>
          <p:cNvSpPr/>
          <p:nvPr/>
        </p:nvSpPr>
        <p:spPr>
          <a:xfrm>
            <a:off x="6360721" y="4611763"/>
            <a:ext cx="70302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altLang="es-AR" sz="1400" b="1" dirty="0" err="1">
                <a:solidFill>
                  <a:srgbClr val="C00000"/>
                </a:solidFill>
                <a:latin typeface="Arial" panose="020B0604020202020204" pitchFamily="34" charset="0"/>
              </a:rPr>
              <a:t>nil</a:t>
            </a:r>
            <a:endParaRPr lang="es-AR" sz="1400" dirty="0">
              <a:solidFill>
                <a:srgbClr val="C00000"/>
              </a:solidFill>
            </a:endParaRPr>
          </a:p>
        </p:txBody>
      </p:sp>
      <p:sp>
        <p:nvSpPr>
          <p:cNvPr id="104" name="Abrir llave 103">
            <a:extLst>
              <a:ext uri="{FF2B5EF4-FFF2-40B4-BE49-F238E27FC236}">
                <a16:creationId xmlns:a16="http://schemas.microsoft.com/office/drawing/2014/main" xmlns="" id="{31DDCE8B-F717-4C05-A0A6-D1D8361B79FA}"/>
              </a:ext>
            </a:extLst>
          </p:cNvPr>
          <p:cNvSpPr/>
          <p:nvPr/>
        </p:nvSpPr>
        <p:spPr>
          <a:xfrm>
            <a:off x="1677812" y="4199628"/>
            <a:ext cx="202704" cy="2527533"/>
          </a:xfrm>
          <a:prstGeom prst="leftBrac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5" name="Rectangle 3">
            <a:extLst>
              <a:ext uri="{FF2B5EF4-FFF2-40B4-BE49-F238E27FC236}">
                <a16:creationId xmlns:a16="http://schemas.microsoft.com/office/drawing/2014/main" xmlns="" id="{ED1CCB5D-DE44-412E-8318-25875A83A9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688" y="4706545"/>
            <a:ext cx="1610765" cy="1254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anchor="ctr" anchorCtr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chemeClr val="accent2"/>
              </a:buClr>
              <a:buSzPct val="60000"/>
              <a:buFontTx/>
              <a:buNone/>
            </a:pPr>
            <a:r>
              <a:rPr lang="es-AR" altLang="es-AR" sz="2000" dirty="0">
                <a:solidFill>
                  <a:srgbClr val="C00000"/>
                </a:solidFill>
                <a:latin typeface="Arial" panose="020B0604020202020204" pitchFamily="34" charset="0"/>
              </a:rPr>
              <a:t>Listas de Tweets de cada usuario</a:t>
            </a:r>
            <a:endParaRPr lang="es-ES_tradnl" altLang="es-AR" sz="2000" dirty="0">
              <a:solidFill>
                <a:srgbClr val="C00000"/>
              </a:solidFill>
              <a:latin typeface="Arial" panose="020B0604020202020204" pitchFamily="34" charset="0"/>
            </a:endParaRPr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xmlns="" id="{60A88AB8-A6B5-48B6-B694-CCC61FCC9F26}"/>
              </a:ext>
            </a:extLst>
          </p:cNvPr>
          <p:cNvSpPr txBox="1"/>
          <p:nvPr/>
        </p:nvSpPr>
        <p:spPr>
          <a:xfrm rot="20710462">
            <a:off x="5934659" y="5352220"/>
            <a:ext cx="2059973" cy="1015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AR" sz="2000" dirty="0">
                <a:solidFill>
                  <a:schemeClr val="bg1"/>
                </a:solidFill>
                <a:latin typeface="Tw Cen MT" panose="020B0602020104020603" pitchFamily="34" charset="0"/>
              </a:rPr>
              <a:t>¿Cómo será la declaración de tipos?</a:t>
            </a:r>
            <a:endParaRPr lang="es-A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857859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xmlns="" id="{E9CD5211-7E67-4141-AC68-FD5B2472F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019200"/>
          </a:xfrm>
        </p:spPr>
        <p:txBody>
          <a:bodyPr>
            <a:normAutofit/>
          </a:bodyPr>
          <a:lstStyle/>
          <a:p>
            <a:r>
              <a:rPr lang="es-AR" dirty="0"/>
              <a:t>Lista de Listas</a:t>
            </a:r>
          </a:p>
        </p:txBody>
      </p:sp>
      <p:sp>
        <p:nvSpPr>
          <p:cNvPr id="4" name="Text Box 14">
            <a:extLst>
              <a:ext uri="{FF2B5EF4-FFF2-40B4-BE49-F238E27FC236}">
                <a16:creationId xmlns:a16="http://schemas.microsoft.com/office/drawing/2014/main" xmlns="" id="{8F97BD1F-0D28-42B5-969A-93B8678357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599" y="1536174"/>
            <a:ext cx="6770713" cy="501675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just">
              <a:buClr>
                <a:schemeClr val="accent1"/>
              </a:buClr>
              <a:buSzPts val="2600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defRPr>
            </a:lvl1pPr>
            <a:lvl2pPr marL="342900" lvl="1" indent="-342900" algn="just">
              <a:buClr>
                <a:schemeClr val="accent1"/>
              </a:buClr>
              <a:buSzPts val="2600"/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defRPr>
            </a:lvl2pPr>
            <a:lvl3pPr marL="800100" lvl="2" indent="-342900" algn="just">
              <a:buClr>
                <a:schemeClr val="accent1"/>
              </a:buClr>
              <a:buSzPts val="2600"/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s-ES" dirty="0">
                <a:solidFill>
                  <a:srgbClr val="FF0000"/>
                </a:solidFill>
              </a:rPr>
              <a:t>¿Cómo se puede generar la estructura de manera eficiente?</a:t>
            </a:r>
          </a:p>
          <a:p>
            <a:endParaRPr lang="es-ES" dirty="0"/>
          </a:p>
          <a:p>
            <a:r>
              <a:rPr lang="es-AR" altLang="es-AR" dirty="0"/>
              <a:t>Se puede utilizar la lista ordenada para recorrer una única vez todos los tweets.</a:t>
            </a:r>
          </a:p>
          <a:p>
            <a:endParaRPr lang="es-AR" altLang="es-AR" dirty="0"/>
          </a:p>
          <a:p>
            <a:r>
              <a:rPr lang="es-AR" altLang="es-AR" dirty="0"/>
              <a:t>Tomar los tweets contiguos de un mismo usuario e ir generando la lista interna. Para ello hay que:</a:t>
            </a:r>
          </a:p>
          <a:p>
            <a:endParaRPr lang="es-AR" altLang="es-AR" dirty="0"/>
          </a:p>
          <a:p>
            <a:pPr marL="685800" lvl="1"/>
            <a:r>
              <a:rPr lang="es-AR" altLang="es-AR" dirty="0"/>
              <a:t>Inicializar cada lista interna en </a:t>
            </a:r>
            <a:r>
              <a:rPr lang="es-AR" altLang="es-AR" dirty="0" err="1"/>
              <a:t>nil</a:t>
            </a:r>
            <a:r>
              <a:rPr lang="es-AR" altLang="es-AR" dirty="0"/>
              <a:t>.</a:t>
            </a:r>
          </a:p>
          <a:p>
            <a:pPr marL="685800" lvl="1"/>
            <a:r>
              <a:rPr lang="es-AR" altLang="es-AR" dirty="0"/>
              <a:t>Detectar cuándo se cambia de usuario en el recorrido de la lista ordenada.</a:t>
            </a:r>
          </a:p>
          <a:p>
            <a:pPr marL="685800" lvl="1"/>
            <a:r>
              <a:rPr lang="es-AR" altLang="es-AR" dirty="0"/>
              <a:t>Agregar cada tweet a la nueva lista.</a:t>
            </a:r>
          </a:p>
          <a:p>
            <a:endParaRPr lang="es-AR" altLang="es-AR" dirty="0"/>
          </a:p>
          <a:p>
            <a:r>
              <a:rPr lang="es-AR" altLang="es-AR" dirty="0"/>
              <a:t>Una vez armada la lista, completar los datos </a:t>
            </a:r>
          </a:p>
          <a:p>
            <a:r>
              <a:rPr lang="es-AR" altLang="es-AR" dirty="0"/>
              <a:t>del usuario y agregarlo a la lista de usuarios.</a:t>
            </a:r>
          </a:p>
          <a:p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xmlns="" id="{F38B2558-123E-44DF-8D9A-6AB1F79D5EB7}"/>
              </a:ext>
            </a:extLst>
          </p:cNvPr>
          <p:cNvSpPr txBox="1"/>
          <p:nvPr/>
        </p:nvSpPr>
        <p:spPr>
          <a:xfrm rot="21041816">
            <a:off x="5771891" y="5188399"/>
            <a:ext cx="3144833" cy="13234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AR" sz="2000" dirty="0">
                <a:solidFill>
                  <a:schemeClr val="bg1"/>
                </a:solidFill>
                <a:latin typeface="Tw Cen MT" panose="020B0602020104020603" pitchFamily="34" charset="0"/>
              </a:rPr>
              <a:t>Verificar que no se pierdan datos en el proceso de generación de las listas</a:t>
            </a:r>
            <a:endParaRPr lang="es-A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151882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1B2E823-38FB-4D60-9E17-EA3ADCFE7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019200"/>
          </a:xfrm>
        </p:spPr>
        <p:txBody>
          <a:bodyPr/>
          <a:lstStyle/>
          <a:p>
            <a:r>
              <a:rPr lang="es-AR" dirty="0"/>
              <a:t>Listas - Concepto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2EC32B50-F5A6-4A78-9A18-AB6B6427C2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544" y="1700808"/>
            <a:ext cx="7416824" cy="4340554"/>
          </a:xfrm>
        </p:spPr>
        <p:txBody>
          <a:bodyPr>
            <a:noAutofit/>
          </a:bodyPr>
          <a:lstStyle/>
          <a:p>
            <a:pPr algn="just">
              <a:spcBef>
                <a:spcPts val="625"/>
              </a:spcBef>
              <a:buSzPts val="2600"/>
            </a:pPr>
            <a:r>
              <a:rPr lang="es-AR" altLang="es-AR" sz="2800" dirty="0">
                <a:latin typeface="Tw Cen MT" panose="020B0602020104020603" pitchFamily="34" charset="0"/>
              </a:rPr>
              <a:t>Una lista es Colección de </a:t>
            </a:r>
            <a:r>
              <a:rPr lang="es-AR" altLang="es-AR" sz="2800" dirty="0">
                <a:solidFill>
                  <a:srgbClr val="FF0000"/>
                </a:solidFill>
                <a:latin typeface="Tw Cen MT" panose="020B0602020104020603" pitchFamily="34" charset="0"/>
              </a:rPr>
              <a:t>elementos homogéneos</a:t>
            </a:r>
            <a:r>
              <a:rPr lang="es-AR" altLang="es-AR" sz="2800" dirty="0">
                <a:latin typeface="Tw Cen MT" panose="020B0602020104020603" pitchFamily="34" charset="0"/>
              </a:rPr>
              <a:t>, con una </a:t>
            </a:r>
            <a:r>
              <a:rPr lang="es-AR" altLang="es-AR" sz="2800" dirty="0">
                <a:solidFill>
                  <a:srgbClr val="FF0000"/>
                </a:solidFill>
                <a:latin typeface="Tw Cen MT" panose="020B0602020104020603" pitchFamily="34" charset="0"/>
              </a:rPr>
              <a:t>relación lineal</a:t>
            </a:r>
            <a:r>
              <a:rPr lang="es-AR" altLang="es-AR" sz="2800" dirty="0">
                <a:latin typeface="Tw Cen MT" panose="020B0602020104020603" pitchFamily="34" charset="0"/>
              </a:rPr>
              <a:t> que los vincula, es decir que cada elemento tiene un único predecesor (excepto el primero), y un único sucesor (excepto el último).</a:t>
            </a:r>
            <a:endParaRPr lang="es-AR" altLang="es-AR" sz="2800" dirty="0">
              <a:latin typeface="Arial" panose="020B0604020202020204" pitchFamily="34" charset="0"/>
            </a:endParaRPr>
          </a:p>
          <a:p>
            <a:pPr algn="just">
              <a:spcBef>
                <a:spcPts val="288"/>
              </a:spcBef>
            </a:pPr>
            <a:endParaRPr lang="es-AR" altLang="es-AR" sz="2800" dirty="0">
              <a:latin typeface="Tw Cen MT" panose="020B0602020104020603" pitchFamily="34" charset="0"/>
            </a:endParaRPr>
          </a:p>
          <a:p>
            <a:pPr>
              <a:spcBef>
                <a:spcPct val="0"/>
              </a:spcBef>
            </a:pPr>
            <a:r>
              <a:rPr lang="es-AR" altLang="es-AR" sz="2800" dirty="0">
                <a:latin typeface="Tw Cen MT" panose="020B0602020104020603" pitchFamily="34" charset="0"/>
              </a:rPr>
              <a:t>Los elementos que la componen </a:t>
            </a:r>
            <a:r>
              <a:rPr lang="es-AR" altLang="es-AR" sz="2800" b="1" dirty="0">
                <a:latin typeface="Tw Cen MT" panose="020B0602020104020603" pitchFamily="34" charset="0"/>
              </a:rPr>
              <a:t>no ocupan </a:t>
            </a:r>
            <a:r>
              <a:rPr lang="es-AR" altLang="es-AR" sz="2800" dirty="0">
                <a:latin typeface="Tw Cen MT" panose="020B0602020104020603" pitchFamily="34" charset="0"/>
              </a:rPr>
              <a:t>posiciones secuenciales o contiguas de memoria. </a:t>
            </a:r>
          </a:p>
          <a:p>
            <a:pPr>
              <a:spcBef>
                <a:spcPct val="0"/>
              </a:spcBef>
            </a:pPr>
            <a:r>
              <a:rPr lang="es-AR" altLang="es-AR" sz="2800" dirty="0">
                <a:latin typeface="Tw Cen MT" panose="020B0602020104020603" pitchFamily="34" charset="0"/>
              </a:rPr>
              <a:t>Es decir pueden aparecer dispersos en la memoria, pero mantienen un orden lógico interno.</a:t>
            </a:r>
            <a:endParaRPr lang="es-AR" altLang="es-AR" sz="2800" dirty="0">
              <a:latin typeface="Arial" panose="020B0604020202020204" pitchFamily="34" charset="0"/>
            </a:endParaRPr>
          </a:p>
          <a:p>
            <a:endParaRPr lang="es-AR" sz="2800" dirty="0"/>
          </a:p>
        </p:txBody>
      </p:sp>
    </p:spTree>
    <p:extLst>
      <p:ext uri="{BB962C8B-B14F-4D97-AF65-F5344CB8AC3E}">
        <p14:creationId xmlns:p14="http://schemas.microsoft.com/office/powerpoint/2010/main" val="4193952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1B2E823-38FB-4D60-9E17-EA3ADCFE7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019200"/>
          </a:xfrm>
        </p:spPr>
        <p:txBody>
          <a:bodyPr>
            <a:normAutofit/>
          </a:bodyPr>
          <a:lstStyle/>
          <a:p>
            <a:r>
              <a:rPr lang="es-AR" dirty="0"/>
              <a:t>Listas - Características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2EC32B50-F5A6-4A78-9A18-AB6B6427C2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9512" y="1844824"/>
            <a:ext cx="7848872" cy="5112568"/>
          </a:xfrm>
        </p:spPr>
        <p:txBody>
          <a:bodyPr>
            <a:noAutofit/>
          </a:bodyPr>
          <a:lstStyle/>
          <a:p>
            <a:pPr marL="342900" indent="-342900" algn="just">
              <a:spcBef>
                <a:spcPts val="625"/>
              </a:spcBef>
              <a:buSzPts val="2600"/>
              <a:buFont typeface="Arial" panose="020B0604020202020204" pitchFamily="34" charset="0"/>
              <a:buChar char="•"/>
            </a:pPr>
            <a:r>
              <a:rPr lang="es-AR" altLang="es-AR" sz="2800" dirty="0">
                <a:latin typeface="Tw Cen MT" panose="020B0602020104020603" pitchFamily="34" charset="0"/>
              </a:rPr>
              <a:t>Se crean a partir de punteros. </a:t>
            </a:r>
          </a:p>
          <a:p>
            <a:pPr marL="342900" indent="-342900" algn="just">
              <a:spcBef>
                <a:spcPts val="625"/>
              </a:spcBef>
              <a:buSzPts val="2600"/>
              <a:buFont typeface="Arial" panose="020B0604020202020204" pitchFamily="34" charset="0"/>
              <a:buChar char="•"/>
            </a:pPr>
            <a:endParaRPr lang="es-AR" altLang="es-AR" sz="2800" dirty="0">
              <a:latin typeface="Tw Cen MT" panose="020B0602020104020603" pitchFamily="34" charset="0"/>
            </a:endParaRPr>
          </a:p>
          <a:p>
            <a:pPr marL="342900" indent="-342900" algn="just">
              <a:spcBef>
                <a:spcPts val="625"/>
              </a:spcBef>
              <a:buSzPts val="2600"/>
              <a:buFont typeface="Arial" panose="020B0604020202020204" pitchFamily="34" charset="0"/>
              <a:buChar char="•"/>
            </a:pPr>
            <a:r>
              <a:rPr lang="es-AR" altLang="es-AR" sz="2800" dirty="0">
                <a:latin typeface="Tw Cen MT" panose="020B0602020104020603" pitchFamily="34" charset="0"/>
              </a:rPr>
              <a:t>Son estructuras donde se almacenan datos sin saber la cantidad de los mismos. </a:t>
            </a:r>
          </a:p>
          <a:p>
            <a:pPr marL="342900" indent="-342900" algn="just">
              <a:spcBef>
                <a:spcPts val="625"/>
              </a:spcBef>
              <a:buSzPts val="2600"/>
              <a:buFont typeface="Arial" panose="020B0604020202020204" pitchFamily="34" charset="0"/>
              <a:buChar char="•"/>
            </a:pPr>
            <a:endParaRPr lang="es-AR" altLang="es-AR" sz="2800" dirty="0">
              <a:latin typeface="Tw Cen MT" panose="020B0602020104020603" pitchFamily="34" charset="0"/>
            </a:endParaRPr>
          </a:p>
          <a:p>
            <a:pPr marL="342900" indent="-342900" algn="just">
              <a:spcBef>
                <a:spcPts val="625"/>
              </a:spcBef>
              <a:buSzPts val="2600"/>
              <a:buFont typeface="Arial" panose="020B0604020202020204" pitchFamily="34" charset="0"/>
              <a:buChar char="•"/>
            </a:pPr>
            <a:r>
              <a:rPr lang="es-AR" altLang="es-AR" sz="2800" dirty="0">
                <a:latin typeface="Tw Cen MT" panose="020B0602020104020603" pitchFamily="34" charset="0"/>
              </a:rPr>
              <a:t>Son estructuras dinámicas: se reserva/libera memoria para datos según sea conveniente. </a:t>
            </a:r>
          </a:p>
          <a:p>
            <a:pPr algn="ctr">
              <a:spcBef>
                <a:spcPts val="625"/>
              </a:spcBef>
              <a:buSzPts val="2600"/>
            </a:pPr>
            <a:r>
              <a:rPr lang="es-AR" altLang="es-AR" sz="2800" dirty="0" smtClean="0">
                <a:solidFill>
                  <a:srgbClr val="CC0000"/>
                </a:solidFill>
                <a:latin typeface="Tw Cen MT" panose="020B0602020104020603" pitchFamily="34" charset="0"/>
              </a:rPr>
              <a:t>Siempre </a:t>
            </a:r>
            <a:r>
              <a:rPr lang="es-AR" altLang="es-AR" sz="2800" dirty="0">
                <a:solidFill>
                  <a:srgbClr val="CC0000"/>
                </a:solidFill>
                <a:latin typeface="Tw Cen MT" panose="020B0602020104020603" pitchFamily="34" charset="0"/>
              </a:rPr>
              <a:t>debo GUARDAR EL PUNTERO INICIAL DE LA LISTA, es decir el apuntador al primer nodo, PARA LUEGO PODER RECORRERLA, ya que a partir del primer elemento se puede acceder al siguiente y así sucesivamente.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AR" sz="2800" dirty="0"/>
          </a:p>
        </p:txBody>
      </p:sp>
    </p:spTree>
    <p:extLst>
      <p:ext uri="{BB962C8B-B14F-4D97-AF65-F5344CB8AC3E}">
        <p14:creationId xmlns:p14="http://schemas.microsoft.com/office/powerpoint/2010/main" val="3627952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Box 14">
            <a:extLst>
              <a:ext uri="{FF2B5EF4-FFF2-40B4-BE49-F238E27FC236}">
                <a16:creationId xmlns:a16="http://schemas.microsoft.com/office/drawing/2014/main" xmlns="" id="{E170A505-AC3C-4C0E-AACE-D446A1B4FB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784309"/>
            <a:ext cx="8286750" cy="4524315"/>
          </a:xfrm>
          <a:prstGeom prst="rect">
            <a:avLst/>
          </a:prstGeom>
          <a:noFill/>
          <a:ln w="12700">
            <a:noFill/>
            <a:prstDash val="sysDash"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s-AR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cs typeface="+mn-cs"/>
              </a:rPr>
              <a:t>Program</a:t>
            </a:r>
            <a:r>
              <a:rPr lang="es-A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cs typeface="+mn-cs"/>
              </a:rPr>
              <a:t> ejemplo;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s-AR" sz="2400" dirty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  <a:cs typeface="+mn-cs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AR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cs typeface="+mn-cs"/>
              </a:rPr>
              <a:t>Type</a:t>
            </a:r>
            <a:r>
              <a:rPr lang="es-A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cs typeface="+mn-cs"/>
              </a:rPr>
              <a:t> 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A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cs typeface="+mn-cs"/>
              </a:rPr>
              <a:t>        </a:t>
            </a:r>
            <a:r>
              <a:rPr lang="es-AR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cs typeface="+mn-cs"/>
              </a:rPr>
              <a:t>nombreTipo</a:t>
            </a:r>
            <a:r>
              <a:rPr lang="es-A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cs typeface="+mn-cs"/>
              </a:rPr>
              <a:t> = </a:t>
            </a:r>
            <a:r>
              <a:rPr lang="es-ES_tradnl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cs typeface="+mn-cs"/>
              </a:rPr>
              <a:t>^ </a:t>
            </a:r>
            <a:r>
              <a:rPr lang="es-ES_tradnl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cs typeface="+mn-cs"/>
              </a:rPr>
              <a:t>nodoTipo</a:t>
            </a:r>
            <a:r>
              <a:rPr lang="es-ES_tradnl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cs typeface="+mn-cs"/>
              </a:rPr>
              <a:t>;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s-ES_tradnl" sz="2400" dirty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  <a:cs typeface="+mn-cs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ES_tradnl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cs typeface="+mn-cs"/>
              </a:rPr>
              <a:t>        </a:t>
            </a:r>
            <a:r>
              <a:rPr lang="es-ES_tradnl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cs typeface="+mn-cs"/>
              </a:rPr>
              <a:t>nodoTipo</a:t>
            </a:r>
            <a:r>
              <a:rPr lang="es-ES_tradnl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cs typeface="+mn-cs"/>
              </a:rPr>
              <a:t> = record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ES_tradnl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cs typeface="+mn-cs"/>
              </a:rPr>
              <a:t>                           elemento : </a:t>
            </a:r>
            <a:r>
              <a:rPr lang="es-ES_tradnl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cs typeface="+mn-cs"/>
              </a:rPr>
              <a:t>tipoElemento</a:t>
            </a:r>
            <a:r>
              <a:rPr lang="es-ES_tradnl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cs typeface="+mn-cs"/>
              </a:rPr>
              <a:t>;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ES_tradnl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cs typeface="+mn-cs"/>
              </a:rPr>
              <a:t>                           </a:t>
            </a:r>
            <a:r>
              <a:rPr lang="es-ES_tradnl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cs typeface="+mn-cs"/>
              </a:rPr>
              <a:t>punteroSig</a:t>
            </a:r>
            <a:r>
              <a:rPr lang="es-ES_tradnl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cs typeface="+mn-cs"/>
              </a:rPr>
              <a:t> : </a:t>
            </a:r>
            <a:r>
              <a:rPr lang="es-ES_tradnl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cs typeface="+mn-cs"/>
              </a:rPr>
              <a:t>nombreTipo</a:t>
            </a:r>
            <a:r>
              <a:rPr lang="es-ES_tradnl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cs typeface="+mn-cs"/>
              </a:rPr>
              <a:t>;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ES_tradnl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cs typeface="+mn-cs"/>
              </a:rPr>
              <a:t>                       </a:t>
            </a:r>
            <a:r>
              <a:rPr lang="es-ES_tradnl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cs typeface="+mn-cs"/>
              </a:rPr>
              <a:t>end</a:t>
            </a:r>
            <a:r>
              <a:rPr lang="es-ES_tradnl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cs typeface="+mn-cs"/>
              </a:rPr>
              <a:t>;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s-ES_tradnl" sz="2400" dirty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  <a:cs typeface="+mn-cs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ES_tradnl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cs typeface="+mn-cs"/>
              </a:rPr>
              <a:t>Var 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ES_tradnl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cs typeface="+mn-cs"/>
              </a:rPr>
              <a:t>        L : </a:t>
            </a:r>
            <a:r>
              <a:rPr lang="es-ES_tradnl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cs typeface="+mn-cs"/>
              </a:rPr>
              <a:t>nombreTipo</a:t>
            </a:r>
            <a:r>
              <a:rPr lang="es-ES_tradnl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cs typeface="+mn-cs"/>
              </a:rPr>
              <a:t>;</a:t>
            </a:r>
            <a:endParaRPr lang="es-ES" sz="2400" dirty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  <a:cs typeface="+mn-cs"/>
            </a:endParaRP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xmlns="" id="{E9CD5211-7E67-4141-AC68-FD5B2472F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019200"/>
          </a:xfrm>
        </p:spPr>
        <p:txBody>
          <a:bodyPr>
            <a:normAutofit/>
          </a:bodyPr>
          <a:lstStyle/>
          <a:p>
            <a:r>
              <a:rPr lang="es-AR" dirty="0"/>
              <a:t>Listas </a:t>
            </a:r>
            <a:r>
              <a:rPr lang="es-AR" dirty="0" smtClean="0"/>
              <a:t>– Declaración genérica</a:t>
            </a:r>
            <a:endParaRPr lang="es-AR" dirty="0"/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Box 14">
            <a:extLst>
              <a:ext uri="{FF2B5EF4-FFF2-40B4-BE49-F238E27FC236}">
                <a16:creationId xmlns:a16="http://schemas.microsoft.com/office/drawing/2014/main" xmlns="" id="{E170A505-AC3C-4C0E-AACE-D446A1B4FB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1340768"/>
            <a:ext cx="7488832" cy="5262979"/>
          </a:xfrm>
          <a:prstGeom prst="rect">
            <a:avLst/>
          </a:prstGeom>
          <a:noFill/>
          <a:ln w="12700">
            <a:noFill/>
            <a:prstDash val="sysDash"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s-AR" altLang="es-A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Tw Cen MT" panose="020B0602020104020603" pitchFamily="34" charset="0"/>
                <a:cs typeface="+mn-cs"/>
              </a:rPr>
              <a:t>Twitter dispone de una lista con los tweets realizados durante los últimos 5 segundos. 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s-AR" altLang="es-AR" sz="2800" dirty="0">
              <a:solidFill>
                <a:prstClr val="black">
                  <a:lumMod val="75000"/>
                  <a:lumOff val="25000"/>
                </a:prstClr>
              </a:solidFill>
              <a:latin typeface="Tw Cen MT" panose="020B0602020104020603" pitchFamily="34" charset="0"/>
              <a:cs typeface="+mn-cs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AR" altLang="es-A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Tw Cen MT" panose="020B0602020104020603" pitchFamily="34" charset="0"/>
                <a:cs typeface="+mn-cs"/>
              </a:rPr>
              <a:t>De cada tweet se conoce: el código y nombre de usuario que lo generó, el contenido del mensaje y si el mismo es o no un </a:t>
            </a:r>
            <a:r>
              <a:rPr lang="es-AR" altLang="es-AR" sz="28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Tw Cen MT" panose="020B0602020104020603" pitchFamily="34" charset="0"/>
                <a:cs typeface="+mn-cs"/>
              </a:rPr>
              <a:t>retweet</a:t>
            </a:r>
            <a:r>
              <a:rPr lang="es-AR" altLang="es-A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Tw Cen MT" panose="020B0602020104020603" pitchFamily="34" charset="0"/>
                <a:cs typeface="+mn-cs"/>
              </a:rPr>
              <a:t>. 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s-AR" altLang="es-AR" sz="2800" dirty="0">
              <a:solidFill>
                <a:prstClr val="black">
                  <a:lumMod val="75000"/>
                  <a:lumOff val="25000"/>
                </a:prstClr>
              </a:solidFill>
              <a:latin typeface="Tw Cen MT" panose="020B0602020104020603" pitchFamily="34" charset="0"/>
              <a:cs typeface="+mn-cs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AR" altLang="es-A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Tw Cen MT" panose="020B0602020104020603" pitchFamily="34" charset="0"/>
                <a:cs typeface="+mn-cs"/>
              </a:rPr>
              <a:t>Esta información no tiene ningún orden y se debe tener en cuenta que podrían existir en la lista varios tweets del mismo usuario.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s-AR" altLang="es-AR" sz="2800" dirty="0">
              <a:solidFill>
                <a:prstClr val="black">
                  <a:lumMod val="75000"/>
                  <a:lumOff val="25000"/>
                </a:prstClr>
              </a:solidFill>
              <a:latin typeface="Tw Cen MT" panose="020B0602020104020603" pitchFamily="34" charset="0"/>
              <a:cs typeface="+mn-cs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s-ES" sz="2800" dirty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  <a:cs typeface="+mn-cs"/>
            </a:endParaRP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xmlns="" id="{E9CD5211-7E67-4141-AC68-FD5B2472F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019200"/>
          </a:xfrm>
        </p:spPr>
        <p:txBody>
          <a:bodyPr>
            <a:normAutofit fontScale="90000"/>
          </a:bodyPr>
          <a:lstStyle/>
          <a:p>
            <a:r>
              <a:rPr lang="es-AR" dirty="0"/>
              <a:t>Listas - Ejemplo que seguiremos</a:t>
            </a:r>
          </a:p>
        </p:txBody>
      </p:sp>
    </p:spTree>
    <p:extLst>
      <p:ext uri="{BB962C8B-B14F-4D97-AF65-F5344CB8AC3E}">
        <p14:creationId xmlns:p14="http://schemas.microsoft.com/office/powerpoint/2010/main" val="700715669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Box 14">
            <a:extLst>
              <a:ext uri="{FF2B5EF4-FFF2-40B4-BE49-F238E27FC236}">
                <a16:creationId xmlns:a16="http://schemas.microsoft.com/office/drawing/2014/main" xmlns="" id="{E170A505-AC3C-4C0E-AACE-D446A1B4FB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124744"/>
            <a:ext cx="8286750" cy="5632311"/>
          </a:xfrm>
          <a:prstGeom prst="rect">
            <a:avLst/>
          </a:prstGeom>
          <a:noFill/>
          <a:ln w="12700">
            <a:noFill/>
            <a:prstDash val="sysDash"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s-AR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cs typeface="+mn-cs"/>
              </a:rPr>
              <a:t>Program</a:t>
            </a:r>
            <a:r>
              <a:rPr lang="es-A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cs typeface="+mn-cs"/>
              </a:rPr>
              <a:t> Twitter;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AR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cs typeface="+mn-cs"/>
              </a:rPr>
              <a:t>Type</a:t>
            </a:r>
            <a:r>
              <a:rPr lang="es-A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cs typeface="+mn-cs"/>
              </a:rPr>
              <a:t> </a:t>
            </a:r>
          </a:p>
          <a:p>
            <a:pPr lvl="1" eaLnBrk="1" hangingPunct="1">
              <a:defRPr/>
            </a:pPr>
            <a:r>
              <a:rPr lang="es-A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tweet</a:t>
            </a:r>
            <a:r>
              <a:rPr lang="es-A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= </a:t>
            </a:r>
            <a:r>
              <a:rPr lang="es-AR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record</a:t>
            </a:r>
            <a:endParaRPr lang="es-AR" sz="2400" dirty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</a:endParaRPr>
          </a:p>
          <a:p>
            <a:pPr lvl="3" eaLnBrk="1" hangingPunct="1">
              <a:defRPr/>
            </a:pPr>
            <a:r>
              <a:rPr lang="es-AR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codigoUsuario</a:t>
            </a:r>
            <a:r>
              <a:rPr lang="es-A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: </a:t>
            </a:r>
            <a:r>
              <a:rPr lang="es-AR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integer</a:t>
            </a:r>
            <a:r>
              <a:rPr lang="es-A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;</a:t>
            </a:r>
          </a:p>
          <a:p>
            <a:pPr lvl="3" eaLnBrk="1" hangingPunct="1">
              <a:defRPr/>
            </a:pPr>
            <a:r>
              <a:rPr lang="es-AR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nombreUsuario</a:t>
            </a:r>
            <a:r>
              <a:rPr lang="es-A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: </a:t>
            </a:r>
            <a:r>
              <a:rPr lang="es-AR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string</a:t>
            </a:r>
            <a:r>
              <a:rPr lang="es-A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;</a:t>
            </a:r>
          </a:p>
          <a:p>
            <a:pPr lvl="3" eaLnBrk="1" hangingPunct="1">
              <a:defRPr/>
            </a:pPr>
            <a:r>
              <a:rPr lang="es-A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mensaje : </a:t>
            </a:r>
            <a:r>
              <a:rPr lang="es-AR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string</a:t>
            </a:r>
            <a:r>
              <a:rPr lang="es-A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;</a:t>
            </a:r>
          </a:p>
          <a:p>
            <a:pPr lvl="1" eaLnBrk="1" hangingPunct="1">
              <a:defRPr/>
            </a:pPr>
            <a:r>
              <a:rPr lang="es-A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			</a:t>
            </a:r>
            <a:r>
              <a:rPr lang="es-AR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esRetweet</a:t>
            </a:r>
            <a:r>
              <a:rPr lang="es-A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: </a:t>
            </a:r>
            <a:r>
              <a:rPr lang="es-AR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boolean</a:t>
            </a:r>
            <a:r>
              <a:rPr lang="es-A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;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A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		</a:t>
            </a:r>
            <a:r>
              <a:rPr lang="es-AR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end</a:t>
            </a:r>
            <a:r>
              <a:rPr lang="es-A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;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A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		</a:t>
            </a:r>
            <a:r>
              <a:rPr lang="es-AR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l</a:t>
            </a:r>
            <a:r>
              <a:rPr lang="es-AR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cs typeface="+mn-cs"/>
              </a:rPr>
              <a:t>istaTweets</a:t>
            </a:r>
            <a:r>
              <a:rPr lang="es-A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cs typeface="+mn-cs"/>
              </a:rPr>
              <a:t> = </a:t>
            </a:r>
            <a:r>
              <a:rPr lang="es-ES_tradnl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cs typeface="+mn-cs"/>
              </a:rPr>
              <a:t>^ </a:t>
            </a:r>
            <a:r>
              <a:rPr lang="es-ES_tradnl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cs typeface="+mn-cs"/>
              </a:rPr>
              <a:t>nodoTweet</a:t>
            </a:r>
            <a:r>
              <a:rPr lang="es-ES_tradnl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cs typeface="+mn-cs"/>
              </a:rPr>
              <a:t>;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ES_tradnl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cs typeface="+mn-cs"/>
              </a:rPr>
              <a:t>	</a:t>
            </a:r>
            <a:r>
              <a:rPr lang="es-ES_tradnl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cs typeface="+mn-cs"/>
              </a:rPr>
              <a:t>nodoTweet</a:t>
            </a:r>
            <a:r>
              <a:rPr lang="es-ES_tradnl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cs typeface="+mn-cs"/>
              </a:rPr>
              <a:t> = record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ES_tradnl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cs typeface="+mn-cs"/>
              </a:rPr>
              <a:t>			dato : tweet;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ES_tradnl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cs typeface="+mn-cs"/>
              </a:rPr>
              <a:t>			</a:t>
            </a:r>
            <a:r>
              <a:rPr lang="es-ES_tradnl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cs typeface="+mn-cs"/>
              </a:rPr>
              <a:t>sig</a:t>
            </a:r>
            <a:r>
              <a:rPr lang="es-ES_tradnl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cs typeface="+mn-cs"/>
              </a:rPr>
              <a:t> : </a:t>
            </a:r>
            <a:r>
              <a:rPr lang="es-AR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listaTweets</a:t>
            </a:r>
            <a:r>
              <a:rPr lang="es-ES_tradnl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cs typeface="+mn-cs"/>
              </a:rPr>
              <a:t>;</a:t>
            </a:r>
          </a:p>
          <a:p>
            <a:pPr lvl="2" eaLnBrk="1" hangingPunct="1">
              <a:defRPr/>
            </a:pPr>
            <a:r>
              <a:rPr lang="es-ES_tradnl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cs typeface="+mn-cs"/>
              </a:rPr>
              <a:t>end</a:t>
            </a:r>
            <a:r>
              <a:rPr lang="es-ES_tradnl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cs typeface="+mn-cs"/>
              </a:rPr>
              <a:t>;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ES_tradnl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cs typeface="+mn-cs"/>
              </a:rPr>
              <a:t>Var 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ES_tradnl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cs typeface="+mn-cs"/>
              </a:rPr>
              <a:t>	L : </a:t>
            </a:r>
            <a:r>
              <a:rPr lang="es-AR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listaTweets</a:t>
            </a:r>
            <a:r>
              <a:rPr lang="es-ES_tradnl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cs typeface="+mn-cs"/>
              </a:rPr>
              <a:t>;</a:t>
            </a:r>
            <a:endParaRPr lang="es-ES" sz="2400" dirty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  <a:cs typeface="+mn-cs"/>
            </a:endParaRP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xmlns="" id="{E9CD5211-7E67-4141-AC68-FD5B2472F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019200"/>
          </a:xfrm>
        </p:spPr>
        <p:txBody>
          <a:bodyPr>
            <a:normAutofit fontScale="90000"/>
          </a:bodyPr>
          <a:lstStyle/>
          <a:p>
            <a:r>
              <a:rPr lang="es-AR" dirty="0"/>
              <a:t>Listas – Declaración del Ejemplo</a:t>
            </a:r>
          </a:p>
        </p:txBody>
      </p:sp>
    </p:spTree>
    <p:extLst>
      <p:ext uri="{BB962C8B-B14F-4D97-AF65-F5344CB8AC3E}">
        <p14:creationId xmlns:p14="http://schemas.microsoft.com/office/powerpoint/2010/main" val="2440160226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1B2E823-38FB-4D60-9E17-EA3ADCFE7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019200"/>
          </a:xfrm>
        </p:spPr>
        <p:txBody>
          <a:bodyPr>
            <a:normAutofit/>
          </a:bodyPr>
          <a:lstStyle/>
          <a:p>
            <a:r>
              <a:rPr lang="es-AR" dirty="0"/>
              <a:t>Listas - Operaciones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2EC32B50-F5A6-4A78-9A18-AB6B6427C2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544" y="1772816"/>
            <a:ext cx="7992888" cy="4680520"/>
          </a:xfrm>
        </p:spPr>
        <p:txBody>
          <a:bodyPr>
            <a:noAutofit/>
          </a:bodyPr>
          <a:lstStyle/>
          <a:p>
            <a:pPr marL="342900" indent="-342900" algn="just">
              <a:lnSpc>
                <a:spcPct val="150000"/>
              </a:lnSpc>
              <a:spcBef>
                <a:spcPts val="625"/>
              </a:spcBef>
              <a:buSzPts val="2600"/>
              <a:buFont typeface="Arial" panose="020B0604020202020204" pitchFamily="34" charset="0"/>
              <a:buChar char="•"/>
            </a:pPr>
            <a:r>
              <a:rPr lang="es-AR" sz="2400" b="1" dirty="0">
                <a:latin typeface="Tw Cen MT" panose="020B0602020104020603" pitchFamily="34" charset="0"/>
              </a:rPr>
              <a:t>Crear </a:t>
            </a:r>
            <a:r>
              <a:rPr lang="es-AR" sz="2400" dirty="0">
                <a:latin typeface="Tw Cen MT" panose="020B0602020104020603" pitchFamily="34" charset="0"/>
              </a:rPr>
              <a:t>lista agregando los elementos al inicio</a:t>
            </a:r>
          </a:p>
          <a:p>
            <a:pPr marL="342900" indent="-342900" algn="just">
              <a:lnSpc>
                <a:spcPct val="150000"/>
              </a:lnSpc>
              <a:spcBef>
                <a:spcPts val="625"/>
              </a:spcBef>
              <a:buSzPts val="2600"/>
              <a:buFont typeface="Arial" panose="020B0604020202020204" pitchFamily="34" charset="0"/>
              <a:buChar char="•"/>
            </a:pPr>
            <a:r>
              <a:rPr lang="es-AR" sz="2400" b="1" dirty="0">
                <a:latin typeface="Tw Cen MT" panose="020B0602020104020603" pitchFamily="34" charset="0"/>
              </a:rPr>
              <a:t>Crear </a:t>
            </a:r>
            <a:r>
              <a:rPr lang="es-AR" sz="2400" dirty="0">
                <a:latin typeface="Tw Cen MT" panose="020B0602020104020603" pitchFamily="34" charset="0"/>
              </a:rPr>
              <a:t>lista agregando los elementos al final</a:t>
            </a:r>
          </a:p>
          <a:p>
            <a:pPr marL="342900" indent="-342900" algn="just">
              <a:lnSpc>
                <a:spcPct val="150000"/>
              </a:lnSpc>
              <a:spcBef>
                <a:spcPts val="625"/>
              </a:spcBef>
              <a:buSzPts val="2600"/>
              <a:buFont typeface="Arial" panose="020B0604020202020204" pitchFamily="34" charset="0"/>
              <a:buChar char="•"/>
            </a:pPr>
            <a:r>
              <a:rPr lang="es-AR" sz="2400" b="1" dirty="0">
                <a:latin typeface="Tw Cen MT" panose="020B0602020104020603" pitchFamily="34" charset="0"/>
              </a:rPr>
              <a:t>Insertar </a:t>
            </a:r>
            <a:r>
              <a:rPr lang="es-AR" sz="2400" dirty="0">
                <a:latin typeface="Tw Cen MT" panose="020B0602020104020603" pitchFamily="34" charset="0"/>
              </a:rPr>
              <a:t>un nuevo elemento en una lista ordenada</a:t>
            </a:r>
          </a:p>
          <a:p>
            <a:pPr marL="342900" indent="-342900" algn="just">
              <a:lnSpc>
                <a:spcPct val="150000"/>
              </a:lnSpc>
              <a:spcBef>
                <a:spcPts val="625"/>
              </a:spcBef>
              <a:buSzPts val="2600"/>
              <a:buFont typeface="Arial" panose="020B0604020202020204" pitchFamily="34" charset="0"/>
              <a:buChar char="•"/>
            </a:pPr>
            <a:r>
              <a:rPr lang="es-AR" sz="2400" b="1" dirty="0">
                <a:latin typeface="Tw Cen MT" panose="020B0602020104020603" pitchFamily="34" charset="0"/>
              </a:rPr>
              <a:t>Recorrer </a:t>
            </a:r>
            <a:r>
              <a:rPr lang="es-AR" sz="2400" dirty="0">
                <a:latin typeface="Tw Cen MT" panose="020B0602020104020603" pitchFamily="34" charset="0"/>
              </a:rPr>
              <a:t>una lista</a:t>
            </a:r>
          </a:p>
          <a:p>
            <a:pPr marL="342900" indent="-342900" algn="just">
              <a:lnSpc>
                <a:spcPct val="150000"/>
              </a:lnSpc>
              <a:spcBef>
                <a:spcPts val="625"/>
              </a:spcBef>
              <a:buSzPts val="2600"/>
              <a:buFont typeface="Arial" panose="020B0604020202020204" pitchFamily="34" charset="0"/>
              <a:buChar char="•"/>
            </a:pPr>
            <a:r>
              <a:rPr lang="es-AR" sz="2400" b="1" dirty="0">
                <a:latin typeface="Tw Cen MT" panose="020B0602020104020603" pitchFamily="34" charset="0"/>
              </a:rPr>
              <a:t>Acceder</a:t>
            </a:r>
            <a:r>
              <a:rPr lang="es-AR" sz="2400" dirty="0">
                <a:latin typeface="Tw Cen MT" panose="020B0602020104020603" pitchFamily="34" charset="0"/>
              </a:rPr>
              <a:t> al k-</a:t>
            </a:r>
            <a:r>
              <a:rPr lang="es-AR" sz="2400" dirty="0" err="1">
                <a:latin typeface="Tw Cen MT" panose="020B0602020104020603" pitchFamily="34" charset="0"/>
              </a:rPr>
              <a:t>ésimo</a:t>
            </a:r>
            <a:r>
              <a:rPr lang="es-AR" sz="2400" dirty="0">
                <a:latin typeface="Tw Cen MT" panose="020B0602020104020603" pitchFamily="34" charset="0"/>
              </a:rPr>
              <a:t> elemento de la lista</a:t>
            </a:r>
          </a:p>
          <a:p>
            <a:pPr marL="342900" indent="-342900" algn="just">
              <a:lnSpc>
                <a:spcPct val="150000"/>
              </a:lnSpc>
              <a:spcBef>
                <a:spcPts val="625"/>
              </a:spcBef>
              <a:buSzPts val="2600"/>
              <a:buFont typeface="Arial" panose="020B0604020202020204" pitchFamily="34" charset="0"/>
              <a:buChar char="•"/>
            </a:pPr>
            <a:r>
              <a:rPr lang="es-AR" sz="2400" b="1" dirty="0">
                <a:latin typeface="Tw Cen MT" panose="020B0602020104020603" pitchFamily="34" charset="0"/>
              </a:rPr>
              <a:t>Eliminar </a:t>
            </a:r>
            <a:r>
              <a:rPr lang="es-AR" sz="2400" dirty="0">
                <a:latin typeface="Tw Cen MT" panose="020B0602020104020603" pitchFamily="34" charset="0"/>
              </a:rPr>
              <a:t>un elemento de la lista</a:t>
            </a:r>
          </a:p>
          <a:p>
            <a:pPr marL="342900" indent="-342900" algn="just">
              <a:lnSpc>
                <a:spcPct val="150000"/>
              </a:lnSpc>
              <a:spcBef>
                <a:spcPts val="625"/>
              </a:spcBef>
              <a:buSzPts val="2600"/>
              <a:buFont typeface="Arial" panose="020B0604020202020204" pitchFamily="34" charset="0"/>
              <a:buChar char="•"/>
            </a:pPr>
            <a:r>
              <a:rPr lang="es-AR" sz="2400" b="1" dirty="0">
                <a:latin typeface="Tw Cen MT" panose="020B0602020104020603" pitchFamily="34" charset="0"/>
              </a:rPr>
              <a:t>Combinar</a:t>
            </a:r>
            <a:r>
              <a:rPr lang="es-AR" sz="2400" dirty="0">
                <a:latin typeface="Tw Cen MT" panose="020B0602020104020603" pitchFamily="34" charset="0"/>
              </a:rPr>
              <a:t> dos listas ordenadas formando una sola ordenada (</a:t>
            </a:r>
            <a:r>
              <a:rPr lang="es-AR" sz="2400" b="1" dirty="0" err="1">
                <a:latin typeface="Tw Cen MT" panose="020B0602020104020603" pitchFamily="34" charset="0"/>
              </a:rPr>
              <a:t>Merge</a:t>
            </a:r>
            <a:r>
              <a:rPr lang="es-AR" sz="2400" dirty="0">
                <a:latin typeface="Tw Cen MT" panose="020B0602020104020603" pitchFamily="34" charset="0"/>
              </a:rPr>
              <a:t> de Listas)</a:t>
            </a:r>
          </a:p>
          <a:p>
            <a:pPr algn="ctr">
              <a:lnSpc>
                <a:spcPct val="120000"/>
              </a:lnSpc>
              <a:spcBef>
                <a:spcPts val="0"/>
              </a:spcBef>
              <a:buSzPts val="2600"/>
            </a:pPr>
            <a:r>
              <a:rPr lang="es-AR" altLang="es-AR" sz="2400" dirty="0">
                <a:solidFill>
                  <a:srgbClr val="CC0000"/>
                </a:solidFill>
                <a:latin typeface="Tw Cen MT" panose="020B0602020104020603" pitchFamily="34" charset="0"/>
              </a:rPr>
              <a:t>Repasaremos algunas de estas </a:t>
            </a:r>
          </a:p>
          <a:p>
            <a:pPr algn="ctr">
              <a:lnSpc>
                <a:spcPct val="120000"/>
              </a:lnSpc>
              <a:spcBef>
                <a:spcPts val="0"/>
              </a:spcBef>
              <a:buSzPts val="2600"/>
            </a:pPr>
            <a:r>
              <a:rPr lang="es-AR" altLang="es-AR" sz="2400" dirty="0">
                <a:solidFill>
                  <a:srgbClr val="CC0000"/>
                </a:solidFill>
                <a:latin typeface="Tw Cen MT" panose="020B0602020104020603" pitchFamily="34" charset="0"/>
              </a:rPr>
              <a:t>operaciones en el ejemplo </a:t>
            </a:r>
            <a:r>
              <a:rPr lang="es-AR" altLang="es-AR" sz="2400" dirty="0">
                <a:solidFill>
                  <a:srgbClr val="CC0000"/>
                </a:solidFill>
                <a:latin typeface="Tw Cen MT" panose="020B0602020104020603" pitchFamily="34" charset="0"/>
                <a:sym typeface="Wingdings" panose="05000000000000000000" pitchFamily="2" charset="2"/>
              </a:rPr>
              <a:t>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4033074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Box 14">
            <a:extLst>
              <a:ext uri="{FF2B5EF4-FFF2-40B4-BE49-F238E27FC236}">
                <a16:creationId xmlns:a16="http://schemas.microsoft.com/office/drawing/2014/main" xmlns="" id="{E170A505-AC3C-4C0E-AACE-D446A1B4FB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1484784"/>
            <a:ext cx="7128792" cy="5262979"/>
          </a:xfrm>
          <a:prstGeom prst="rect">
            <a:avLst/>
          </a:prstGeom>
          <a:noFill/>
          <a:ln w="12700">
            <a:noFill/>
            <a:prstDash val="sysDash"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s-AR" altLang="es-AR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Tw Cen MT" panose="020B0602020104020603" pitchFamily="34" charset="0"/>
                <a:cs typeface="+mn-cs"/>
              </a:rPr>
              <a:t>Twitter dispone de una lista con los tweets realizados durante los últimos 5 segundos. 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s-AR" altLang="es-AR" sz="2400" dirty="0">
              <a:solidFill>
                <a:prstClr val="black">
                  <a:lumMod val="75000"/>
                  <a:lumOff val="25000"/>
                </a:prstClr>
              </a:solidFill>
              <a:latin typeface="Tw Cen MT" panose="020B0602020104020603" pitchFamily="34" charset="0"/>
              <a:cs typeface="+mn-cs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AR" altLang="es-AR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Tw Cen MT" panose="020B0602020104020603" pitchFamily="34" charset="0"/>
                <a:cs typeface="+mn-cs"/>
              </a:rPr>
              <a:t>De cada tweet se conoce: el código y nombre de usuario que lo generó, el contenido del mensaje y si el mismo es o no un </a:t>
            </a:r>
            <a:r>
              <a:rPr lang="es-AR" altLang="es-AR" sz="2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Tw Cen MT" panose="020B0602020104020603" pitchFamily="34" charset="0"/>
                <a:cs typeface="+mn-cs"/>
              </a:rPr>
              <a:t>retweet</a:t>
            </a:r>
            <a:r>
              <a:rPr lang="es-AR" altLang="es-AR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Tw Cen MT" panose="020B0602020104020603" pitchFamily="34" charset="0"/>
                <a:cs typeface="+mn-cs"/>
              </a:rPr>
              <a:t>. 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s-AR" altLang="es-AR" sz="2400" dirty="0">
              <a:solidFill>
                <a:prstClr val="black">
                  <a:lumMod val="75000"/>
                  <a:lumOff val="25000"/>
                </a:prstClr>
              </a:solidFill>
              <a:latin typeface="Tw Cen MT" panose="020B0602020104020603" pitchFamily="34" charset="0"/>
              <a:cs typeface="+mn-cs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AR" altLang="es-AR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Tw Cen MT" panose="020B0602020104020603" pitchFamily="34" charset="0"/>
                <a:cs typeface="+mn-cs"/>
              </a:rPr>
              <a:t>Esta información no tiene ningún orden y se debe tener en cuenta que podrían existir en la lista varios tweets del mismo usuario.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s-AR" altLang="es-AR" sz="2400" dirty="0">
              <a:solidFill>
                <a:prstClr val="black">
                  <a:lumMod val="75000"/>
                  <a:lumOff val="25000"/>
                </a:prstClr>
              </a:solidFill>
              <a:latin typeface="Tw Cen MT" panose="020B0602020104020603" pitchFamily="34" charset="0"/>
              <a:cs typeface="+mn-cs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AR" altLang="es-AR" sz="2400" dirty="0">
                <a:solidFill>
                  <a:srgbClr val="FF0000"/>
                </a:solidFill>
                <a:latin typeface="Tw Cen MT" panose="020B0602020104020603" pitchFamily="34" charset="0"/>
                <a:cs typeface="+mn-cs"/>
              </a:rPr>
              <a:t>Se desea armar a partir de la lista de tweets disponible, una lista ordenada donde los tweets de cada usuario aparezcan de manera consecutiva.</a:t>
            </a:r>
            <a:endParaRPr lang="es-ES" sz="2000" dirty="0">
              <a:solidFill>
                <a:srgbClr val="FF0000"/>
              </a:solidFill>
              <a:latin typeface="Tw Cen MT" panose="020B0602020104020603" pitchFamily="34" charset="0"/>
              <a:cs typeface="+mn-cs"/>
            </a:endParaRP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xmlns="" id="{E9CD5211-7E67-4141-AC68-FD5B2472F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019200"/>
          </a:xfrm>
        </p:spPr>
        <p:txBody>
          <a:bodyPr>
            <a:normAutofit fontScale="90000"/>
          </a:bodyPr>
          <a:lstStyle/>
          <a:p>
            <a:r>
              <a:rPr lang="es-AR" dirty="0"/>
              <a:t>Listas - Ejemplo que seguiremos</a:t>
            </a:r>
          </a:p>
        </p:txBody>
      </p:sp>
    </p:spTree>
    <p:extLst>
      <p:ext uri="{BB962C8B-B14F-4D97-AF65-F5344CB8AC3E}">
        <p14:creationId xmlns:p14="http://schemas.microsoft.com/office/powerpoint/2010/main" val="2463875873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xmlns="" id="{E9CD5211-7E67-4141-AC68-FD5B2472F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019200"/>
          </a:xfrm>
        </p:spPr>
        <p:txBody>
          <a:bodyPr>
            <a:normAutofit fontScale="90000"/>
          </a:bodyPr>
          <a:lstStyle/>
          <a:p>
            <a:r>
              <a:rPr lang="es-AR" dirty="0"/>
              <a:t>Listas - Ejemplo que seguiremos</a:t>
            </a:r>
          </a:p>
        </p:txBody>
      </p:sp>
      <p:sp>
        <p:nvSpPr>
          <p:cNvPr id="4" name="Text Box 14">
            <a:extLst>
              <a:ext uri="{FF2B5EF4-FFF2-40B4-BE49-F238E27FC236}">
                <a16:creationId xmlns:a16="http://schemas.microsoft.com/office/drawing/2014/main" xmlns="" id="{4EC9C4FE-6F74-4CCE-9261-3E7575B027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429000"/>
            <a:ext cx="6165062" cy="830997"/>
          </a:xfrm>
          <a:prstGeom prst="rect">
            <a:avLst/>
          </a:prstGeom>
          <a:noFill/>
          <a:ln w="12700">
            <a:noFill/>
            <a:prstDash val="sysDash"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fontAlgn="auto" hangingPunct="1">
              <a:spcAft>
                <a:spcPts val="0"/>
              </a:spcAft>
              <a:defRPr/>
            </a:pPr>
            <a:r>
              <a:rPr lang="es-ES" sz="2400" dirty="0">
                <a:solidFill>
                  <a:srgbClr val="FF0000"/>
                </a:solidFill>
                <a:latin typeface="Tw Cen MT" panose="020B0602020104020603" pitchFamily="34" charset="0"/>
                <a:cs typeface="+mn-cs"/>
              </a:rPr>
              <a:t>¿Cómo se insertan los elementos en la lista que se dispone?</a:t>
            </a:r>
          </a:p>
        </p:txBody>
      </p:sp>
      <p:sp>
        <p:nvSpPr>
          <p:cNvPr id="5" name="Text Box 14">
            <a:extLst>
              <a:ext uri="{FF2B5EF4-FFF2-40B4-BE49-F238E27FC236}">
                <a16:creationId xmlns:a16="http://schemas.microsoft.com/office/drawing/2014/main" xmlns="" id="{B1DBBF7D-F3DB-4D5F-BF37-65B03D9225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9788" y="4823080"/>
            <a:ext cx="5040560" cy="461665"/>
          </a:xfrm>
          <a:prstGeom prst="rect">
            <a:avLst/>
          </a:prstGeom>
          <a:noFill/>
          <a:ln w="12700">
            <a:noFill/>
            <a:prstDash val="sysDash"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fontAlgn="auto" hangingPunct="1">
              <a:spcAft>
                <a:spcPts val="0"/>
              </a:spcAft>
              <a:defRPr/>
            </a:pPr>
            <a:r>
              <a:rPr lang="es-E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Tw Cen MT" panose="020B0602020104020603" pitchFamily="34" charset="0"/>
                <a:cs typeface="+mn-cs"/>
              </a:rPr>
              <a:t>Ver el archivo </a:t>
            </a:r>
            <a:r>
              <a:rPr lang="es-ES" sz="2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Tw Cen MT" panose="020B0602020104020603" pitchFamily="34" charset="0"/>
                <a:cs typeface="+mn-cs"/>
              </a:rPr>
              <a:t>twitter.pas</a:t>
            </a:r>
            <a:endParaRPr lang="es-ES" sz="2400" dirty="0">
              <a:solidFill>
                <a:prstClr val="black">
                  <a:lumMod val="75000"/>
                  <a:lumOff val="25000"/>
                </a:prstClr>
              </a:solidFill>
              <a:latin typeface="Tw Cen MT" panose="020B0602020104020603" pitchFamily="34" charset="0"/>
              <a:cs typeface="+mn-cs"/>
            </a:endParaRPr>
          </a:p>
        </p:txBody>
      </p:sp>
      <p:pic>
        <p:nvPicPr>
          <p:cNvPr id="1026" name="Picture 2" descr="https://i2.wp.com/www.fundacionttm.org/wp-content/uploads/2016/11/Documento-R.png?fit=810%2C810&amp;ssl=1">
            <a:extLst>
              <a:ext uri="{FF2B5EF4-FFF2-40B4-BE49-F238E27FC236}">
                <a16:creationId xmlns:a16="http://schemas.microsoft.com/office/drawing/2014/main" xmlns="" id="{750F7C6F-810B-4BB0-A6BF-A01B8C51DD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4693913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Box 14">
            <a:extLst>
              <a:ext uri="{FF2B5EF4-FFF2-40B4-BE49-F238E27FC236}">
                <a16:creationId xmlns:a16="http://schemas.microsoft.com/office/drawing/2014/main" xmlns="" id="{B624D95B-8B86-425D-951F-7D91E5FD1F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1851" y="2533419"/>
            <a:ext cx="5040560" cy="461665"/>
          </a:xfrm>
          <a:prstGeom prst="rect">
            <a:avLst/>
          </a:prstGeom>
          <a:noFill/>
          <a:ln w="12700">
            <a:noFill/>
            <a:prstDash val="sysDash"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fontAlgn="auto" hangingPunct="1">
              <a:spcAft>
                <a:spcPts val="0"/>
              </a:spcAft>
              <a:defRPr/>
            </a:pPr>
            <a:r>
              <a:rPr lang="es-ES" sz="2400" dirty="0">
                <a:solidFill>
                  <a:srgbClr val="FF0000"/>
                </a:solidFill>
                <a:latin typeface="Tw Cen MT" panose="020B0602020104020603" pitchFamily="34" charset="0"/>
                <a:cs typeface="+mn-cs"/>
              </a:rPr>
              <a:t>¿Cómo se crean los tweets?</a:t>
            </a:r>
          </a:p>
        </p:txBody>
      </p:sp>
    </p:spTree>
    <p:extLst>
      <p:ext uri="{BB962C8B-B14F-4D97-AF65-F5344CB8AC3E}">
        <p14:creationId xmlns:p14="http://schemas.microsoft.com/office/powerpoint/2010/main" val="597809137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Faceta">
  <a:themeElements>
    <a:clrScheme name="Naranja rojo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1233</TotalTime>
  <Words>998</Words>
  <Application>Microsoft Office PowerPoint</Application>
  <PresentationFormat>Presentación en pantalla (4:3)</PresentationFormat>
  <Paragraphs>203</Paragraphs>
  <Slides>16</Slides>
  <Notes>14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17" baseType="lpstr">
      <vt:lpstr>Faceta</vt:lpstr>
      <vt:lpstr>Listas:  Repaso </vt:lpstr>
      <vt:lpstr>Listas - Concepto</vt:lpstr>
      <vt:lpstr>Listas - Características</vt:lpstr>
      <vt:lpstr>Listas – Declaración genérica</vt:lpstr>
      <vt:lpstr>Listas - Ejemplo que seguiremos</vt:lpstr>
      <vt:lpstr>Listas – Declaración del Ejemplo</vt:lpstr>
      <vt:lpstr>Listas - Operaciones</vt:lpstr>
      <vt:lpstr>Listas - Ejemplo que seguiremos</vt:lpstr>
      <vt:lpstr>Listas - Ejemplo que seguiremos</vt:lpstr>
      <vt:lpstr>Listas – Agregar al inicio</vt:lpstr>
      <vt:lpstr>Listas – Agregar ordenado</vt:lpstr>
      <vt:lpstr>Listas – Agregar ordenado</vt:lpstr>
      <vt:lpstr>Listas – Recorrido</vt:lpstr>
      <vt:lpstr>Listas – </vt:lpstr>
      <vt:lpstr>Lista de Listas</vt:lpstr>
      <vt:lpstr>Lista de Listas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Listas Repaso  Ejemplos</dc:title>
  <dc:creator>Alejandro Gonzalez</dc:creator>
  <cp:lastModifiedBy>Alejandro Gonzalez</cp:lastModifiedBy>
  <cp:revision>82</cp:revision>
  <dcterms:created xsi:type="dcterms:W3CDTF">2015-02-23T17:38:29Z</dcterms:created>
  <dcterms:modified xsi:type="dcterms:W3CDTF">2019-08-05T13:29:37Z</dcterms:modified>
</cp:coreProperties>
</file>