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78" r:id="rId4"/>
    <p:sldId id="259" r:id="rId5"/>
    <p:sldId id="266" r:id="rId6"/>
    <p:sldId id="271" r:id="rId7"/>
    <p:sldId id="269" r:id="rId8"/>
    <p:sldId id="264" r:id="rId9"/>
    <p:sldId id="280" r:id="rId10"/>
    <p:sldId id="279" r:id="rId11"/>
    <p:sldId id="272" r:id="rId12"/>
    <p:sldId id="281" r:id="rId13"/>
    <p:sldId id="283" r:id="rId14"/>
    <p:sldId id="284" r:id="rId15"/>
    <p:sldId id="267" r:id="rId16"/>
    <p:sldId id="287" r:id="rId17"/>
    <p:sldId id="290" r:id="rId18"/>
    <p:sldId id="288" r:id="rId19"/>
    <p:sldId id="285" r:id="rId20"/>
    <p:sldId id="286" r:id="rId21"/>
    <p:sldId id="289" r:id="rId2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7" autoAdjust="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AB9E-E897-43F4-9F50-863510759B94}" type="datetimeFigureOut">
              <a:rPr lang="es-ES" smtClean="0"/>
              <a:pPr/>
              <a:t>24/09/2019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D174-D012-49D7-97FF-2932BBCC0F6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53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02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12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48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15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36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174-D012-49D7-97FF-2932BBCC0F6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70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BDB6-F3C4-48B2-A99E-9CD408618B1B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C39-0342-46E7-AB51-33DE3991879D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A08-D2E4-4300-9526-32C1C3553F55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9987-34E4-4DB6-A27B-29B7DF66CE2F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AB2-0514-4B29-8178-8476C430A09C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BB4-CB38-4C07-9C07-7D8538C69000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81FE-7E81-4A7F-BBC3-C89B5BB9A434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48E7-C507-4FC5-8F6D-81D5B618442F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FC8-ACAE-4BDA-AE9F-37033557C3DE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5A6-9E93-46AF-8E2C-5D2380C129D5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8A99-F88E-4D2A-B831-C6B15747025A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2015 -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1F3472-F20B-47B6-BD92-0CA6C290F737}" type="datetime1">
              <a:rPr lang="es-ES" smtClean="0"/>
              <a:pPr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Taller de Programación 2015 -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Aym0RwJuG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3200" dirty="0"/>
              <a:t>Tema: Herencia y polimorfismo en java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II.</a:t>
            </a:r>
          </a:p>
          <a:p>
            <a:r>
              <a:rPr lang="es-ES" dirty="0"/>
              <a:t>Módulo: Programación Orientada a Objetos</a:t>
            </a: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Herencia. Ejercitación.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Ahora añadiremos el comportamiento para que las figuras </a:t>
            </a:r>
            <a:r>
              <a:rPr lang="es-AR" sz="1800" i="1" dirty="0"/>
              <a:t>se dibujen</a:t>
            </a:r>
          </a:p>
          <a:p>
            <a:pPr marL="0" indent="0">
              <a:buNone/>
            </a:pPr>
            <a:r>
              <a:rPr lang="es-AR" sz="1800" i="1" dirty="0"/>
              <a:t>		</a:t>
            </a:r>
            <a:r>
              <a:rPr lang="es-AR" sz="1800" dirty="0"/>
              <a:t>     </a:t>
            </a:r>
            <a:r>
              <a:rPr lang="es-AR" sz="1800" i="1" dirty="0" err="1"/>
              <a:t>void</a:t>
            </a:r>
            <a:r>
              <a:rPr lang="es-AR" sz="1800" i="1" dirty="0"/>
              <a:t> dibujar()</a:t>
            </a:r>
          </a:p>
          <a:p>
            <a:r>
              <a:rPr lang="es-AR" sz="1800" i="1" dirty="0"/>
              <a:t>Todas las figuras se dibujan armando un </a:t>
            </a:r>
            <a:r>
              <a:rPr lang="es-AR" sz="1800" i="1" dirty="0" err="1"/>
              <a:t>string</a:t>
            </a:r>
            <a:r>
              <a:rPr lang="es-AR" sz="1800" i="1" dirty="0"/>
              <a:t> con su color de línea, su color de relleno y la ubicación en el plano. Además:</a:t>
            </a:r>
            <a:endParaRPr lang="es-AR" sz="1800" dirty="0"/>
          </a:p>
          <a:p>
            <a:pPr lvl="1"/>
            <a:r>
              <a:rPr lang="es-AR" sz="1400" dirty="0"/>
              <a:t>Los triángulos se dibujan con el tamaño de sus lados. </a:t>
            </a:r>
          </a:p>
          <a:p>
            <a:pPr lvl="1"/>
            <a:r>
              <a:rPr lang="es-AR" sz="1400" dirty="0"/>
              <a:t>Los círculos se dibujan con el radio. </a:t>
            </a:r>
          </a:p>
          <a:p>
            <a:r>
              <a:rPr lang="es-AR" sz="1800" dirty="0"/>
              <a:t>Ejemplo</a:t>
            </a:r>
          </a:p>
          <a:p>
            <a:endParaRPr lang="es-ES" sz="1800" dirty="0"/>
          </a:p>
          <a:p>
            <a:pPr lvl="1"/>
            <a:endParaRPr lang="es-ES" sz="1400" dirty="0"/>
          </a:p>
          <a:p>
            <a:pPr marL="274320" lvl="1" indent="0">
              <a:buNone/>
            </a:pPr>
            <a:endParaRPr lang="es-ES" sz="1400" dirty="0"/>
          </a:p>
        </p:txBody>
      </p:sp>
      <p:pic>
        <p:nvPicPr>
          <p:cNvPr id="1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115616" y="3615133"/>
            <a:ext cx="31683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Circulo: </a:t>
            </a:r>
          </a:p>
          <a:p>
            <a:r>
              <a:rPr lang="es-ES" sz="1400" dirty="0"/>
              <a:t>Color de Línea: negro</a:t>
            </a:r>
          </a:p>
          <a:p>
            <a:r>
              <a:rPr lang="es-ES" sz="1400" dirty="0"/>
              <a:t>Color de Relleno: azul </a:t>
            </a:r>
          </a:p>
          <a:p>
            <a:r>
              <a:rPr lang="es-ES" sz="1400" dirty="0"/>
              <a:t>Ubicación: (100,100)</a:t>
            </a:r>
          </a:p>
          <a:p>
            <a:r>
              <a:rPr lang="es-ES" sz="1400" dirty="0"/>
              <a:t>Radio: 5.0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44008" y="3563600"/>
            <a:ext cx="27363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Triangulo: </a:t>
            </a:r>
          </a:p>
          <a:p>
            <a:r>
              <a:rPr lang="es-ES" sz="1400" dirty="0"/>
              <a:t>Color de Línea: negro</a:t>
            </a:r>
          </a:p>
          <a:p>
            <a:r>
              <a:rPr lang="es-ES" sz="1400" dirty="0"/>
              <a:t>Color de Relleno: azul </a:t>
            </a:r>
          </a:p>
          <a:p>
            <a:r>
              <a:rPr lang="es-ES" sz="1400" dirty="0"/>
              <a:t>Ubicación: (100,100)</a:t>
            </a:r>
          </a:p>
          <a:p>
            <a:r>
              <a:rPr lang="es-ES" sz="1400" dirty="0"/>
              <a:t>L1: 5.0</a:t>
            </a:r>
          </a:p>
          <a:p>
            <a:r>
              <a:rPr lang="es-ES" sz="1400" dirty="0"/>
              <a:t>L2: 10.2</a:t>
            </a:r>
          </a:p>
          <a:p>
            <a:r>
              <a:rPr lang="es-ES" sz="1400" dirty="0"/>
              <a:t>L3: 8.0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5616" y="3262414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i="1" u="sng" dirty="0" err="1">
                <a:solidFill>
                  <a:schemeClr val="tx2"/>
                </a:solidFill>
              </a:rPr>
              <a:t>void</a:t>
            </a:r>
            <a:r>
              <a:rPr lang="es-AR" sz="1400" i="1" u="sng" dirty="0">
                <a:solidFill>
                  <a:schemeClr val="tx2"/>
                </a:solidFill>
              </a:rPr>
              <a:t> dibujar() </a:t>
            </a:r>
            <a:r>
              <a:rPr lang="es-AR" sz="1400" i="1" dirty="0">
                <a:solidFill>
                  <a:schemeClr val="tx2"/>
                </a:solidFill>
              </a:rPr>
              <a:t>en clase Círculo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491975" y="3262414"/>
            <a:ext cx="2716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i="1" u="sng" dirty="0" err="1">
                <a:solidFill>
                  <a:schemeClr val="tx2"/>
                </a:solidFill>
              </a:rPr>
              <a:t>void</a:t>
            </a:r>
            <a:r>
              <a:rPr lang="es-AR" sz="1400" i="1" u="sng" dirty="0">
                <a:solidFill>
                  <a:schemeClr val="tx2"/>
                </a:solidFill>
              </a:rPr>
              <a:t> dibujar() </a:t>
            </a:r>
            <a:r>
              <a:rPr lang="es-AR" sz="1400" i="1" dirty="0">
                <a:solidFill>
                  <a:schemeClr val="tx2"/>
                </a:solidFill>
              </a:rPr>
              <a:t>en clase Triángulo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01617611-0ED6-45E1-BA51-F72CC0C2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12083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en Java.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ES" sz="2000" dirty="0"/>
              <a:t>Los constructores de Triángulo y Círculo replican código de inicialización de atributos comunes a todas las Figuras.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496" y="2067693"/>
            <a:ext cx="6336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Triangulo(</a:t>
            </a:r>
            <a:r>
              <a:rPr lang="es-ES" sz="1400" dirty="0" err="1"/>
              <a:t>double</a:t>
            </a:r>
            <a:r>
              <a:rPr lang="es-ES" sz="1400" dirty="0"/>
              <a:t> lado1, </a:t>
            </a:r>
            <a:r>
              <a:rPr lang="es-ES" sz="1400" dirty="0" err="1"/>
              <a:t>double</a:t>
            </a:r>
            <a:r>
              <a:rPr lang="es-ES" sz="1400" dirty="0"/>
              <a:t> lado2, </a:t>
            </a:r>
            <a:r>
              <a:rPr lang="es-ES" sz="1400" dirty="0" err="1"/>
              <a:t>double</a:t>
            </a:r>
            <a:r>
              <a:rPr lang="es-ES" sz="1400" dirty="0"/>
              <a:t> lado3, </a:t>
            </a:r>
          </a:p>
          <a:p>
            <a:r>
              <a:rPr lang="es-ES" sz="1400" dirty="0"/>
              <a:t>   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   Punto punto){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this.setColorRelleno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colorRelleno</a:t>
            </a:r>
            <a:r>
              <a:rPr lang="es-ES" sz="1400" dirty="0">
                <a:solidFill>
                  <a:srgbClr val="FF0000"/>
                </a:solidFill>
              </a:rPr>
              <a:t>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this.setColorLinea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colorLinea</a:t>
            </a:r>
            <a:r>
              <a:rPr lang="es-ES" sz="1400" dirty="0">
                <a:solidFill>
                  <a:srgbClr val="FF0000"/>
                </a:solidFill>
              </a:rPr>
              <a:t>); 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this.setPunto</a:t>
            </a:r>
            <a:r>
              <a:rPr lang="es-ES" sz="1400" dirty="0">
                <a:solidFill>
                  <a:srgbClr val="FF0000"/>
                </a:solidFill>
              </a:rPr>
              <a:t>(punto);  </a:t>
            </a:r>
          </a:p>
          <a:p>
            <a:r>
              <a:rPr lang="es-ES" sz="1400" dirty="0"/>
              <a:t>        this.setLado1(lado1);</a:t>
            </a:r>
          </a:p>
          <a:p>
            <a:r>
              <a:rPr lang="es-ES" sz="1400" dirty="0"/>
              <a:t>        this.setLado2(lado2);</a:t>
            </a:r>
          </a:p>
          <a:p>
            <a:r>
              <a:rPr lang="es-ES" sz="1400" dirty="0"/>
              <a:t>        this.setLado3(lado3);</a:t>
            </a:r>
          </a:p>
          <a:p>
            <a:r>
              <a:rPr lang="es-ES" sz="1400" dirty="0"/>
              <a:t>    }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860032" y="2067693"/>
            <a:ext cx="4536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Circulo(</a:t>
            </a:r>
            <a:r>
              <a:rPr lang="es-ES" sz="1400" dirty="0" err="1"/>
              <a:t>double</a:t>
            </a:r>
            <a:r>
              <a:rPr lang="es-ES" sz="1400" dirty="0"/>
              <a:t> radio, </a:t>
            </a:r>
          </a:p>
          <a:p>
            <a:r>
              <a:rPr lang="es-ES" sz="1400" dirty="0"/>
              <a:t>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Punto punto){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this.setColorRelleno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colorRelleno</a:t>
            </a:r>
            <a:r>
              <a:rPr lang="es-ES" sz="1400" dirty="0">
                <a:solidFill>
                  <a:srgbClr val="FF0000"/>
                </a:solidFill>
              </a:rPr>
              <a:t>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this.setColorLinea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colorLinea</a:t>
            </a:r>
            <a:r>
              <a:rPr lang="es-ES" sz="1400" dirty="0">
                <a:solidFill>
                  <a:srgbClr val="FF0000"/>
                </a:solidFill>
              </a:rPr>
              <a:t>); 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this.setPunto</a:t>
            </a:r>
            <a:r>
              <a:rPr lang="es-ES" sz="1400" dirty="0">
                <a:solidFill>
                  <a:srgbClr val="FF0000"/>
                </a:solidFill>
              </a:rPr>
              <a:t>(punto);  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this.setRadio</a:t>
            </a:r>
            <a:r>
              <a:rPr lang="es-ES" sz="1400" dirty="0"/>
              <a:t>(radio);   </a:t>
            </a:r>
          </a:p>
          <a:p>
            <a:r>
              <a:rPr lang="es-ES" sz="1400" dirty="0"/>
              <a:t>    } </a:t>
            </a:r>
          </a:p>
          <a:p>
            <a:r>
              <a:rPr lang="es-ES" sz="1400" dirty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979897" y="41297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Factorizar el código común definiendo un </a:t>
            </a:r>
            <a:r>
              <a:rPr lang="es-ES" u="sng" dirty="0">
                <a:solidFill>
                  <a:schemeClr val="tx2"/>
                </a:solidFill>
              </a:rPr>
              <a:t>constructor</a:t>
            </a:r>
            <a:r>
              <a:rPr lang="es-ES" dirty="0">
                <a:solidFill>
                  <a:schemeClr val="tx2"/>
                </a:solidFill>
              </a:rPr>
              <a:t> en la clase Figura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771800" y="45972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¿Cómo lo invoco?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1F35BCFD-2843-44C6-98EF-D19B9ABE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3250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super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46398"/>
            <a:ext cx="8712968" cy="3657600"/>
          </a:xfrm>
        </p:spPr>
        <p:txBody>
          <a:bodyPr>
            <a:normAutofit/>
          </a:bodyPr>
          <a:lstStyle/>
          <a:p>
            <a:r>
              <a:rPr lang="es-AR" sz="1600" dirty="0"/>
              <a:t>Dentro de un </a:t>
            </a:r>
            <a:r>
              <a:rPr lang="es-AR" sz="1600" i="1" dirty="0"/>
              <a:t>método de instancia </a:t>
            </a:r>
            <a:r>
              <a:rPr lang="es-AR" sz="1600" dirty="0"/>
              <a:t>o de un </a:t>
            </a:r>
            <a:r>
              <a:rPr lang="es-AR" sz="1600" i="1" dirty="0"/>
              <a:t>constructor, </a:t>
            </a:r>
            <a:r>
              <a:rPr lang="es-AR" sz="1600" dirty="0"/>
              <a:t>l</a:t>
            </a:r>
            <a:r>
              <a:rPr lang="es-ES" sz="1600" dirty="0"/>
              <a:t>a referencia </a:t>
            </a:r>
            <a:r>
              <a:rPr lang="es-ES" sz="1600" i="1" dirty="0" err="1"/>
              <a:t>super</a:t>
            </a:r>
            <a:r>
              <a:rPr lang="es-ES" sz="1600" dirty="0"/>
              <a:t> </a:t>
            </a:r>
            <a:r>
              <a:rPr lang="es-AR" sz="1600" dirty="0"/>
              <a:t>representa al objeto que recibió el mensaje o el objeto que está siendo instanciado respectivamente. </a:t>
            </a:r>
          </a:p>
          <a:p>
            <a:pPr marL="182880" lvl="1"/>
            <a:r>
              <a:rPr lang="es-ES" sz="1600" dirty="0"/>
              <a:t>Uso: </a:t>
            </a:r>
            <a:endParaRPr lang="es-ES" sz="1600" dirty="0">
              <a:solidFill>
                <a:schemeClr val="tx2"/>
              </a:solidFill>
            </a:endParaRPr>
          </a:p>
          <a:p>
            <a:pPr marL="617220" lvl="1" indent="-342900">
              <a:buFont typeface="+mj-lt"/>
              <a:buAutoNum type="alphaLcParenR"/>
            </a:pPr>
            <a:r>
              <a:rPr lang="es-ES" sz="1400" dirty="0"/>
              <a:t>Dentro de un constructor se puede invocar al constructor de la </a:t>
            </a:r>
            <a:r>
              <a:rPr lang="es-ES" sz="1400" b="1" dirty="0"/>
              <a:t>superclase</a:t>
            </a:r>
            <a:r>
              <a:rPr lang="es-ES" sz="1400" dirty="0"/>
              <a:t>. </a:t>
            </a:r>
          </a:p>
          <a:p>
            <a:pPr marL="274320" lvl="1" indent="0">
              <a:buNone/>
            </a:pPr>
            <a:r>
              <a:rPr lang="es-ES" sz="1400" dirty="0"/>
              <a:t>       Sintaxis: </a:t>
            </a:r>
            <a:r>
              <a:rPr lang="es-ES" sz="1400" dirty="0" err="1"/>
              <a:t>super</a:t>
            </a:r>
            <a:r>
              <a:rPr lang="es-ES" sz="1400" dirty="0"/>
              <a:t>(parámetros)           </a:t>
            </a:r>
            <a:r>
              <a:rPr lang="es-ES" sz="1400" i="1" u="sng" dirty="0"/>
              <a:t>Diferencia con </a:t>
            </a:r>
            <a:r>
              <a:rPr lang="es-ES" sz="1400" i="1" u="sng" dirty="0" err="1"/>
              <a:t>this</a:t>
            </a:r>
            <a:r>
              <a:rPr lang="es-ES" sz="1400" i="1" u="sng" dirty="0"/>
              <a:t>(…)</a:t>
            </a:r>
            <a:endParaRPr lang="es-ES" sz="1400" dirty="0"/>
          </a:p>
        </p:txBody>
      </p:sp>
      <p:sp>
        <p:nvSpPr>
          <p:cNvPr id="5" name="4 Rectángulo"/>
          <p:cNvSpPr/>
          <p:nvPr/>
        </p:nvSpPr>
        <p:spPr>
          <a:xfrm>
            <a:off x="203332" y="2871893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Figura{ </a:t>
            </a:r>
          </a:p>
          <a:p>
            <a:r>
              <a:rPr lang="es-ES" sz="1200" dirty="0"/>
              <a:t>          …</a:t>
            </a:r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 Figura(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colorRelleno</a:t>
            </a:r>
            <a:r>
              <a:rPr lang="es-ES" sz="1200" dirty="0"/>
              <a:t>, </a:t>
            </a:r>
          </a:p>
          <a:p>
            <a:pPr lvl="1"/>
            <a:r>
              <a:rPr lang="es-ES" sz="1200" dirty="0"/>
              <a:t>                    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colorLinea</a:t>
            </a:r>
            <a:r>
              <a:rPr lang="es-ES" sz="1200" dirty="0"/>
              <a:t>, </a:t>
            </a:r>
          </a:p>
          <a:p>
            <a:pPr lvl="1"/>
            <a:r>
              <a:rPr lang="es-ES" sz="1200" dirty="0"/>
              <a:t>	             Punto punto){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this.setColorRelleno</a:t>
            </a:r>
            <a:r>
              <a:rPr lang="es-ES" sz="1200" dirty="0"/>
              <a:t>(</a:t>
            </a:r>
            <a:r>
              <a:rPr lang="es-ES" sz="1200" dirty="0" err="1"/>
              <a:t>colorRelleno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this.setColorLinea</a:t>
            </a:r>
            <a:r>
              <a:rPr lang="es-ES" sz="1200" dirty="0"/>
              <a:t>(</a:t>
            </a:r>
            <a:r>
              <a:rPr lang="es-ES" sz="1200" dirty="0" err="1"/>
              <a:t>colorLinea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this.setPunto</a:t>
            </a:r>
            <a:r>
              <a:rPr lang="es-ES" sz="1200" dirty="0"/>
              <a:t>(punto);</a:t>
            </a:r>
          </a:p>
          <a:p>
            <a:pPr lvl="1"/>
            <a:r>
              <a:rPr lang="es-ES" sz="1200" dirty="0"/>
              <a:t>}</a:t>
            </a:r>
          </a:p>
          <a:p>
            <a:r>
              <a:rPr lang="es-ES" sz="1200" dirty="0"/>
              <a:t> …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95935" y="4517707"/>
            <a:ext cx="511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>
                <a:solidFill>
                  <a:schemeClr val="tx2"/>
                </a:solidFill>
              </a:rPr>
              <a:t>¿Cómo se construye un objeto?</a:t>
            </a:r>
          </a:p>
          <a:p>
            <a:pPr algn="r"/>
            <a:r>
              <a:rPr lang="es-ES" sz="1200" dirty="0">
                <a:solidFill>
                  <a:schemeClr val="tx2"/>
                </a:solidFill>
              </a:rPr>
              <a:t>Desde el constructor, en caso de no existir invocación explicita, Java invoca i</a:t>
            </a:r>
            <a:r>
              <a:rPr lang="es-ES" sz="1200" i="1" dirty="0">
                <a:solidFill>
                  <a:schemeClr val="tx2"/>
                </a:solidFill>
              </a:rPr>
              <a:t>mplícitamente </a:t>
            </a:r>
            <a:r>
              <a:rPr lang="es-ES" sz="1200" dirty="0">
                <a:solidFill>
                  <a:schemeClr val="tx2"/>
                </a:solidFill>
              </a:rPr>
              <a:t>al constructor sin parámetros de la superclase. 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8507" y="4602009"/>
            <a:ext cx="322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tx2"/>
                </a:solidFill>
              </a:rPr>
              <a:t>Recomendación: </a:t>
            </a:r>
            <a:r>
              <a:rPr lang="es-ES" sz="1200" u="sng" dirty="0">
                <a:solidFill>
                  <a:srgbClr val="FF0000"/>
                </a:solidFill>
              </a:rPr>
              <a:t>Siempre definir en las clases el constructor sin parámetros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869668" y="2558390"/>
            <a:ext cx="4536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Circulo </a:t>
            </a:r>
            <a:r>
              <a:rPr lang="es-ES" sz="1400" dirty="0" err="1"/>
              <a:t>extends</a:t>
            </a:r>
            <a:r>
              <a:rPr lang="es-ES" sz="1400" dirty="0"/>
              <a:t> Figura{</a:t>
            </a:r>
          </a:p>
          <a:p>
            <a:r>
              <a:rPr lang="es-ES" sz="1400" dirty="0"/>
              <a:t> …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Circulo(</a:t>
            </a:r>
            <a:r>
              <a:rPr lang="es-ES" sz="1400" dirty="0" err="1"/>
              <a:t>double</a:t>
            </a:r>
            <a:r>
              <a:rPr lang="es-ES" sz="1400" dirty="0"/>
              <a:t> radio, </a:t>
            </a:r>
          </a:p>
          <a:p>
            <a:r>
              <a:rPr lang="es-ES" sz="1400" dirty="0"/>
              <a:t>               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colorRelleno</a:t>
            </a:r>
            <a:r>
              <a:rPr lang="es-ES" sz="1400" dirty="0"/>
              <a:t>,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colorLinea</a:t>
            </a:r>
            <a:r>
              <a:rPr lang="es-ES" sz="1400" dirty="0"/>
              <a:t>, </a:t>
            </a:r>
          </a:p>
          <a:p>
            <a:r>
              <a:rPr lang="es-ES" sz="1400" dirty="0"/>
              <a:t>                       Punto punto){</a:t>
            </a:r>
          </a:p>
          <a:p>
            <a:r>
              <a:rPr lang="es-ES" sz="1400" dirty="0"/>
              <a:t>       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this.setColorRelleno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colorRelleno</a:t>
            </a:r>
            <a:r>
              <a:rPr lang="es-ES" sz="1400" dirty="0">
                <a:solidFill>
                  <a:schemeClr val="tx2"/>
                </a:solidFill>
              </a:rPr>
              <a:t>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this.setColorLinea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ES" sz="1400" dirty="0" err="1">
                <a:solidFill>
                  <a:schemeClr val="tx2"/>
                </a:solidFill>
              </a:rPr>
              <a:t>colorLinea</a:t>
            </a:r>
            <a:r>
              <a:rPr lang="es-ES" sz="1400" dirty="0">
                <a:solidFill>
                  <a:schemeClr val="tx2"/>
                </a:solidFill>
              </a:rPr>
              <a:t>); 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    </a:t>
            </a:r>
            <a:r>
              <a:rPr lang="es-ES" sz="1400" dirty="0" err="1">
                <a:solidFill>
                  <a:schemeClr val="tx2"/>
                </a:solidFill>
              </a:rPr>
              <a:t>this.setPunto</a:t>
            </a:r>
            <a:r>
              <a:rPr lang="es-ES" sz="1400" dirty="0">
                <a:solidFill>
                  <a:schemeClr val="tx2"/>
                </a:solidFill>
              </a:rPr>
              <a:t>(punto);  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this.setRadio</a:t>
            </a:r>
            <a:r>
              <a:rPr lang="es-ES" sz="1400" dirty="0"/>
              <a:t>(radio);   </a:t>
            </a:r>
          </a:p>
          <a:p>
            <a:r>
              <a:rPr lang="es-ES" sz="1400" dirty="0"/>
              <a:t>    } </a:t>
            </a:r>
          </a:p>
          <a:p>
            <a:r>
              <a:rPr lang="es-ES" sz="1400" dirty="0"/>
              <a:t>}</a:t>
            </a:r>
          </a:p>
          <a:p>
            <a:r>
              <a:rPr lang="es-ES" sz="1400" dirty="0"/>
              <a:t> </a:t>
            </a:r>
          </a:p>
        </p:txBody>
      </p:sp>
      <p:grpSp>
        <p:nvGrpSpPr>
          <p:cNvPr id="20" name="19 Grupo"/>
          <p:cNvGrpSpPr/>
          <p:nvPr/>
        </p:nvGrpSpPr>
        <p:grpSpPr>
          <a:xfrm>
            <a:off x="4499992" y="3787175"/>
            <a:ext cx="1637928" cy="440759"/>
            <a:chOff x="4644008" y="3435846"/>
            <a:chExt cx="1872208" cy="584775"/>
          </a:xfrm>
        </p:grpSpPr>
        <p:cxnSp>
          <p:nvCxnSpPr>
            <p:cNvPr id="16" name="15 Conector recto"/>
            <p:cNvCxnSpPr/>
            <p:nvPr/>
          </p:nvCxnSpPr>
          <p:spPr>
            <a:xfrm flipV="1"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Rectángulo"/>
          <p:cNvSpPr/>
          <p:nvPr/>
        </p:nvSpPr>
        <p:spPr>
          <a:xfrm>
            <a:off x="4329587" y="3715167"/>
            <a:ext cx="270248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 super(colorRelleno, colorLinea, punto);  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236296" y="3538194"/>
            <a:ext cx="1662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</a:rPr>
              <a:t>Si realizamos invocación explícita a un constructor de la superclase debe ser la primera línea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5" name="3 Marcador de pie de página">
            <a:extLst>
              <a:ext uri="{FF2B5EF4-FFF2-40B4-BE49-F238E27FC236}">
                <a16:creationId xmlns:a16="http://schemas.microsoft.com/office/drawing/2014/main" id="{9D8008EF-BD14-4959-BB3C-28582F8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359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 animBg="1"/>
      <p:bldP spid="14" grpId="1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super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s-ES" sz="1400" dirty="0"/>
              <a:t>Uso:</a:t>
            </a:r>
          </a:p>
          <a:p>
            <a:pPr marL="617220" lvl="1" indent="-342900">
              <a:buFont typeface="+mj-lt"/>
              <a:buAutoNum type="alphaLcParenR" startAt="2"/>
            </a:pPr>
            <a:r>
              <a:rPr lang="es-ES" sz="1400" dirty="0"/>
              <a:t>Dentro de un método de instancia, el objeto puede enviarse un mensaje a sí mismo. </a:t>
            </a:r>
            <a:r>
              <a:rPr lang="es-ES" sz="1400" dirty="0">
                <a:solidFill>
                  <a:schemeClr val="tx2"/>
                </a:solidFill>
              </a:rPr>
              <a:t>El método es buscado a partir de la superclase </a:t>
            </a:r>
            <a:r>
              <a:rPr lang="es-ES" sz="1400" i="1" dirty="0">
                <a:solidFill>
                  <a:schemeClr val="tx2"/>
                </a:solidFill>
              </a:rPr>
              <a:t>actual</a:t>
            </a:r>
            <a:r>
              <a:rPr lang="es-ES" sz="1400" dirty="0">
                <a:solidFill>
                  <a:schemeClr val="tx2"/>
                </a:solidFill>
              </a:rPr>
              <a:t>.       </a:t>
            </a:r>
            <a:r>
              <a:rPr lang="es-ES" sz="1400" i="1" u="sng" dirty="0"/>
              <a:t>Diferencia con </a:t>
            </a:r>
            <a:r>
              <a:rPr lang="es-ES" sz="1400" i="1" u="sng" dirty="0" err="1"/>
              <a:t>this.nombreMetodo</a:t>
            </a:r>
            <a:r>
              <a:rPr lang="es-ES" sz="1400" i="1" u="sng" dirty="0"/>
              <a:t>(…)</a:t>
            </a:r>
            <a:endParaRPr lang="es-ES" sz="1400" dirty="0"/>
          </a:p>
          <a:p>
            <a:pPr marL="274320" lvl="1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       </a:t>
            </a:r>
            <a:r>
              <a:rPr lang="es-ES" sz="1400" dirty="0"/>
              <a:t>Sintaxis: </a:t>
            </a:r>
            <a:r>
              <a:rPr lang="es-ES" sz="1400" dirty="0" err="1"/>
              <a:t>super.nombreMetodo</a:t>
            </a:r>
            <a:r>
              <a:rPr lang="es-ES" sz="1400" dirty="0"/>
              <a:t>(</a:t>
            </a:r>
            <a:r>
              <a:rPr lang="es-ES" sz="1400" dirty="0" err="1"/>
              <a:t>parametros</a:t>
            </a:r>
            <a:r>
              <a:rPr lang="es-ES" sz="1400" dirty="0"/>
              <a:t>).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496" y="2211710"/>
            <a:ext cx="489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Figura{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dibujar(){</a:t>
            </a:r>
          </a:p>
          <a:p>
            <a:r>
              <a:rPr lang="es-ES" sz="1200" dirty="0">
                <a:solidFill>
                  <a:srgbClr val="FF0000"/>
                </a:solidFill>
              </a:rPr>
              <a:t>( “Color de Línea ” + </a:t>
            </a:r>
            <a:r>
              <a:rPr lang="es-ES" sz="1200" dirty="0" err="1">
                <a:solidFill>
                  <a:srgbClr val="FF0000"/>
                </a:solidFill>
              </a:rPr>
              <a:t>this.getColorLinea</a:t>
            </a:r>
            <a:r>
              <a:rPr lang="es-ES" sz="1200" dirty="0">
                <a:solidFill>
                  <a:srgbClr val="FF0000"/>
                </a:solidFill>
              </a:rPr>
              <a:t>() + “Color de Relleno” +  </a:t>
            </a:r>
            <a:r>
              <a:rPr lang="es-ES" sz="1200" dirty="0" err="1">
                <a:solidFill>
                  <a:srgbClr val="FF0000"/>
                </a:solidFill>
              </a:rPr>
              <a:t>this.getColorRelleno</a:t>
            </a:r>
            <a:r>
              <a:rPr lang="es-ES" sz="1200" dirty="0">
                <a:solidFill>
                  <a:srgbClr val="FF0000"/>
                </a:solidFill>
              </a:rPr>
              <a:t> +  “Punto: “ + </a:t>
            </a:r>
            <a:r>
              <a:rPr lang="es-ES" sz="1200" dirty="0" err="1">
                <a:solidFill>
                  <a:srgbClr val="FF0000"/>
                </a:solidFill>
              </a:rPr>
              <a:t>this.getPunto</a:t>
            </a:r>
            <a:r>
              <a:rPr lang="es-ES" sz="1200" dirty="0">
                <a:solidFill>
                  <a:srgbClr val="FF0000"/>
                </a:solidFill>
              </a:rPr>
              <a:t>().</a:t>
            </a:r>
            <a:r>
              <a:rPr lang="es-ES" sz="1200" dirty="0" err="1">
                <a:solidFill>
                  <a:srgbClr val="FF0000"/>
                </a:solidFill>
              </a:rPr>
              <a:t>toString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671900" y="3369062"/>
            <a:ext cx="54366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Circulo </a:t>
            </a:r>
            <a:r>
              <a:rPr lang="es-ES" sz="1200" dirty="0" err="1"/>
              <a:t>extends</a:t>
            </a:r>
            <a:r>
              <a:rPr lang="es-ES" sz="1200" dirty="0"/>
              <a:t> Figura{</a:t>
            </a:r>
          </a:p>
          <a:p>
            <a:r>
              <a:rPr lang="es-ES" sz="1200" dirty="0"/>
              <a:t> …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dibujar(){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System.out.println</a:t>
            </a:r>
            <a:r>
              <a:rPr lang="es-ES" sz="1200" dirty="0"/>
              <a:t>("Circulo: " );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System.out.println</a:t>
            </a:r>
            <a:r>
              <a:rPr lang="es-ES" sz="1200" dirty="0">
                <a:solidFill>
                  <a:schemeClr val="tx2"/>
                </a:solidFill>
              </a:rPr>
              <a:t>("Color de </a:t>
            </a:r>
            <a:r>
              <a:rPr lang="es-ES" sz="1200" dirty="0" err="1">
                <a:solidFill>
                  <a:schemeClr val="tx2"/>
                </a:solidFill>
              </a:rPr>
              <a:t>Linea</a:t>
            </a:r>
            <a:r>
              <a:rPr lang="es-ES" sz="1200" dirty="0">
                <a:solidFill>
                  <a:schemeClr val="tx2"/>
                </a:solidFill>
              </a:rPr>
              <a:t>: " + </a:t>
            </a:r>
            <a:r>
              <a:rPr lang="es-ES" sz="1200" dirty="0" err="1">
                <a:solidFill>
                  <a:schemeClr val="tx2"/>
                </a:solidFill>
              </a:rPr>
              <a:t>this.getColorLinea</a:t>
            </a:r>
            <a:r>
              <a:rPr lang="es-ES" sz="12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System.out.println</a:t>
            </a:r>
            <a:r>
              <a:rPr lang="es-ES" sz="1200" dirty="0">
                <a:solidFill>
                  <a:schemeClr val="tx2"/>
                </a:solidFill>
              </a:rPr>
              <a:t>("Color de Relleno: " + </a:t>
            </a:r>
            <a:r>
              <a:rPr lang="es-ES" sz="1200" dirty="0" err="1">
                <a:solidFill>
                  <a:schemeClr val="tx2"/>
                </a:solidFill>
              </a:rPr>
              <a:t>this.getColorRelleno</a:t>
            </a:r>
            <a:r>
              <a:rPr lang="es-ES" sz="1200" dirty="0">
                <a:solidFill>
                  <a:schemeClr val="tx2"/>
                </a:solidFill>
              </a:rPr>
              <a:t>() );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System.out.println</a:t>
            </a:r>
            <a:r>
              <a:rPr lang="es-ES" sz="1200" dirty="0">
                <a:solidFill>
                  <a:schemeClr val="tx2"/>
                </a:solidFill>
              </a:rPr>
              <a:t>("Ubicación: " + </a:t>
            </a:r>
            <a:r>
              <a:rPr lang="es-ES" sz="1200" dirty="0" err="1">
                <a:solidFill>
                  <a:schemeClr val="tx2"/>
                </a:solidFill>
              </a:rPr>
              <a:t>this.getPunto</a:t>
            </a:r>
            <a:r>
              <a:rPr lang="es-ES" sz="1200" dirty="0">
                <a:solidFill>
                  <a:schemeClr val="tx2"/>
                </a:solidFill>
              </a:rPr>
              <a:t>().</a:t>
            </a:r>
            <a:r>
              <a:rPr lang="es-ES" sz="1200" dirty="0" err="1">
                <a:solidFill>
                  <a:schemeClr val="tx2"/>
                </a:solidFill>
              </a:rPr>
              <a:t>toString</a:t>
            </a:r>
            <a:r>
              <a:rPr lang="es-ES" sz="1200" dirty="0">
                <a:solidFill>
                  <a:schemeClr val="tx2"/>
                </a:solidFill>
              </a:rPr>
              <a:t>() );</a:t>
            </a:r>
            <a:r>
              <a:rPr lang="es-ES" sz="1200" dirty="0"/>
              <a:t>             </a:t>
            </a:r>
          </a:p>
          <a:p>
            <a:r>
              <a:rPr lang="es-ES" sz="1200" dirty="0"/>
              <a:t>       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796136" y="2302153"/>
            <a:ext cx="16561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Circulo: 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Línea: negro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Relleno: azul </a:t>
            </a:r>
          </a:p>
          <a:p>
            <a:r>
              <a:rPr lang="es-ES" sz="1100" dirty="0">
                <a:solidFill>
                  <a:schemeClr val="tx2"/>
                </a:solidFill>
              </a:rPr>
              <a:t>Ubicación: (100,100)</a:t>
            </a:r>
          </a:p>
          <a:p>
            <a:r>
              <a:rPr lang="es-ES" sz="1100" dirty="0"/>
              <a:t>Radio: 5.0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524328" y="2302589"/>
            <a:ext cx="16561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Triangulo: 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Línea: negro</a:t>
            </a:r>
          </a:p>
          <a:p>
            <a:r>
              <a:rPr lang="es-ES" sz="1100" dirty="0">
                <a:solidFill>
                  <a:schemeClr val="tx2"/>
                </a:solidFill>
              </a:rPr>
              <a:t>Color de Relleno: azul </a:t>
            </a:r>
          </a:p>
          <a:p>
            <a:r>
              <a:rPr lang="es-ES" sz="1100" dirty="0">
                <a:solidFill>
                  <a:schemeClr val="tx2"/>
                </a:solidFill>
              </a:rPr>
              <a:t>Ubicación: (100,100)</a:t>
            </a:r>
          </a:p>
          <a:p>
            <a:r>
              <a:rPr lang="es-ES" sz="1100" dirty="0"/>
              <a:t>L1: 5.0</a:t>
            </a:r>
          </a:p>
          <a:p>
            <a:r>
              <a:rPr lang="es-ES" sz="1100" dirty="0"/>
              <a:t>L2: 10.2</a:t>
            </a:r>
          </a:p>
          <a:p>
            <a:r>
              <a:rPr lang="es-ES" sz="1100" dirty="0"/>
              <a:t>L3: 8.0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39552" y="3984161"/>
            <a:ext cx="313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Circulo </a:t>
            </a:r>
            <a:r>
              <a:rPr lang="es-ES" i="1" dirty="0">
                <a:solidFill>
                  <a:srgbClr val="FF0000"/>
                </a:solidFill>
              </a:rPr>
              <a:t>redefine</a:t>
            </a:r>
            <a:r>
              <a:rPr lang="es-ES" dirty="0">
                <a:solidFill>
                  <a:srgbClr val="FF0000"/>
                </a:solidFill>
              </a:rPr>
              <a:t> dibujar: modifica el comportamiento del método heredado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4283968" y="4219223"/>
            <a:ext cx="3456384" cy="440759"/>
            <a:chOff x="4644008" y="3435846"/>
            <a:chExt cx="1872208" cy="584775"/>
          </a:xfrm>
        </p:grpSpPr>
        <p:cxnSp>
          <p:nvCxnSpPr>
            <p:cNvPr id="11" name="10 Conector recto"/>
            <p:cNvCxnSpPr/>
            <p:nvPr/>
          </p:nvCxnSpPr>
          <p:spPr>
            <a:xfrm flipV="1"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4644008" y="3435846"/>
              <a:ext cx="1872208" cy="5847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2 Rectángulo"/>
          <p:cNvSpPr/>
          <p:nvPr/>
        </p:nvSpPr>
        <p:spPr>
          <a:xfrm>
            <a:off x="4067944" y="4155926"/>
            <a:ext cx="4464496" cy="53703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tIns="144000" bIns="14400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 super.dibujar();</a:t>
            </a: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5" name="3 Marcador de pie de página">
            <a:extLst>
              <a:ext uri="{FF2B5EF4-FFF2-40B4-BE49-F238E27FC236}">
                <a16:creationId xmlns:a16="http://schemas.microsoft.com/office/drawing/2014/main" id="{3029E4E4-333C-4E68-B6D3-79686B07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0276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La referencia </a:t>
            </a:r>
            <a:r>
              <a:rPr lang="es-ES" sz="3200" dirty="0" err="1"/>
              <a:t>super</a:t>
            </a:r>
            <a:r>
              <a:rPr lang="es-ES" sz="3200" dirty="0"/>
              <a:t>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Defina el siguiente constructor en la clase Figura, invóquelo desde los constructores de las clases Triangulo y Circulo.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Defina el siguiente método dibujar en la clase Figura, utilícelo en los métodos dibujar de las clases Triángulo y Círculo. </a:t>
            </a:r>
          </a:p>
          <a:p>
            <a:endParaRPr lang="es-ES" sz="1600" dirty="0"/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15616" y="1779662"/>
            <a:ext cx="6456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200" dirty="0" err="1"/>
              <a:t>public</a:t>
            </a:r>
            <a:r>
              <a:rPr lang="es-ES" sz="1200" dirty="0"/>
              <a:t> Figura(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colorRelleno</a:t>
            </a:r>
            <a:r>
              <a:rPr lang="es-ES" sz="1200" dirty="0"/>
              <a:t>,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colorLinea</a:t>
            </a:r>
            <a:r>
              <a:rPr lang="es-ES" sz="1200" dirty="0"/>
              <a:t>,   Punto punto){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this.setColorRelleno</a:t>
            </a:r>
            <a:r>
              <a:rPr lang="es-ES" sz="1200" dirty="0"/>
              <a:t>(</a:t>
            </a:r>
            <a:r>
              <a:rPr lang="es-ES" sz="1200" dirty="0" err="1"/>
              <a:t>colorRelleno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this.setColorLinea</a:t>
            </a:r>
            <a:r>
              <a:rPr lang="es-ES" sz="1200" dirty="0"/>
              <a:t>(</a:t>
            </a:r>
            <a:r>
              <a:rPr lang="es-ES" sz="1200" dirty="0" err="1"/>
              <a:t>colorLinea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        </a:t>
            </a:r>
            <a:r>
              <a:rPr lang="es-ES" sz="1200" dirty="0" err="1"/>
              <a:t>this.setPunto</a:t>
            </a:r>
            <a:r>
              <a:rPr lang="es-ES" sz="1200" dirty="0"/>
              <a:t>(punto);</a:t>
            </a:r>
          </a:p>
          <a:p>
            <a:pPr lvl="1"/>
            <a:r>
              <a:rPr lang="es-ES" sz="1200" dirty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75656" y="3500303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dibujar(){</a:t>
            </a:r>
          </a:p>
          <a:p>
            <a:r>
              <a:rPr lang="es-ES" sz="1200" dirty="0">
                <a:solidFill>
                  <a:srgbClr val="FF0000"/>
                </a:solidFill>
              </a:rPr>
              <a:t>( “Color de Línea ” + </a:t>
            </a:r>
            <a:r>
              <a:rPr lang="es-ES" sz="1200" dirty="0" err="1">
                <a:solidFill>
                  <a:srgbClr val="FF0000"/>
                </a:solidFill>
              </a:rPr>
              <a:t>this.getColorLinea</a:t>
            </a:r>
            <a:r>
              <a:rPr lang="es-ES" sz="1200" dirty="0">
                <a:solidFill>
                  <a:srgbClr val="FF0000"/>
                </a:solidFill>
              </a:rPr>
              <a:t>() + “Color de Relleno” +  </a:t>
            </a:r>
            <a:r>
              <a:rPr lang="es-ES" sz="1200" dirty="0" err="1">
                <a:solidFill>
                  <a:srgbClr val="FF0000"/>
                </a:solidFill>
              </a:rPr>
              <a:t>this.getColorRelleno</a:t>
            </a:r>
            <a:r>
              <a:rPr lang="es-ES" sz="1200" dirty="0">
                <a:solidFill>
                  <a:srgbClr val="FF0000"/>
                </a:solidFill>
              </a:rPr>
              <a:t> +  “Punto: “ + </a:t>
            </a:r>
            <a:r>
              <a:rPr lang="es-ES" sz="1200" dirty="0" err="1">
                <a:solidFill>
                  <a:srgbClr val="FF0000"/>
                </a:solidFill>
              </a:rPr>
              <a:t>this.getPunto</a:t>
            </a:r>
            <a:r>
              <a:rPr lang="es-ES" sz="1200" dirty="0">
                <a:solidFill>
                  <a:srgbClr val="FF0000"/>
                </a:solidFill>
              </a:rPr>
              <a:t>().</a:t>
            </a:r>
            <a:r>
              <a:rPr lang="es-ES" sz="1200" dirty="0" err="1">
                <a:solidFill>
                  <a:srgbClr val="FF0000"/>
                </a:solidFill>
              </a:rPr>
              <a:t>toString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9" name="3 Marcador de pie de página">
            <a:extLst>
              <a:ext uri="{FF2B5EF4-FFF2-40B4-BE49-F238E27FC236}">
                <a16:creationId xmlns:a16="http://schemas.microsoft.com/office/drawing/2014/main" id="{0650FBC3-237E-4C36-9A27-6BE2CADE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42075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y métodos </a:t>
            </a:r>
            <a:r>
              <a:rPr lang="es-ES" dirty="0">
                <a:solidFill>
                  <a:srgbClr val="FF0000"/>
                </a:solidFill>
              </a:rPr>
              <a:t>abstractos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Clase abstracta</a:t>
            </a:r>
          </a:p>
          <a:p>
            <a:pPr lvl="1"/>
            <a:r>
              <a:rPr lang="es-ES" sz="1600" dirty="0"/>
              <a:t>Clase de la cual </a:t>
            </a:r>
            <a:r>
              <a:rPr lang="es-ES" sz="1600" u="sng" dirty="0">
                <a:solidFill>
                  <a:srgbClr val="FF0000"/>
                </a:solidFill>
              </a:rPr>
              <a:t>no se crearán instancias</a:t>
            </a:r>
            <a:r>
              <a:rPr lang="es-ES" sz="1600" dirty="0"/>
              <a:t>. </a:t>
            </a:r>
          </a:p>
          <a:p>
            <a:pPr lvl="1"/>
            <a:r>
              <a:rPr lang="es-ES" sz="1600" dirty="0"/>
              <a:t>Ejemplos: la clase Figura. </a:t>
            </a:r>
          </a:p>
          <a:p>
            <a:pPr lvl="1"/>
            <a:r>
              <a:rPr lang="es-ES" sz="1600" dirty="0"/>
              <a:t>Declaración en Java: </a:t>
            </a:r>
          </a:p>
          <a:p>
            <a:pPr lvl="2"/>
            <a:r>
              <a:rPr lang="es-ES" sz="1400" dirty="0"/>
              <a:t>anteponer </a:t>
            </a:r>
            <a:r>
              <a:rPr lang="es-ES" sz="1400" i="1" dirty="0" err="1">
                <a:solidFill>
                  <a:srgbClr val="FF0000"/>
                </a:solidFill>
              </a:rPr>
              <a:t>abstract</a:t>
            </a:r>
            <a:r>
              <a:rPr lang="es-ES" sz="1400" i="1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a la palabra </a:t>
            </a:r>
            <a:r>
              <a:rPr lang="es-ES" sz="1400" dirty="0" err="1"/>
              <a:t>class</a:t>
            </a:r>
            <a:r>
              <a:rPr lang="es-ES" sz="1400" dirty="0"/>
              <a:t>.</a:t>
            </a:r>
          </a:p>
          <a:p>
            <a:pPr lvl="1"/>
            <a:endParaRPr lang="es-ES" sz="1600" dirty="0"/>
          </a:p>
          <a:p>
            <a:r>
              <a:rPr lang="es-ES" sz="1800" dirty="0">
                <a:solidFill>
                  <a:srgbClr val="FF0000"/>
                </a:solidFill>
              </a:rPr>
              <a:t>Método abstracto</a:t>
            </a:r>
          </a:p>
          <a:p>
            <a:pPr lvl="1"/>
            <a:r>
              <a:rPr lang="es-ES" sz="1600" u="sng" dirty="0">
                <a:solidFill>
                  <a:srgbClr val="FF0000"/>
                </a:solidFill>
              </a:rPr>
              <a:t>Métodos sin implementación en la clase que lo declara</a:t>
            </a:r>
            <a:r>
              <a:rPr lang="es-ES" sz="1600" dirty="0"/>
              <a:t>. Las </a:t>
            </a:r>
            <a:r>
              <a:rPr lang="es-ES" sz="1600" dirty="0">
                <a:solidFill>
                  <a:srgbClr val="FF0000"/>
                </a:solidFill>
              </a:rPr>
              <a:t>subclases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00B050"/>
                </a:solidFill>
              </a:rPr>
              <a:t>tienen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b="1" dirty="0">
                <a:solidFill>
                  <a:srgbClr val="00B050"/>
                </a:solidFill>
              </a:rPr>
              <a:t>obligación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/>
              <a:t>de implementarlos. </a:t>
            </a:r>
          </a:p>
          <a:p>
            <a:pPr lvl="1"/>
            <a:r>
              <a:rPr lang="es-ES" sz="1600" dirty="0"/>
              <a:t>Ejemplo:  </a:t>
            </a:r>
            <a:r>
              <a:rPr lang="es-ES" sz="1600" dirty="0" err="1"/>
              <a:t>calcularArea</a:t>
            </a:r>
            <a:r>
              <a:rPr lang="es-ES" sz="1600" dirty="0"/>
              <a:t> y </a:t>
            </a:r>
            <a:r>
              <a:rPr lang="es-ES" sz="1600" dirty="0" err="1"/>
              <a:t>calcularPerimetro</a:t>
            </a:r>
            <a:r>
              <a:rPr lang="es-ES" sz="1600" dirty="0"/>
              <a:t> de Figura.</a:t>
            </a:r>
          </a:p>
          <a:p>
            <a:pPr lvl="1"/>
            <a:r>
              <a:rPr lang="es-ES" sz="1600" dirty="0"/>
              <a:t>Declaración en Java: </a:t>
            </a:r>
          </a:p>
          <a:p>
            <a:pPr lvl="2"/>
            <a:r>
              <a:rPr lang="es-ES" sz="1400" dirty="0"/>
              <a:t>encabezado del método anteponiendo </a:t>
            </a:r>
            <a:r>
              <a:rPr lang="es-ES" sz="1400" i="1" dirty="0" err="1"/>
              <a:t>abstract</a:t>
            </a:r>
            <a:r>
              <a:rPr lang="es-ES" sz="1400" i="1" dirty="0"/>
              <a:t> </a:t>
            </a:r>
            <a:r>
              <a:rPr lang="es-ES" sz="1400" dirty="0"/>
              <a:t>al tipo de retorno.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8808" y="1419622"/>
            <a:ext cx="364043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abstract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NombreClase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{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atributos */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latin typeface="+mj-lt"/>
                <a:ea typeface="Times New Roman" pitchFamily="18" charset="0"/>
                <a:cs typeface="Courier New" pitchFamily="49" charset="0"/>
              </a:rPr>
              <a:t>       /* Definir constructores */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métodos no abstractos */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b="1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/* Definir métodos abstractos */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8186" y="4659982"/>
            <a:ext cx="561662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abstract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TipoRetorno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nombreMetodo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(lista parámetros);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932F20EC-9726-4CDD-962D-605D0E71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2541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ascendente (</a:t>
            </a:r>
            <a:r>
              <a:rPr lang="es-ES" i="1" dirty="0" err="1"/>
              <a:t>Upcasting</a:t>
            </a:r>
            <a:r>
              <a:rPr lang="es-ES" i="1" dirty="0"/>
              <a:t>)</a:t>
            </a:r>
            <a:r>
              <a:rPr lang="es-ES" dirty="0"/>
              <a:t>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57600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Cualquier objeto instancia de una </a:t>
            </a:r>
            <a:r>
              <a:rPr lang="es-ES" sz="1600" i="1" dirty="0">
                <a:solidFill>
                  <a:srgbClr val="FF0000"/>
                </a:solidFill>
              </a:rPr>
              <a:t>clase derivada </a:t>
            </a:r>
            <a:r>
              <a:rPr lang="es-ES" sz="1600" dirty="0"/>
              <a:t>puede ser referenciado por una variable cuyo tipo es la </a:t>
            </a:r>
            <a:r>
              <a:rPr lang="es-ES" sz="1600" i="1" dirty="0">
                <a:solidFill>
                  <a:schemeClr val="tx2"/>
                </a:solidFill>
              </a:rPr>
              <a:t>clase base </a:t>
            </a:r>
            <a:r>
              <a:rPr lang="es-ES" sz="1600" dirty="0"/>
              <a:t>(conversión ascendente)</a:t>
            </a:r>
          </a:p>
          <a:p>
            <a:pPr algn="just"/>
            <a:endParaRPr lang="es-ES" sz="1600" dirty="0"/>
          </a:p>
          <a:p>
            <a:pPr marL="0" indent="0" algn="just">
              <a:buNone/>
            </a:pPr>
            <a:endParaRPr lang="es-ES" sz="1600" dirty="0"/>
          </a:p>
          <a:p>
            <a:pPr algn="just"/>
            <a:r>
              <a:rPr lang="es-ES" sz="1600" dirty="0"/>
              <a:t>Siempre es posible: la herencia establece una relación “es-un”</a:t>
            </a:r>
          </a:p>
          <a:p>
            <a:pPr algn="just"/>
            <a:r>
              <a:rPr lang="es-ES" sz="1600" dirty="0"/>
              <a:t>Pueden existir variables cuyo tipo es una clase abstracta que</a:t>
            </a:r>
          </a:p>
          <a:p>
            <a:pPr algn="just">
              <a:buNone/>
            </a:pPr>
            <a:r>
              <a:rPr lang="es-ES" sz="1600" dirty="0"/>
              <a:t> referencien a instancias de clases derivadas de esta.</a:t>
            </a:r>
          </a:p>
          <a:p>
            <a:pPr algn="just"/>
            <a:r>
              <a:rPr lang="es-ES" sz="1600" dirty="0"/>
              <a:t>Al objeto sólo se le puede enviar mensajes definidos en </a:t>
            </a:r>
          </a:p>
          <a:p>
            <a:pPr marL="0" indent="0" algn="just">
              <a:buNone/>
            </a:pPr>
            <a:r>
              <a:rPr lang="es-ES" sz="1600" dirty="0"/>
              <a:t>la interfaz de la </a:t>
            </a:r>
            <a:r>
              <a:rPr lang="es-ES" sz="1600" i="1" dirty="0"/>
              <a:t>clase usada como tipo</a:t>
            </a:r>
            <a:r>
              <a:rPr lang="es-ES" sz="1600" dirty="0"/>
              <a:t> para la variable </a:t>
            </a:r>
          </a:p>
          <a:p>
            <a:pPr marL="0" indent="0" algn="just">
              <a:buNone/>
            </a:pPr>
            <a:r>
              <a:rPr lang="es-ES" sz="1600" dirty="0"/>
              <a:t>referencia (</a:t>
            </a:r>
            <a:r>
              <a:rPr lang="es-ES" sz="1600" i="1" dirty="0">
                <a:solidFill>
                  <a:schemeClr val="tx2"/>
                </a:solidFill>
              </a:rPr>
              <a:t>clase base</a:t>
            </a:r>
            <a:r>
              <a:rPr lang="es-ES" sz="1600" dirty="0"/>
              <a:t>).</a:t>
            </a:r>
            <a:r>
              <a:rPr lang="es-ES" sz="1600" i="1" dirty="0"/>
              <a:t> </a:t>
            </a:r>
          </a:p>
          <a:p>
            <a:pPr algn="just"/>
            <a:r>
              <a:rPr lang="es-ES" sz="1600" dirty="0"/>
              <a:t>La búsqueda del método a ejecutar comienza siempre </a:t>
            </a:r>
          </a:p>
          <a:p>
            <a:pPr marL="0" indent="0" algn="just">
              <a:buNone/>
            </a:pPr>
            <a:r>
              <a:rPr lang="es-ES" sz="1600" dirty="0"/>
              <a:t>desde la </a:t>
            </a:r>
            <a:r>
              <a:rPr lang="es-ES" sz="1600" dirty="0">
                <a:solidFill>
                  <a:srgbClr val="FF0000"/>
                </a:solidFill>
              </a:rPr>
              <a:t>clase instanciada. </a:t>
            </a:r>
          </a:p>
          <a:p>
            <a:pPr algn="just">
              <a:buNone/>
            </a:pPr>
            <a:endParaRPr lang="es-ES" sz="1600" dirty="0"/>
          </a:p>
          <a:p>
            <a:pPr algn="just"/>
            <a:endParaRPr lang="es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177966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2"/>
                </a:solidFill>
              </a:rPr>
              <a:t>Figura</a:t>
            </a:r>
            <a:r>
              <a:rPr lang="es-ES" sz="1400" dirty="0"/>
              <a:t> fig1 = </a:t>
            </a:r>
            <a:r>
              <a:rPr lang="es-ES" sz="1400" b="1" dirty="0"/>
              <a:t>new </a:t>
            </a:r>
            <a:r>
              <a:rPr lang="es-ES" sz="1400" b="1" dirty="0">
                <a:solidFill>
                  <a:srgbClr val="FF0000"/>
                </a:solidFill>
              </a:rPr>
              <a:t>Circulo</a:t>
            </a:r>
            <a:r>
              <a:rPr lang="es-ES" sz="1400" b="1" dirty="0"/>
              <a:t>(…);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Figura</a:t>
            </a:r>
            <a:r>
              <a:rPr lang="es-ES" sz="1400" dirty="0"/>
              <a:t> fig2 = </a:t>
            </a:r>
            <a:r>
              <a:rPr lang="es-ES" sz="1400" b="1" dirty="0"/>
              <a:t>new </a:t>
            </a:r>
            <a:r>
              <a:rPr lang="es-ES" sz="1400" b="1" dirty="0">
                <a:solidFill>
                  <a:srgbClr val="FF0000"/>
                </a:solidFill>
              </a:rPr>
              <a:t>Triangulo</a:t>
            </a:r>
            <a:r>
              <a:rPr lang="es-ES" sz="1400" b="1" dirty="0"/>
              <a:t>(…); 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28307"/>
              </p:ext>
            </p:extLst>
          </p:nvPr>
        </p:nvGraphicFramePr>
        <p:xfrm>
          <a:off x="6588224" y="1575657"/>
          <a:ext cx="1701304" cy="14281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dibujar(): </a:t>
                      </a:r>
                      <a:r>
                        <a:rPr lang="es-ES" sz="900" dirty="0" err="1">
                          <a:effectLst/>
                        </a:rPr>
                        <a:t>void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7791"/>
              </p:ext>
            </p:extLst>
          </p:nvPr>
        </p:nvGraphicFramePr>
        <p:xfrm>
          <a:off x="7527905" y="3343330"/>
          <a:ext cx="1512168" cy="146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01496"/>
              </p:ext>
            </p:extLst>
          </p:nvPr>
        </p:nvGraphicFramePr>
        <p:xfrm>
          <a:off x="5868144" y="3316830"/>
          <a:ext cx="1515745" cy="147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13 Conector recto"/>
          <p:cNvCxnSpPr/>
          <p:nvPr/>
        </p:nvCxnSpPr>
        <p:spPr>
          <a:xfrm>
            <a:off x="6381348" y="3191289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7419893" y="3013817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381348" y="3191289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8437121" y="3195615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580828" y="46895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Utilidad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8" name="3 Marcador de pie de página">
            <a:extLst>
              <a:ext uri="{FF2B5EF4-FFF2-40B4-BE49-F238E27FC236}">
                <a16:creationId xmlns:a16="http://schemas.microsoft.com/office/drawing/2014/main" id="{7B0E07B0-ED1A-42C6-95CA-C5432525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84443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ascendente (</a:t>
            </a:r>
            <a:r>
              <a:rPr lang="es-ES" i="1" dirty="0" err="1"/>
              <a:t>Upcasting</a:t>
            </a:r>
            <a:r>
              <a:rPr lang="es-ES" i="1" dirty="0"/>
              <a:t>)</a:t>
            </a:r>
            <a:r>
              <a:rPr lang="es-ES" dirty="0"/>
              <a:t>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57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1600" dirty="0"/>
              <a:t>Les dejamos el siguiente video que explica </a:t>
            </a:r>
            <a:r>
              <a:rPr lang="es-ES" sz="1600" dirty="0" err="1"/>
              <a:t>upcasting</a:t>
            </a:r>
            <a:r>
              <a:rPr lang="es-ES" sz="1600" dirty="0"/>
              <a:t> y </a:t>
            </a:r>
            <a:r>
              <a:rPr lang="es-ES" sz="1600" dirty="0" err="1"/>
              <a:t>downcasting</a:t>
            </a:r>
            <a:endParaRPr lang="es-ES" sz="1600" dirty="0"/>
          </a:p>
          <a:p>
            <a:pPr algn="just"/>
            <a:endParaRPr lang="es-ES" sz="160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21932"/>
              </p:ext>
            </p:extLst>
          </p:nvPr>
        </p:nvGraphicFramePr>
        <p:xfrm>
          <a:off x="6588224" y="1575657"/>
          <a:ext cx="1701304" cy="14281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dibujar(): </a:t>
                      </a:r>
                      <a:r>
                        <a:rPr lang="es-ES" sz="900" dirty="0" err="1">
                          <a:effectLst/>
                        </a:rPr>
                        <a:t>void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269"/>
              </p:ext>
            </p:extLst>
          </p:nvPr>
        </p:nvGraphicFramePr>
        <p:xfrm>
          <a:off x="7527905" y="3343330"/>
          <a:ext cx="1512168" cy="146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74823"/>
              </p:ext>
            </p:extLst>
          </p:nvPr>
        </p:nvGraphicFramePr>
        <p:xfrm>
          <a:off x="5868144" y="3316830"/>
          <a:ext cx="1515745" cy="147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13 Conector recto"/>
          <p:cNvCxnSpPr/>
          <p:nvPr/>
        </p:nvCxnSpPr>
        <p:spPr>
          <a:xfrm>
            <a:off x="6381348" y="3191289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7419893" y="3013817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381348" y="3191289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8437121" y="3195615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18" name="3 Marcador de pie de página">
            <a:extLst>
              <a:ext uri="{FF2B5EF4-FFF2-40B4-BE49-F238E27FC236}">
                <a16:creationId xmlns:a16="http://schemas.microsoft.com/office/drawing/2014/main" id="{7B0E07B0-ED1A-42C6-95CA-C5432525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87624" y="17076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hlinkClick r:id="rId2"/>
              </a:rPr>
              <a:t>https://www.youtube.com/watch?v=9Aym0RwJuG0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712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1" dirty="0">
                <a:solidFill>
                  <a:srgbClr val="00B050"/>
                </a:solidFill>
              </a:rPr>
              <a:t>Posibilidad de enviar mensajes sintácticamente iguales a objetos de distintas clases</a:t>
            </a:r>
            <a:r>
              <a:rPr lang="es-ES" sz="1800" dirty="0"/>
              <a:t>. </a:t>
            </a:r>
          </a:p>
          <a:p>
            <a:r>
              <a:rPr lang="es-ES" sz="1800" dirty="0">
                <a:solidFill>
                  <a:srgbClr val="FF0000"/>
                </a:solidFill>
              </a:rPr>
              <a:t>La misma operación se realiza de distinta forma según sea el objeto al que se le envía el mensaje</a:t>
            </a:r>
            <a:r>
              <a:rPr lang="es-ES" sz="1800" dirty="0"/>
              <a:t>. </a:t>
            </a:r>
          </a:p>
          <a:p>
            <a:r>
              <a:rPr lang="es-ES" sz="1800" dirty="0"/>
              <a:t>Ejemplo</a:t>
            </a:r>
          </a:p>
          <a:p>
            <a:pPr marL="274320" lvl="1" indent="0">
              <a:buNone/>
            </a:pPr>
            <a:r>
              <a:rPr lang="es-ES" sz="1600" dirty="0"/>
              <a:t>Figura [] figuras = new Figura[10]; </a:t>
            </a:r>
          </a:p>
          <a:p>
            <a:pPr marL="274320" lvl="1" indent="0">
              <a:buNone/>
            </a:pPr>
            <a:r>
              <a:rPr lang="es-ES" sz="1600" dirty="0"/>
              <a:t>/* cargar arreglo con círculos y triángulos */</a:t>
            </a:r>
          </a:p>
          <a:p>
            <a:pPr marL="274320" lvl="1" indent="0">
              <a:buNone/>
            </a:pPr>
            <a:r>
              <a:rPr lang="es-ES" sz="1600" dirty="0" err="1"/>
              <a:t>for</a:t>
            </a:r>
            <a:r>
              <a:rPr lang="es-ES" sz="1600" dirty="0"/>
              <a:t> (i=0; i&lt;10; i++)</a:t>
            </a:r>
          </a:p>
          <a:p>
            <a:pPr marL="274320" lvl="1" indent="0">
              <a:buNone/>
            </a:pPr>
            <a:r>
              <a:rPr lang="es-ES" sz="1600" dirty="0"/>
              <a:t> 	figuras[i].dibujar();</a:t>
            </a:r>
          </a:p>
          <a:p>
            <a:endParaRPr lang="es-ES" sz="1800" dirty="0"/>
          </a:p>
        </p:txBody>
      </p:sp>
      <p:sp>
        <p:nvSpPr>
          <p:cNvPr id="4" name="3 Rectángulo"/>
          <p:cNvSpPr/>
          <p:nvPr/>
        </p:nvSpPr>
        <p:spPr>
          <a:xfrm>
            <a:off x="4176464" y="401191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El método dibujar() a ejecutar dependerá de  la clase de figura geométrica. </a:t>
            </a:r>
          </a:p>
        </p:txBody>
      </p:sp>
      <p:cxnSp>
        <p:nvCxnSpPr>
          <p:cNvPr id="5" name="4 Conector recto de flecha"/>
          <p:cNvCxnSpPr>
            <a:endCxn id="4" idx="1"/>
          </p:cNvCxnSpPr>
          <p:nvPr/>
        </p:nvCxnSpPr>
        <p:spPr>
          <a:xfrm>
            <a:off x="3203848" y="3795886"/>
            <a:ext cx="972616" cy="50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EACFA4C2-5DB9-4AC2-9A70-8B068B55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6853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Clases, métodos abstractos y </a:t>
            </a:r>
            <a:r>
              <a:rPr lang="es-ES" sz="2800" dirty="0" err="1"/>
              <a:t>Upcasting</a:t>
            </a:r>
            <a:r>
              <a:rPr lang="es-ES" sz="2800" dirty="0"/>
              <a:t>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dirty="0"/>
              <a:t>Definir la clase Figura como abstracta. </a:t>
            </a:r>
          </a:p>
          <a:p>
            <a:r>
              <a:rPr lang="es-ES" sz="1800" dirty="0"/>
              <a:t>Definir en Figura los métodos abstractos </a:t>
            </a:r>
            <a:r>
              <a:rPr lang="es-ES" sz="1800" dirty="0" err="1"/>
              <a:t>calcularArea</a:t>
            </a:r>
            <a:r>
              <a:rPr lang="es-ES" sz="1800" dirty="0"/>
              <a:t> y </a:t>
            </a:r>
            <a:r>
              <a:rPr lang="es-ES" sz="1800" dirty="0" err="1"/>
              <a:t>calcularPerimetro</a:t>
            </a:r>
            <a:r>
              <a:rPr lang="es-ES" sz="1800" dirty="0"/>
              <a:t>. </a:t>
            </a:r>
          </a:p>
          <a:p>
            <a:r>
              <a:rPr lang="es-ES" sz="1800" dirty="0"/>
              <a:t>Analizar qué hace el siguiente programa: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Responder: ¿Qué mensajes le puedo enviar al objeto a través de la referencia </a:t>
            </a:r>
            <a:r>
              <a:rPr lang="es-ES" sz="1800" dirty="0" err="1"/>
              <a:t>circ</a:t>
            </a:r>
            <a:r>
              <a:rPr lang="es-ES" sz="1800" dirty="0"/>
              <a:t>? ¿Qué mensajes a través de la referencia </a:t>
            </a:r>
            <a:r>
              <a:rPr lang="es-ES" sz="1800" dirty="0" err="1"/>
              <a:t>fig</a:t>
            </a:r>
            <a:r>
              <a:rPr lang="es-ES" sz="1800" dirty="0"/>
              <a:t>? </a:t>
            </a: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827584" y="2063626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DemoFiguras</a:t>
            </a:r>
            <a:r>
              <a:rPr lang="es-ES" sz="1200" dirty="0"/>
              <a:t> {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static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main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[] </a:t>
            </a:r>
            <a:r>
              <a:rPr lang="es-ES" sz="1200" dirty="0" err="1"/>
              <a:t>args</a:t>
            </a:r>
            <a:r>
              <a:rPr lang="es-ES" sz="1200" dirty="0"/>
              <a:t>) {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/>
              <a:t>Circulo </a:t>
            </a:r>
            <a:r>
              <a:rPr lang="es-ES" sz="1200" dirty="0" err="1"/>
              <a:t>circ</a:t>
            </a:r>
            <a:r>
              <a:rPr lang="es-ES" sz="1200" dirty="0"/>
              <a:t> =new Circulo(5, "amarillo", "negro", new Punto (100,100));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circ.getRadio</a:t>
            </a:r>
            <a:r>
              <a:rPr lang="es-ES" sz="1200" dirty="0"/>
              <a:t>());  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circ.</a:t>
            </a:r>
            <a:r>
              <a:rPr lang="es-ES" sz="1200" dirty="0" err="1">
                <a:solidFill>
                  <a:srgbClr val="FF0000"/>
                </a:solidFill>
              </a:rPr>
              <a:t>dibujar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r>
              <a:rPr lang="es-ES" sz="1200" dirty="0"/>
              <a:t>;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/>
              <a:t>Figura </a:t>
            </a:r>
            <a:r>
              <a:rPr lang="es-ES" sz="1200" dirty="0" err="1"/>
              <a:t>fig</a:t>
            </a:r>
            <a:r>
              <a:rPr lang="es-ES" sz="1200" dirty="0"/>
              <a:t>= </a:t>
            </a:r>
            <a:r>
              <a:rPr lang="es-ES" sz="1200" dirty="0" err="1"/>
              <a:t>circ</a:t>
            </a:r>
            <a:r>
              <a:rPr lang="es-ES" sz="1200" dirty="0"/>
              <a:t>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fig.getRadio</a:t>
            </a:r>
            <a:r>
              <a:rPr lang="es-ES" sz="1200" dirty="0"/>
              <a:t>());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fig.</a:t>
            </a:r>
            <a:r>
              <a:rPr lang="es-ES" sz="1200" dirty="0" err="1">
                <a:solidFill>
                  <a:srgbClr val="FF0000"/>
                </a:solidFill>
              </a:rPr>
              <a:t>dibujar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r>
              <a:rPr lang="es-ES" sz="1200" dirty="0"/>
              <a:t>; </a:t>
            </a:r>
          </a:p>
          <a:p>
            <a:pPr marL="6012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s-ES" sz="1200" dirty="0" err="1"/>
              <a:t>System.out.println</a:t>
            </a:r>
            <a:r>
              <a:rPr lang="es-ES" sz="1200" dirty="0"/>
              <a:t>("Color </a:t>
            </a:r>
            <a:r>
              <a:rPr lang="es-ES" sz="1200" dirty="0" err="1"/>
              <a:t>linea</a:t>
            </a:r>
            <a:r>
              <a:rPr lang="es-ES" sz="1200" dirty="0"/>
              <a:t>: " + </a:t>
            </a:r>
            <a:r>
              <a:rPr lang="es-ES" sz="1200" dirty="0" err="1"/>
              <a:t>fig.getColorLinea</a:t>
            </a:r>
            <a:r>
              <a:rPr lang="es-ES" sz="1200" dirty="0"/>
              <a:t>()); 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  <a:p>
            <a:endParaRPr lang="es-ES" sz="12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95405C1E-8BEE-4C10-A782-69FA66A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2359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Introducción.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63688" y="2293010"/>
            <a:ext cx="2808312" cy="2787774"/>
          </a:xfrm>
        </p:spPr>
        <p:txBody>
          <a:bodyPr>
            <a:noAutofit/>
          </a:bodyPr>
          <a:lstStyle/>
          <a:p>
            <a:r>
              <a:rPr lang="es-ES" sz="1800" dirty="0"/>
              <a:t>lado1</a:t>
            </a:r>
          </a:p>
          <a:p>
            <a:r>
              <a:rPr lang="es-ES" sz="1800" dirty="0"/>
              <a:t>lado2</a:t>
            </a:r>
          </a:p>
          <a:p>
            <a:r>
              <a:rPr lang="es-ES" sz="1800" dirty="0"/>
              <a:t>lado3</a:t>
            </a:r>
          </a:p>
          <a:p>
            <a:r>
              <a:rPr lang="es-ES" sz="1800" dirty="0">
                <a:solidFill>
                  <a:srgbClr val="FF0000"/>
                </a:solidFill>
              </a:rPr>
              <a:t>color de línea</a:t>
            </a:r>
          </a:p>
          <a:p>
            <a:r>
              <a:rPr lang="es-ES" sz="1800" dirty="0">
                <a:solidFill>
                  <a:srgbClr val="FF0000"/>
                </a:solidFill>
              </a:rPr>
              <a:t>color de relleno</a:t>
            </a:r>
          </a:p>
          <a:p>
            <a:r>
              <a:rPr lang="es-ES" sz="1800" dirty="0">
                <a:solidFill>
                  <a:srgbClr val="FF0000"/>
                </a:solidFill>
              </a:rPr>
              <a:t>punto</a:t>
            </a:r>
          </a:p>
          <a:p>
            <a:pPr lvl="1"/>
            <a:endParaRPr lang="es-ES" sz="1400" dirty="0"/>
          </a:p>
          <a:p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2209988" y="1923678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Triángulo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2000" dirty="0"/>
              <a:t>Diferentes tipos de objetos con comportamiento y características comunes.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192367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Círculo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9" name="11 Marcador de contenido"/>
          <p:cNvSpPr>
            <a:spLocks noGrp="1"/>
          </p:cNvSpPr>
          <p:nvPr>
            <p:ph sz="half" idx="1"/>
          </p:nvPr>
        </p:nvSpPr>
        <p:spPr>
          <a:xfrm>
            <a:off x="4499992" y="2294228"/>
            <a:ext cx="2736304" cy="2653786"/>
          </a:xfrm>
        </p:spPr>
        <p:txBody>
          <a:bodyPr>
            <a:noAutofit/>
          </a:bodyPr>
          <a:lstStyle/>
          <a:p>
            <a:r>
              <a:rPr lang="es-AR" sz="1800" dirty="0"/>
              <a:t>radio</a:t>
            </a:r>
          </a:p>
          <a:p>
            <a:r>
              <a:rPr lang="es-ES" sz="1800" dirty="0">
                <a:solidFill>
                  <a:srgbClr val="FF0000"/>
                </a:solidFill>
              </a:rPr>
              <a:t>color de línea</a:t>
            </a:r>
          </a:p>
          <a:p>
            <a:r>
              <a:rPr lang="es-ES" sz="1800" dirty="0">
                <a:solidFill>
                  <a:srgbClr val="FF0000"/>
                </a:solidFill>
              </a:rPr>
              <a:t>color de relleno</a:t>
            </a:r>
          </a:p>
          <a:p>
            <a:r>
              <a:rPr lang="es-ES" sz="1800" dirty="0">
                <a:solidFill>
                  <a:srgbClr val="FF0000"/>
                </a:solidFill>
              </a:rPr>
              <a:t>punto</a:t>
            </a:r>
          </a:p>
          <a:p>
            <a:endParaRPr lang="es-ES" sz="1800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4283968" y="1923678"/>
            <a:ext cx="0" cy="282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FEE19EF9-C718-4A70-A711-7324C9B9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Aplicación.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600" dirty="0"/>
              <a:t>Utilizando la jerarquía de figuras, generar una aplicación que permita realizar el dibujo mostrado. </a:t>
            </a:r>
          </a:p>
          <a:p>
            <a:r>
              <a:rPr lang="es-ES" sz="1600" dirty="0"/>
              <a:t>Un dibujo se caracteriza por su </a:t>
            </a:r>
            <a:r>
              <a:rPr lang="es-ES" sz="1600" i="1" dirty="0"/>
              <a:t>título</a:t>
            </a:r>
            <a:r>
              <a:rPr lang="es-ES" sz="1600" dirty="0"/>
              <a:t>, el </a:t>
            </a:r>
            <a:r>
              <a:rPr lang="es-ES" sz="1600" i="1" dirty="0"/>
              <a:t>nombre</a:t>
            </a:r>
            <a:r>
              <a:rPr lang="es-ES" sz="1600" dirty="0"/>
              <a:t> de su autor, y las </a:t>
            </a:r>
            <a:r>
              <a:rPr lang="es-ES" sz="1600" i="1" dirty="0"/>
              <a:t>figuras</a:t>
            </a:r>
            <a:r>
              <a:rPr lang="es-ES" sz="1600" dirty="0"/>
              <a:t> que lo componen (el máximo es establecido en la creación del dibujo). </a:t>
            </a:r>
          </a:p>
          <a:p>
            <a:r>
              <a:rPr lang="es-ES" sz="1600" dirty="0"/>
              <a:t>El dibujo debe saber </a:t>
            </a:r>
            <a:r>
              <a:rPr lang="es-ES" sz="1600" i="1" dirty="0"/>
              <a:t>mostrarse</a:t>
            </a:r>
            <a:r>
              <a:rPr lang="es-ES" sz="1600" dirty="0"/>
              <a:t> en consola, a través de dibujar las figuras que lo componen; responder si </a:t>
            </a:r>
            <a:r>
              <a:rPr lang="es-ES" sz="1600" i="1" dirty="0"/>
              <a:t>está completo</a:t>
            </a:r>
            <a:r>
              <a:rPr lang="es-ES" sz="1600" dirty="0"/>
              <a:t>, es decir si contiene el máximo de figuras admitidas; permitir </a:t>
            </a:r>
            <a:r>
              <a:rPr lang="es-ES" sz="1600" i="1" dirty="0"/>
              <a:t>agregar</a:t>
            </a:r>
            <a:r>
              <a:rPr lang="es-ES" sz="1600" dirty="0"/>
              <a:t> una nueva figura. </a:t>
            </a:r>
          </a:p>
          <a:p>
            <a:endParaRPr lang="es-ES" sz="1600" dirty="0"/>
          </a:p>
          <a:p>
            <a:r>
              <a:rPr lang="es-ES" sz="1600" dirty="0"/>
              <a:t>Ayuda: </a:t>
            </a:r>
          </a:p>
          <a:p>
            <a:pPr lvl="1"/>
            <a:r>
              <a:rPr lang="es-ES" sz="1400" dirty="0"/>
              <a:t>Agregar la clase Cuadrado a la jerarquía de figuras. </a:t>
            </a:r>
          </a:p>
          <a:p>
            <a:pPr lvl="1"/>
            <a:r>
              <a:rPr lang="es-ES" sz="1400" dirty="0"/>
              <a:t>Implementar la clase Dibujo</a:t>
            </a:r>
          </a:p>
          <a:p>
            <a:pPr lvl="2"/>
            <a:r>
              <a:rPr lang="es-ES" sz="1200" dirty="0"/>
              <a:t>¿Atributos? ¿Métodos?</a:t>
            </a:r>
          </a:p>
          <a:p>
            <a:pPr lvl="1"/>
            <a:r>
              <a:rPr lang="es-ES" sz="1400" dirty="0"/>
              <a:t>Implementar el programa que instancie el dibujo </a:t>
            </a:r>
          </a:p>
          <a:p>
            <a:pPr marL="274320" lvl="1" indent="0">
              <a:buNone/>
            </a:pPr>
            <a:r>
              <a:rPr lang="es-ES" sz="1400" dirty="0"/>
              <a:t>de la imagen y lo muestre. </a:t>
            </a: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4630"/>
            <a:ext cx="1872208" cy="19533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Rectángulo"/>
          <p:cNvSpPr/>
          <p:nvPr/>
        </p:nvSpPr>
        <p:spPr>
          <a:xfrm>
            <a:off x="7077447" y="3291830"/>
            <a:ext cx="1599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Lado pared: 71</a:t>
            </a:r>
          </a:p>
          <a:p>
            <a:r>
              <a:rPr lang="es-ES" sz="1200" dirty="0"/>
              <a:t>Lado puerta: 26</a:t>
            </a:r>
          </a:p>
          <a:p>
            <a:r>
              <a:rPr lang="es-ES" sz="1200" dirty="0"/>
              <a:t>Lados techo: 71 </a:t>
            </a:r>
          </a:p>
          <a:p>
            <a:r>
              <a:rPr lang="es-ES" sz="1200" dirty="0"/>
              <a:t>Radio sol: 32</a:t>
            </a:r>
          </a:p>
        </p:txBody>
      </p:sp>
      <p:sp>
        <p:nvSpPr>
          <p:cNvPr id="19" name="AutoShape 6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AutoShape 8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10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22 Marco"/>
          <p:cNvSpPr/>
          <p:nvPr/>
        </p:nvSpPr>
        <p:spPr>
          <a:xfrm>
            <a:off x="5220072" y="2931790"/>
            <a:ext cx="3456384" cy="2067694"/>
          </a:xfrm>
          <a:prstGeom prst="frame">
            <a:avLst>
              <a:gd name="adj1" fmla="val 249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629F1F10-8361-4115-A087-1DA7AFAA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6896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Aplicación. Ejercitación.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72331"/>
              </p:ext>
            </p:extLst>
          </p:nvPr>
        </p:nvGraphicFramePr>
        <p:xfrm>
          <a:off x="4237360" y="1791681"/>
          <a:ext cx="1701304" cy="14281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dibujar():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i="1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i="1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72579"/>
              </p:ext>
            </p:extLst>
          </p:nvPr>
        </p:nvGraphicFramePr>
        <p:xfrm>
          <a:off x="6015737" y="3559354"/>
          <a:ext cx="1512168" cy="146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800" b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2782"/>
              </p:ext>
            </p:extLst>
          </p:nvPr>
        </p:nvGraphicFramePr>
        <p:xfrm>
          <a:off x="4355976" y="3532854"/>
          <a:ext cx="1515745" cy="147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3347864" y="3407313"/>
            <a:ext cx="3567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069029" y="3229841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076056" y="3407313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924953" y="3411639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37818"/>
              </p:ext>
            </p:extLst>
          </p:nvPr>
        </p:nvGraphicFramePr>
        <p:xfrm>
          <a:off x="2627784" y="3526773"/>
          <a:ext cx="1515745" cy="1457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Cuadrado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dibujar():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3347864" y="3410446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86719"/>
              </p:ext>
            </p:extLst>
          </p:nvPr>
        </p:nvGraphicFramePr>
        <p:xfrm>
          <a:off x="1403648" y="1778078"/>
          <a:ext cx="1701304" cy="1423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Dibujo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titulo, autor, </a:t>
                      </a:r>
                      <a:r>
                        <a:rPr lang="es-ES" sz="9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cantFiguras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añadirFigura</a:t>
                      </a: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(Figura f);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estaLleno</a:t>
                      </a: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mostrar(): </a:t>
                      </a:r>
                      <a:r>
                        <a:rPr lang="es-E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s-E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15 Conector recto de flecha"/>
          <p:cNvCxnSpPr/>
          <p:nvPr/>
        </p:nvCxnSpPr>
        <p:spPr>
          <a:xfrm>
            <a:off x="3131840" y="213970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779912" y="184237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74926" y="2114679"/>
            <a:ext cx="105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figuras</a:t>
            </a:r>
          </a:p>
        </p:txBody>
      </p:sp>
      <p:pic>
        <p:nvPicPr>
          <p:cNvPr id="19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20" name="3 Marcador de pie de página">
            <a:extLst>
              <a:ext uri="{FF2B5EF4-FFF2-40B4-BE49-F238E27FC236}">
                <a16:creationId xmlns:a16="http://schemas.microsoft.com/office/drawing/2014/main" id="{E4A00157-A553-41FB-8A21-94CF6F2F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3862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Introducción.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423696" y="2293010"/>
            <a:ext cx="2808312" cy="2787774"/>
          </a:xfrm>
        </p:spPr>
        <p:txBody>
          <a:bodyPr>
            <a:noAutofit/>
          </a:bodyPr>
          <a:lstStyle/>
          <a:p>
            <a:r>
              <a:rPr lang="es-ES" sz="1800" dirty="0"/>
              <a:t>Devolver y modificar el valor de cada atributo</a:t>
            </a:r>
          </a:p>
          <a:p>
            <a:pPr lvl="1"/>
            <a:r>
              <a:rPr lang="es-ES" sz="1400" dirty="0"/>
              <a:t>lado1</a:t>
            </a:r>
          </a:p>
          <a:p>
            <a:pPr lvl="1"/>
            <a:r>
              <a:rPr lang="es-ES" sz="1400" dirty="0"/>
              <a:t>lado2</a:t>
            </a:r>
          </a:p>
          <a:p>
            <a:pPr lvl="1"/>
            <a:r>
              <a:rPr lang="es-ES" sz="1400" dirty="0"/>
              <a:t>lado3</a:t>
            </a:r>
          </a:p>
          <a:p>
            <a:pPr lvl="1"/>
            <a:r>
              <a:rPr lang="es-ES" sz="1400" dirty="0">
                <a:solidFill>
                  <a:srgbClr val="FF0000"/>
                </a:solidFill>
              </a:rPr>
              <a:t>color de línea</a:t>
            </a:r>
          </a:p>
          <a:p>
            <a:pPr lvl="1"/>
            <a:r>
              <a:rPr lang="es-ES" sz="1400" dirty="0">
                <a:solidFill>
                  <a:srgbClr val="FF0000"/>
                </a:solidFill>
              </a:rPr>
              <a:t>color de relleno</a:t>
            </a:r>
          </a:p>
          <a:p>
            <a:pPr lvl="1"/>
            <a:r>
              <a:rPr lang="es-ES" sz="1400" dirty="0">
                <a:solidFill>
                  <a:srgbClr val="FF0000"/>
                </a:solidFill>
              </a:rPr>
              <a:t>punto</a:t>
            </a:r>
            <a:endParaRPr lang="es-ES" sz="1800" dirty="0">
              <a:solidFill>
                <a:srgbClr val="FF0000"/>
              </a:solidFill>
            </a:endParaRPr>
          </a:p>
          <a:p>
            <a:r>
              <a:rPr lang="es-ES" sz="1800" dirty="0"/>
              <a:t>Calcular el área</a:t>
            </a:r>
          </a:p>
          <a:p>
            <a:r>
              <a:rPr lang="es-ES" sz="1800" dirty="0"/>
              <a:t>Calcular el perímetro</a:t>
            </a:r>
          </a:p>
          <a:p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400" dirty="0"/>
          </a:p>
          <a:p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2209988" y="1923678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Triángulo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2000" dirty="0"/>
              <a:t>Diferentes tipos de objetos con comportamiento y características comunes.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192367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Círculo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9" name="11 Marcador de contenido"/>
          <p:cNvSpPr>
            <a:spLocks noGrp="1"/>
          </p:cNvSpPr>
          <p:nvPr>
            <p:ph sz="half" idx="1"/>
          </p:nvPr>
        </p:nvSpPr>
        <p:spPr>
          <a:xfrm>
            <a:off x="4499992" y="2294228"/>
            <a:ext cx="2736304" cy="2653786"/>
          </a:xfrm>
        </p:spPr>
        <p:txBody>
          <a:bodyPr>
            <a:noAutofit/>
          </a:bodyPr>
          <a:lstStyle/>
          <a:p>
            <a:r>
              <a:rPr lang="es-ES" sz="1800" dirty="0"/>
              <a:t>Devolver y modificar el valor de cada atributo</a:t>
            </a:r>
          </a:p>
          <a:p>
            <a:pPr lvl="1"/>
            <a:r>
              <a:rPr lang="es-AR" sz="1400" dirty="0"/>
              <a:t>radio</a:t>
            </a:r>
          </a:p>
          <a:p>
            <a:pPr lvl="1"/>
            <a:r>
              <a:rPr lang="es-ES" sz="1400" dirty="0">
                <a:solidFill>
                  <a:srgbClr val="FF0000"/>
                </a:solidFill>
              </a:rPr>
              <a:t>color de línea</a:t>
            </a:r>
          </a:p>
          <a:p>
            <a:pPr lvl="1"/>
            <a:r>
              <a:rPr lang="es-ES" sz="1400" dirty="0">
                <a:solidFill>
                  <a:srgbClr val="FF0000"/>
                </a:solidFill>
              </a:rPr>
              <a:t>color de relleno</a:t>
            </a:r>
          </a:p>
          <a:p>
            <a:pPr lvl="1"/>
            <a:r>
              <a:rPr lang="es-ES" sz="1400" dirty="0">
                <a:solidFill>
                  <a:srgbClr val="FF0000"/>
                </a:solidFill>
              </a:rPr>
              <a:t>punto</a:t>
            </a:r>
          </a:p>
          <a:p>
            <a:pPr lvl="1"/>
            <a:endParaRPr lang="es-ES" sz="1400" dirty="0"/>
          </a:p>
          <a:p>
            <a:pPr lvl="1"/>
            <a:endParaRPr lang="es-ES" sz="1400" dirty="0"/>
          </a:p>
          <a:p>
            <a:r>
              <a:rPr lang="es-ES" sz="1800" dirty="0"/>
              <a:t>Calcular el área</a:t>
            </a:r>
          </a:p>
          <a:p>
            <a:r>
              <a:rPr lang="es-ES" sz="1800" dirty="0"/>
              <a:t>Calcular el perímetro</a:t>
            </a:r>
          </a:p>
        </p:txBody>
      </p:sp>
      <p:cxnSp>
        <p:nvCxnSpPr>
          <p:cNvPr id="21" name="20 Conector recto"/>
          <p:cNvCxnSpPr/>
          <p:nvPr/>
        </p:nvCxnSpPr>
        <p:spPr>
          <a:xfrm>
            <a:off x="4283968" y="1923678"/>
            <a:ext cx="0" cy="282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3" name="3 Marcador de pie de página">
            <a:extLst>
              <a:ext uri="{FF2B5EF4-FFF2-40B4-BE49-F238E27FC236}">
                <a16:creationId xmlns:a16="http://schemas.microsoft.com/office/drawing/2014/main" id="{7AF9D956-4034-43C2-9D11-822FB49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25397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363272" cy="742950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Inconvenientes hasta ahora. Herencia como solución.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Esquema de trabajo hasta ahora:</a:t>
            </a:r>
          </a:p>
          <a:p>
            <a:pPr lvl="1"/>
            <a:r>
              <a:rPr lang="es-ES" sz="1800" dirty="0"/>
              <a:t>Definimos las clases Triángulo y Circulo.</a:t>
            </a:r>
          </a:p>
          <a:p>
            <a:pPr lvl="1"/>
            <a:r>
              <a:rPr lang="es-ES" sz="1800" dirty="0"/>
              <a:t>Problemas: Replicación de características y comportamiento común. </a:t>
            </a:r>
            <a:endParaRPr lang="es-ES" sz="1600" dirty="0"/>
          </a:p>
          <a:p>
            <a:r>
              <a:rPr lang="es-ES" sz="2000" dirty="0">
                <a:solidFill>
                  <a:schemeClr val="tx2"/>
                </a:solidFill>
              </a:rPr>
              <a:t>Solución </a:t>
            </a:r>
            <a:r>
              <a:rPr lang="es-ES" sz="2000" dirty="0">
                <a:solidFill>
                  <a:schemeClr val="tx2"/>
                </a:solidFill>
                <a:sym typeface="Wingdings" panose="05000000000000000000" pitchFamily="2" charset="2"/>
              </a:rPr>
              <a:t> Herencia</a:t>
            </a:r>
            <a:r>
              <a:rPr lang="es-ES" sz="2000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s-ES" sz="1800" dirty="0"/>
              <a:t>Permite que la clase </a:t>
            </a:r>
            <a:r>
              <a:rPr lang="es-ES" sz="1800" b="1" i="1" dirty="0"/>
              <a:t>herede</a:t>
            </a:r>
            <a:r>
              <a:rPr lang="es-ES" sz="1800" dirty="0"/>
              <a:t> características y comportamiento (atributos y métodos)  de otra clase (clase padre o superclase). A su vez, la clase define características y comportamiento propio. </a:t>
            </a:r>
          </a:p>
          <a:p>
            <a:pPr lvl="1"/>
            <a:r>
              <a:rPr lang="es-ES" sz="1800" dirty="0"/>
              <a:t>Potencia la reutilización. Este mecanismo no se encuentra en lenguajes imperativos. </a:t>
            </a:r>
          </a:p>
          <a:p>
            <a:pPr lvl="1"/>
            <a:r>
              <a:rPr lang="es-ES" sz="1800" dirty="0"/>
              <a:t>Ejemplo. Se define lo común en una clase Figura y las clases Triángulo y Círculo lo heredan. </a:t>
            </a:r>
          </a:p>
          <a:p>
            <a:pPr marL="274320" lvl="1" indent="0">
              <a:buNone/>
            </a:pPr>
            <a:endParaRPr lang="es-ES" sz="1800" dirty="0"/>
          </a:p>
          <a:p>
            <a:endParaRPr lang="es-ES" sz="2200" dirty="0"/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id="{278BFBE5-D21F-48A3-A3A5-CB6B6735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2709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r>
              <a:rPr lang="es-ES"/>
              <a:t>. Ejemplo.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119" y="1200150"/>
            <a:ext cx="8229600" cy="3657600"/>
          </a:xfrm>
        </p:spPr>
        <p:txBody>
          <a:bodyPr>
            <a:normAutofit/>
          </a:bodyPr>
          <a:lstStyle/>
          <a:p>
            <a:r>
              <a:rPr lang="es-ES" sz="1800" dirty="0"/>
              <a:t>Diagrama de clases.</a:t>
            </a:r>
          </a:p>
          <a:p>
            <a:endParaRPr lang="es-ES" sz="1800" dirty="0"/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18888"/>
              </p:ext>
            </p:extLst>
          </p:nvPr>
        </p:nvGraphicFramePr>
        <p:xfrm>
          <a:off x="3308679" y="1186434"/>
          <a:ext cx="1767304" cy="145948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6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Figura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colorRelleno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colorLinea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punto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/* </a:t>
                      </a:r>
                      <a:r>
                        <a:rPr lang="es-ES" sz="1100" dirty="0" err="1">
                          <a:effectLst/>
                        </a:rPr>
                        <a:t>getters</a:t>
                      </a:r>
                      <a:r>
                        <a:rPr lang="es-ES" sz="1100" dirty="0">
                          <a:effectLst/>
                        </a:rPr>
                        <a:t> y </a:t>
                      </a:r>
                      <a:r>
                        <a:rPr lang="es-ES" sz="1100" dirty="0" err="1">
                          <a:effectLst/>
                        </a:rPr>
                        <a:t>setters</a:t>
                      </a:r>
                      <a:r>
                        <a:rPr lang="es-ES" sz="1100" dirty="0">
                          <a:effectLst/>
                        </a:rPr>
                        <a:t> para los atributos */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47214"/>
              </p:ext>
            </p:extLst>
          </p:nvPr>
        </p:nvGraphicFramePr>
        <p:xfrm>
          <a:off x="4499919" y="3363838"/>
          <a:ext cx="1800200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00277"/>
              </p:ext>
            </p:extLst>
          </p:nvPr>
        </p:nvGraphicFramePr>
        <p:xfrm>
          <a:off x="2018736" y="3363838"/>
          <a:ext cx="1905119" cy="1501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906838" y="2308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3242242" y="3014712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202109" y="2670683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242242" y="3014712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5298015" y="3019038"/>
            <a:ext cx="0" cy="3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288185" y="1203598"/>
            <a:ext cx="33146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Figura es la </a:t>
            </a:r>
            <a:r>
              <a:rPr lang="es-ES" sz="1300" b="1" dirty="0"/>
              <a:t>superclase</a:t>
            </a:r>
            <a:r>
              <a:rPr lang="es-ES" sz="1300" dirty="0"/>
              <a:t> (clase padre o base) de Triángulo y Círculo.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216408" y="2748494"/>
            <a:ext cx="2892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Triángulo y Círculo son </a:t>
            </a:r>
            <a:r>
              <a:rPr lang="es-ES" sz="1300" b="1" dirty="0"/>
              <a:t>subclases </a:t>
            </a:r>
            <a:r>
              <a:rPr lang="es-ES" sz="1300" dirty="0"/>
              <a:t>(clases hijas o derivadas) de Figura.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372126" y="3240937"/>
            <a:ext cx="2933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heredan</a:t>
            </a:r>
            <a:r>
              <a:rPr lang="es-ES" sz="1300" dirty="0"/>
              <a:t> atributos y métodos de Figura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390743" y="3723878"/>
            <a:ext cx="29151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definen </a:t>
            </a:r>
            <a:r>
              <a:rPr lang="es-ES" sz="1300" dirty="0"/>
              <a:t>atributos y métodos propios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298015" y="1696041"/>
            <a:ext cx="35943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define</a:t>
            </a:r>
            <a:r>
              <a:rPr lang="es-ES" sz="1300" dirty="0"/>
              <a:t> atributos y comportamiento común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390744" y="4018378"/>
            <a:ext cx="293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i="1" dirty="0"/>
              <a:t>definen </a:t>
            </a:r>
            <a:r>
              <a:rPr lang="es-ES" sz="1300" dirty="0"/>
              <a:t>constructores.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292080" y="1995686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300" i="1" dirty="0"/>
              <a:t>define</a:t>
            </a:r>
            <a:r>
              <a:rPr lang="es-ES" sz="1300" dirty="0"/>
              <a:t> constructores (no heredables, </a:t>
            </a:r>
          </a:p>
          <a:p>
            <a:r>
              <a:rPr lang="es-ES" sz="1300" dirty="0"/>
              <a:t>si “</a:t>
            </a:r>
            <a:r>
              <a:rPr lang="es-ES" sz="1300" i="1" dirty="0" err="1"/>
              <a:t>invocables</a:t>
            </a:r>
            <a:r>
              <a:rPr lang="es-ES" sz="1300" dirty="0"/>
              <a:t>”)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0775" y="2803015"/>
            <a:ext cx="1728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Ambos </a:t>
            </a:r>
            <a:r>
              <a:rPr lang="es-ES" sz="1200" b="1" i="1" dirty="0"/>
              <a:t>deben</a:t>
            </a:r>
            <a:r>
              <a:rPr lang="es-ES" sz="1200" i="1" dirty="0"/>
              <a:t> implementar </a:t>
            </a:r>
            <a:r>
              <a:rPr lang="es-ES" sz="1200" i="1" dirty="0" err="1"/>
              <a:t>calcularArea</a:t>
            </a:r>
            <a:r>
              <a:rPr lang="es-ES" sz="1200" i="1" dirty="0"/>
              <a:t>()  y </a:t>
            </a:r>
            <a:r>
              <a:rPr lang="es-ES" sz="1200" i="1" dirty="0" err="1"/>
              <a:t>calcularPerimetro</a:t>
            </a:r>
            <a:r>
              <a:rPr lang="es-ES" sz="1200" i="1" dirty="0"/>
              <a:t> pero de manera diferente</a:t>
            </a:r>
            <a:endParaRPr lang="es-ES" sz="1200" dirty="0"/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688736" y="3893484"/>
            <a:ext cx="1404314" cy="74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824075" y="1570672"/>
            <a:ext cx="1829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Herencia simple: sólo una superclase directa.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 flipH="1" flipV="1">
            <a:off x="2093050" y="1995686"/>
            <a:ext cx="931258" cy="71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170046" y="2175293"/>
            <a:ext cx="1829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Las clases forman una jerarquía. </a:t>
            </a:r>
          </a:p>
        </p:txBody>
      </p:sp>
      <p:cxnSp>
        <p:nvCxnSpPr>
          <p:cNvPr id="33" name="32 Conector recto de flecha"/>
          <p:cNvCxnSpPr/>
          <p:nvPr/>
        </p:nvCxnSpPr>
        <p:spPr>
          <a:xfrm flipH="1" flipV="1">
            <a:off x="1408416" y="2493190"/>
            <a:ext cx="1245443" cy="510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5" name="3 Marcador de pie de página">
            <a:extLst>
              <a:ext uri="{FF2B5EF4-FFF2-40B4-BE49-F238E27FC236}">
                <a16:creationId xmlns:a16="http://schemas.microsoft.com/office/drawing/2014/main" id="{72FD4F72-3C84-460A-98D8-9B158BF1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63673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Búsqueda de método en la jerarquía de clases.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Ejemplo</a:t>
            </a:r>
            <a:endParaRPr lang="es-ES" dirty="0"/>
          </a:p>
          <a:p>
            <a:pPr marL="0" indent="0">
              <a:buNone/>
            </a:pPr>
            <a:r>
              <a:rPr lang="es-ES" sz="1200" dirty="0"/>
              <a:t>Triangulo t = new Triangulo(…);</a:t>
            </a:r>
          </a:p>
          <a:p>
            <a:pPr marL="0" indent="0">
              <a:buNone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t.calcularArea</a:t>
            </a:r>
            <a:r>
              <a:rPr lang="es-ES" sz="1200" dirty="0"/>
              <a:t>());</a:t>
            </a:r>
          </a:p>
          <a:p>
            <a:pPr marL="0" indent="0">
              <a:buNone/>
            </a:pPr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t.getColorRelleno</a:t>
            </a:r>
            <a:r>
              <a:rPr lang="es-ES" sz="1200" dirty="0"/>
              <a:t>());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9" name="28 Grupo"/>
          <p:cNvGrpSpPr>
            <a:grpSpLocks/>
          </p:cNvGrpSpPr>
          <p:nvPr/>
        </p:nvGrpSpPr>
        <p:grpSpPr bwMode="auto">
          <a:xfrm>
            <a:off x="5148064" y="1301824"/>
            <a:ext cx="3456360" cy="3646190"/>
            <a:chOff x="-531" y="-2268"/>
            <a:chExt cx="34564" cy="36472"/>
          </a:xfrm>
        </p:grpSpPr>
        <p:sp>
          <p:nvSpPr>
            <p:cNvPr id="10" name="29 Conector recto de flecha"/>
            <p:cNvSpPr>
              <a:spLocks noChangeShapeType="1"/>
            </p:cNvSpPr>
            <p:nvPr/>
          </p:nvSpPr>
          <p:spPr bwMode="auto">
            <a:xfrm>
              <a:off x="19927" y="31400"/>
              <a:ext cx="5654" cy="0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1" name="30 Grupo"/>
            <p:cNvGrpSpPr>
              <a:grpSpLocks/>
            </p:cNvGrpSpPr>
            <p:nvPr/>
          </p:nvGrpSpPr>
          <p:grpSpPr bwMode="auto">
            <a:xfrm>
              <a:off x="-531" y="-2268"/>
              <a:ext cx="34564" cy="36472"/>
              <a:chOff x="-531" y="-2268"/>
              <a:chExt cx="34564" cy="36472"/>
            </a:xfrm>
          </p:grpSpPr>
          <p:sp>
            <p:nvSpPr>
              <p:cNvPr id="12" name="31 Conector recto de flecha"/>
              <p:cNvSpPr>
                <a:spLocks noChangeShapeType="1"/>
              </p:cNvSpPr>
              <p:nvPr/>
            </p:nvSpPr>
            <p:spPr bwMode="auto">
              <a:xfrm>
                <a:off x="13888" y="-2268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32 Conector recto de flecha"/>
              <p:cNvSpPr>
                <a:spLocks noChangeShapeType="1"/>
              </p:cNvSpPr>
              <p:nvPr/>
            </p:nvSpPr>
            <p:spPr bwMode="auto">
              <a:xfrm>
                <a:off x="13888" y="8540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33 Conector recto de flecha"/>
              <p:cNvSpPr>
                <a:spLocks noChangeShapeType="1"/>
              </p:cNvSpPr>
              <p:nvPr/>
            </p:nvSpPr>
            <p:spPr bwMode="auto">
              <a:xfrm>
                <a:off x="20185" y="4471"/>
                <a:ext cx="4676" cy="0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34 Cuadro de texto"/>
              <p:cNvSpPr txBox="1">
                <a:spLocks noChangeArrowheads="1"/>
              </p:cNvSpPr>
              <p:nvPr/>
            </p:nvSpPr>
            <p:spPr bwMode="auto">
              <a:xfrm>
                <a:off x="24861" y="2404"/>
                <a:ext cx="8452" cy="41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Finaliza la búsqueda</a:t>
                </a:r>
                <a:endParaRPr kumimoji="0" lang="es-AR" alt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35 Cuadro de texto"/>
              <p:cNvSpPr txBox="1">
                <a:spLocks noChangeArrowheads="1"/>
              </p:cNvSpPr>
              <p:nvPr/>
            </p:nvSpPr>
            <p:spPr bwMode="auto">
              <a:xfrm>
                <a:off x="7677" y="11300"/>
                <a:ext cx="11815" cy="41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Pasar a la superclase</a:t>
                </a:r>
                <a:endParaRPr kumimoji="0" lang="es-AR" alt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36 Conector recto de flecha"/>
              <p:cNvSpPr>
                <a:spLocks noChangeShapeType="1"/>
              </p:cNvSpPr>
              <p:nvPr/>
            </p:nvSpPr>
            <p:spPr bwMode="auto">
              <a:xfrm>
                <a:off x="13629" y="15441"/>
                <a:ext cx="0" cy="2758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18" name="37 Grupo"/>
              <p:cNvGrpSpPr>
                <a:grpSpLocks/>
              </p:cNvGrpSpPr>
              <p:nvPr/>
            </p:nvGrpSpPr>
            <p:grpSpPr bwMode="auto">
              <a:xfrm>
                <a:off x="2501" y="13198"/>
                <a:ext cx="5090" cy="18202"/>
                <a:chOff x="0" y="0"/>
                <a:chExt cx="5094" cy="8199"/>
              </a:xfrm>
            </p:grpSpPr>
            <p:sp>
              <p:nvSpPr>
                <p:cNvPr id="32" name="38 Conector recto"/>
                <p:cNvSpPr>
                  <a:spLocks noChangeShapeType="1"/>
                </p:cNvSpPr>
                <p:nvPr/>
              </p:nvSpPr>
              <p:spPr bwMode="auto">
                <a:xfrm flipH="1">
                  <a:off x="264" y="8199"/>
                  <a:ext cx="4830" cy="0"/>
                </a:xfrm>
                <a:prstGeom prst="line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39 Conector recto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8199"/>
                </a:xfrm>
                <a:prstGeom prst="line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40 Conector recto de flecha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82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4579B8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19" name="41 Cuadro de texto"/>
              <p:cNvSpPr txBox="1">
                <a:spLocks noChangeArrowheads="1"/>
              </p:cNvSpPr>
              <p:nvPr/>
            </p:nvSpPr>
            <p:spPr bwMode="auto">
              <a:xfrm>
                <a:off x="19927" y="769"/>
                <a:ext cx="4223" cy="3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42 Cuadro de texto"/>
              <p:cNvSpPr txBox="1">
                <a:spLocks noChangeArrowheads="1"/>
              </p:cNvSpPr>
              <p:nvPr/>
            </p:nvSpPr>
            <p:spPr bwMode="auto">
              <a:xfrm>
                <a:off x="13888" y="7763"/>
                <a:ext cx="5604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43 Cuadro de texto"/>
              <p:cNvSpPr txBox="1">
                <a:spLocks noChangeArrowheads="1"/>
              </p:cNvSpPr>
              <p:nvPr/>
            </p:nvSpPr>
            <p:spPr bwMode="auto">
              <a:xfrm>
                <a:off x="22601" y="17511"/>
                <a:ext cx="4231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44 Rombo"/>
              <p:cNvSpPr>
                <a:spLocks noChangeArrowheads="1"/>
              </p:cNvSpPr>
              <p:nvPr/>
            </p:nvSpPr>
            <p:spPr bwMode="auto">
              <a:xfrm>
                <a:off x="7591" y="490"/>
                <a:ext cx="12592" cy="7963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¿Método definido en clase del objeto?</a:t>
                </a:r>
                <a:endParaRPr kumimoji="0" lang="es-AR" altLang="es-E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45 Rombo"/>
              <p:cNvSpPr>
                <a:spLocks noChangeArrowheads="1"/>
              </p:cNvSpPr>
              <p:nvPr/>
            </p:nvSpPr>
            <p:spPr bwMode="auto">
              <a:xfrm>
                <a:off x="7332" y="17856"/>
                <a:ext cx="12592" cy="7332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¿Método definido en clase actual?</a:t>
                </a:r>
                <a:endParaRPr kumimoji="0" lang="es-AR" altLang="es-E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46 Conector recto"/>
              <p:cNvSpPr>
                <a:spLocks noChangeShapeType="1"/>
              </p:cNvSpPr>
              <p:nvPr/>
            </p:nvSpPr>
            <p:spPr bwMode="auto">
              <a:xfrm>
                <a:off x="19837" y="21522"/>
                <a:ext cx="9270" cy="0"/>
              </a:xfrm>
              <a:prstGeom prst="line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47 Conector recto de flecha"/>
              <p:cNvSpPr>
                <a:spLocks noChangeShapeType="1"/>
              </p:cNvSpPr>
              <p:nvPr/>
            </p:nvSpPr>
            <p:spPr bwMode="auto">
              <a:xfrm flipH="1" flipV="1">
                <a:off x="29107" y="6537"/>
                <a:ext cx="0" cy="14985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48 Cuadro de texto"/>
              <p:cNvSpPr txBox="1">
                <a:spLocks noChangeArrowheads="1"/>
              </p:cNvSpPr>
              <p:nvPr/>
            </p:nvSpPr>
            <p:spPr bwMode="auto">
              <a:xfrm>
                <a:off x="13888" y="24643"/>
                <a:ext cx="5604" cy="3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49 Conector recto de flecha"/>
              <p:cNvSpPr>
                <a:spLocks noChangeShapeType="1"/>
              </p:cNvSpPr>
              <p:nvPr/>
            </p:nvSpPr>
            <p:spPr bwMode="auto">
              <a:xfrm>
                <a:off x="13629" y="25146"/>
                <a:ext cx="0" cy="3451"/>
              </a:xfrm>
              <a:prstGeom prst="straightConnector1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50 Rombo"/>
              <p:cNvSpPr>
                <a:spLocks noChangeArrowheads="1"/>
              </p:cNvSpPr>
              <p:nvPr/>
            </p:nvSpPr>
            <p:spPr bwMode="auto">
              <a:xfrm>
                <a:off x="7332" y="28597"/>
                <a:ext cx="12592" cy="5607"/>
              </a:xfrm>
              <a:prstGeom prst="diamond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¿Existe una superclase?</a:t>
                </a:r>
                <a:endParaRPr kumimoji="0" lang="es-AR" altLang="es-E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altLang="es-E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51 Cuadro de texto"/>
              <p:cNvSpPr txBox="1">
                <a:spLocks noChangeArrowheads="1"/>
              </p:cNvSpPr>
              <p:nvPr/>
            </p:nvSpPr>
            <p:spPr bwMode="auto">
              <a:xfrm>
                <a:off x="-531" y="19064"/>
                <a:ext cx="4510" cy="3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si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53 Cuadro de texto"/>
              <p:cNvSpPr txBox="1">
                <a:spLocks noChangeArrowheads="1"/>
              </p:cNvSpPr>
              <p:nvPr/>
            </p:nvSpPr>
            <p:spPr bwMode="auto">
              <a:xfrm>
                <a:off x="19233" y="27578"/>
                <a:ext cx="4789" cy="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altLang="es-E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no</a:t>
                </a:r>
                <a:endParaRPr kumimoji="0" lang="es-AR" altLang="es-E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52 Cuadro de texto"/>
              <p:cNvSpPr txBox="1">
                <a:spLocks noChangeArrowheads="1"/>
              </p:cNvSpPr>
              <p:nvPr/>
            </p:nvSpPr>
            <p:spPr bwMode="auto">
              <a:xfrm>
                <a:off x="25581" y="29131"/>
                <a:ext cx="8452" cy="41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ES" sz="1050" dirty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Error</a:t>
                </a:r>
                <a:br>
                  <a:rPr lang="es-AR" altLang="es-ES" sz="1050" dirty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endParaRPr lang="es-AR" altLang="es-ES" sz="1050" dirty="0"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3378329" y="1473046"/>
            <a:ext cx="1769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tx2"/>
                </a:solidFill>
              </a:rPr>
              <a:t>¿Qué mensajes le puedo enviar a un objeto triángulo?</a:t>
            </a:r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40078"/>
              </p:ext>
            </p:extLst>
          </p:nvPr>
        </p:nvGraphicFramePr>
        <p:xfrm>
          <a:off x="1832603" y="2355726"/>
          <a:ext cx="1368152" cy="1102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Figura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colorRelleno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 err="1">
                          <a:effectLst/>
                        </a:rPr>
                        <a:t>colorLinea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punto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/* </a:t>
                      </a:r>
                      <a:r>
                        <a:rPr lang="es-ES" sz="900" dirty="0" err="1">
                          <a:effectLst/>
                        </a:rPr>
                        <a:t>getters</a:t>
                      </a:r>
                      <a:r>
                        <a:rPr lang="es-ES" sz="900" dirty="0">
                          <a:effectLst/>
                        </a:rPr>
                        <a:t> y </a:t>
                      </a:r>
                      <a:r>
                        <a:rPr lang="es-ES" sz="900" dirty="0" err="1">
                          <a:effectLst/>
                        </a:rPr>
                        <a:t>setters</a:t>
                      </a:r>
                      <a:r>
                        <a:rPr lang="es-ES" sz="900" dirty="0">
                          <a:effectLst/>
                        </a:rPr>
                        <a:t> para los atributos */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3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83924"/>
              </p:ext>
            </p:extLst>
          </p:nvPr>
        </p:nvGraphicFramePr>
        <p:xfrm>
          <a:off x="2847385" y="3788214"/>
          <a:ext cx="1512168" cy="130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Círculo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0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69"/>
              </p:ext>
            </p:extLst>
          </p:nvPr>
        </p:nvGraphicFramePr>
        <p:xfrm>
          <a:off x="755576" y="3761714"/>
          <a:ext cx="1515745" cy="1332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Triángulo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lado1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lado2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900" b="0" dirty="0">
                          <a:solidFill>
                            <a:schemeClr val="tx1"/>
                          </a:solidFill>
                          <a:effectLst/>
                        </a:rPr>
                        <a:t>lado3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/*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getters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y 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setters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 para los atributos*/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calcularArea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calcularPerimetro</a:t>
                      </a: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():</a:t>
                      </a:r>
                      <a:r>
                        <a:rPr lang="es-ES" sz="9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38 Conector recto"/>
          <p:cNvCxnSpPr/>
          <p:nvPr/>
        </p:nvCxnSpPr>
        <p:spPr>
          <a:xfrm>
            <a:off x="1556812" y="3636173"/>
            <a:ext cx="2045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516679" y="3458701"/>
            <a:ext cx="0" cy="16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1556812" y="3636173"/>
            <a:ext cx="0" cy="11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612585" y="3640499"/>
            <a:ext cx="0" cy="16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43" name="3 Marcador de pie de página">
            <a:extLst>
              <a:ext uri="{FF2B5EF4-FFF2-40B4-BE49-F238E27FC236}">
                <a16:creationId xmlns:a16="http://schemas.microsoft.com/office/drawing/2014/main" id="{358CDF3D-6BA3-4D3E-A53E-786BDF2C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8997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en Java.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9582"/>
            <a:ext cx="8579296" cy="3657600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/>
              <a:t>Definición de relación de herencia. Palabra clave </a:t>
            </a:r>
            <a:r>
              <a:rPr lang="es-ES" sz="1800" i="1" dirty="0" err="1">
                <a:solidFill>
                  <a:srgbClr val="FF0000"/>
                </a:solidFill>
              </a:rPr>
              <a:t>extends</a:t>
            </a:r>
            <a:endParaRPr lang="es-ES" sz="1800" dirty="0">
              <a:solidFill>
                <a:srgbClr val="FF0000"/>
              </a:solidFill>
            </a:endParaRPr>
          </a:p>
          <a:p>
            <a:pPr marL="822960" lvl="3" indent="0">
              <a:buNone/>
            </a:pPr>
            <a:r>
              <a:rPr lang="en-US" sz="1300" dirty="0"/>
              <a:t>public class </a:t>
            </a:r>
            <a:r>
              <a:rPr lang="en-US" sz="1300" dirty="0" err="1"/>
              <a:t>NombreSubclase</a:t>
            </a:r>
            <a:r>
              <a:rPr lang="en-US" sz="1300" dirty="0"/>
              <a:t> </a:t>
            </a:r>
            <a:r>
              <a:rPr lang="en-US" sz="1300" b="1" dirty="0"/>
              <a:t>extends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tx2"/>
                </a:solidFill>
              </a:rPr>
              <a:t>NombreSuperclase</a:t>
            </a:r>
            <a:r>
              <a:rPr lang="en-US" sz="1300" dirty="0"/>
              <a:t>{</a:t>
            </a:r>
            <a:endParaRPr lang="es-ES" sz="1300" dirty="0"/>
          </a:p>
          <a:p>
            <a:pPr marL="822960" lvl="3" indent="0">
              <a:buNone/>
            </a:pPr>
            <a:r>
              <a:rPr lang="es-AR" sz="1300" dirty="0"/>
              <a:t>     /* Definir atributos propios */ </a:t>
            </a:r>
          </a:p>
          <a:p>
            <a:pPr marL="822960" lvl="3" indent="0">
              <a:buNone/>
            </a:pPr>
            <a:r>
              <a:rPr lang="es-AR" sz="1300" dirty="0"/>
              <a:t>     /* Definir constructores propios */ </a:t>
            </a:r>
          </a:p>
          <a:p>
            <a:pPr marL="822960" lvl="3" indent="0">
              <a:buNone/>
            </a:pPr>
            <a:r>
              <a:rPr lang="es-AR" sz="1300" dirty="0"/>
              <a:t>     /* Definir métodos propios */</a:t>
            </a:r>
            <a:endParaRPr lang="es-ES" sz="1300" dirty="0"/>
          </a:p>
          <a:p>
            <a:pPr marL="822960" lvl="3" indent="0">
              <a:buNone/>
            </a:pPr>
            <a:r>
              <a:rPr lang="en-US" sz="1300" dirty="0"/>
              <a:t>}</a:t>
            </a:r>
            <a:endParaRPr lang="es-ES" sz="1300" dirty="0"/>
          </a:p>
          <a:p>
            <a:pPr lvl="0"/>
            <a:r>
              <a:rPr lang="es-AR" sz="1800" dirty="0">
                <a:solidFill>
                  <a:srgbClr val="00B050"/>
                </a:solidFill>
              </a:rPr>
              <a:t>Si no se especifica una superclase con </a:t>
            </a:r>
            <a:r>
              <a:rPr lang="es-AR" sz="1800" i="1" dirty="0" err="1">
                <a:solidFill>
                  <a:srgbClr val="00B050"/>
                </a:solidFill>
              </a:rPr>
              <a:t>extends</a:t>
            </a:r>
            <a:r>
              <a:rPr lang="es-AR" sz="1800" dirty="0">
                <a:solidFill>
                  <a:srgbClr val="00B050"/>
                </a:solidFill>
              </a:rPr>
              <a:t>, </a:t>
            </a:r>
            <a:r>
              <a:rPr lang="es-AR" sz="1800" i="1" dirty="0">
                <a:solidFill>
                  <a:srgbClr val="00B050"/>
                </a:solidFill>
              </a:rPr>
              <a:t>extiende </a:t>
            </a:r>
            <a:r>
              <a:rPr lang="es-AR" sz="1800" dirty="0">
                <a:solidFill>
                  <a:srgbClr val="00B050"/>
                </a:solidFill>
              </a:rPr>
              <a:t>por defecto la clase </a:t>
            </a:r>
            <a:r>
              <a:rPr lang="es-AR" sz="1800" dirty="0" err="1">
                <a:solidFill>
                  <a:srgbClr val="00B050"/>
                </a:solidFill>
              </a:rPr>
              <a:t>Object</a:t>
            </a:r>
            <a:r>
              <a:rPr lang="es-AR" sz="1800" dirty="0">
                <a:solidFill>
                  <a:srgbClr val="00B050"/>
                </a:solidFill>
              </a:rPr>
              <a:t>. </a:t>
            </a:r>
          </a:p>
          <a:p>
            <a:pPr lvl="0"/>
            <a:r>
              <a:rPr lang="es-AR" sz="1800" dirty="0"/>
              <a:t>Los atributos declarados en la superclase los </a:t>
            </a:r>
            <a:r>
              <a:rPr lang="es-AR" sz="1800" i="1" dirty="0"/>
              <a:t>hereda</a:t>
            </a:r>
            <a:r>
              <a:rPr lang="es-AR" sz="1800" dirty="0"/>
              <a:t> la subclase, pero al ser </a:t>
            </a:r>
            <a:r>
              <a:rPr lang="es-AR" sz="1800" i="1" dirty="0"/>
              <a:t>privados </a:t>
            </a:r>
            <a:r>
              <a:rPr lang="es-AR" sz="1800" dirty="0"/>
              <a:t>son accesibles sólo en métodos de la clase que los declara. En la subclase accederlos a través de </a:t>
            </a:r>
            <a:r>
              <a:rPr lang="es-AR" sz="1800" dirty="0" err="1"/>
              <a:t>getters</a:t>
            </a:r>
            <a:r>
              <a:rPr lang="es-AR" sz="1800" dirty="0"/>
              <a:t> y </a:t>
            </a:r>
            <a:r>
              <a:rPr lang="es-AR" sz="1800" dirty="0" err="1"/>
              <a:t>setters</a:t>
            </a:r>
            <a:r>
              <a:rPr lang="es-AR" sz="1800" dirty="0"/>
              <a:t> públicos heredados.</a:t>
            </a:r>
            <a:endParaRPr lang="es-ES" sz="1800" dirty="0"/>
          </a:p>
          <a:p>
            <a:pPr lvl="0"/>
            <a:r>
              <a:rPr lang="es-AR" sz="1800" dirty="0"/>
              <a:t>La subclase </a:t>
            </a:r>
            <a:r>
              <a:rPr lang="es-AR" sz="1800" i="1" dirty="0"/>
              <a:t>hereda</a:t>
            </a:r>
            <a:r>
              <a:rPr lang="es-AR" sz="1800" dirty="0"/>
              <a:t> métodos de instancia. </a:t>
            </a:r>
          </a:p>
          <a:p>
            <a:r>
              <a:rPr lang="es-AR" sz="1800" dirty="0"/>
              <a:t>La subclase puede declarar nuevos atributos. </a:t>
            </a:r>
            <a:endParaRPr lang="es-ES" sz="1800" dirty="0"/>
          </a:p>
          <a:p>
            <a:pPr lvl="0"/>
            <a:r>
              <a:rPr lang="es-AR" sz="1800" dirty="0"/>
              <a:t>La subclase puede declarar nuevos métodos.</a:t>
            </a:r>
            <a:endParaRPr lang="es-ES" sz="1800" dirty="0"/>
          </a:p>
          <a:p>
            <a:pPr lvl="0"/>
            <a:r>
              <a:rPr lang="es-AR" sz="1800" dirty="0"/>
              <a:t>La subclase puede declarar constructores propios</a:t>
            </a:r>
            <a:endParaRPr lang="es-ES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id="{20BAEC4C-2FF9-49D1-8EF8-A5D1A343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3715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Herencia. Ejercitación.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57600"/>
          </a:xfrm>
        </p:spPr>
        <p:txBody>
          <a:bodyPr>
            <a:normAutofit fontScale="92500" lnSpcReduction="20000"/>
          </a:bodyPr>
          <a:lstStyle/>
          <a:p>
            <a:r>
              <a:rPr lang="es-AR" sz="1800" dirty="0"/>
              <a:t>Definir una jerarquía de clases para representar Figuras Geométricas (triángulo y círculo). </a:t>
            </a:r>
          </a:p>
          <a:p>
            <a:r>
              <a:rPr lang="es-AR" sz="1800" dirty="0"/>
              <a:t>Las Figuras Geométricas tienen las siguientes características comunes: color de relleno, color de línea y su ubicación en el plano. Sin embargo, cada una tiene características propias: </a:t>
            </a:r>
          </a:p>
          <a:p>
            <a:pPr lvl="1"/>
            <a:r>
              <a:rPr lang="es-AR" sz="1400" dirty="0"/>
              <a:t>Un triángulo se caracteriza por el tamaño de sus tres lados. </a:t>
            </a:r>
          </a:p>
          <a:p>
            <a:pPr lvl="1"/>
            <a:r>
              <a:rPr lang="es-AR" sz="1400" dirty="0"/>
              <a:t>Un círculo se caracteriza por el radio. </a:t>
            </a:r>
          </a:p>
          <a:p>
            <a:r>
              <a:rPr lang="es-AR" sz="1800" dirty="0"/>
              <a:t>Las Figuras Geométricas poseen comportamiento común: deben saber responder cual es el color de relleno y línea, cuál es su punto de origen. Sin embargo, cada una debe calcular su área y perímetro de forma distinta, y además devolver/modificar el valor de sus atributos propios. </a:t>
            </a:r>
          </a:p>
          <a:p>
            <a:r>
              <a:rPr lang="es-AR" sz="1800" dirty="0">
                <a:solidFill>
                  <a:srgbClr val="00B050"/>
                </a:solidFill>
              </a:rPr>
              <a:t>Defina constructores en las clases Triángulo y Círculo</a:t>
            </a:r>
            <a:r>
              <a:rPr lang="es-AR" sz="1800" dirty="0"/>
              <a:t>. </a:t>
            </a:r>
            <a:r>
              <a:rPr lang="es-AR" sz="1800" i="1" dirty="0"/>
              <a:t>No defina constructores en Figura. </a:t>
            </a:r>
          </a:p>
          <a:p>
            <a:r>
              <a:rPr lang="es-AR" sz="1800" dirty="0"/>
              <a:t>Realice un programa que instancie un triángulo y un círculo e imprima el área y perímetro de cada uno en consola.</a:t>
            </a:r>
          </a:p>
        </p:txBody>
      </p:sp>
      <p:pic>
        <p:nvPicPr>
          <p:cNvPr id="1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6" y="411510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91EA240B-FFEF-4609-87F7-98FA69B8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24564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en Java.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ES" sz="2000" dirty="0"/>
              <a:t>Los métodos </a:t>
            </a:r>
            <a:r>
              <a:rPr lang="es-ES" sz="2000" i="1" dirty="0"/>
              <a:t>dibujar</a:t>
            </a:r>
            <a:r>
              <a:rPr lang="es-ES" sz="2000" dirty="0"/>
              <a:t> de Triángulo y Círculo replican código.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79897" y="41297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Factorizar el código común definiendo un </a:t>
            </a:r>
            <a:r>
              <a:rPr lang="es-ES" i="1" u="sng" dirty="0">
                <a:solidFill>
                  <a:schemeClr val="tx2"/>
                </a:solidFill>
              </a:rPr>
              <a:t>dibujar</a:t>
            </a:r>
            <a:r>
              <a:rPr lang="es-ES" dirty="0">
                <a:solidFill>
                  <a:schemeClr val="tx2"/>
                </a:solidFill>
              </a:rPr>
              <a:t> en la clase Figura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71800" y="45972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¿Cómo lo invoco?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72000" y="1940501"/>
            <a:ext cx="458080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Circulo{</a:t>
            </a:r>
          </a:p>
          <a:p>
            <a:r>
              <a:rPr lang="es-ES" sz="1100" dirty="0"/>
              <a:t>….</a:t>
            </a:r>
          </a:p>
          <a:p>
            <a:r>
              <a:rPr lang="es-ES" sz="1100" dirty="0"/>
              <a:t>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dibujar(){</a:t>
            </a:r>
          </a:p>
          <a:p>
            <a:r>
              <a:rPr lang="es-ES" sz="1100" dirty="0"/>
              <a:t>         </a:t>
            </a:r>
            <a:r>
              <a:rPr lang="es-ES" sz="1100" dirty="0" err="1"/>
              <a:t>return</a:t>
            </a:r>
            <a:r>
              <a:rPr lang="es-ES" sz="1100" dirty="0"/>
              <a:t> (</a:t>
            </a:r>
            <a:r>
              <a:rPr lang="es-ES" sz="1100" dirty="0">
                <a:solidFill>
                  <a:srgbClr val="FF0000"/>
                </a:solidFill>
              </a:rPr>
              <a:t>( “Color de Línea ” + </a:t>
            </a:r>
            <a:r>
              <a:rPr lang="es-ES" sz="1100" dirty="0" err="1">
                <a:solidFill>
                  <a:srgbClr val="FF0000"/>
                </a:solidFill>
              </a:rPr>
              <a:t>this.getColorLinea</a:t>
            </a:r>
            <a:r>
              <a:rPr lang="es-ES" sz="1100" dirty="0">
                <a:solidFill>
                  <a:srgbClr val="FF0000"/>
                </a:solidFill>
              </a:rPr>
              <a:t>() + “Color de Relleno” +  </a:t>
            </a:r>
            <a:r>
              <a:rPr lang="es-ES" sz="1100" dirty="0" err="1">
                <a:solidFill>
                  <a:srgbClr val="FF0000"/>
                </a:solidFill>
              </a:rPr>
              <a:t>this.getColorRelleno</a:t>
            </a:r>
            <a:r>
              <a:rPr lang="es-ES" sz="1100" dirty="0">
                <a:solidFill>
                  <a:srgbClr val="FF0000"/>
                </a:solidFill>
              </a:rPr>
              <a:t> +  “Punto: “ + </a:t>
            </a:r>
            <a:r>
              <a:rPr lang="es-ES" sz="1100" dirty="0" err="1">
                <a:solidFill>
                  <a:srgbClr val="FF0000"/>
                </a:solidFill>
              </a:rPr>
              <a:t>this.getPunto</a:t>
            </a:r>
            <a:r>
              <a:rPr lang="es-ES" sz="1100" dirty="0">
                <a:solidFill>
                  <a:srgbClr val="FF0000"/>
                </a:solidFill>
              </a:rPr>
              <a:t>().</a:t>
            </a:r>
            <a:r>
              <a:rPr lang="es-ES" sz="1100" dirty="0" err="1">
                <a:solidFill>
                  <a:srgbClr val="FF0000"/>
                </a:solidFill>
              </a:rPr>
              <a:t>toString</a:t>
            </a:r>
            <a:r>
              <a:rPr lang="es-ES" sz="1100" dirty="0">
                <a:solidFill>
                  <a:srgbClr val="FF0000"/>
                </a:solidFill>
              </a:rPr>
              <a:t>() + </a:t>
            </a:r>
            <a:r>
              <a:rPr lang="es-ES" sz="1100" dirty="0" err="1"/>
              <a:t>this.getRadio</a:t>
            </a:r>
            <a:r>
              <a:rPr lang="es-ES" sz="1100" dirty="0"/>
              <a:t>)   }</a:t>
            </a:r>
          </a:p>
          <a:p>
            <a:r>
              <a:rPr lang="es-ES" sz="1100" dirty="0"/>
              <a:t>}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5496" y="1855862"/>
            <a:ext cx="45808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Triangulo{</a:t>
            </a:r>
          </a:p>
          <a:p>
            <a:r>
              <a:rPr lang="es-ES" sz="1100" dirty="0"/>
              <a:t>….</a:t>
            </a:r>
          </a:p>
          <a:p>
            <a:r>
              <a:rPr lang="es-ES" sz="1100" dirty="0"/>
              <a:t>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dibujar(){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return</a:t>
            </a:r>
            <a:r>
              <a:rPr lang="es-ES" sz="1100" dirty="0"/>
              <a:t> </a:t>
            </a:r>
            <a:r>
              <a:rPr lang="es-ES" sz="1100" dirty="0">
                <a:solidFill>
                  <a:srgbClr val="FF0000"/>
                </a:solidFill>
              </a:rPr>
              <a:t>( “Color de Línea ” + </a:t>
            </a:r>
            <a:r>
              <a:rPr lang="es-ES" sz="1100" dirty="0" err="1">
                <a:solidFill>
                  <a:srgbClr val="FF0000"/>
                </a:solidFill>
              </a:rPr>
              <a:t>this.getColorLinea</a:t>
            </a:r>
            <a:r>
              <a:rPr lang="es-ES" sz="1100" dirty="0">
                <a:solidFill>
                  <a:srgbClr val="FF0000"/>
                </a:solidFill>
              </a:rPr>
              <a:t>() + “Color de Relleno” +  </a:t>
            </a:r>
            <a:r>
              <a:rPr lang="es-ES" sz="1100" dirty="0" err="1">
                <a:solidFill>
                  <a:srgbClr val="FF0000"/>
                </a:solidFill>
              </a:rPr>
              <a:t>this.getColorRelleno</a:t>
            </a:r>
            <a:r>
              <a:rPr lang="es-ES" sz="1100" dirty="0">
                <a:solidFill>
                  <a:srgbClr val="FF0000"/>
                </a:solidFill>
              </a:rPr>
              <a:t> +  “Punto: “ + </a:t>
            </a:r>
            <a:r>
              <a:rPr lang="es-ES" sz="1100" dirty="0" err="1">
                <a:solidFill>
                  <a:srgbClr val="FF0000"/>
                </a:solidFill>
              </a:rPr>
              <a:t>this.getPunto</a:t>
            </a:r>
            <a:r>
              <a:rPr lang="es-ES" sz="1100" dirty="0">
                <a:solidFill>
                  <a:srgbClr val="FF0000"/>
                </a:solidFill>
              </a:rPr>
              <a:t>().</a:t>
            </a:r>
            <a:r>
              <a:rPr lang="es-ES" sz="1100" dirty="0" err="1">
                <a:solidFill>
                  <a:srgbClr val="FF0000"/>
                </a:solidFill>
              </a:rPr>
              <a:t>toString</a:t>
            </a:r>
            <a:r>
              <a:rPr lang="es-ES" sz="1100" dirty="0">
                <a:solidFill>
                  <a:srgbClr val="FF0000"/>
                </a:solidFill>
              </a:rPr>
              <a:t>() </a:t>
            </a:r>
            <a:r>
              <a:rPr lang="es-ES" sz="1100" dirty="0"/>
              <a:t>+ “”Lados:  “ this.getLado1() + this.getLado2()  + this.getLado3());    </a:t>
            </a:r>
          </a:p>
          <a:p>
            <a:r>
              <a:rPr lang="es-ES" sz="1100" dirty="0"/>
              <a:t> }</a:t>
            </a:r>
          </a:p>
          <a:p>
            <a:r>
              <a:rPr lang="es-ES" sz="1100" dirty="0"/>
              <a:t>}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6AA147E8-3D91-4F29-B906-380D958B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3960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1637</TotalTime>
  <Words>2640</Words>
  <Application>Microsoft Office PowerPoint</Application>
  <PresentationFormat>Presentación en pantalla (16:9)</PresentationFormat>
  <Paragraphs>495</Paragraphs>
  <Slides>21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Claridad</vt:lpstr>
      <vt:lpstr>Tema: Herencia y polimorfismo en java</vt:lpstr>
      <vt:lpstr>Introducción.</vt:lpstr>
      <vt:lpstr>Introducción.</vt:lpstr>
      <vt:lpstr>Inconvenientes hasta ahora. Herencia como solución. </vt:lpstr>
      <vt:lpstr>Herencia. Ejemplo.</vt:lpstr>
      <vt:lpstr>Búsqueda de método en la jerarquía de clases. </vt:lpstr>
      <vt:lpstr>Herencia en Java.</vt:lpstr>
      <vt:lpstr>Herencia. Ejercitación. </vt:lpstr>
      <vt:lpstr>Herencia en Java.</vt:lpstr>
      <vt:lpstr>Herencia. Ejercitación. </vt:lpstr>
      <vt:lpstr>Herencia en Java. </vt:lpstr>
      <vt:lpstr>La referencia super</vt:lpstr>
      <vt:lpstr>La referencia super</vt:lpstr>
      <vt:lpstr>La referencia super. Ejercitación. </vt:lpstr>
      <vt:lpstr>Clases y métodos abstractos</vt:lpstr>
      <vt:lpstr>Conversión ascendente (Upcasting). </vt:lpstr>
      <vt:lpstr>Conversión ascendente (Upcasting). </vt:lpstr>
      <vt:lpstr>Polimorfismo</vt:lpstr>
      <vt:lpstr>Clases, métodos abstractos y Upcasting. Ejercitación. </vt:lpstr>
      <vt:lpstr>Aplicación. Ejercitación. </vt:lpstr>
      <vt:lpstr>Aplicación. Ejercitación.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Herencia y Polimorfismo en Java</dc:title>
  <dc:creator>Victoria Sanz</dc:creator>
  <cp:lastModifiedBy>Silvana Lis Gallo</cp:lastModifiedBy>
  <cp:revision>217</cp:revision>
  <dcterms:created xsi:type="dcterms:W3CDTF">2015-05-27T22:33:58Z</dcterms:created>
  <dcterms:modified xsi:type="dcterms:W3CDTF">2019-09-25T00:44:26Z</dcterms:modified>
</cp:coreProperties>
</file>