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9" r:id="rId6"/>
    <p:sldId id="266" r:id="rId7"/>
    <p:sldId id="271" r:id="rId8"/>
    <p:sldId id="272" r:id="rId9"/>
    <p:sldId id="270" r:id="rId10"/>
    <p:sldId id="267" r:id="rId11"/>
    <p:sldId id="275" r:id="rId12"/>
    <p:sldId id="268" r:id="rId13"/>
    <p:sldId id="273" r:id="rId14"/>
    <p:sldId id="277" r:id="rId15"/>
    <p:sldId id="279" r:id="rId16"/>
    <p:sldId id="278" r:id="rId17"/>
    <p:sldId id="280" r:id="rId18"/>
    <p:sldId id="282" r:id="rId1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79407" autoAdjust="0"/>
  </p:normalViewPr>
  <p:slideViewPr>
    <p:cSldViewPr>
      <p:cViewPr varScale="1">
        <p:scale>
          <a:sx n="75" d="100"/>
          <a:sy n="75" d="100"/>
        </p:scale>
        <p:origin x="118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EDC9B-9E49-47A6-A1CD-FD05BFDADC2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BAE704-7C98-4062-9686-E711C746F8E4}">
      <dgm:prSet phldrT="[Texto]" custT="1"/>
      <dgm:spPr/>
      <dgm:t>
        <a:bodyPr/>
        <a:lstStyle/>
        <a:p>
          <a:r>
            <a:rPr lang="es-ES" sz="1400" dirty="0"/>
            <a:t>Paradigma de programación</a:t>
          </a:r>
        </a:p>
      </dgm:t>
    </dgm:pt>
    <dgm:pt modelId="{543F4D08-F426-4499-9385-B574FD7A5584}" type="parTrans" cxnId="{DA9D15A0-29FD-47FD-98B9-6515D5AB37C3}">
      <dgm:prSet/>
      <dgm:spPr/>
      <dgm:t>
        <a:bodyPr/>
        <a:lstStyle/>
        <a:p>
          <a:endParaRPr lang="es-ES" sz="2400"/>
        </a:p>
      </dgm:t>
    </dgm:pt>
    <dgm:pt modelId="{10A8A7EC-C7F7-4F0C-B67C-FEDD49071E51}" type="sibTrans" cxnId="{DA9D15A0-29FD-47FD-98B9-6515D5AB37C3}">
      <dgm:prSet/>
      <dgm:spPr/>
      <dgm:t>
        <a:bodyPr/>
        <a:lstStyle/>
        <a:p>
          <a:endParaRPr lang="es-ES" sz="2400"/>
        </a:p>
      </dgm:t>
    </dgm:pt>
    <dgm:pt modelId="{7841D8D1-D1CD-4E6A-82A2-B4C879C9D809}">
      <dgm:prSet phldrT="[Texto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s-ES" sz="1400" dirty="0"/>
            <a:t>Imperativo</a:t>
          </a:r>
        </a:p>
      </dgm:t>
    </dgm:pt>
    <dgm:pt modelId="{670DC663-CDBF-4224-89BA-2D8BD6BC715D}" type="parTrans" cxnId="{3A098886-6164-4A4A-AF31-669B158A7BA0}">
      <dgm:prSet/>
      <dgm:spPr/>
      <dgm:t>
        <a:bodyPr/>
        <a:lstStyle/>
        <a:p>
          <a:endParaRPr lang="es-ES" sz="2400"/>
        </a:p>
      </dgm:t>
    </dgm:pt>
    <dgm:pt modelId="{2AAAD26E-E207-47D6-A15E-EE466DC0C597}" type="sibTrans" cxnId="{3A098886-6164-4A4A-AF31-669B158A7BA0}">
      <dgm:prSet/>
      <dgm:spPr/>
      <dgm:t>
        <a:bodyPr/>
        <a:lstStyle/>
        <a:p>
          <a:endParaRPr lang="es-ES" sz="2400"/>
        </a:p>
      </dgm:t>
    </dgm:pt>
    <dgm:pt modelId="{A1CF0277-B001-4775-8778-CCC90289EAF4}">
      <dgm:prSet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sz="1400" dirty="0"/>
            <a:t>Orientado a Objetos</a:t>
          </a:r>
        </a:p>
      </dgm:t>
    </dgm:pt>
    <dgm:pt modelId="{E4B6603D-622B-4765-9229-5E686F9E6DB3}" type="parTrans" cxnId="{ABEAE21B-A1D5-466D-896E-D9B64A6FE64C}">
      <dgm:prSet/>
      <dgm:spPr/>
      <dgm:t>
        <a:bodyPr/>
        <a:lstStyle/>
        <a:p>
          <a:endParaRPr lang="es-ES" sz="2400"/>
        </a:p>
      </dgm:t>
    </dgm:pt>
    <dgm:pt modelId="{2C706FED-7EB8-481C-B4DF-53584E6E60CB}" type="sibTrans" cxnId="{ABEAE21B-A1D5-466D-896E-D9B64A6FE64C}">
      <dgm:prSet/>
      <dgm:spPr/>
      <dgm:t>
        <a:bodyPr/>
        <a:lstStyle/>
        <a:p>
          <a:endParaRPr lang="es-ES" sz="2400"/>
        </a:p>
      </dgm:t>
    </dgm:pt>
    <dgm:pt modelId="{00428D81-519B-474B-89BD-8AC723E87D8E}">
      <dgm:prSet custT="1"/>
      <dgm:spPr/>
      <dgm:t>
        <a:bodyPr/>
        <a:lstStyle/>
        <a:p>
          <a:r>
            <a:rPr lang="es-ES" sz="1400" dirty="0"/>
            <a:t>Funcional</a:t>
          </a:r>
        </a:p>
      </dgm:t>
    </dgm:pt>
    <dgm:pt modelId="{2BA0188D-C4AF-42B8-8695-2CBE13019261}" type="parTrans" cxnId="{ED48C7E6-0E68-42C5-820C-27E504C91BCE}">
      <dgm:prSet/>
      <dgm:spPr/>
      <dgm:t>
        <a:bodyPr/>
        <a:lstStyle/>
        <a:p>
          <a:endParaRPr lang="es-ES" sz="2400"/>
        </a:p>
      </dgm:t>
    </dgm:pt>
    <dgm:pt modelId="{EEB49BDC-D1E3-4E95-A223-F68A1EEC69A3}" type="sibTrans" cxnId="{ED48C7E6-0E68-42C5-820C-27E504C91BCE}">
      <dgm:prSet/>
      <dgm:spPr/>
      <dgm:t>
        <a:bodyPr/>
        <a:lstStyle/>
        <a:p>
          <a:endParaRPr lang="es-ES" sz="2400"/>
        </a:p>
      </dgm:t>
    </dgm:pt>
    <dgm:pt modelId="{8F6AE899-E599-4C2E-AEAD-11C00D3907CE}">
      <dgm:prSet custT="1"/>
      <dgm:spPr/>
      <dgm:t>
        <a:bodyPr/>
        <a:lstStyle/>
        <a:p>
          <a:r>
            <a:rPr lang="es-ES" sz="1400" dirty="0"/>
            <a:t>Lógica</a:t>
          </a:r>
        </a:p>
      </dgm:t>
    </dgm:pt>
    <dgm:pt modelId="{17BAA567-A68D-4CCB-B3AB-9879B9257670}" type="parTrans" cxnId="{00CB6F3C-6C58-45EB-93E4-EBD60C5880D4}">
      <dgm:prSet/>
      <dgm:spPr/>
      <dgm:t>
        <a:bodyPr/>
        <a:lstStyle/>
        <a:p>
          <a:endParaRPr lang="es-ES" sz="2400"/>
        </a:p>
      </dgm:t>
    </dgm:pt>
    <dgm:pt modelId="{2359DD27-195E-4A2F-9C20-935C8C75D585}" type="sibTrans" cxnId="{00CB6F3C-6C58-45EB-93E4-EBD60C5880D4}">
      <dgm:prSet/>
      <dgm:spPr/>
      <dgm:t>
        <a:bodyPr/>
        <a:lstStyle/>
        <a:p>
          <a:endParaRPr lang="es-ES" sz="2400"/>
        </a:p>
      </dgm:t>
    </dgm:pt>
    <dgm:pt modelId="{4450E94D-6F91-4C76-8C9D-36CC03BCBA1D}">
      <dgm:prSet/>
      <dgm:spPr/>
      <dgm:t>
        <a:bodyPr/>
        <a:lstStyle/>
        <a:p>
          <a:r>
            <a:rPr lang="es-ES" dirty="0"/>
            <a:t>…</a:t>
          </a:r>
        </a:p>
      </dgm:t>
    </dgm:pt>
    <dgm:pt modelId="{200C9B7B-5595-4078-9019-4DD3014DC623}" type="parTrans" cxnId="{50F8C7D9-8BE5-4A5F-96D6-9976EE125CEC}">
      <dgm:prSet/>
      <dgm:spPr/>
      <dgm:t>
        <a:bodyPr/>
        <a:lstStyle/>
        <a:p>
          <a:endParaRPr lang="es-ES"/>
        </a:p>
      </dgm:t>
    </dgm:pt>
    <dgm:pt modelId="{09B3FEC2-329C-49E8-BF70-F6B2E64E9E59}" type="sibTrans" cxnId="{50F8C7D9-8BE5-4A5F-96D6-9976EE125CEC}">
      <dgm:prSet/>
      <dgm:spPr/>
      <dgm:t>
        <a:bodyPr/>
        <a:lstStyle/>
        <a:p>
          <a:endParaRPr lang="es-ES"/>
        </a:p>
      </dgm:t>
    </dgm:pt>
    <dgm:pt modelId="{8F50493E-88D6-4F14-9C1F-64DFA40E492D}" type="pres">
      <dgm:prSet presAssocID="{0BCEDC9B-9E49-47A6-A1CD-FD05BFDADC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440E49-20E9-4908-8CF4-1CD35400F1EB}" type="pres">
      <dgm:prSet presAssocID="{53BAE704-7C98-4062-9686-E711C746F8E4}" presName="root" presStyleCnt="0"/>
      <dgm:spPr/>
    </dgm:pt>
    <dgm:pt modelId="{291A2C76-4A13-4D53-A5E9-444D6CF4660C}" type="pres">
      <dgm:prSet presAssocID="{53BAE704-7C98-4062-9686-E711C746F8E4}" presName="rootComposite" presStyleCnt="0"/>
      <dgm:spPr/>
    </dgm:pt>
    <dgm:pt modelId="{74C89AEE-AFD8-4AE2-B7EC-D00A4896C080}" type="pres">
      <dgm:prSet presAssocID="{53BAE704-7C98-4062-9686-E711C746F8E4}" presName="rootText" presStyleLbl="node1" presStyleIdx="0" presStyleCnt="1" custScaleX="180617" custScaleY="133353"/>
      <dgm:spPr/>
    </dgm:pt>
    <dgm:pt modelId="{3955BA15-90D5-41C3-901B-17C7ABEEFB24}" type="pres">
      <dgm:prSet presAssocID="{53BAE704-7C98-4062-9686-E711C746F8E4}" presName="rootConnector" presStyleLbl="node1" presStyleIdx="0" presStyleCnt="1"/>
      <dgm:spPr/>
    </dgm:pt>
    <dgm:pt modelId="{59E32450-6560-4F1A-8C55-6A02D2294309}" type="pres">
      <dgm:prSet presAssocID="{53BAE704-7C98-4062-9686-E711C746F8E4}" presName="childShape" presStyleCnt="0"/>
      <dgm:spPr/>
    </dgm:pt>
    <dgm:pt modelId="{07161704-7C8F-46C4-9299-1454BEAA84D8}" type="pres">
      <dgm:prSet presAssocID="{670DC663-CDBF-4224-89BA-2D8BD6BC715D}" presName="Name13" presStyleLbl="parChTrans1D2" presStyleIdx="0" presStyleCnt="5"/>
      <dgm:spPr/>
    </dgm:pt>
    <dgm:pt modelId="{E5853EFB-0712-470A-83EA-CE6C8BD69CB0}" type="pres">
      <dgm:prSet presAssocID="{7841D8D1-D1CD-4E6A-82A2-B4C879C9D809}" presName="childText" presStyleLbl="bgAcc1" presStyleIdx="0" presStyleCnt="5" custScaleX="184329">
        <dgm:presLayoutVars>
          <dgm:bulletEnabled val="1"/>
        </dgm:presLayoutVars>
      </dgm:prSet>
      <dgm:spPr/>
    </dgm:pt>
    <dgm:pt modelId="{CE062F5C-2503-4E8B-BAA8-676EF8F6353C}" type="pres">
      <dgm:prSet presAssocID="{E4B6603D-622B-4765-9229-5E686F9E6DB3}" presName="Name13" presStyleLbl="parChTrans1D2" presStyleIdx="1" presStyleCnt="5"/>
      <dgm:spPr/>
    </dgm:pt>
    <dgm:pt modelId="{667ADB55-A95B-49D0-93DD-36C2E42D42A3}" type="pres">
      <dgm:prSet presAssocID="{A1CF0277-B001-4775-8778-CCC90289EAF4}" presName="childText" presStyleLbl="bgAcc1" presStyleIdx="1" presStyleCnt="5" custScaleX="194828">
        <dgm:presLayoutVars>
          <dgm:bulletEnabled val="1"/>
        </dgm:presLayoutVars>
      </dgm:prSet>
      <dgm:spPr/>
    </dgm:pt>
    <dgm:pt modelId="{4BFCDF69-AB03-43D6-83A0-586614EA14CA}" type="pres">
      <dgm:prSet presAssocID="{2BA0188D-C4AF-42B8-8695-2CBE13019261}" presName="Name13" presStyleLbl="parChTrans1D2" presStyleIdx="2" presStyleCnt="5"/>
      <dgm:spPr/>
    </dgm:pt>
    <dgm:pt modelId="{661CDA30-9D83-4CE2-A15F-8BB430A71F84}" type="pres">
      <dgm:prSet presAssocID="{00428D81-519B-474B-89BD-8AC723E87D8E}" presName="childText" presStyleLbl="bgAcc1" presStyleIdx="2" presStyleCnt="5" custScaleX="193725">
        <dgm:presLayoutVars>
          <dgm:bulletEnabled val="1"/>
        </dgm:presLayoutVars>
      </dgm:prSet>
      <dgm:spPr/>
    </dgm:pt>
    <dgm:pt modelId="{AF766980-A945-4AA5-8027-DD8DC8C2FB40}" type="pres">
      <dgm:prSet presAssocID="{17BAA567-A68D-4CCB-B3AB-9879B9257670}" presName="Name13" presStyleLbl="parChTrans1D2" presStyleIdx="3" presStyleCnt="5"/>
      <dgm:spPr/>
    </dgm:pt>
    <dgm:pt modelId="{C5A95DF1-8E20-4F6A-8F2D-E3E198119C30}" type="pres">
      <dgm:prSet presAssocID="{8F6AE899-E599-4C2E-AEAD-11C00D3907CE}" presName="childText" presStyleLbl="bgAcc1" presStyleIdx="3" presStyleCnt="5" custScaleX="190459">
        <dgm:presLayoutVars>
          <dgm:bulletEnabled val="1"/>
        </dgm:presLayoutVars>
      </dgm:prSet>
      <dgm:spPr/>
    </dgm:pt>
    <dgm:pt modelId="{857518AC-76F2-431E-9303-D731A6EE9BAC}" type="pres">
      <dgm:prSet presAssocID="{200C9B7B-5595-4078-9019-4DD3014DC623}" presName="Name13" presStyleLbl="parChTrans1D2" presStyleIdx="4" presStyleCnt="5"/>
      <dgm:spPr/>
    </dgm:pt>
    <dgm:pt modelId="{469F390D-8A9A-405D-A5FB-C44D168CE1D3}" type="pres">
      <dgm:prSet presAssocID="{4450E94D-6F91-4C76-8C9D-36CC03BCBA1D}" presName="childText" presStyleLbl="bgAcc1" presStyleIdx="4" presStyleCnt="5" custScaleX="192394">
        <dgm:presLayoutVars>
          <dgm:bulletEnabled val="1"/>
        </dgm:presLayoutVars>
      </dgm:prSet>
      <dgm:spPr/>
    </dgm:pt>
  </dgm:ptLst>
  <dgm:cxnLst>
    <dgm:cxn modelId="{DCDC4A06-FDDD-4BFE-9FDA-DC6540548249}" type="presOf" srcId="{00428D81-519B-474B-89BD-8AC723E87D8E}" destId="{661CDA30-9D83-4CE2-A15F-8BB430A71F84}" srcOrd="0" destOrd="0" presId="urn:microsoft.com/office/officeart/2005/8/layout/hierarchy3"/>
    <dgm:cxn modelId="{ABEAE21B-A1D5-466D-896E-D9B64A6FE64C}" srcId="{53BAE704-7C98-4062-9686-E711C746F8E4}" destId="{A1CF0277-B001-4775-8778-CCC90289EAF4}" srcOrd="1" destOrd="0" parTransId="{E4B6603D-622B-4765-9229-5E686F9E6DB3}" sibTransId="{2C706FED-7EB8-481C-B4DF-53584E6E60CB}"/>
    <dgm:cxn modelId="{7EA4BD38-0A9E-44C3-A30B-1158B6DE34F0}" type="presOf" srcId="{53BAE704-7C98-4062-9686-E711C746F8E4}" destId="{74C89AEE-AFD8-4AE2-B7EC-D00A4896C080}" srcOrd="0" destOrd="0" presId="urn:microsoft.com/office/officeart/2005/8/layout/hierarchy3"/>
    <dgm:cxn modelId="{9C23D438-D8FA-436A-ABB1-A3C466CD0792}" type="presOf" srcId="{8F6AE899-E599-4C2E-AEAD-11C00D3907CE}" destId="{C5A95DF1-8E20-4F6A-8F2D-E3E198119C30}" srcOrd="0" destOrd="0" presId="urn:microsoft.com/office/officeart/2005/8/layout/hierarchy3"/>
    <dgm:cxn modelId="{89FE0F3A-99B0-4A19-9867-D743C929A57A}" type="presOf" srcId="{17BAA567-A68D-4CCB-B3AB-9879B9257670}" destId="{AF766980-A945-4AA5-8027-DD8DC8C2FB40}" srcOrd="0" destOrd="0" presId="urn:microsoft.com/office/officeart/2005/8/layout/hierarchy3"/>
    <dgm:cxn modelId="{00CB6F3C-6C58-45EB-93E4-EBD60C5880D4}" srcId="{53BAE704-7C98-4062-9686-E711C746F8E4}" destId="{8F6AE899-E599-4C2E-AEAD-11C00D3907CE}" srcOrd="3" destOrd="0" parTransId="{17BAA567-A68D-4CCB-B3AB-9879B9257670}" sibTransId="{2359DD27-195E-4A2F-9C20-935C8C75D585}"/>
    <dgm:cxn modelId="{BB2EB060-6191-41A7-8F29-0A081DD98313}" type="presOf" srcId="{2BA0188D-C4AF-42B8-8695-2CBE13019261}" destId="{4BFCDF69-AB03-43D6-83A0-586614EA14CA}" srcOrd="0" destOrd="0" presId="urn:microsoft.com/office/officeart/2005/8/layout/hierarchy3"/>
    <dgm:cxn modelId="{DBC1146E-E3E8-416E-8630-1D4357B3CF16}" type="presOf" srcId="{A1CF0277-B001-4775-8778-CCC90289EAF4}" destId="{667ADB55-A95B-49D0-93DD-36C2E42D42A3}" srcOrd="0" destOrd="0" presId="urn:microsoft.com/office/officeart/2005/8/layout/hierarchy3"/>
    <dgm:cxn modelId="{851B8A84-3F1A-4636-A312-E32172D40A85}" type="presOf" srcId="{E4B6603D-622B-4765-9229-5E686F9E6DB3}" destId="{CE062F5C-2503-4E8B-BAA8-676EF8F6353C}" srcOrd="0" destOrd="0" presId="urn:microsoft.com/office/officeart/2005/8/layout/hierarchy3"/>
    <dgm:cxn modelId="{3A098886-6164-4A4A-AF31-669B158A7BA0}" srcId="{53BAE704-7C98-4062-9686-E711C746F8E4}" destId="{7841D8D1-D1CD-4E6A-82A2-B4C879C9D809}" srcOrd="0" destOrd="0" parTransId="{670DC663-CDBF-4224-89BA-2D8BD6BC715D}" sibTransId="{2AAAD26E-E207-47D6-A15E-EE466DC0C597}"/>
    <dgm:cxn modelId="{FF05BB87-E336-44EB-988A-1461801074D6}" type="presOf" srcId="{53BAE704-7C98-4062-9686-E711C746F8E4}" destId="{3955BA15-90D5-41C3-901B-17C7ABEEFB24}" srcOrd="1" destOrd="0" presId="urn:microsoft.com/office/officeart/2005/8/layout/hierarchy3"/>
    <dgm:cxn modelId="{74750F8C-3FD5-480E-84E3-02F13466FD83}" type="presOf" srcId="{670DC663-CDBF-4224-89BA-2D8BD6BC715D}" destId="{07161704-7C8F-46C4-9299-1454BEAA84D8}" srcOrd="0" destOrd="0" presId="urn:microsoft.com/office/officeart/2005/8/layout/hierarchy3"/>
    <dgm:cxn modelId="{CD9C1896-5E83-4F14-94F2-9E3C7BBF0C34}" type="presOf" srcId="{7841D8D1-D1CD-4E6A-82A2-B4C879C9D809}" destId="{E5853EFB-0712-470A-83EA-CE6C8BD69CB0}" srcOrd="0" destOrd="0" presId="urn:microsoft.com/office/officeart/2005/8/layout/hierarchy3"/>
    <dgm:cxn modelId="{7D8B6596-F3EE-43D6-BD15-75687545145E}" type="presOf" srcId="{0BCEDC9B-9E49-47A6-A1CD-FD05BFDADC23}" destId="{8F50493E-88D6-4F14-9C1F-64DFA40E492D}" srcOrd="0" destOrd="0" presId="urn:microsoft.com/office/officeart/2005/8/layout/hierarchy3"/>
    <dgm:cxn modelId="{DA9D15A0-29FD-47FD-98B9-6515D5AB37C3}" srcId="{0BCEDC9B-9E49-47A6-A1CD-FD05BFDADC23}" destId="{53BAE704-7C98-4062-9686-E711C746F8E4}" srcOrd="0" destOrd="0" parTransId="{543F4D08-F426-4499-9385-B574FD7A5584}" sibTransId="{10A8A7EC-C7F7-4F0C-B67C-FEDD49071E51}"/>
    <dgm:cxn modelId="{EB2B2CBC-3D16-4FB8-BA81-C629619644F6}" type="presOf" srcId="{4450E94D-6F91-4C76-8C9D-36CC03BCBA1D}" destId="{469F390D-8A9A-405D-A5FB-C44D168CE1D3}" srcOrd="0" destOrd="0" presId="urn:microsoft.com/office/officeart/2005/8/layout/hierarchy3"/>
    <dgm:cxn modelId="{CF60B3C3-44BE-4075-A8B5-3FD2B00D1257}" type="presOf" srcId="{200C9B7B-5595-4078-9019-4DD3014DC623}" destId="{857518AC-76F2-431E-9303-D731A6EE9BAC}" srcOrd="0" destOrd="0" presId="urn:microsoft.com/office/officeart/2005/8/layout/hierarchy3"/>
    <dgm:cxn modelId="{50F8C7D9-8BE5-4A5F-96D6-9976EE125CEC}" srcId="{53BAE704-7C98-4062-9686-E711C746F8E4}" destId="{4450E94D-6F91-4C76-8C9D-36CC03BCBA1D}" srcOrd="4" destOrd="0" parTransId="{200C9B7B-5595-4078-9019-4DD3014DC623}" sibTransId="{09B3FEC2-329C-49E8-BF70-F6B2E64E9E59}"/>
    <dgm:cxn modelId="{ED48C7E6-0E68-42C5-820C-27E504C91BCE}" srcId="{53BAE704-7C98-4062-9686-E711C746F8E4}" destId="{00428D81-519B-474B-89BD-8AC723E87D8E}" srcOrd="2" destOrd="0" parTransId="{2BA0188D-C4AF-42B8-8695-2CBE13019261}" sibTransId="{EEB49BDC-D1E3-4E95-A223-F68A1EEC69A3}"/>
    <dgm:cxn modelId="{70176E0F-B17E-45E3-8122-EE071D7F4EF2}" type="presParOf" srcId="{8F50493E-88D6-4F14-9C1F-64DFA40E492D}" destId="{41440E49-20E9-4908-8CF4-1CD35400F1EB}" srcOrd="0" destOrd="0" presId="urn:microsoft.com/office/officeart/2005/8/layout/hierarchy3"/>
    <dgm:cxn modelId="{024D5A8C-0664-4448-8004-36440E0BC011}" type="presParOf" srcId="{41440E49-20E9-4908-8CF4-1CD35400F1EB}" destId="{291A2C76-4A13-4D53-A5E9-444D6CF4660C}" srcOrd="0" destOrd="0" presId="urn:microsoft.com/office/officeart/2005/8/layout/hierarchy3"/>
    <dgm:cxn modelId="{AF8BE6F3-F606-4F5A-8B3A-2B59B20CBAB0}" type="presParOf" srcId="{291A2C76-4A13-4D53-A5E9-444D6CF4660C}" destId="{74C89AEE-AFD8-4AE2-B7EC-D00A4896C080}" srcOrd="0" destOrd="0" presId="urn:microsoft.com/office/officeart/2005/8/layout/hierarchy3"/>
    <dgm:cxn modelId="{86A9B8F7-2D71-4522-9379-9D9D184DCEA4}" type="presParOf" srcId="{291A2C76-4A13-4D53-A5E9-444D6CF4660C}" destId="{3955BA15-90D5-41C3-901B-17C7ABEEFB24}" srcOrd="1" destOrd="0" presId="urn:microsoft.com/office/officeart/2005/8/layout/hierarchy3"/>
    <dgm:cxn modelId="{FAF69202-F66E-4237-BFAC-5DE851406B82}" type="presParOf" srcId="{41440E49-20E9-4908-8CF4-1CD35400F1EB}" destId="{59E32450-6560-4F1A-8C55-6A02D2294309}" srcOrd="1" destOrd="0" presId="urn:microsoft.com/office/officeart/2005/8/layout/hierarchy3"/>
    <dgm:cxn modelId="{45DF73DB-26F6-487F-98AC-1DA242380EBC}" type="presParOf" srcId="{59E32450-6560-4F1A-8C55-6A02D2294309}" destId="{07161704-7C8F-46C4-9299-1454BEAA84D8}" srcOrd="0" destOrd="0" presId="urn:microsoft.com/office/officeart/2005/8/layout/hierarchy3"/>
    <dgm:cxn modelId="{65411A23-64E9-487A-A7A5-D12822425FE4}" type="presParOf" srcId="{59E32450-6560-4F1A-8C55-6A02D2294309}" destId="{E5853EFB-0712-470A-83EA-CE6C8BD69CB0}" srcOrd="1" destOrd="0" presId="urn:microsoft.com/office/officeart/2005/8/layout/hierarchy3"/>
    <dgm:cxn modelId="{37900773-FDBB-4FEB-973C-D26D3A53B9D5}" type="presParOf" srcId="{59E32450-6560-4F1A-8C55-6A02D2294309}" destId="{CE062F5C-2503-4E8B-BAA8-676EF8F6353C}" srcOrd="2" destOrd="0" presId="urn:microsoft.com/office/officeart/2005/8/layout/hierarchy3"/>
    <dgm:cxn modelId="{E3B9B832-D503-4874-AAE3-547AF1C25C00}" type="presParOf" srcId="{59E32450-6560-4F1A-8C55-6A02D2294309}" destId="{667ADB55-A95B-49D0-93DD-36C2E42D42A3}" srcOrd="3" destOrd="0" presId="urn:microsoft.com/office/officeart/2005/8/layout/hierarchy3"/>
    <dgm:cxn modelId="{6FC357AA-9543-41E6-ABAE-4E7440C34440}" type="presParOf" srcId="{59E32450-6560-4F1A-8C55-6A02D2294309}" destId="{4BFCDF69-AB03-43D6-83A0-586614EA14CA}" srcOrd="4" destOrd="0" presId="urn:microsoft.com/office/officeart/2005/8/layout/hierarchy3"/>
    <dgm:cxn modelId="{7476115D-F58C-436C-ADE4-953727581BEF}" type="presParOf" srcId="{59E32450-6560-4F1A-8C55-6A02D2294309}" destId="{661CDA30-9D83-4CE2-A15F-8BB430A71F84}" srcOrd="5" destOrd="0" presId="urn:microsoft.com/office/officeart/2005/8/layout/hierarchy3"/>
    <dgm:cxn modelId="{05601304-983F-4EF9-BE67-F094B2C9E6AE}" type="presParOf" srcId="{59E32450-6560-4F1A-8C55-6A02D2294309}" destId="{AF766980-A945-4AA5-8027-DD8DC8C2FB40}" srcOrd="6" destOrd="0" presId="urn:microsoft.com/office/officeart/2005/8/layout/hierarchy3"/>
    <dgm:cxn modelId="{1536D0E0-F490-4F5C-AA7D-2C036EAA1F3C}" type="presParOf" srcId="{59E32450-6560-4F1A-8C55-6A02D2294309}" destId="{C5A95DF1-8E20-4F6A-8F2D-E3E198119C30}" srcOrd="7" destOrd="0" presId="urn:microsoft.com/office/officeart/2005/8/layout/hierarchy3"/>
    <dgm:cxn modelId="{689EE56D-B4DD-4E5B-87D3-7BA4DDDC63F8}" type="presParOf" srcId="{59E32450-6560-4F1A-8C55-6A02D2294309}" destId="{857518AC-76F2-431E-9303-D731A6EE9BAC}" srcOrd="8" destOrd="0" presId="urn:microsoft.com/office/officeart/2005/8/layout/hierarchy3"/>
    <dgm:cxn modelId="{DAACA662-D77F-43CF-9406-80C6B2EB637C}" type="presParOf" srcId="{59E32450-6560-4F1A-8C55-6A02D2294309}" destId="{469F390D-8A9A-405D-A5FB-C44D168CE1D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89AEE-AFD8-4AE2-B7EC-D00A4896C080}">
      <dsp:nvSpPr>
        <dsp:cNvPr id="0" name=""/>
        <dsp:cNvSpPr/>
      </dsp:nvSpPr>
      <dsp:spPr>
        <a:xfrm>
          <a:off x="1090806" y="278"/>
          <a:ext cx="1747022" cy="64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Paradigma de programación</a:t>
          </a:r>
        </a:p>
      </dsp:txBody>
      <dsp:txXfrm>
        <a:off x="1109695" y="19167"/>
        <a:ext cx="1709244" cy="607152"/>
      </dsp:txXfrm>
    </dsp:sp>
    <dsp:sp modelId="{07161704-7C8F-46C4-9299-1454BEAA84D8}">
      <dsp:nvSpPr>
        <dsp:cNvPr id="0" name=""/>
        <dsp:cNvSpPr/>
      </dsp:nvSpPr>
      <dsp:spPr>
        <a:xfrm>
          <a:off x="1265508" y="645208"/>
          <a:ext cx="174702" cy="36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19"/>
              </a:lnTo>
              <a:lnTo>
                <a:pt x="174702" y="36271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53EFB-0712-470A-83EA-CE6C8BD69CB0}">
      <dsp:nvSpPr>
        <dsp:cNvPr id="0" name=""/>
        <dsp:cNvSpPr/>
      </dsp:nvSpPr>
      <dsp:spPr>
        <a:xfrm>
          <a:off x="1440210" y="766115"/>
          <a:ext cx="1426341" cy="483626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Imperativo</a:t>
          </a:r>
        </a:p>
      </dsp:txBody>
      <dsp:txXfrm>
        <a:off x="1454375" y="780280"/>
        <a:ext cx="1398011" cy="455296"/>
      </dsp:txXfrm>
    </dsp:sp>
    <dsp:sp modelId="{CE062F5C-2503-4E8B-BAA8-676EF8F6353C}">
      <dsp:nvSpPr>
        <dsp:cNvPr id="0" name=""/>
        <dsp:cNvSpPr/>
      </dsp:nvSpPr>
      <dsp:spPr>
        <a:xfrm>
          <a:off x="1265508" y="645208"/>
          <a:ext cx="174702" cy="967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252"/>
              </a:lnTo>
              <a:lnTo>
                <a:pt x="174702" y="96725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ADB55-A95B-49D0-93DD-36C2E42D42A3}">
      <dsp:nvSpPr>
        <dsp:cNvPr id="0" name=""/>
        <dsp:cNvSpPr/>
      </dsp:nvSpPr>
      <dsp:spPr>
        <a:xfrm>
          <a:off x="1440210" y="1370648"/>
          <a:ext cx="1507583" cy="48362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Orientado a Objetos</a:t>
          </a:r>
        </a:p>
      </dsp:txBody>
      <dsp:txXfrm>
        <a:off x="1454375" y="1384813"/>
        <a:ext cx="1479253" cy="455296"/>
      </dsp:txXfrm>
    </dsp:sp>
    <dsp:sp modelId="{4BFCDF69-AB03-43D6-83A0-586614EA14CA}">
      <dsp:nvSpPr>
        <dsp:cNvPr id="0" name=""/>
        <dsp:cNvSpPr/>
      </dsp:nvSpPr>
      <dsp:spPr>
        <a:xfrm>
          <a:off x="1265508" y="645208"/>
          <a:ext cx="174702" cy="1571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85"/>
              </a:lnTo>
              <a:lnTo>
                <a:pt x="174702" y="1571785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CDA30-9D83-4CE2-A15F-8BB430A71F84}">
      <dsp:nvSpPr>
        <dsp:cNvPr id="0" name=""/>
        <dsp:cNvSpPr/>
      </dsp:nvSpPr>
      <dsp:spPr>
        <a:xfrm>
          <a:off x="1440210" y="1975181"/>
          <a:ext cx="1499048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Funcional</a:t>
          </a:r>
        </a:p>
      </dsp:txBody>
      <dsp:txXfrm>
        <a:off x="1454375" y="1989346"/>
        <a:ext cx="1470718" cy="455296"/>
      </dsp:txXfrm>
    </dsp:sp>
    <dsp:sp modelId="{AF766980-A945-4AA5-8027-DD8DC8C2FB40}">
      <dsp:nvSpPr>
        <dsp:cNvPr id="0" name=""/>
        <dsp:cNvSpPr/>
      </dsp:nvSpPr>
      <dsp:spPr>
        <a:xfrm>
          <a:off x="1265508" y="645208"/>
          <a:ext cx="174702" cy="217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318"/>
              </a:lnTo>
              <a:lnTo>
                <a:pt x="174702" y="2176318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95DF1-8E20-4F6A-8F2D-E3E198119C30}">
      <dsp:nvSpPr>
        <dsp:cNvPr id="0" name=""/>
        <dsp:cNvSpPr/>
      </dsp:nvSpPr>
      <dsp:spPr>
        <a:xfrm>
          <a:off x="1440210" y="2579714"/>
          <a:ext cx="1473775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Lógica</a:t>
          </a:r>
        </a:p>
      </dsp:txBody>
      <dsp:txXfrm>
        <a:off x="1454375" y="2593879"/>
        <a:ext cx="1445445" cy="455296"/>
      </dsp:txXfrm>
    </dsp:sp>
    <dsp:sp modelId="{857518AC-76F2-431E-9303-D731A6EE9BAC}">
      <dsp:nvSpPr>
        <dsp:cNvPr id="0" name=""/>
        <dsp:cNvSpPr/>
      </dsp:nvSpPr>
      <dsp:spPr>
        <a:xfrm>
          <a:off x="1265508" y="645208"/>
          <a:ext cx="174702" cy="2780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851"/>
              </a:lnTo>
              <a:lnTo>
                <a:pt x="174702" y="278085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F390D-8A9A-405D-A5FB-C44D168CE1D3}">
      <dsp:nvSpPr>
        <dsp:cNvPr id="0" name=""/>
        <dsp:cNvSpPr/>
      </dsp:nvSpPr>
      <dsp:spPr>
        <a:xfrm>
          <a:off x="1440210" y="3184246"/>
          <a:ext cx="1488748" cy="48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…</a:t>
          </a:r>
        </a:p>
      </dsp:txBody>
      <dsp:txXfrm>
        <a:off x="1454375" y="3198411"/>
        <a:ext cx="1460418" cy="455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FD1E8-30B6-4BF8-BA74-1CADAF5C954D}" type="datetimeFigureOut">
              <a:rPr lang="es-ES" smtClean="0"/>
              <a:pPr/>
              <a:t>10/04/2019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FBC9-8E77-4F47-B8E9-69560F726E3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7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42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5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89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3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55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27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12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6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2FBC9-8E77-4F47-B8E9-69560F726E3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2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4F08-60D1-471F-A6F0-3E15A323C9A5}" type="datetime1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EF74-B73C-4C0C-B854-9473ACF9A828}" type="datetime1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630-9B8C-4091-BAE3-CCF10B4DC440}" type="datetime1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3EF-EEB0-4D5D-A4A6-91ACECEC6E3F}" type="datetime1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8A8-8A94-43C0-ADBC-CEAC5A9FA675}" type="datetime1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98C-DD30-4EEA-BF5B-C275175773F8}" type="datetime1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BBCF-266F-45F1-9A1B-EE81AAA7340E}" type="datetime1">
              <a:rPr lang="es-ES" smtClean="0"/>
              <a:t>10/04/2019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4A22-0E4C-4348-9A9A-B28447537256}" type="datetime1">
              <a:rPr lang="es-ES" smtClean="0"/>
              <a:t>10/04/2019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0BF5-594F-4EA4-A04C-F3164DF17A77}" type="datetime1">
              <a:rPr lang="es-ES" smtClean="0"/>
              <a:t>10/04/2019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4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A1E-AD88-4861-A27C-6F43B289E8D1}" type="datetime1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771A-75A9-40FD-8C93-398ACA56D31A}" type="datetime1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5A9A91-143E-41DC-86E6-3AAB3BFE0599}" type="datetime1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Programación II  2019 -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IeHtnwTN_M" TargetMode="External"/><Relationship Id="rId2" Type="http://schemas.openxmlformats.org/officeDocument/2006/relationships/hyperlink" Target="https://goo.gl/XNSU6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TEMA: introducción a </a:t>
            </a:r>
            <a:r>
              <a:rPr lang="es-ES" sz="3200" dirty="0" err="1"/>
              <a:t>poo</a:t>
            </a:r>
            <a:r>
              <a:rPr lang="es-ES" sz="3200" dirty="0"/>
              <a:t>.</a:t>
            </a:r>
            <a:br>
              <a:rPr lang="es-ES" sz="3200" dirty="0"/>
            </a:br>
            <a:r>
              <a:rPr lang="es-ES" sz="3200"/>
              <a:t>            </a:t>
            </a:r>
            <a:r>
              <a:rPr lang="es-ES" sz="3200" dirty="0"/>
              <a:t>Objetos en java.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0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Conceptos básicos de POO. Clase.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258816" cy="3538728"/>
          </a:xfrm>
        </p:spPr>
        <p:txBody>
          <a:bodyPr>
            <a:normAutofit/>
          </a:bodyPr>
          <a:lstStyle/>
          <a:p>
            <a:r>
              <a:rPr lang="es-AR" sz="2000" dirty="0"/>
              <a:t>Una </a:t>
            </a:r>
            <a:r>
              <a:rPr lang="es-AR" sz="2000" i="1" dirty="0"/>
              <a:t>clase</a:t>
            </a:r>
            <a:r>
              <a:rPr lang="es-AR" sz="2000" dirty="0"/>
              <a:t> describe un conjunto de objetos comunes (mismo tipo). Consta de:</a:t>
            </a:r>
          </a:p>
          <a:p>
            <a:pPr lvl="1"/>
            <a:r>
              <a:rPr lang="es-AR" sz="1600" dirty="0"/>
              <a:t>La declaración de las </a:t>
            </a:r>
            <a:r>
              <a:rPr lang="es-AR" sz="1600" dirty="0" err="1"/>
              <a:t>v.i.</a:t>
            </a:r>
            <a:r>
              <a:rPr lang="es-AR" sz="1600" dirty="0"/>
              <a:t> que implementan el estado del objeto. </a:t>
            </a:r>
          </a:p>
          <a:p>
            <a:pPr lvl="1"/>
            <a:r>
              <a:rPr lang="es-AR" sz="1600" dirty="0"/>
              <a:t>La codificación de los métodos que implementan su comportamiento.  </a:t>
            </a:r>
          </a:p>
          <a:p>
            <a:r>
              <a:rPr lang="es-AR" sz="2000" dirty="0"/>
              <a:t>Un objeto se crea a partir de una clase (el objeto</a:t>
            </a:r>
            <a:r>
              <a:rPr lang="es-AR" sz="2000" i="1" dirty="0"/>
              <a:t> </a:t>
            </a:r>
            <a:r>
              <a:rPr lang="es-AR" sz="2000" dirty="0"/>
              <a:t>es</a:t>
            </a:r>
            <a:r>
              <a:rPr lang="es-AR" sz="2000" i="1" dirty="0"/>
              <a:t> instancia </a:t>
            </a:r>
            <a:r>
              <a:rPr lang="es-AR" sz="2000" dirty="0"/>
              <a:t>de una clase).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603812" cy="3538728"/>
          </a:xfrm>
        </p:spPr>
        <p:txBody>
          <a:bodyPr>
            <a:normAutofit/>
          </a:bodyPr>
          <a:lstStyle/>
          <a:p>
            <a:r>
              <a:rPr lang="es-ES" sz="2000" dirty="0"/>
              <a:t>Representación gráfica de una clase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12" name="11 Grupo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Triángulo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/>
                  <a:t>lado1,lado2,lado3,</a:t>
                </a:r>
              </a:p>
              <a:p>
                <a:pPr algn="ctr"/>
                <a:r>
                  <a:rPr lang="es-ES" sz="1600" dirty="0" err="1"/>
                  <a:t>colorLinea,colorRelleno</a:t>
                </a:r>
                <a:endParaRPr lang="es-ES" sz="16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/>
                  <a:t>double</a:t>
                </a:r>
                <a:r>
                  <a:rPr lang="es-ES" sz="1400" dirty="0"/>
                  <a:t> </a:t>
                </a:r>
                <a:r>
                  <a:rPr lang="es-ES" sz="1400" dirty="0" err="1"/>
                  <a:t>calcularArea</a:t>
                </a:r>
                <a:r>
                  <a:rPr lang="es-ES" sz="1400" dirty="0"/>
                  <a:t>() </a:t>
                </a:r>
                <a:r>
                  <a:rPr lang="es-ES" sz="1400" dirty="0" err="1"/>
                  <a:t>double</a:t>
                </a:r>
                <a:r>
                  <a:rPr lang="es-ES" sz="1400" dirty="0"/>
                  <a:t> </a:t>
                </a:r>
                <a:r>
                  <a:rPr lang="es-ES" sz="1400" dirty="0" err="1"/>
                  <a:t>calcularPerimetro</a:t>
                </a:r>
                <a:r>
                  <a:rPr lang="es-ES" sz="1400" dirty="0"/>
                  <a:t>()</a:t>
                </a:r>
              </a:p>
              <a:p>
                <a:pPr algn="ctr"/>
                <a:r>
                  <a:rPr lang="es-ES" sz="1400" dirty="0"/>
                  <a:t>/* métodos para obtener valores de las </a:t>
                </a:r>
                <a:r>
                  <a:rPr lang="es-ES" sz="1400" dirty="0" err="1"/>
                  <a:t>v.i.</a:t>
                </a:r>
                <a:r>
                  <a:rPr lang="es-ES" sz="1400" dirty="0"/>
                  <a:t>*/</a:t>
                </a:r>
              </a:p>
              <a:p>
                <a:pPr algn="ctr"/>
                <a:r>
                  <a:rPr lang="es-ES" sz="1400" dirty="0"/>
                  <a:t>/* métodos para establecer valores de las </a:t>
                </a:r>
                <a:r>
                  <a:rPr lang="es-ES" sz="1400" dirty="0" err="1"/>
                  <a:t>v.i.</a:t>
                </a:r>
                <a:r>
                  <a:rPr lang="es-ES" sz="1400" dirty="0"/>
                  <a:t> */ </a:t>
                </a:r>
              </a:p>
            </p:txBody>
          </p:sp>
        </p:grpSp>
        <p:sp>
          <p:nvSpPr>
            <p:cNvPr id="14" name="13 Cerrar llave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Cerrar llave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Cerrar llave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Nombre de la clase (mayúscula)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v.i.</a:t>
              </a:r>
              <a:endParaRPr lang="es-ES" sz="1200" dirty="0"/>
            </a:p>
            <a:p>
              <a:r>
                <a:rPr lang="es-ES" sz="1200" dirty="0"/>
                <a:t>(nombres comienzan en minúscula)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Encabezado de métodos</a:t>
              </a:r>
            </a:p>
            <a:p>
              <a:r>
                <a:rPr lang="es-ES" sz="1200" dirty="0"/>
                <a:t>(nombres comienzan en minúscula)</a:t>
              </a:r>
            </a:p>
          </p:txBody>
        </p:sp>
      </p:grpSp>
      <p:sp>
        <p:nvSpPr>
          <p:cNvPr id="20" name="3 Marcador de pie de página">
            <a:extLst>
              <a:ext uri="{FF2B5EF4-FFF2-40B4-BE49-F238E27FC236}">
                <a16:creationId xmlns:a16="http://schemas.microsoft.com/office/drawing/2014/main" id="{E1526661-9786-4E9C-84ED-DB33FA7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56888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867328" cy="742950"/>
          </a:xfrm>
        </p:spPr>
        <p:txBody>
          <a:bodyPr>
            <a:noAutofit/>
          </a:bodyPr>
          <a:lstStyle/>
          <a:p>
            <a:r>
              <a:rPr lang="es-ES" sz="2600" dirty="0"/>
              <a:t>Conceptos básicos de POO. Instanciación (creación de 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114800" cy="3538728"/>
          </a:xfrm>
        </p:spPr>
        <p:txBody>
          <a:bodyPr>
            <a:normAutofit/>
          </a:bodyPr>
          <a:lstStyle/>
          <a:p>
            <a:r>
              <a:rPr lang="es-AR" sz="2000" dirty="0"/>
              <a:t>La </a:t>
            </a:r>
            <a:r>
              <a:rPr lang="es-AR" sz="2000" i="1" dirty="0"/>
              <a:t>instanciación </a:t>
            </a:r>
            <a:r>
              <a:rPr lang="es-AR" sz="2000" dirty="0"/>
              <a:t>se realiza enviando un mensaje de creación a la clase. </a:t>
            </a:r>
          </a:p>
          <a:p>
            <a:pPr lvl="1"/>
            <a:r>
              <a:rPr lang="es-AR" sz="1600" dirty="0"/>
              <a:t>Reserva de espacio para el objeto.</a:t>
            </a:r>
          </a:p>
          <a:p>
            <a:pPr lvl="1"/>
            <a:r>
              <a:rPr lang="es-AR" sz="1600" dirty="0"/>
              <a:t>Ejecución el código inicializador o </a:t>
            </a:r>
            <a:r>
              <a:rPr lang="es-AR" sz="1600" i="1" dirty="0">
                <a:solidFill>
                  <a:srgbClr val="00B050"/>
                </a:solidFill>
              </a:rPr>
              <a:t>constructor</a:t>
            </a:r>
            <a:endParaRPr lang="es-AR" sz="1600" dirty="0"/>
          </a:p>
          <a:p>
            <a:r>
              <a:rPr lang="es-ES" sz="2000" dirty="0"/>
              <a:t>Devuelve la referencia al objeto. </a:t>
            </a:r>
          </a:p>
          <a:p>
            <a:r>
              <a:rPr lang="es-ES" sz="2000" dirty="0"/>
              <a:t>Asociar la referencia a una variable (a través de ella podemos enviarle mensajes al objeto).</a:t>
            </a:r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6579881" y="1354731"/>
            <a:ext cx="1976745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Triángulo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lado1,lado2,lado3,</a:t>
              </a:r>
            </a:p>
            <a:p>
              <a:pPr algn="ctr"/>
              <a:r>
                <a:rPr lang="es-ES" sz="1100" dirty="0" err="1"/>
                <a:t>colorLinea,colorRelleno</a:t>
              </a:r>
              <a:endParaRPr lang="es-ES" sz="11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/>
                <a:t>double</a:t>
              </a:r>
              <a:r>
                <a:rPr lang="es-ES" sz="1050" dirty="0"/>
                <a:t> </a:t>
              </a:r>
              <a:r>
                <a:rPr lang="es-ES" sz="1050" dirty="0" err="1"/>
                <a:t>calcularArea</a:t>
              </a:r>
              <a:r>
                <a:rPr lang="es-ES" sz="1050" dirty="0"/>
                <a:t>()</a:t>
              </a:r>
            </a:p>
            <a:p>
              <a:pPr algn="ctr"/>
              <a:r>
                <a:rPr lang="es-ES" sz="1050" dirty="0" err="1"/>
                <a:t>double</a:t>
              </a:r>
              <a:r>
                <a:rPr lang="es-ES" sz="1050" dirty="0"/>
                <a:t> </a:t>
              </a:r>
              <a:r>
                <a:rPr lang="es-ES" sz="1050" dirty="0" err="1"/>
                <a:t>calcularPerimetro</a:t>
              </a:r>
              <a:r>
                <a:rPr lang="es-ES" sz="1050" dirty="0"/>
                <a:t>()</a:t>
              </a:r>
            </a:p>
            <a:p>
              <a:pPr algn="ctr"/>
              <a:endParaRPr lang="es-ES" sz="1050" dirty="0"/>
            </a:p>
            <a:p>
              <a:pPr algn="ctr"/>
              <a:r>
                <a:rPr lang="es-ES" sz="1050" dirty="0"/>
                <a:t>/* métodos para obtener valores de las </a:t>
              </a:r>
              <a:r>
                <a:rPr lang="es-ES" sz="1050" dirty="0" err="1"/>
                <a:t>v.i.</a:t>
              </a:r>
              <a:r>
                <a:rPr lang="es-ES" sz="1050" dirty="0"/>
                <a:t> */</a:t>
              </a:r>
            </a:p>
            <a:p>
              <a:pPr algn="ctr"/>
              <a:r>
                <a:rPr lang="es-ES" sz="1050" dirty="0"/>
                <a:t>/* métodos para establecer valores de las </a:t>
              </a:r>
              <a:r>
                <a:rPr lang="es-ES" sz="1050" dirty="0" err="1"/>
                <a:t>v.i.</a:t>
              </a:r>
              <a:r>
                <a:rPr lang="es-ES" sz="1050" dirty="0"/>
                <a:t> */ </a:t>
              </a:r>
            </a:p>
            <a:p>
              <a:pPr algn="ctr"/>
              <a:endParaRPr lang="es-ES" sz="1050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4448926" y="2167708"/>
            <a:ext cx="2238820" cy="523220"/>
            <a:chOff x="1182601" y="3267573"/>
            <a:chExt cx="1637742" cy="523220"/>
          </a:xfrm>
        </p:grpSpPr>
        <p:sp>
          <p:nvSpPr>
            <p:cNvPr id="14" name="13 CuadroTexto"/>
            <p:cNvSpPr txBox="1"/>
            <p:nvPr/>
          </p:nvSpPr>
          <p:spPr>
            <a:xfrm>
              <a:off x="1182601" y="3267573"/>
              <a:ext cx="163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new Triangulo (</a:t>
              </a:r>
              <a:r>
                <a:rPr lang="es-ES" sz="1400" dirty="0">
                  <a:solidFill>
                    <a:srgbClr val="00B050"/>
                  </a:solidFill>
                </a:rPr>
                <a:t>10,10,10, "amarillo","violeta"</a:t>
              </a:r>
              <a:r>
                <a:rPr lang="es-ES" sz="1400" dirty="0"/>
                <a:t>)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1338132" y="3743623"/>
              <a:ext cx="130405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Triángulo isósceles"/>
          <p:cNvSpPr/>
          <p:nvPr/>
        </p:nvSpPr>
        <p:spPr>
          <a:xfrm>
            <a:off x="5536299" y="3507854"/>
            <a:ext cx="1151447" cy="1008112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4663474" y="2925409"/>
            <a:ext cx="163671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964135" y="2651891"/>
            <a:ext cx="119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referencia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5076056" y="3354275"/>
            <a:ext cx="6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tri</a:t>
            </a:r>
            <a:endParaRPr lang="es-ES" sz="2400" b="1" dirty="0"/>
          </a:p>
        </p:txBody>
      </p:sp>
      <p:cxnSp>
        <p:nvCxnSpPr>
          <p:cNvPr id="22" name="21 Conector curvado"/>
          <p:cNvCxnSpPr/>
          <p:nvPr/>
        </p:nvCxnSpPr>
        <p:spPr>
          <a:xfrm flipV="1">
            <a:off x="2195736" y="2584677"/>
            <a:ext cx="2376264" cy="340733"/>
          </a:xfrm>
          <a:prstGeom prst="curvedConnector3">
            <a:avLst>
              <a:gd name="adj1" fmla="val 8463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995937" y="1419622"/>
            <a:ext cx="258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Constructor: puede tomar valores pasados en el mensaje de creación. Inicializa el objeto (</a:t>
            </a:r>
            <a:r>
              <a:rPr lang="es-ES" sz="1200" dirty="0" err="1">
                <a:solidFill>
                  <a:srgbClr val="00B050"/>
                </a:solidFill>
              </a:rPr>
              <a:t>vi.s</a:t>
            </a:r>
            <a:r>
              <a:rPr lang="es-ES" sz="1200" dirty="0">
                <a:solidFill>
                  <a:srgbClr val="00B050"/>
                </a:solidFill>
              </a:rPr>
              <a:t>) con valores recibidos.</a:t>
            </a:r>
            <a:endParaRPr lang="es-AR" sz="1200" dirty="0">
              <a:solidFill>
                <a:srgbClr val="00B050"/>
              </a:solidFill>
            </a:endParaRPr>
          </a:p>
        </p:txBody>
      </p:sp>
      <p:sp>
        <p:nvSpPr>
          <p:cNvPr id="19" name="3 Marcador de pie de página">
            <a:extLst>
              <a:ext uri="{FF2B5EF4-FFF2-40B4-BE49-F238E27FC236}">
                <a16:creationId xmlns:a16="http://schemas.microsoft.com/office/drawing/2014/main" id="{C83CAB74-EF03-4FFB-935D-93F7CFB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1871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/>
      <p:bldP spid="40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Programa orientado a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Los programas se organizan como una colección de </a:t>
            </a:r>
            <a:r>
              <a:rPr lang="es-AR" sz="2000" b="1" i="1" dirty="0"/>
              <a:t>objetos</a:t>
            </a:r>
            <a:r>
              <a:rPr lang="es-AR" sz="2000" dirty="0"/>
              <a:t> que cooperan entre sí enviándose mensajes. </a:t>
            </a:r>
          </a:p>
          <a:p>
            <a:r>
              <a:rPr lang="es-AR" sz="2000" dirty="0"/>
              <a:t>Cada objeto es instancia de una </a:t>
            </a:r>
            <a:r>
              <a:rPr lang="es-AR" sz="2000" b="1" i="1" dirty="0"/>
              <a:t>clase</a:t>
            </a:r>
            <a:r>
              <a:rPr lang="es-AR" sz="2000" dirty="0"/>
              <a:t>.</a:t>
            </a:r>
          </a:p>
          <a:p>
            <a:r>
              <a:rPr lang="es-AR" sz="2000" dirty="0"/>
              <a:t>Los objetos se crean a medida que se necesitan. </a:t>
            </a:r>
          </a:p>
          <a:p>
            <a:r>
              <a:rPr lang="es-AR" sz="2000" dirty="0"/>
              <a:t>El usuario le envía un mensaje a un objeto, en caso de que un objeto conozca a otro puede enviarle un mensaje, así los mensajes fluyen por el sistema. </a:t>
            </a:r>
          </a:p>
          <a:p>
            <a:r>
              <a:rPr lang="es-AR" sz="2000" dirty="0"/>
              <a:t>Cuando los objetos ya no son necesarios se borran de la memoria. 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81020199-14CA-4BFD-BE19-232790E7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66994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Desarrollo de SW Orientado a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Pasos: </a:t>
            </a:r>
            <a:endParaRPr lang="es-ES" dirty="0"/>
          </a:p>
          <a:p>
            <a:pPr lvl="0"/>
            <a:r>
              <a:rPr lang="es-AR" sz="2000" dirty="0"/>
              <a:t>Identificar los objetos a abstraer en nuestra aplicación. </a:t>
            </a:r>
          </a:p>
          <a:p>
            <a:pPr lvl="0"/>
            <a:endParaRPr lang="es-AR" sz="2000" dirty="0"/>
          </a:p>
          <a:p>
            <a:pPr marL="0" indent="0">
              <a:buNone/>
            </a:pPr>
            <a:r>
              <a:rPr lang="es-ES" sz="2000" i="1" dirty="0"/>
              <a:t> </a:t>
            </a:r>
            <a:endParaRPr lang="es-ES" sz="2000" dirty="0"/>
          </a:p>
          <a:p>
            <a:pPr lvl="1"/>
            <a:r>
              <a:rPr lang="es-AR" sz="1800" dirty="0"/>
              <a:t>Identificar las características relevantes de los objetos</a:t>
            </a:r>
            <a:endParaRPr lang="es-ES" sz="1800" dirty="0"/>
          </a:p>
          <a:p>
            <a:pPr lvl="1"/>
            <a:r>
              <a:rPr lang="es-AR" sz="1800" dirty="0"/>
              <a:t>Identificar las acciones relevantes que realizan los objetos  </a:t>
            </a:r>
            <a:endParaRPr lang="es-ES" sz="1800" dirty="0"/>
          </a:p>
          <a:p>
            <a:pPr lvl="0"/>
            <a:endParaRPr lang="es-AR" sz="2000" dirty="0"/>
          </a:p>
          <a:p>
            <a:pPr lvl="0"/>
            <a:r>
              <a:rPr lang="es-AR" sz="2000" dirty="0"/>
              <a:t>Los objetos con características y comportamiento similar serán instancia de una misma </a:t>
            </a:r>
            <a:r>
              <a:rPr lang="es-AR" sz="2000" i="1" dirty="0"/>
              <a:t>clase</a:t>
            </a:r>
            <a:r>
              <a:rPr lang="es-AR" sz="2000" dirty="0"/>
              <a:t>.</a:t>
            </a:r>
            <a:endParaRPr lang="es-ES" sz="2000" dirty="0"/>
          </a:p>
          <a:p>
            <a:pPr lvl="0"/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i="1" dirty="0"/>
              <a:t>“</a:t>
            </a:r>
            <a:r>
              <a:rPr lang="es-AR" altLang="es-ES" sz="1600" i="1" dirty="0"/>
              <a:t>Lea las especificaciones del sistema que desea construir. </a:t>
            </a:r>
          </a:p>
          <a:p>
            <a:r>
              <a:rPr lang="es-AR" altLang="es-ES" sz="1600" i="1" dirty="0"/>
              <a:t>Subraye los </a:t>
            </a:r>
            <a:r>
              <a:rPr lang="es-AR" altLang="es-ES" sz="1600" i="1" u="sng" dirty="0"/>
              <a:t>sustantivos</a:t>
            </a:r>
            <a:r>
              <a:rPr lang="es-AR" altLang="es-ES" sz="1600" i="1" dirty="0"/>
              <a:t> si su objetivo es un programa orientado a objetos”. </a:t>
            </a:r>
            <a:r>
              <a:rPr lang="es-AR" altLang="es-ES" sz="1200" b="1" dirty="0">
                <a:solidFill>
                  <a:srgbClr val="000000"/>
                </a:solidFill>
                <a:cs typeface="Times New Roman" pitchFamily="18" charset="0"/>
              </a:rPr>
              <a:t>Grady </a:t>
            </a:r>
            <a:r>
              <a:rPr lang="es-AR" altLang="es-ES" sz="1200" b="1" dirty="0" err="1">
                <a:solidFill>
                  <a:srgbClr val="000000"/>
                </a:solidFill>
                <a:cs typeface="Times New Roman" pitchFamily="18" charset="0"/>
              </a:rPr>
              <a:t>Booch</a:t>
            </a:r>
            <a:r>
              <a:rPr lang="es-AR" altLang="es-ES" sz="12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s-AR" altLang="es-ES" sz="1200" b="1" i="1" dirty="0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096E3CAB-9583-4F1F-885B-B39A37C0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59440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Objetos en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943350"/>
          </a:xfrm>
        </p:spPr>
        <p:txBody>
          <a:bodyPr>
            <a:normAutofit/>
          </a:bodyPr>
          <a:lstStyle/>
          <a:p>
            <a:r>
              <a:rPr lang="es-AR" sz="1800" dirty="0"/>
              <a:t>Java incluye bibliotecas de clases que permiten crear objetos de uso común.</a:t>
            </a:r>
          </a:p>
          <a:p>
            <a:endParaRPr lang="es-AR" sz="1800" dirty="0"/>
          </a:p>
          <a:p>
            <a:r>
              <a:rPr lang="es-AR" sz="1800" dirty="0"/>
              <a:t>Ej.  clase </a:t>
            </a:r>
            <a:r>
              <a:rPr lang="es-AR" sz="1800" i="1" dirty="0"/>
              <a:t>Scanner</a:t>
            </a:r>
            <a:r>
              <a:rPr lang="es-AR" sz="1800" dirty="0"/>
              <a:t>, clase </a:t>
            </a:r>
            <a:r>
              <a:rPr lang="es-AR" sz="1800" i="1" dirty="0" err="1"/>
              <a:t>String</a:t>
            </a:r>
            <a:r>
              <a:rPr lang="es-AR" sz="1800" dirty="0"/>
              <a:t>, clase </a:t>
            </a:r>
            <a:r>
              <a:rPr lang="es-AR" sz="1800" i="1" dirty="0"/>
              <a:t>Point2D.Double</a:t>
            </a:r>
            <a:r>
              <a:rPr lang="es-AR" sz="1800" dirty="0"/>
              <a:t> , colecciones, …</a:t>
            </a:r>
          </a:p>
          <a:p>
            <a:endParaRPr lang="es-AR" sz="1800" dirty="0"/>
          </a:p>
          <a:p>
            <a:r>
              <a:rPr lang="es-AR" sz="1800" dirty="0"/>
              <a:t>En general se crean enviando un mensaje de creación a la clase (new).</a:t>
            </a:r>
          </a:p>
          <a:p>
            <a:endParaRPr lang="es-AR" sz="1800" dirty="0"/>
          </a:p>
          <a:p>
            <a:r>
              <a:rPr lang="es-ES" sz="1800" dirty="0"/>
              <a:t>¿Qué es un </a:t>
            </a:r>
            <a:r>
              <a:rPr lang="es-ES" sz="1800" dirty="0" err="1"/>
              <a:t>string</a:t>
            </a:r>
            <a:r>
              <a:rPr lang="es-ES" sz="1800" dirty="0"/>
              <a:t>? Es un objeto!!!</a:t>
            </a:r>
          </a:p>
          <a:p>
            <a:pPr lvl="1"/>
            <a:r>
              <a:rPr lang="es-ES" sz="1400" dirty="0" err="1"/>
              <a:t>String</a:t>
            </a:r>
            <a:r>
              <a:rPr lang="es-ES" sz="1400" dirty="0"/>
              <a:t> saludo = "hola";   </a:t>
            </a:r>
          </a:p>
          <a:p>
            <a:pPr lvl="1"/>
            <a:r>
              <a:rPr lang="es-ES" sz="1400" dirty="0"/>
              <a:t>Otra forma: </a:t>
            </a:r>
          </a:p>
          <a:p>
            <a:pPr lvl="2"/>
            <a:r>
              <a:rPr lang="es-AR" sz="1400" dirty="0" err="1"/>
              <a:t>String</a:t>
            </a:r>
            <a:r>
              <a:rPr lang="es-AR" sz="1400" dirty="0"/>
              <a:t> saludo = </a:t>
            </a:r>
            <a:r>
              <a:rPr lang="es-AR" sz="1400" i="1" dirty="0">
                <a:solidFill>
                  <a:schemeClr val="tx2"/>
                </a:solidFill>
              </a:rPr>
              <a:t>new</a:t>
            </a:r>
            <a:r>
              <a:rPr lang="es-AR" sz="1400" dirty="0">
                <a:solidFill>
                  <a:schemeClr val="tx2"/>
                </a:solidFill>
              </a:rPr>
              <a:t> </a:t>
            </a:r>
            <a:r>
              <a:rPr lang="es-AR" sz="1400" dirty="0" err="1">
                <a:solidFill>
                  <a:srgbClr val="FF0000"/>
                </a:solidFill>
              </a:rPr>
              <a:t>String</a:t>
            </a:r>
            <a:r>
              <a:rPr lang="es-AR" sz="1400" dirty="0"/>
              <a:t>(</a:t>
            </a:r>
            <a:r>
              <a:rPr lang="es-ES" sz="1400" dirty="0">
                <a:solidFill>
                  <a:srgbClr val="00B050"/>
                </a:solidFill>
              </a:rPr>
              <a:t>"hola"</a:t>
            </a:r>
            <a:r>
              <a:rPr lang="es-AR" sz="1400" dirty="0"/>
              <a:t>);</a:t>
            </a:r>
          </a:p>
          <a:p>
            <a:endParaRPr lang="es-AR" sz="16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endParaRPr lang="es-AR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grpSp>
        <p:nvGrpSpPr>
          <p:cNvPr id="24" name="23 Grupo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25" name="24 Grupo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39" name="38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/>
                  <a:t>saludo</a:t>
                </a:r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h</a:t>
                </a:r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o</a:t>
                </a: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l</a:t>
                </a:r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/>
                  <a:t>Estado</a:t>
                </a:r>
              </a:p>
              <a:p>
                <a:pPr algn="ctr"/>
                <a:r>
                  <a:rPr lang="es-ES" sz="1000" b="1" dirty="0"/>
                  <a:t> interno</a:t>
                </a:r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/>
                  <a:t>length</a:t>
                </a:r>
                <a:r>
                  <a:rPr lang="es-ES" sz="1000" dirty="0"/>
                  <a:t>: 4</a:t>
                </a:r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/>
                  <a:t>Métodos</a:t>
                </a:r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49" name="48 Conector recto de flecha"/>
              <p:cNvCxnSpPr>
                <a:endCxn id="48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28" name="27 Conector recto de flecha"/>
            <p:cNvCxnSpPr>
              <a:endCxn id="27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toUpperCase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1" name="30 Conector recto de flecha"/>
            <p:cNvCxnSpPr>
              <a:endCxn id="30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toLowerCase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4" name="33 Conector recto de flecha"/>
            <p:cNvCxnSpPr>
              <a:endCxn id="33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boolean</a:t>
              </a:r>
              <a:r>
                <a:rPr lang="es-ES" sz="700" dirty="0"/>
                <a:t> </a:t>
              </a:r>
              <a:r>
                <a:rPr lang="es-ES" sz="700" dirty="0" err="1"/>
                <a:t>equals</a:t>
              </a:r>
              <a:r>
                <a:rPr lang="es-ES" sz="700" dirty="0"/>
                <a:t>(</a:t>
              </a:r>
              <a:r>
                <a:rPr lang="es-ES" sz="700" dirty="0" err="1"/>
                <a:t>String</a:t>
              </a:r>
              <a:r>
                <a:rPr lang="es-ES" sz="700" dirty="0"/>
                <a:t>)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37" name="36 Conector recto de flecha"/>
            <p:cNvCxnSpPr>
              <a:endCxn id="36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</a:t>
              </a:r>
            </a:p>
          </p:txBody>
        </p:sp>
      </p:grpSp>
      <p:sp>
        <p:nvSpPr>
          <p:cNvPr id="6" name="5 Rectángulo"/>
          <p:cNvSpPr/>
          <p:nvPr/>
        </p:nvSpPr>
        <p:spPr>
          <a:xfrm>
            <a:off x="5184576" y="48969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000" dirty="0"/>
              <a:t>https://docs.oracle.com/javase/7/docs/api/java/lang/String.html</a:t>
            </a:r>
          </a:p>
        </p:txBody>
      </p:sp>
      <p:sp>
        <p:nvSpPr>
          <p:cNvPr id="50" name="3 Marcador de pie de página">
            <a:extLst>
              <a:ext uri="{FF2B5EF4-FFF2-40B4-BE49-F238E27FC236}">
                <a16:creationId xmlns:a16="http://schemas.microsoft.com/office/drawing/2014/main" id="{C9896EDC-8218-4938-806E-9CD1BB59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24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Objetos en Java. Instanciación (creación de objeto)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20472" cy="3657600"/>
          </a:xfrm>
        </p:spPr>
        <p:txBody>
          <a:bodyPr>
            <a:normAutofit/>
          </a:bodyPr>
          <a:lstStyle/>
          <a:p>
            <a:r>
              <a:rPr lang="es-ES" sz="1600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AR" sz="1400" dirty="0" err="1"/>
              <a:t>NombreDeClase</a:t>
            </a:r>
            <a:r>
              <a:rPr lang="es-AR" sz="1400" dirty="0"/>
              <a:t> </a:t>
            </a:r>
            <a:r>
              <a:rPr lang="es-AR" sz="1400" dirty="0" err="1"/>
              <a:t>miVariable</a:t>
            </a:r>
            <a:r>
              <a:rPr lang="es-AR" sz="1400" dirty="0"/>
              <a:t>;                     </a:t>
            </a:r>
            <a:endParaRPr lang="es-ES" sz="1400" dirty="0"/>
          </a:p>
          <a:p>
            <a:r>
              <a:rPr lang="es-ES" sz="1600" dirty="0"/>
              <a:t>Enviar a la clase el mensaje de creación y guardar referencia: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(valores para inicialización);      </a:t>
            </a:r>
            <a:endParaRPr lang="es-ES" sz="1400" b="1" dirty="0"/>
          </a:p>
          <a:p>
            <a:r>
              <a:rPr lang="es-ES" sz="1600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(…);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dirty="0"/>
              <a:t>Secuencia de pasos en la instanciación (creación de objeto):</a:t>
            </a:r>
          </a:p>
          <a:p>
            <a:pPr lvl="1"/>
            <a:r>
              <a:rPr lang="es-ES" sz="1400" i="1" dirty="0"/>
              <a:t>Reserva de Memoria. </a:t>
            </a:r>
            <a:r>
              <a:rPr lang="es-ES" sz="1400" dirty="0"/>
              <a:t>Las variables de instancia se inicializan a valores por defecto o explícito (si hubiese).</a:t>
            </a:r>
          </a:p>
          <a:p>
            <a:pPr lvl="1"/>
            <a:r>
              <a:rPr lang="es-ES" sz="1400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488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String</a:t>
            </a:r>
            <a:r>
              <a:rPr lang="es-ES" dirty="0"/>
              <a:t> saludo;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35472" y="2043630"/>
            <a:ext cx="310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saludo= new </a:t>
            </a:r>
            <a:r>
              <a:rPr lang="es-ES" dirty="0" err="1"/>
              <a:t>String</a:t>
            </a:r>
            <a:r>
              <a:rPr lang="es-ES" dirty="0"/>
              <a:t>("hola");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40152" y="11795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Ejemplo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400600" y="2595881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String</a:t>
            </a:r>
            <a:r>
              <a:rPr lang="es-ES" dirty="0"/>
              <a:t> saludo = new </a:t>
            </a:r>
            <a:r>
              <a:rPr lang="es-ES" dirty="0" err="1"/>
              <a:t>String</a:t>
            </a:r>
            <a:r>
              <a:rPr lang="es-ES" dirty="0"/>
              <a:t> ("hola");</a:t>
            </a:r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B3BE536F-6C0E-4C75-BD75-25C64747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63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Objetos en Java. Referencias.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13775" cy="3657600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Referencia a un objeto: ubicación en memoria del objeto. </a:t>
            </a:r>
          </a:p>
          <a:p>
            <a:r>
              <a:rPr lang="es-ES" sz="1800"/>
              <a:t>El valor </a:t>
            </a:r>
            <a:r>
              <a:rPr lang="es-ES" sz="1800" dirty="0"/>
              <a:t>por defecto </a:t>
            </a:r>
            <a:r>
              <a:rPr lang="es-ES" sz="1800"/>
              <a:t>es NULL.</a:t>
            </a:r>
            <a:endParaRPr lang="es-ES" sz="1800" dirty="0"/>
          </a:p>
          <a:p>
            <a:r>
              <a:rPr lang="es-ES" sz="1800" dirty="0"/>
              <a:t>Ejemplo</a:t>
            </a:r>
          </a:p>
          <a:p>
            <a:pPr lvl="1"/>
            <a:r>
              <a:rPr lang="es-ES" sz="1600" dirty="0" err="1"/>
              <a:t>String</a:t>
            </a:r>
            <a:r>
              <a:rPr lang="es-ES" sz="1600" dirty="0"/>
              <a:t> saludo1 = "hola";</a:t>
            </a:r>
          </a:p>
          <a:p>
            <a:r>
              <a:rPr lang="es-ES" sz="1800" dirty="0"/>
              <a:t>Asignación: copia referencias.</a:t>
            </a:r>
          </a:p>
          <a:p>
            <a:pPr lvl="1"/>
            <a:r>
              <a:rPr lang="es-ES" sz="1600" dirty="0" err="1"/>
              <a:t>String</a:t>
            </a:r>
            <a:r>
              <a:rPr lang="es-ES" sz="1600" dirty="0"/>
              <a:t> saludo2 =  "chau";</a:t>
            </a:r>
          </a:p>
          <a:p>
            <a:pPr lvl="1"/>
            <a:r>
              <a:rPr lang="es-ES" sz="1600" dirty="0">
                <a:solidFill>
                  <a:schemeClr val="tx2"/>
                </a:solidFill>
              </a:rPr>
              <a:t>saludo1 = saludo2;    </a:t>
            </a:r>
          </a:p>
          <a:p>
            <a:r>
              <a:rPr lang="es-ES" sz="1800" dirty="0"/>
              <a:t>Recolector de basura: </a:t>
            </a:r>
          </a:p>
          <a:p>
            <a:pPr lvl="1"/>
            <a:r>
              <a:rPr lang="es-ES" sz="1600" dirty="0"/>
              <a:t>libera memoria de objetos no referenciados. </a:t>
            </a:r>
          </a:p>
          <a:p>
            <a:r>
              <a:rPr lang="es-ES" sz="1800" dirty="0"/>
              <a:t>Comparación de objetos con == y != </a:t>
            </a:r>
          </a:p>
          <a:p>
            <a:pPr lvl="1"/>
            <a:r>
              <a:rPr lang="es-ES" sz="1600" i="1" dirty="0"/>
              <a:t>Comparan referencias </a:t>
            </a:r>
          </a:p>
          <a:p>
            <a:r>
              <a:rPr lang="es-ES" sz="1800" dirty="0"/>
              <a:t>Comparación del contenido de objetos</a:t>
            </a:r>
          </a:p>
          <a:p>
            <a:pPr lvl="1"/>
            <a:r>
              <a:rPr lang="es-ES" sz="1600" i="1" dirty="0"/>
              <a:t>Enviar mensaje </a:t>
            </a:r>
            <a:r>
              <a:rPr lang="es-ES" sz="1600" i="1" u="sng" dirty="0" err="1"/>
              <a:t>equals</a:t>
            </a:r>
            <a:r>
              <a:rPr lang="es-ES" sz="1600" i="1" dirty="0"/>
              <a:t> al objeto, pasando como </a:t>
            </a:r>
            <a:br>
              <a:rPr lang="es-ES" sz="1600" i="1" dirty="0"/>
            </a:br>
            <a:r>
              <a:rPr lang="es-ES" sz="1600" i="1" dirty="0"/>
              <a:t>argumento el objeto a comparar</a:t>
            </a:r>
          </a:p>
          <a:p>
            <a:pPr lvl="1"/>
            <a:endParaRPr lang="es-ES" sz="16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  <p:grpSp>
        <p:nvGrpSpPr>
          <p:cNvPr id="48" name="47 Grupo"/>
          <p:cNvGrpSpPr/>
          <p:nvPr/>
        </p:nvGrpSpPr>
        <p:grpSpPr>
          <a:xfrm>
            <a:off x="5950292" y="3441018"/>
            <a:ext cx="3014196" cy="1723019"/>
            <a:chOff x="5792176" y="3067573"/>
            <a:chExt cx="2984353" cy="2075927"/>
          </a:xfrm>
        </p:grpSpPr>
        <p:grpSp>
          <p:nvGrpSpPr>
            <p:cNvPr id="53" name="52 Grupo"/>
            <p:cNvGrpSpPr/>
            <p:nvPr/>
          </p:nvGrpSpPr>
          <p:grpSpPr>
            <a:xfrm>
              <a:off x="5796136" y="3067573"/>
              <a:ext cx="2980393" cy="2075927"/>
              <a:chOff x="5652120" y="1059582"/>
              <a:chExt cx="2980393" cy="2075927"/>
            </a:xfrm>
          </p:grpSpPr>
          <p:sp>
            <p:nvSpPr>
              <p:cNvPr id="67" name="66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/>
                  <a:t>c</a:t>
                </a:r>
              </a:p>
            </p:txBody>
          </p:sp>
          <p:sp>
            <p:nvSpPr>
              <p:cNvPr id="70" name="69 CuadroTexto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/>
                  <a:t>h</a:t>
                </a:r>
              </a:p>
            </p:txBody>
          </p:sp>
          <p:sp>
            <p:nvSpPr>
              <p:cNvPr id="71" name="70 CuadroTexto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/>
                  <a:t>a</a:t>
                </a:r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7250448" y="1244249"/>
                <a:ext cx="1382065" cy="51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/>
                  <a:t>Estado</a:t>
                </a:r>
              </a:p>
              <a:p>
                <a:pPr algn="ctr"/>
                <a:r>
                  <a:rPr lang="es-ES" sz="1100" b="1" dirty="0"/>
                  <a:t> interno</a:t>
                </a: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/>
                  <a:t>length</a:t>
                </a:r>
                <a:r>
                  <a:rPr lang="es-ES" sz="1100" dirty="0"/>
                  <a:t>: 4</a:t>
                </a:r>
              </a:p>
            </p:txBody>
          </p:sp>
          <p:sp>
            <p:nvSpPr>
              <p:cNvPr id="74" name="73 CuadroTexto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75" name="74 CuadroTexto"/>
              <p:cNvSpPr txBox="1"/>
              <p:nvPr/>
            </p:nvSpPr>
            <p:spPr>
              <a:xfrm>
                <a:off x="6384168" y="1313315"/>
                <a:ext cx="12574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/>
                  <a:t>Métodos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7" name="76 Conector recto de flecha"/>
              <p:cNvCxnSpPr>
                <a:endCxn id="76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53 CuadroTexto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55 Conector recto de flecha"/>
            <p:cNvCxnSpPr>
              <a:endCxn id="55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CuadroTexto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String</a:t>
              </a:r>
              <a:r>
                <a:rPr lang="es-ES" sz="800" dirty="0"/>
                <a:t> </a:t>
              </a:r>
              <a:r>
                <a:rPr lang="es-ES" sz="800" dirty="0" err="1"/>
                <a:t>toUpperCase</a:t>
              </a:r>
              <a:r>
                <a:rPr lang="es-ES" sz="800" dirty="0"/>
                <a:t>()</a:t>
              </a:r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" name="58 Conector recto de flecha"/>
            <p:cNvCxnSpPr>
              <a:endCxn id="58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String</a:t>
              </a:r>
              <a:r>
                <a:rPr lang="es-ES" sz="800" dirty="0"/>
                <a:t> </a:t>
              </a:r>
              <a:r>
                <a:rPr lang="es-ES" sz="800" dirty="0" err="1"/>
                <a:t>toLowerCase</a:t>
              </a:r>
              <a:r>
                <a:rPr lang="es-ES" sz="800" dirty="0"/>
                <a:t>()</a:t>
              </a:r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61 Conector recto de flecha"/>
            <p:cNvCxnSpPr>
              <a:endCxn id="61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62 CuadroTexto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boolean</a:t>
              </a:r>
              <a:r>
                <a:rPr lang="es-ES" sz="800" dirty="0"/>
                <a:t> </a:t>
              </a:r>
              <a:r>
                <a:rPr lang="es-ES" sz="800" dirty="0" err="1"/>
                <a:t>equals</a:t>
              </a:r>
              <a:r>
                <a:rPr lang="es-ES" sz="800" dirty="0"/>
                <a:t>(</a:t>
              </a:r>
              <a:r>
                <a:rPr lang="es-ES" sz="800" dirty="0" err="1"/>
                <a:t>String</a:t>
              </a:r>
              <a:r>
                <a:rPr lang="es-ES" sz="800" dirty="0"/>
                <a:t>)</a:t>
              </a:r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64 Conector recto de flecha"/>
            <p:cNvCxnSpPr>
              <a:endCxn id="64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/>
                <a:t>u</a:t>
              </a:r>
            </a:p>
          </p:txBody>
        </p:sp>
      </p:grpSp>
      <p:sp>
        <p:nvSpPr>
          <p:cNvPr id="78" name="77 CuadroTexto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saludo1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saludo2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saludo1</a:t>
            </a:r>
          </a:p>
        </p:txBody>
      </p:sp>
      <p:grpSp>
        <p:nvGrpSpPr>
          <p:cNvPr id="18" name="17 Grupo"/>
          <p:cNvGrpSpPr/>
          <p:nvPr/>
        </p:nvGrpSpPr>
        <p:grpSpPr>
          <a:xfrm>
            <a:off x="5528736" y="1615647"/>
            <a:ext cx="868985" cy="416345"/>
            <a:chOff x="5528736" y="1615647"/>
            <a:chExt cx="868985" cy="416345"/>
          </a:xfrm>
        </p:grpSpPr>
        <p:cxnSp>
          <p:nvCxnSpPr>
            <p:cNvPr id="15" name="14 Conector recto"/>
            <p:cNvCxnSpPr/>
            <p:nvPr/>
          </p:nvCxnSpPr>
          <p:spPr>
            <a:xfrm flipV="1">
              <a:off x="5528736" y="1615647"/>
              <a:ext cx="843696" cy="416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528736" y="1615647"/>
              <a:ext cx="868985" cy="416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80 Grupo"/>
          <p:cNvGrpSpPr/>
          <p:nvPr/>
        </p:nvGrpSpPr>
        <p:grpSpPr>
          <a:xfrm>
            <a:off x="5868144" y="1491630"/>
            <a:ext cx="3102831" cy="1906347"/>
            <a:chOff x="5792176" y="3067573"/>
            <a:chExt cx="2936923" cy="2075927"/>
          </a:xfrm>
        </p:grpSpPr>
        <p:grpSp>
          <p:nvGrpSpPr>
            <p:cNvPr id="82" name="81 Grupo"/>
            <p:cNvGrpSpPr/>
            <p:nvPr/>
          </p:nvGrpSpPr>
          <p:grpSpPr>
            <a:xfrm>
              <a:off x="5796136" y="3067573"/>
              <a:ext cx="2932963" cy="2075927"/>
              <a:chOff x="5652120" y="1059582"/>
              <a:chExt cx="2932963" cy="2075927"/>
            </a:xfrm>
          </p:grpSpPr>
          <p:sp>
            <p:nvSpPr>
              <p:cNvPr id="96" name="95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98" name="97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h</a:t>
                </a:r>
              </a:p>
            </p:txBody>
          </p:sp>
          <p:sp>
            <p:nvSpPr>
              <p:cNvPr id="99" name="98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o</a:t>
                </a:r>
              </a:p>
            </p:txBody>
          </p:sp>
          <p:sp>
            <p:nvSpPr>
              <p:cNvPr id="100" name="99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l</a:t>
                </a:r>
              </a:p>
            </p:txBody>
          </p:sp>
          <p:sp>
            <p:nvSpPr>
              <p:cNvPr id="101" name="100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/>
                  <a:t>Estado</a:t>
                </a:r>
              </a:p>
              <a:p>
                <a:pPr algn="ctr"/>
                <a:r>
                  <a:rPr lang="es-ES" sz="1000" b="1" dirty="0"/>
                  <a:t> interno</a:t>
                </a:r>
              </a:p>
            </p:txBody>
          </p:sp>
          <p:sp>
            <p:nvSpPr>
              <p:cNvPr id="102" name="101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/>
                  <a:t>length</a:t>
                </a:r>
                <a:r>
                  <a:rPr lang="es-ES" sz="1000" dirty="0"/>
                  <a:t>: 4</a:t>
                </a:r>
              </a:p>
            </p:txBody>
          </p:sp>
          <p:sp>
            <p:nvSpPr>
              <p:cNvPr id="103" name="102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104" name="103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/>
                  <a:t>Métodos</a:t>
                </a:r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106" name="105 Conector recto de flecha"/>
              <p:cNvCxnSpPr>
                <a:endCxn id="105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82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85" name="84 Conector recto de flecha"/>
            <p:cNvCxnSpPr>
              <a:endCxn id="84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toUpperCase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88" name="87 Conector recto de flecha"/>
            <p:cNvCxnSpPr>
              <a:endCxn id="87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88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toLowerCase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91" name="90 Conector recto de flecha"/>
            <p:cNvCxnSpPr>
              <a:endCxn id="90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boolean</a:t>
              </a:r>
              <a:r>
                <a:rPr lang="es-ES" sz="700" dirty="0"/>
                <a:t> </a:t>
              </a:r>
              <a:r>
                <a:rPr lang="es-ES" sz="700" dirty="0" err="1"/>
                <a:t>equals</a:t>
              </a:r>
              <a:r>
                <a:rPr lang="es-ES" sz="700" dirty="0"/>
                <a:t>(</a:t>
              </a:r>
              <a:r>
                <a:rPr lang="es-ES" sz="700" dirty="0" err="1"/>
                <a:t>String</a:t>
              </a:r>
              <a:r>
                <a:rPr lang="es-ES" sz="700" dirty="0"/>
                <a:t>)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94" name="93 Conector recto de flecha"/>
            <p:cNvCxnSpPr>
              <a:endCxn id="93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94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</a:t>
              </a:r>
            </a:p>
          </p:txBody>
        </p:sp>
      </p:grpSp>
      <p:sp>
        <p:nvSpPr>
          <p:cNvPr id="68" name="3 Marcador de pie de página">
            <a:extLst>
              <a:ext uri="{FF2B5EF4-FFF2-40B4-BE49-F238E27FC236}">
                <a16:creationId xmlns:a16="http://schemas.microsoft.com/office/drawing/2014/main" id="{CBA01C89-902D-472A-B6AF-544AE561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9890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Envío de mensaje al objeto.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6398"/>
            <a:ext cx="822960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Sintaxis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objeto.nombreMétodo</a:t>
            </a:r>
            <a:r>
              <a:rPr lang="es-ES" sz="2000" dirty="0"/>
              <a:t>(…);</a:t>
            </a:r>
          </a:p>
          <a:p>
            <a:r>
              <a:rPr lang="es-ES" sz="2000" dirty="0"/>
              <a:t>Ejemplo</a:t>
            </a:r>
          </a:p>
          <a:p>
            <a:endParaRPr lang="es-ES" sz="2000" dirty="0"/>
          </a:p>
          <a:p>
            <a:endParaRPr lang="es-AR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699840" y="2643758"/>
            <a:ext cx="7760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Demo01EnvioMensaje {</a:t>
            </a:r>
          </a:p>
          <a:p>
            <a:r>
              <a:rPr lang="es-ES" sz="1600" dirty="0"/>
              <a:t> 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String</a:t>
            </a:r>
            <a:r>
              <a:rPr lang="es-ES" sz="1600" dirty="0"/>
              <a:t> saludo1 = "hola";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System.out.println</a:t>
            </a:r>
            <a:r>
              <a:rPr lang="es-ES" sz="1600" dirty="0"/>
              <a:t>(saludo1.length());     //Imprime 4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System.out.println</a:t>
            </a:r>
            <a:r>
              <a:rPr lang="es-ES" sz="1600" dirty="0"/>
              <a:t>(saludo1.charAt(0));   //Imprime h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(saludo1.toUpperCase().equals("HOLA")); </a:t>
            </a:r>
          </a:p>
          <a:p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Objeto receptor </a:t>
            </a:r>
          </a:p>
          <a:p>
            <a:r>
              <a:rPr lang="es-ES" sz="1100" dirty="0"/>
              <a:t>del mensaje</a:t>
            </a:r>
            <a:endParaRPr lang="es-AR" sz="1100" dirty="0"/>
          </a:p>
        </p:txBody>
      </p:sp>
      <p:cxnSp>
        <p:nvCxnSpPr>
          <p:cNvPr id="36" name="35 Conector recto de flecha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 del mensaje  </a:t>
            </a:r>
            <a:endParaRPr lang="es-AR" sz="1100" dirty="0"/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Puede devolver resultado</a:t>
            </a:r>
            <a:endParaRPr lang="es-AR" sz="1100" dirty="0"/>
          </a:p>
        </p:txBody>
      </p:sp>
      <p:cxnSp>
        <p:nvCxnSpPr>
          <p:cNvPr id="41" name="40 Conector recto de flecha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Argumentos</a:t>
            </a:r>
            <a:endParaRPr lang="es-AR" sz="1400" dirty="0"/>
          </a:p>
        </p:txBody>
      </p:sp>
      <p:sp>
        <p:nvSpPr>
          <p:cNvPr id="46" name="45 Cerrar llave"/>
          <p:cNvSpPr/>
          <p:nvPr/>
        </p:nvSpPr>
        <p:spPr>
          <a:xfrm rot="5400000">
            <a:off x="3821052" y="3188954"/>
            <a:ext cx="227456" cy="2138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873920" y="4254784"/>
            <a:ext cx="299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s-ES" sz="900" i="1" dirty="0"/>
              <a:t>Envío de </a:t>
            </a:r>
            <a:r>
              <a:rPr lang="es-ES" sz="900" i="1" dirty="0" err="1"/>
              <a:t>msg</a:t>
            </a:r>
            <a:r>
              <a:rPr lang="es-ES" sz="900" i="1" dirty="0"/>
              <a:t> </a:t>
            </a:r>
            <a:r>
              <a:rPr lang="es-ES" sz="900" i="1" dirty="0" err="1"/>
              <a:t>toUpperCase</a:t>
            </a:r>
            <a:r>
              <a:rPr lang="es-ES" sz="900" i="1" dirty="0"/>
              <a:t> a saludo1</a:t>
            </a:r>
          </a:p>
          <a:p>
            <a:r>
              <a:rPr lang="es-ES" sz="900" i="1" dirty="0"/>
              <a:t>       Devuelve un </a:t>
            </a:r>
            <a:r>
              <a:rPr lang="es-ES" sz="900" i="1" dirty="0" err="1"/>
              <a:t>objecto</a:t>
            </a:r>
            <a:r>
              <a:rPr lang="es-ES" sz="900" i="1" dirty="0"/>
              <a:t> </a:t>
            </a:r>
            <a:r>
              <a:rPr lang="es-ES" sz="900" i="1" dirty="0" err="1"/>
              <a:t>String</a:t>
            </a:r>
            <a:endParaRPr lang="es-ES" sz="900" i="1" dirty="0"/>
          </a:p>
        </p:txBody>
      </p:sp>
      <p:sp>
        <p:nvSpPr>
          <p:cNvPr id="48" name="47 Cerrar llave"/>
          <p:cNvSpPr/>
          <p:nvPr/>
        </p:nvSpPr>
        <p:spPr>
          <a:xfrm rot="5400000">
            <a:off x="4590574" y="2843394"/>
            <a:ext cx="181061" cy="3670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CuadroTexto"/>
          <p:cNvSpPr txBox="1"/>
          <p:nvPr/>
        </p:nvSpPr>
        <p:spPr>
          <a:xfrm>
            <a:off x="3081101" y="4652926"/>
            <a:ext cx="33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/>
              <a:t>2) </a:t>
            </a:r>
            <a:r>
              <a:rPr lang="es-ES" sz="900" i="1" dirty="0" err="1"/>
              <a:t>Envio</a:t>
            </a:r>
            <a:r>
              <a:rPr lang="es-ES" sz="900" i="1" dirty="0"/>
              <a:t> </a:t>
            </a:r>
            <a:r>
              <a:rPr lang="es-ES" sz="900" i="1" dirty="0" err="1"/>
              <a:t>msg</a:t>
            </a:r>
            <a:r>
              <a:rPr lang="es-ES" sz="900" i="1" dirty="0"/>
              <a:t> </a:t>
            </a:r>
            <a:r>
              <a:rPr lang="es-ES" sz="900" i="1" dirty="0" err="1"/>
              <a:t>equals</a:t>
            </a:r>
            <a:r>
              <a:rPr lang="es-ES" sz="900" i="1" dirty="0"/>
              <a:t> al objeto retornado por saludo1.toUppercase()</a:t>
            </a:r>
          </a:p>
        </p:txBody>
      </p:sp>
      <p:grpSp>
        <p:nvGrpSpPr>
          <p:cNvPr id="51" name="50 Grupo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52" name="51 Grupo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66" name="65 Elipse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 dirty="0"/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/>
                  <a:t>saludo1</a:t>
                </a:r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h</a:t>
                </a: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o</a:t>
                </a:r>
              </a:p>
            </p:txBody>
          </p:sp>
          <p:sp>
            <p:nvSpPr>
              <p:cNvPr id="70" name="69 CuadroTexto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l</a:t>
                </a:r>
              </a:p>
            </p:txBody>
          </p:sp>
          <p:sp>
            <p:nvSpPr>
              <p:cNvPr id="71" name="70 CuadroTexto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/>
                  <a:t>Estado</a:t>
                </a:r>
              </a:p>
              <a:p>
                <a:pPr algn="ctr"/>
                <a:r>
                  <a:rPr lang="es-ES" sz="1000" b="1" dirty="0"/>
                  <a:t> interno</a:t>
                </a:r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err="1"/>
                  <a:t>length</a:t>
                </a:r>
                <a:r>
                  <a:rPr lang="es-ES" sz="1000" dirty="0"/>
                  <a:t>: 4</a:t>
                </a:r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char</a:t>
                </a:r>
                <a:r>
                  <a:rPr lang="es-ES" sz="800" dirty="0"/>
                  <a:t> </a:t>
                </a:r>
                <a:r>
                  <a:rPr lang="es-ES" sz="800" dirty="0" err="1"/>
                  <a:t>charAt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)</a:t>
                </a:r>
              </a:p>
            </p:txBody>
          </p:sp>
          <p:sp>
            <p:nvSpPr>
              <p:cNvPr id="74" name="73 CuadroTexto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/>
                  <a:t>Métodos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cxnSp>
            <p:nvCxnSpPr>
              <p:cNvPr id="76" name="75 Conector recto de flecha"/>
              <p:cNvCxnSpPr>
                <a:endCxn id="75" idx="1"/>
              </p:cNvCxnSpPr>
              <p:nvPr/>
            </p:nvCxnSpPr>
            <p:spPr>
              <a:xfrm>
                <a:off x="5652120" y="1688627"/>
                <a:ext cx="421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52 CuadroTexto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length</a:t>
              </a:r>
              <a:r>
                <a:rPr lang="es-ES" sz="800" dirty="0"/>
                <a:t>()</a:t>
              </a: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55" name="54 Conector recto de flecha"/>
            <p:cNvCxnSpPr>
              <a:endCxn id="54" idx="1"/>
            </p:cNvCxnSpPr>
            <p:nvPr/>
          </p:nvCxnSpPr>
          <p:spPr>
            <a:xfrm>
              <a:off x="5796136" y="398500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uadroTexto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toUpperCase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58" name="57 Conector recto de flecha"/>
            <p:cNvCxnSpPr>
              <a:endCxn id="57" idx="1"/>
            </p:cNvCxnSpPr>
            <p:nvPr/>
          </p:nvCxnSpPr>
          <p:spPr>
            <a:xfrm>
              <a:off x="5792176" y="426382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String</a:t>
              </a:r>
              <a:r>
                <a:rPr lang="es-ES" sz="700" dirty="0"/>
                <a:t> </a:t>
              </a:r>
              <a:r>
                <a:rPr lang="es-ES" sz="700" dirty="0" err="1"/>
                <a:t>toLowerCase</a:t>
              </a:r>
              <a:r>
                <a:rPr lang="es-ES" sz="700" dirty="0"/>
                <a:t>()</a:t>
              </a: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61" name="60 Conector recto de flecha"/>
            <p:cNvCxnSpPr>
              <a:endCxn id="60" idx="1"/>
            </p:cNvCxnSpPr>
            <p:nvPr/>
          </p:nvCxnSpPr>
          <p:spPr>
            <a:xfrm>
              <a:off x="5809592" y="4539082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CuadroTexto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700" dirty="0" err="1"/>
                <a:t>boolean</a:t>
              </a:r>
              <a:r>
                <a:rPr lang="es-ES" sz="700" dirty="0"/>
                <a:t> </a:t>
              </a:r>
              <a:r>
                <a:rPr lang="es-ES" sz="700" dirty="0" err="1"/>
                <a:t>equals</a:t>
              </a:r>
              <a:r>
                <a:rPr lang="es-ES" sz="700" dirty="0"/>
                <a:t>(</a:t>
              </a:r>
              <a:r>
                <a:rPr lang="es-ES" sz="700" dirty="0" err="1"/>
                <a:t>String</a:t>
              </a:r>
              <a:r>
                <a:rPr lang="es-ES" sz="700" dirty="0"/>
                <a:t>)</a:t>
              </a: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64" name="63 Conector recto de flecha"/>
            <p:cNvCxnSpPr>
              <a:endCxn id="63" idx="1"/>
            </p:cNvCxnSpPr>
            <p:nvPr/>
          </p:nvCxnSpPr>
          <p:spPr>
            <a:xfrm>
              <a:off x="5813984" y="4827010"/>
              <a:ext cx="4211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</a:t>
              </a:r>
            </a:p>
          </p:txBody>
        </p:sp>
      </p:grpSp>
      <p:sp>
        <p:nvSpPr>
          <p:cNvPr id="77" name="76 Rectángulo"/>
          <p:cNvSpPr/>
          <p:nvPr/>
        </p:nvSpPr>
        <p:spPr>
          <a:xfrm>
            <a:off x="5220785" y="873755"/>
            <a:ext cx="3746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/>
              <a:t>https://docs.oracle.com/javase/7/docs/api/java/lang/String.html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6726737" y="3867894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 err="1"/>
              <a:t>Imprime</a:t>
            </a:r>
            <a:r>
              <a:rPr lang="en-US" sz="1600" dirty="0"/>
              <a:t> true</a:t>
            </a:r>
            <a:endParaRPr lang="es-ES" sz="16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746747" y="3236238"/>
            <a:ext cx="185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Regla de precedencia: los mensajes se ejecutan de </a:t>
            </a:r>
            <a:r>
              <a:rPr lang="es-ES" sz="1200" dirty="0" err="1"/>
              <a:t>izq</a:t>
            </a:r>
            <a:r>
              <a:rPr lang="es-ES" sz="1200" dirty="0"/>
              <a:t> a der</a:t>
            </a:r>
            <a:endParaRPr lang="es-AR" sz="1200" dirty="0"/>
          </a:p>
        </p:txBody>
      </p:sp>
      <p:cxnSp>
        <p:nvCxnSpPr>
          <p:cNvPr id="80" name="79 Conector recto de flecha"/>
          <p:cNvCxnSpPr>
            <a:stCxn id="79" idx="1"/>
          </p:cNvCxnSpPr>
          <p:nvPr/>
        </p:nvCxnSpPr>
        <p:spPr>
          <a:xfrm flipH="1">
            <a:off x="6244320" y="3559404"/>
            <a:ext cx="502427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3 Marcador de pie de página">
            <a:extLst>
              <a:ext uri="{FF2B5EF4-FFF2-40B4-BE49-F238E27FC236}">
                <a16:creationId xmlns:a16="http://schemas.microsoft.com/office/drawing/2014/main" id="{D112C51C-E2D0-4AD0-A8CF-154E81DF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5125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Repaso de métodos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79512"/>
          </a:xfrm>
        </p:spPr>
        <p:txBody>
          <a:bodyPr/>
          <a:lstStyle/>
          <a:p>
            <a:r>
              <a:rPr lang="es-AR" dirty="0">
                <a:hlinkClick r:id="rId2"/>
              </a:rPr>
              <a:t>https://goo.gl/XNSU6S</a:t>
            </a:r>
            <a:endParaRPr lang="es-AR" dirty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3528" y="2139702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Para repasar el concepto de Clase</a:t>
            </a:r>
            <a:endParaRPr lang="es-AR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2939802"/>
            <a:ext cx="8229600" cy="4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hlinkClick r:id="rId3"/>
              </a:rPr>
              <a:t>https://www.youtube.com/watch?v=yIeHtnwTN_M</a:t>
            </a:r>
            <a:endParaRPr lang="es-AR" dirty="0"/>
          </a:p>
          <a:p>
            <a:endParaRPr lang="es-AR" dirty="0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245FAA8B-0B80-4FED-8D5B-D38270BE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74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Paradigmas de programación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8361272"/>
              </p:ext>
            </p:extLst>
          </p:nvPr>
        </p:nvGraphicFramePr>
        <p:xfrm>
          <a:off x="26346" y="1145991"/>
          <a:ext cx="4038600" cy="36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3491880" y="1255014"/>
            <a:ext cx="5400600" cy="3538728"/>
          </a:xfrm>
        </p:spPr>
        <p:txBody>
          <a:bodyPr>
            <a:normAutofit/>
          </a:bodyPr>
          <a:lstStyle/>
          <a:p>
            <a:r>
              <a:rPr lang="es-ES" sz="2000" dirty="0"/>
              <a:t>Indica la manera de estructurar y organizar las tareas de nuestro programa. </a:t>
            </a:r>
          </a:p>
          <a:p>
            <a:r>
              <a:rPr lang="es-ES" sz="2000" dirty="0"/>
              <a:t>Los lenguajes de programación suelen ser </a:t>
            </a:r>
            <a:r>
              <a:rPr lang="es-ES" sz="2000" dirty="0" err="1"/>
              <a:t>multiparadigma</a:t>
            </a:r>
            <a:r>
              <a:rPr lang="es-ES" sz="2000" dirty="0"/>
              <a:t>. </a:t>
            </a:r>
          </a:p>
          <a:p>
            <a:r>
              <a:rPr lang="es-ES" sz="2000" dirty="0"/>
              <a:t>Hasta ahora: Imperativo </a:t>
            </a:r>
          </a:p>
          <a:p>
            <a:r>
              <a:rPr lang="es-ES" sz="2000" dirty="0"/>
              <a:t>Este curso: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0223FF11-229E-4D73-BC60-44B62B35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1089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Paradigmas de programación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179512" y="1189732"/>
            <a:ext cx="4366828" cy="479822"/>
          </a:xfrm>
        </p:spPr>
        <p:txBody>
          <a:bodyPr>
            <a:noAutofit/>
          </a:bodyPr>
          <a:lstStyle/>
          <a:p>
            <a:r>
              <a:rPr lang="es-ES" sz="1800" dirty="0"/>
              <a:t>Desarrollo estructurado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3"/>
          </p:nvPr>
        </p:nvSpPr>
        <p:spPr>
          <a:xfrm>
            <a:off x="4754880" y="1173827"/>
            <a:ext cx="3931920" cy="479822"/>
          </a:xfrm>
        </p:spPr>
        <p:txBody>
          <a:bodyPr>
            <a:normAutofit/>
          </a:bodyPr>
          <a:lstStyle/>
          <a:p>
            <a:r>
              <a:rPr lang="es-ES" sz="1800" dirty="0"/>
              <a:t>Desarrollo Orientado a Objetos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954281" y="4731990"/>
            <a:ext cx="327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>
                    <a:lumMod val="75000"/>
                  </a:schemeClr>
                </a:solidFill>
              </a:rPr>
              <a:t>¿Qué paradigma utilizar?</a:t>
            </a:r>
          </a:p>
        </p:txBody>
      </p:sp>
      <p:sp>
        <p:nvSpPr>
          <p:cNvPr id="4" name="AutoShape 2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4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307975" y="595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6" descr="data:image/png;base64,iVBORw0KGgoAAAANSUhEUgAAASYAAACrCAMAAAD8Q8FaAAAAhFBMVEX///+QkJD6+vqenp6YmJi8vLzi4uLS0tLNzc3V1dXe3t7Ly8va2trFxcWSkpLAwMDo6Oj09PScnJy0tLSKioqlpaXt7e3m5uakpKSsrKyBgYF7e3urq6tVVVWAgIBNTU1sbGxDQ0NgYGBxcXE5OTloaGhPT09bW1s/Pz8rKyshISE0NDQB8uWnAAAN+klEQVR4nO2diXryIBaGTwhZSMhCIGRttdrln5n7v78Bq23VLERrWzXf87SmKTnAK5ADAQJwAQl8OYlLJPh3ZF2p7R/WjMlIMyYjjWSF+pHcHafqRw6EnWr7mjSSlXQdVFs0bKF+PaPvs31NGstKrIIgloKLADMGOUJUEQtA/Q7GitYdYbIkZ092QHgFNc+hhDjP7XVSRwmJrBFOd4RJOIViAwKCEKuy1cIyIa7POGDAdXqe7SvSKCb1gxlwWbEYkiJDMYQkkS3gEpbuebavSCNZcXJVlOwQQDfkOADblxg5PGxJ6Wauc5bta9LsNxlpxmSkGZORurNCRZvtn2FZE+nPZHciwCfavkp1ZkXdyBDfP+VR2HfA0TiEW8cEFZewBBFYZQKpxZllr9etl4pK5sguNa+cY5TlCNgaVsyyOl2Dm8cEacsqFpE1ED/OlnKpSlMYWSBlnNSPAUDLGHZEU+jeDGZL6ByBu3VMkgMqK8SJBa6CgxQLj0p1xAA7Utc+G6GaI30koFEeeWxs+zrVjam2SpCWlQibgytKuoC4qWtX5PRVxsopV5za9fsRsZrqgS6Yqe3r1HBW6gvavioNZkWWI53bM2xfl2b30khmWaEHTQ8Kvs/2VWg8K10uUcs7Tp5g+2o0mpXwJS14gZQbBYWCwx3us4hVENDzbV+PRrOS4uiZrWRUPPI3WfE0JwJqxlMnGa1494SJtcp7dKTXWqqbZ4d+i5TfjRxh4C3cFaZHZwmYNOQhjGUTZoqV/4/HjPNRZ+GeMIEvQ/ACSt3QK7zY83NEpOtDWnyD7avRxKyo256RL3CK7b+s2b00kgBkrAlBN8FvaH5TmNmmKhelcVitzP/tzP2OOgeVZh3qhtqaS2rGZKQZk5FmTEaaMRlpxmSkG3MIuHURxa/xZQx/Cifjufs2Xapy/EBp+sn+zaUw/UDb9JPN34zpV+OaMf2q3Z+N4uJxzZh+1e7PRnHxuGZMRvoBv+knHf0TMVVjXvhLrxdeHRk7rScQP/VG0Z4J5VgnYjqjEB5feqKx/lUw319FrhjTlCh+yeKMadJllSCbSTnh7h9hZ/DhGLdnZE02T4l9vZQTfcz1YeaPjvujGFCyNhjMwGMN5WIoIbl8n+VFHrfnw1PWE7yfSTnkn7Y+J49l0wdMpmEan+BgoO7b7ntC9LQlRsCm6m/HQSqf6qCIhg32YXIzvc7VDiCWDBLC9aGS4ydQjqxZHI9iQONzr06Pcotpk/wI3gD7JCgE1CqPDh3m1FvpkCpBETxA1hRJUDqhMqsoFTjE7et3pLlHl8dEFBCUFjEGHLn6ZAy4HZsP0IdJInCdVNvyUwFsc6jH3tIwZl0T7ienuUfvmCLl6B2s00JTxv2GMIHnhC3U9Cl8IdxJK/+Zv6hWZfjr6cMUNX6lbflLnAQOXlv0SRkijmgcP5+Q4N4092hbmuLt/hJfvN/m7Ch3Z13CQBKkbneBKk6ESQJs8uLn9zOMeUjZYoRSF1yG1KGeYxcwBN6kDTJOxOS2KOE2e8pyJ4xEAdQWwIVpOR7GdIL+mt+0xYQjoW6qgY9hJYGSpnBgDUFkWvHuBZOqdISngafaRnW/pZj6IJDtjq8rHYry5jBFC+Vk1nlmWfnCg9d8gRK8Ch7ap7OivDlMl4myLyG+2F8MbXRphzH5kfZ0omvZY7Bfv4Epg9HZgUaYsohsj+LxXqKJwX79ACaeJGnoUtXcqc4KUN9+oxQqBwh4pbnBrXsZqP5JAYFNQ+mkzkMOWKHiYQiRykg5hdYfw+QEUZCw9in0vFDUyT+CsCcSNyBvaFlmnRf2Y3q0QLQPYHnK+xVFZKmOywvi0vJ8khQ2mtIBPqUJf4gFGQs6OcrdCIHvJsAVEBF6bHMnBeyket+dstcv68PkB+oOzMDX3WechhhSq1TEAiI23aDxRVRjae7Rp0PwXtF7q8EJUb6fDXnOWvutbCtJuROsWLD0XzyHu6uijPpqSR8mm0Oluj6NDbbzz7YtbpFXQpy6llUOVXQ8hD41zT36xKQdJVs+xaAiZPa0tctDmBhFkDKEkepMuC5QJgMaQFAgddT77fcOpBS6twNUAipY6kqmrKe616Ki0MM1Z6e5R3uYXBxhqCRrSTRt6bLBnW416Wb0R/0mXemoy6MQoxKpOzaZVvnuxL2M3nQTThpb2Dmo20/YjIwuGkV5c5guE+WMySjKW8J0Qm/oWEOPDE7Sn8NUG6zQysdWfD102h40XQ4uEjv2R4RBOidFMWV0FkxW/o0vJZxuGyJ/8N8nJfTAhpdMjOJMff9zZNXt8C5gdF/0hHGDc3StmKZ5NWdrxmSkGZORZkxGmjEZ6VoxXe5O1+lh9PtNp0d0KqYJfhOJDENPTkTT6bD2e+Gnr8M6ERNZm2/xIBqzsOXTVFBTq9fp1fFETN6EywLTXTAmTx7/+5gmbABi3IRPzsWM6SIXzJguE8GHZkxGmjEZacZkpBmTkWZMRpoxGWnGZKSrxjS1d/PjmMgETIHpQMpILh4OF4nFi65lY/FKhe38T0fYN8OkdWMiS+NNeOL1pwXav2r4+LItvJVhhh7geEpf96y8GMzLmWm4bkz+hClKX0bdJpWxbVU0TWgGU2bHm1Yv03A9mCbkl4Rdh6PatVimCcUzJhNtMSFCyeHkvoNxzw9MhmFNNIyJpJv1THLo3b8dmKjBZQeYpLeZJ4s2K6m6psxuMbE29jfTDr7kd70/necTU2V5h2EbehTWRIOYkshZ6lie9T4C7rLbwjGmKHJe9Of/9GXFS/dl+5hk5f3TecGRXs3bNdq7q3Suvg6lwCNA6ntQIWUUwNfJl5+VLk0+w6bvYUO6+fwa1kSDmITeZ0FK1czqXaBjfXisY0wCqcvY52Ws67J9TJipnOpZrvqsrBgcTTrdYSpWdes98wTbj2v1NQrw+LLg/Mtt8AumlSiJCmtn9XIX1nUcvB/WRIOYCptDWpUu9mMo20ZWZcec32NMaVmBbPMAe0Jfxtq848Z5UOmqWq9Ar1xnAQl/VYeHm4J8KU2u+gLisNBj7MrxERC6DC8/Q35iKhIIdFjPLVTKlEMlwA8QftkPa6KRJjzlwOMIQ1bqhPK44x2tXU24rMDB6lvTq4mxOux4fctRE47Vt/JYhBhsqFBxNO/pozQlENIYcJgkPtSqYmNoSgu+TO36Upoc8FXY2E+SSIV9Vl5FbVvwuh/WRIOY/guu49FKYcJukj47tDLC9B8oHOKpegFxkcjnxOOjmBqivnWB1qmP1ZnXJEbLg/BbTFJgC3sWsSjnJUSWMhNTxvPos8B+YNJhY7ILGwqaACaMl5G3F9ZEg5g8VXqkCGJsWUAdjwna4bscY/JU6ZGCbi4LeM9l+5h8X1U62+ExjgnUFEqHH+zMMPtNRpoxGWnGZKQZk1ZuiQOfklh7juknJuUqyKE9IT6b8MfGGtmb4JswqSRFIyNSR5i8tTBYarOPSa/QOcBk7fdZPjCxLAJpkf7873nhIxy+B1OYSXDC4ZfWHZemCiF7NOJ9TIUIgJYpplWMILGkuuctyhwc8eHAf2ByteeZres6bUnleJE49PG/uJd5YQOyOASPlFldg6jfg6niFAJngRtoWJWlbVfuOzDRKARXeJCswbN6tlw6bJsSRx3iJFP+07/MzhL1+aLcwY9e7QcmAY/qr4R5JHVWqd7U4sDyl9L06JTgoqWMJauzrt2tvgfTo/Jd6cbja903YGneUbA6MLUOB8oWyimFh6xnGcE+Jke/UtgC4W5gqZpe6B2BlEP+URN3mFhbcU9hUp1YV0GF7Ogl6ftd31j5likq0/PW8wxiIrxqmaswCZUJDGnuGXnhFYKQOMoJd3ven6y1j8myBQWerbzGSsEWpCnZE17QUnwkb+eFrxsIn/ATb9xYrJ8IPJf/jhq1XRPerGIMpbWsXrD0RVdSvgOT/5RAvW5qYQfWCj8jsrQ6RkWOm/BXYTmwthf0Xwat6CCr1e0QBL1PYWaH4It4751+xmSkGZORZkwwvJ/Nu2ZMRpoxGWkaJtOHpGdimjCz4ERMwWRMdeqaKNX+bDMhrIl6MPHCKBqlwvmCqTK/LNliMs1QrbozZtKGp4Q9HRMzjGUjdtpl2x5rZBj8J1+PdKwfWAF1C5oxGck7Z1ut25DB+qyyeTRYwjVxm90r05Q3RQ8uB7yh10J36PQZmZcy9Cc1YzLSjMlIu0dg8WEPxxObVzWEpmtr7wFTiY62Zrf6ZvoNGrpVveeOxFL10YKWOJnq61jgJPGi5cAFcCDvj4ciK46H9m6/B0wAVaif6pQt2Og1K5tQ9baXjIO72j0eGtsF4B4wJdqBsiAmBCxUAXCkH4EpTJDvhmW8vG37d5y9D0wNFgHYeBE1lgQs6ANPn/G/QJ19iiox/OB7z9Ctaj93/pQNhYcM3Zr2c1ee/sK8e8L0Fwz9Sc2YjPS+cCMKjwZ8t+9p0jP5jd5kdg+YEkwPbmd6x079iQu9EMXglUB3gAmknjIEQQqIMqAainxYbToruq+HozxgkjGWItLrYd4FpjfLBi+KWc59nmuvO/Q3K5odppdKOJhz1361XR71vfjhLjClDhQOZKLwSxDJl+c4OFaFKnZ95ZCXyjsPysceO3eBKaggCkq2DqIgwvDZnDNLTxoUQRXyaGEzqOVq2NCtapM7Zrc2Bdd2k0S15PjDFUd2CUFe5gGHkLq5DzyJ+m57d4DpTxn6k5oxGWnGZKQZk5FmTEaaMRlpxmSkGZORZkxGmjEZafKOyRc39Cf1muFvUdb9NqAf1v8BcSK5IO84CsQAAAAASUVORK5CYII="/>
          <p:cNvSpPr>
            <a:spLocks noChangeAspect="1" noChangeArrowheads="1"/>
          </p:cNvSpPr>
          <p:nvPr/>
        </p:nvSpPr>
        <p:spPr bwMode="auto">
          <a:xfrm>
            <a:off x="460375" y="12025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14 Triángulo isósceles"/>
          <p:cNvSpPr/>
          <p:nvPr/>
        </p:nvSpPr>
        <p:spPr>
          <a:xfrm>
            <a:off x="4691884" y="1932540"/>
            <a:ext cx="1060704" cy="7886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Proceso alternativo"/>
          <p:cNvSpPr/>
          <p:nvPr/>
        </p:nvSpPr>
        <p:spPr>
          <a:xfrm>
            <a:off x="1771385" y="1977684"/>
            <a:ext cx="1584176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Problema: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Área y Per. de un Triángulo</a:t>
            </a:r>
          </a:p>
        </p:txBody>
      </p:sp>
      <p:sp>
        <p:nvSpPr>
          <p:cNvPr id="18" name="17 Proceso alternativo"/>
          <p:cNvSpPr/>
          <p:nvPr/>
        </p:nvSpPr>
        <p:spPr>
          <a:xfrm>
            <a:off x="212560" y="2785002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Leer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Triángulo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39806" y="2776889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Calcular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Área</a:t>
            </a:r>
          </a:p>
        </p:txBody>
      </p:sp>
      <p:sp>
        <p:nvSpPr>
          <p:cNvPr id="20" name="19 Proceso alternativo"/>
          <p:cNvSpPr/>
          <p:nvPr/>
        </p:nvSpPr>
        <p:spPr>
          <a:xfrm>
            <a:off x="2507217" y="2778689"/>
            <a:ext cx="1032049" cy="48605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Calcular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Per.</a:t>
            </a:r>
          </a:p>
        </p:txBody>
      </p:sp>
      <p:sp>
        <p:nvSpPr>
          <p:cNvPr id="21" name="20 Proceso alternativo"/>
          <p:cNvSpPr/>
          <p:nvPr/>
        </p:nvSpPr>
        <p:spPr>
          <a:xfrm>
            <a:off x="3648124" y="2767803"/>
            <a:ext cx="851868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Mostrar datos</a:t>
            </a:r>
          </a:p>
        </p:txBody>
      </p:sp>
      <p:cxnSp>
        <p:nvCxnSpPr>
          <p:cNvPr id="22" name="21 Conector recto"/>
          <p:cNvCxnSpPr>
            <a:stCxn id="16" idx="2"/>
          </p:cNvCxnSpPr>
          <p:nvPr/>
        </p:nvCxnSpPr>
        <p:spPr>
          <a:xfrm>
            <a:off x="2563473" y="2463738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716667" y="2612994"/>
            <a:ext cx="345516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endCxn id="18" idx="0"/>
          </p:cNvCxnSpPr>
          <p:nvPr/>
        </p:nvCxnSpPr>
        <p:spPr>
          <a:xfrm>
            <a:off x="728584" y="2605785"/>
            <a:ext cx="1" cy="1792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855828" y="262575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3067529" y="2616671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4179350" y="2605785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764488" y="3262943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07290" y="3430826"/>
            <a:ext cx="311469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05976" y="3421120"/>
            <a:ext cx="1" cy="1792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1249344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151716" y="3611121"/>
            <a:ext cx="64769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Lado1</a:t>
            </a:r>
          </a:p>
        </p:txBody>
      </p:sp>
      <p:sp>
        <p:nvSpPr>
          <p:cNvPr id="41" name="40 Proceso alternativo"/>
          <p:cNvSpPr/>
          <p:nvPr/>
        </p:nvSpPr>
        <p:spPr>
          <a:xfrm>
            <a:off x="907289" y="3611726"/>
            <a:ext cx="644523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Lado2</a:t>
            </a:r>
          </a:p>
        </p:txBody>
      </p:sp>
      <p:cxnSp>
        <p:nvCxnSpPr>
          <p:cNvPr id="42" name="41 Conector recto"/>
          <p:cNvCxnSpPr/>
          <p:nvPr/>
        </p:nvCxnSpPr>
        <p:spPr>
          <a:xfrm>
            <a:off x="1981825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42 Proceso alternativo"/>
          <p:cNvSpPr/>
          <p:nvPr/>
        </p:nvSpPr>
        <p:spPr>
          <a:xfrm>
            <a:off x="1654284" y="3611726"/>
            <a:ext cx="62115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Lado3</a:t>
            </a:r>
          </a:p>
        </p:txBody>
      </p:sp>
      <p:sp>
        <p:nvSpPr>
          <p:cNvPr id="44" name="43 Flecha derecha"/>
          <p:cNvSpPr/>
          <p:nvPr/>
        </p:nvSpPr>
        <p:spPr>
          <a:xfrm>
            <a:off x="5907451" y="2259453"/>
            <a:ext cx="464751" cy="3879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5" name="Picture 11" descr="C:\Users\vsanz\AppData\Local\Microsoft\Windows\Temporary Internet Files\Content.IE5\F28CWJ7I\ajedrez-carta-al-director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harpenSoften amount="85000"/>
                    </a14:imgEffect>
                    <a14:imgEffect>
                      <a14:colorTemperature colorTemp="10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602">
            <a:off x="5339120" y="2729322"/>
            <a:ext cx="1890318" cy="14092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 rot="2639074">
            <a:off x="5713048" y="3144397"/>
            <a:ext cx="10311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calcular</a:t>
            </a: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Perímetro()</a:t>
            </a:r>
          </a:p>
        </p:txBody>
      </p:sp>
      <p:grpSp>
        <p:nvGrpSpPr>
          <p:cNvPr id="53" name="52 Grupo"/>
          <p:cNvGrpSpPr/>
          <p:nvPr/>
        </p:nvGrpSpPr>
        <p:grpSpPr>
          <a:xfrm>
            <a:off x="6578511" y="1567261"/>
            <a:ext cx="2589740" cy="1706567"/>
            <a:chOff x="6012160" y="3727571"/>
            <a:chExt cx="2589740" cy="2275423"/>
          </a:xfrm>
        </p:grpSpPr>
        <p:sp>
          <p:nvSpPr>
            <p:cNvPr id="45" name="44 Elipse"/>
            <p:cNvSpPr/>
            <p:nvPr/>
          </p:nvSpPr>
          <p:spPr>
            <a:xfrm>
              <a:off x="6012160" y="4037372"/>
              <a:ext cx="2035640" cy="19656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257572" y="3727571"/>
              <a:ext cx="13443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chemeClr val="tx2">
                      <a:lumMod val="75000"/>
                    </a:schemeClr>
                  </a:solidFill>
                </a:rPr>
                <a:t>Objeto </a:t>
              </a:r>
            </a:p>
            <a:p>
              <a:pPr algn="ctr"/>
              <a:r>
                <a:rPr lang="es-ES" sz="1200" b="1" dirty="0">
                  <a:solidFill>
                    <a:schemeClr val="tx2">
                      <a:lumMod val="75000"/>
                    </a:schemeClr>
                  </a:solidFill>
                </a:rPr>
                <a:t>Triángulo</a:t>
              </a:r>
            </a:p>
          </p:txBody>
        </p:sp>
        <p:sp>
          <p:nvSpPr>
            <p:cNvPr id="50" name="49 Proceso alternativo"/>
            <p:cNvSpPr/>
            <p:nvPr/>
          </p:nvSpPr>
          <p:spPr>
            <a:xfrm>
              <a:off x="6347522" y="4372966"/>
              <a:ext cx="1423979" cy="472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Lado1,</a:t>
              </a:r>
            </a:p>
            <a:p>
              <a:pPr algn="ctr"/>
              <a:r>
                <a:rPr lang="es-ES" sz="1200" dirty="0"/>
                <a:t> Lado2, Lado3 …</a:t>
              </a:r>
            </a:p>
          </p:txBody>
        </p:sp>
        <p:sp>
          <p:nvSpPr>
            <p:cNvPr id="54" name="53 Proceso alternativo"/>
            <p:cNvSpPr/>
            <p:nvPr/>
          </p:nvSpPr>
          <p:spPr>
            <a:xfrm>
              <a:off x="6269042" y="4909310"/>
              <a:ext cx="1502460" cy="69478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calcularPerimetro</a:t>
              </a:r>
              <a:endParaRPr lang="es-ES" sz="1200" dirty="0"/>
            </a:p>
            <a:p>
              <a:pPr algn="ctr"/>
              <a:r>
                <a:rPr lang="es-ES" sz="1200" dirty="0" err="1"/>
                <a:t>calcularSuperficie</a:t>
              </a:r>
              <a:endParaRPr lang="es-ES" sz="1200" dirty="0"/>
            </a:p>
            <a:p>
              <a:pPr algn="ctr"/>
              <a:r>
                <a:rPr lang="es-ES" sz="1200" dirty="0"/>
                <a:t>….</a:t>
              </a:r>
            </a:p>
          </p:txBody>
        </p:sp>
      </p:grpSp>
      <p:cxnSp>
        <p:nvCxnSpPr>
          <p:cNvPr id="52" name="51 Conector recto"/>
          <p:cNvCxnSpPr/>
          <p:nvPr/>
        </p:nvCxnSpPr>
        <p:spPr>
          <a:xfrm>
            <a:off x="2689504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55 Proceso alternativo"/>
          <p:cNvSpPr/>
          <p:nvPr/>
        </p:nvSpPr>
        <p:spPr>
          <a:xfrm>
            <a:off x="2347449" y="3611726"/>
            <a:ext cx="675792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relleno</a:t>
            </a:r>
          </a:p>
        </p:txBody>
      </p:sp>
      <p:cxnSp>
        <p:nvCxnSpPr>
          <p:cNvPr id="57" name="56 Conector recto"/>
          <p:cNvCxnSpPr/>
          <p:nvPr/>
        </p:nvCxnSpPr>
        <p:spPr>
          <a:xfrm>
            <a:off x="3421985" y="3435846"/>
            <a:ext cx="0" cy="1620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57 Proceso alternativo"/>
          <p:cNvSpPr/>
          <p:nvPr/>
        </p:nvSpPr>
        <p:spPr>
          <a:xfrm>
            <a:off x="3094444" y="3611726"/>
            <a:ext cx="621157" cy="48605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Color Línea</a:t>
            </a:r>
          </a:p>
        </p:txBody>
      </p:sp>
      <p:sp>
        <p:nvSpPr>
          <p:cNvPr id="46" name="3 Marcador de pie de página">
            <a:extLst>
              <a:ext uri="{FF2B5EF4-FFF2-40B4-BE49-F238E27FC236}">
                <a16:creationId xmlns:a16="http://schemas.microsoft.com/office/drawing/2014/main" id="{7D632DD8-D104-4F40-94E2-BEDF1006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7357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Objeto.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Objeto: </a:t>
            </a:r>
            <a:r>
              <a:rPr lang="es-AR" sz="1800" b="1" i="1" dirty="0">
                <a:solidFill>
                  <a:schemeClr val="tx2"/>
                </a:solidFill>
              </a:rPr>
              <a:t>abstracción</a:t>
            </a:r>
            <a:r>
              <a:rPr lang="es-AR" sz="1800" dirty="0">
                <a:solidFill>
                  <a:schemeClr val="tx2"/>
                </a:solidFill>
              </a:rPr>
              <a:t> </a:t>
            </a:r>
            <a:r>
              <a:rPr lang="es-AR" sz="1800" dirty="0"/>
              <a:t>de un objeto del mundo real, definiendo qué lo caracteriza (estado interno) y qué acciones sabe realizar (</a:t>
            </a:r>
            <a:r>
              <a:rPr lang="es-AR" sz="1800" i="1" dirty="0"/>
              <a:t>comportamiento</a:t>
            </a:r>
            <a:r>
              <a:rPr lang="es-AR" sz="1800" dirty="0"/>
              <a:t>).</a:t>
            </a:r>
          </a:p>
          <a:p>
            <a:r>
              <a:rPr lang="es-AR" sz="1800" dirty="0"/>
              <a:t>¿Qué cosas son objetos? </a:t>
            </a:r>
            <a:r>
              <a:rPr lang="es-AR" sz="1800" dirty="0">
                <a:solidFill>
                  <a:schemeClr val="tx2"/>
                </a:solidFill>
              </a:rPr>
              <a:t>“</a:t>
            </a:r>
            <a:r>
              <a:rPr lang="es-AR" sz="1800" i="1" dirty="0">
                <a:solidFill>
                  <a:schemeClr val="tx2"/>
                </a:solidFill>
              </a:rPr>
              <a:t>Todo es un objeto</a:t>
            </a:r>
            <a:r>
              <a:rPr lang="es-ES" sz="1800" i="1" dirty="0">
                <a:solidFill>
                  <a:schemeClr val="tx2"/>
                </a:solidFill>
              </a:rPr>
              <a:t>”</a:t>
            </a: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3045603"/>
            <a:ext cx="919574" cy="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435584" y="2355726"/>
            <a:ext cx="12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Elementos de interfaces gráficas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043584" y="2365406"/>
            <a:ext cx="12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Estructuras de datos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89296" y="2397276"/>
            <a:ext cx="120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Seres vivos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29000" y="2385233"/>
            <a:ext cx="12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Objetos </a:t>
            </a: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Físicos</a:t>
            </a:r>
          </a:p>
        </p:txBody>
      </p:sp>
      <p:pic>
        <p:nvPicPr>
          <p:cNvPr id="1026" name="Picture 2" descr="C:\Users\vsanz\AppData\Local\Microsoft\Windows\Temporary Internet Files\Content.IE5\H5SAZM1C\elautoperfecto.net_-_Bravado_Banshe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4" y="2800731"/>
            <a:ext cx="1125596" cy="6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sanz\AppData\Local\Microsoft\Windows\Temporary Internet Files\Content.IE5\EMYVPFQ1\im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6" y="3448916"/>
            <a:ext cx="1115776" cy="100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sanz\AppData\Local\Microsoft\Windows\Temporary Internet Files\Content.IE5\H5SAZM1C\dibujo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6" y="4414128"/>
            <a:ext cx="792312" cy="67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3827038"/>
            <a:ext cx="89535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75" y="4323548"/>
            <a:ext cx="990600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65" y="2977192"/>
            <a:ext cx="939751" cy="6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24" y="3767137"/>
            <a:ext cx="1070031" cy="6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C:\Users\vsanz\AppData\Local\Microsoft\Windows\Temporary Internet Files\Content.IE5\GTAS9W3O\jackieChan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36" y="3488096"/>
            <a:ext cx="614492" cy="6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vsanz\AppData\Local\Microsoft\Windows\Temporary Internet Files\Content.IE5\H5SAZM1C\consejos-salud-bucal-bulldog-frances-2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97" y="2802669"/>
            <a:ext cx="1167259" cy="5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7044096" y="2409373"/>
            <a:ext cx="120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Roles</a:t>
            </a:r>
          </a:p>
        </p:txBody>
      </p:sp>
      <p:pic>
        <p:nvPicPr>
          <p:cNvPr id="1039" name="Picture 15" descr="C:\Users\vsanz\AppData\Local\Microsoft\Windows\Temporary Internet Files\Content.IE5\GTAS9W3O\pal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0" y="2739964"/>
            <a:ext cx="984288" cy="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vsanz\AppData\Local\Microsoft\Windows\Temporary Internet Files\Content.IE5\EMYVPFQ1\dentista-con-paciente-profesiones-dentistas-pintado-por-mian-9803560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0" y="3516696"/>
            <a:ext cx="940042" cy="66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vsanz\AppData\Local\Microsoft\Windows\Temporary Internet Files\Content.IE5\EMYVPFQ1\A_Man_Yelling_At_His_Employee_Royalty_Free_Clipart_Picture_090315-231540-823009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22" y="4179425"/>
            <a:ext cx="864684" cy="8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3 Marcador de pie de página">
            <a:extLst>
              <a:ext uri="{FF2B5EF4-FFF2-40B4-BE49-F238E27FC236}">
                <a16:creationId xmlns:a16="http://schemas.microsoft.com/office/drawing/2014/main" id="{191A9E29-6C80-4C56-8FD2-DBC773CE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6644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057" name="Imagen 4" descr="http://animalesmascotas.com/wp-content/uploads/2009/03/tipos-de-bulldogs-frances-ingls-y-americano-bulldog-ingles-e13893635954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1678402"/>
            <a:ext cx="1490328" cy="9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1812" y="2931791"/>
            <a:ext cx="1922462" cy="17475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Raza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Edad en años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 pelaje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Comportamiento: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ladrar / gruñir / aullar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cs typeface="Times New Roman" pitchFamily="18" charset="0"/>
              </a:rPr>
              <a:t>(entre otras)</a:t>
            </a: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2268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038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 descr="C:\Users\vsanz\AppData\Local\Microsoft\Windows\Temporary Internet Files\Content.IE5\H5SAZM1C\elautoperfecto.net_-_Bravado_Banshe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35" y="1568302"/>
            <a:ext cx="1895897" cy="10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657650" y="2931790"/>
            <a:ext cx="2282502" cy="187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Marca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Velocidad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altLang="es-ES" sz="1400" b="1" dirty="0">
                <a:ea typeface="Calibri" pitchFamily="34" charset="0"/>
                <a:cs typeface="Times New Roman" pitchFamily="18" charset="0"/>
              </a:rPr>
              <a:t>Comportamiento :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arrancar / frenar / acelerar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cs typeface="Times New Roman" pitchFamily="18" charset="0"/>
              </a:rPr>
              <a:t>(entre otras)</a:t>
            </a: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69" name="Picture 21" descr="C:\Users\vsanz\AppData\Local\Microsoft\Windows\Temporary Internet Files\Content.IE5\F28CWJ7I\220px-Triangle_illustrati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37" y="1509400"/>
            <a:ext cx="1335782" cy="13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563096" y="2931791"/>
            <a:ext cx="2113360" cy="21806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Características: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Lado1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ea typeface="Calibri" pitchFamily="34" charset="0"/>
                <a:cs typeface="Times New Roman" pitchFamily="18" charset="0"/>
              </a:rPr>
              <a:t>Lado2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Lado3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dirty="0">
                <a:ea typeface="Calibri" pitchFamily="34" charset="0"/>
                <a:cs typeface="Times New Roman" pitchFamily="18" charset="0"/>
              </a:rPr>
              <a:t>Color de línea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Color de relleno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altLang="es-ES" sz="1400" b="1" dirty="0">
                <a:ea typeface="Calibri" pitchFamily="34" charset="0"/>
                <a:cs typeface="Times New Roman" pitchFamily="18" charset="0"/>
              </a:rPr>
              <a:t>Comportamiento :</a:t>
            </a:r>
            <a:b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calcular</a:t>
            </a:r>
            <a:r>
              <a:rPr kumimoji="0" lang="es-AR" altLang="es-E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área 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ES" sz="1400" baseline="0" dirty="0">
                <a:cs typeface="Times New Roman" pitchFamily="18" charset="0"/>
              </a:rPr>
              <a:t>calcular</a:t>
            </a:r>
            <a:r>
              <a:rPr lang="es-AR" altLang="es-ES" sz="1400" dirty="0">
                <a:cs typeface="Times New Roman" pitchFamily="18" charset="0"/>
              </a:rPr>
              <a:t> perímetro 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(entre</a:t>
            </a:r>
            <a:r>
              <a:rPr kumimoji="0" lang="es-AR" altLang="es-E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otras)</a:t>
            </a:r>
            <a:endParaRPr kumimoji="0" lang="es-AR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" name="3 Marcador de pie de página">
            <a:extLst>
              <a:ext uri="{FF2B5EF4-FFF2-40B4-BE49-F238E27FC236}">
                <a16:creationId xmlns:a16="http://schemas.microsoft.com/office/drawing/2014/main" id="{E211FE90-F179-437E-BA48-D4A3A48B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269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contenido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7794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255014"/>
            <a:ext cx="4293909" cy="3765008"/>
          </a:xfrm>
        </p:spPr>
        <p:txBody>
          <a:bodyPr>
            <a:normAutofit fontScale="85000" lnSpcReduction="10000"/>
          </a:bodyPr>
          <a:lstStyle/>
          <a:p>
            <a:r>
              <a:rPr lang="es-AR" sz="2000" i="1" dirty="0"/>
              <a:t>Objeto: </a:t>
            </a:r>
            <a:r>
              <a:rPr lang="es-AR" sz="2000" dirty="0"/>
              <a:t>entidad que combina en una unidad</a:t>
            </a:r>
          </a:p>
          <a:p>
            <a:endParaRPr lang="es-ES" sz="2000" dirty="0"/>
          </a:p>
          <a:p>
            <a:pPr lvl="1"/>
            <a:r>
              <a:rPr lang="es-AR" sz="1800" i="1" dirty="0"/>
              <a:t>Estado interno</a:t>
            </a:r>
            <a:r>
              <a:rPr lang="es-AR" sz="1800" dirty="0"/>
              <a:t>:</a:t>
            </a:r>
            <a:r>
              <a:rPr lang="es-AR" sz="1800" b="1" dirty="0"/>
              <a:t> </a:t>
            </a:r>
            <a:r>
              <a:rPr lang="es-AR" sz="1800" dirty="0"/>
              <a:t>compuesto por datos/atributos que caracterizan al objeto y relaciones con otros objetos con los cuales colabora. Se implementan a través de </a:t>
            </a:r>
            <a:r>
              <a:rPr lang="es-AR" sz="1800" b="1" dirty="0"/>
              <a:t>variables de instancia.  </a:t>
            </a:r>
          </a:p>
          <a:p>
            <a:pPr lvl="1"/>
            <a:endParaRPr lang="es-ES" sz="1800" b="1" dirty="0"/>
          </a:p>
          <a:p>
            <a:pPr lvl="1"/>
            <a:r>
              <a:rPr lang="es-AR" sz="1800" i="1" dirty="0"/>
              <a:t>Comportamiento: </a:t>
            </a:r>
            <a:r>
              <a:rPr lang="es-AR" sz="1800" dirty="0"/>
              <a:t>acciones o servicios a los que sabe responder el objeto. Se implementan a través de </a:t>
            </a:r>
            <a:r>
              <a:rPr lang="es-AR" sz="1800" b="1" dirty="0"/>
              <a:t>métodos de instancia</a:t>
            </a:r>
            <a:r>
              <a:rPr lang="es-AR" sz="1800" dirty="0"/>
              <a:t> que operan sobre el estado interno. Los servicios que ofrece al exterior constituyen la </a:t>
            </a:r>
            <a:r>
              <a:rPr lang="es-AR" sz="1800" b="1" i="1" dirty="0"/>
              <a:t>interfaz</a:t>
            </a:r>
            <a:r>
              <a:rPr lang="es-AR" sz="1800" i="1" dirty="0"/>
              <a:t>.</a:t>
            </a:r>
            <a:r>
              <a:rPr lang="es-AR" sz="1800" dirty="0"/>
              <a:t> </a:t>
            </a:r>
            <a:endParaRPr lang="es-ES" sz="1800" dirty="0"/>
          </a:p>
          <a:p>
            <a:endParaRPr lang="es-ES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32" name="31 Grupo"/>
          <p:cNvGrpSpPr/>
          <p:nvPr/>
        </p:nvGrpSpPr>
        <p:grpSpPr>
          <a:xfrm>
            <a:off x="4644008" y="1347614"/>
            <a:ext cx="3816424" cy="2450172"/>
            <a:chOff x="4716016" y="1719263"/>
            <a:chExt cx="3816424" cy="2722413"/>
          </a:xfrm>
        </p:grpSpPr>
        <p:grpSp>
          <p:nvGrpSpPr>
            <p:cNvPr id="8" name="Group 1"/>
            <p:cNvGrpSpPr>
              <a:grpSpLocks/>
            </p:cNvGrpSpPr>
            <p:nvPr/>
          </p:nvGrpSpPr>
          <p:grpSpPr bwMode="auto">
            <a:xfrm>
              <a:off x="4716016" y="1719263"/>
              <a:ext cx="3816424" cy="2722413"/>
              <a:chOff x="2817" y="11840"/>
              <a:chExt cx="5719" cy="2810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4101" y="11840"/>
                <a:ext cx="4435" cy="2810"/>
                <a:chOff x="4101" y="10065"/>
                <a:chExt cx="3919" cy="3619"/>
              </a:xfrm>
            </p:grpSpPr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>
                  <a:off x="4101" y="10318"/>
                  <a:ext cx="3815" cy="3366"/>
                  <a:chOff x="6243" y="10230"/>
                  <a:chExt cx="3815" cy="3366"/>
                </a:xfrm>
              </p:grpSpPr>
              <p:sp>
                <p:nvSpPr>
                  <p:cNvPr id="1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243" y="10230"/>
                    <a:ext cx="3584" cy="336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altLang="es-E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1070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Método1(…)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166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Método2(…)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626" y="12452"/>
                    <a:ext cx="1438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MétodoN</a:t>
                    </a: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(…)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14" y="10694"/>
                    <a:ext cx="1736" cy="6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Comportamiento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6" y="10703"/>
                    <a:ext cx="1607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Estado Interno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1259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altLang="es-ES" sz="1100" dirty="0">
                        <a:latin typeface="Calibri" pitchFamily="34" charset="0"/>
                        <a:cs typeface="Times New Roman" pitchFamily="18" charset="0"/>
                      </a:rPr>
                      <a:t>v.i.1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1675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v.i.2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8234" y="12452"/>
                    <a:ext cx="1074" cy="3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v.i.N</a:t>
                    </a:r>
                    <a:endParaRPr kumimoji="0" lang="es-ES" altLang="es-E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52" y="11984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…</a:t>
                    </a:r>
                    <a:endParaRPr kumimoji="0" lang="es-ES" altLang="es-E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16" y="11986"/>
                    <a:ext cx="1542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rPr>
                      <a:t>…</a:t>
                    </a:r>
                    <a:endParaRPr kumimoji="0" lang="es-ES" altLang="es-E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832" y="10065"/>
                  <a:ext cx="1188" cy="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b="1" i="0" u="sng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Objeto</a:t>
                  </a:r>
                  <a:endParaRPr kumimoji="0" lang="es-ES" altLang="es-ES" sz="4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695" y="12688"/>
                <a:ext cx="793" cy="3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95" y="13762"/>
                <a:ext cx="809" cy="3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2" name="AutoShape 4"/>
              <p:cNvSpPr>
                <a:spLocks noChangeShapeType="1"/>
              </p:cNvSpPr>
              <p:nvPr/>
            </p:nvSpPr>
            <p:spPr bwMode="auto">
              <a:xfrm>
                <a:off x="2817" y="12835"/>
                <a:ext cx="829" cy="0"/>
              </a:xfrm>
              <a:prstGeom prst="straightConnector1">
                <a:avLst/>
              </a:prstGeom>
              <a:noFill/>
              <a:ln w="12700">
                <a:solidFill>
                  <a:srgbClr val="1F497D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622423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3" name="AutoShape 3"/>
              <p:cNvSpPr>
                <a:spLocks noChangeShapeType="1"/>
              </p:cNvSpPr>
              <p:nvPr/>
            </p:nvSpPr>
            <p:spPr bwMode="auto">
              <a:xfrm>
                <a:off x="2833" y="13943"/>
                <a:ext cx="829" cy="0"/>
              </a:xfrm>
              <a:prstGeom prst="straightConnector1">
                <a:avLst/>
              </a:prstGeom>
              <a:noFill/>
              <a:ln w="12700">
                <a:solidFill>
                  <a:srgbClr val="1F497D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622423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>
                <a:off x="3507" y="12270"/>
                <a:ext cx="118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Interfaz</a:t>
                </a:r>
                <a:endParaRPr kumimoji="0" lang="es-ES" altLang="es-E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301926" y="2985999"/>
              <a:ext cx="529188" cy="35362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  <p:sp>
          <p:nvSpPr>
            <p:cNvPr id="34" name="AutoShape 4"/>
            <p:cNvSpPr>
              <a:spLocks noChangeShapeType="1"/>
            </p:cNvSpPr>
            <p:nvPr/>
          </p:nvSpPr>
          <p:spPr bwMode="auto">
            <a:xfrm>
              <a:off x="4716016" y="3128417"/>
              <a:ext cx="553211" cy="0"/>
            </a:xfrm>
            <a:prstGeom prst="straightConnector1">
              <a:avLst/>
            </a:prstGeom>
            <a:noFill/>
            <a:ln w="12700">
              <a:solidFill>
                <a:srgbClr val="1F49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622423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35" name="34 Rectángulo"/>
          <p:cNvSpPr/>
          <p:nvPr/>
        </p:nvSpPr>
        <p:spPr>
          <a:xfrm>
            <a:off x="4572000" y="3797786"/>
            <a:ext cx="4680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b="1" i="1" dirty="0">
                <a:solidFill>
                  <a:schemeClr val="tx2"/>
                </a:solidFill>
              </a:rPr>
              <a:t>Encapsulamiento (ocultamiento de información)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932041" y="4117017"/>
            <a:ext cx="40324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Se oculta la implementación del objeto hacia el exterior. Desde el exterior sólo se conoce la interfaz del objeto. Facilita el mantenimiento y evolución del sistema ya que no hay dependencias entre las partes del mismo.  </a:t>
            </a:r>
          </a:p>
        </p:txBody>
      </p:sp>
      <p:sp>
        <p:nvSpPr>
          <p:cNvPr id="36" name="3 Marcador de pie de página">
            <a:extLst>
              <a:ext uri="{FF2B5EF4-FFF2-40B4-BE49-F238E27FC236}">
                <a16:creationId xmlns:a16="http://schemas.microsoft.com/office/drawing/2014/main" id="{5C8491DE-DAA9-4FA1-A329-4F6E075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87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Objeto.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Triángulo isósceles"/>
          <p:cNvSpPr/>
          <p:nvPr/>
        </p:nvSpPr>
        <p:spPr>
          <a:xfrm>
            <a:off x="1791185" y="1602609"/>
            <a:ext cx="1152128" cy="858244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Group 19"/>
          <p:cNvGrpSpPr>
            <a:grpSpLocks/>
          </p:cNvGrpSpPr>
          <p:nvPr/>
        </p:nvGrpSpPr>
        <p:grpSpPr bwMode="auto">
          <a:xfrm>
            <a:off x="2483768" y="1735604"/>
            <a:ext cx="4100362" cy="3036255"/>
            <a:chOff x="-217" y="10409"/>
            <a:chExt cx="6104" cy="4117"/>
          </a:xfrm>
        </p:grpSpPr>
        <p:grpSp>
          <p:nvGrpSpPr>
            <p:cNvPr id="74" name="Group 23"/>
            <p:cNvGrpSpPr>
              <a:grpSpLocks/>
            </p:cNvGrpSpPr>
            <p:nvPr/>
          </p:nvGrpSpPr>
          <p:grpSpPr bwMode="auto">
            <a:xfrm>
              <a:off x="212" y="10409"/>
              <a:ext cx="5675" cy="4117"/>
              <a:chOff x="212" y="8790"/>
              <a:chExt cx="5675" cy="4117"/>
            </a:xfrm>
          </p:grpSpPr>
          <p:sp>
            <p:nvSpPr>
              <p:cNvPr id="78" name="Text Box 35"/>
              <p:cNvSpPr txBox="1">
                <a:spLocks noChangeArrowheads="1"/>
              </p:cNvSpPr>
              <p:nvPr/>
            </p:nvSpPr>
            <p:spPr bwMode="auto">
              <a:xfrm>
                <a:off x="4165" y="8790"/>
                <a:ext cx="1461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sng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Objeto</a:t>
                </a: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212" y="9043"/>
                <a:ext cx="5359" cy="386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33"/>
              <p:cNvSpPr>
                <a:spLocks noChangeArrowheads="1"/>
              </p:cNvSpPr>
              <p:nvPr/>
            </p:nvSpPr>
            <p:spPr bwMode="auto">
              <a:xfrm>
                <a:off x="1243" y="9883"/>
                <a:ext cx="1943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calcularArea</a:t>
                </a: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()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32"/>
              <p:cNvSpPr>
                <a:spLocks noChangeArrowheads="1"/>
              </p:cNvSpPr>
              <p:nvPr/>
            </p:nvSpPr>
            <p:spPr bwMode="auto">
              <a:xfrm>
                <a:off x="1243" y="10475"/>
                <a:ext cx="2127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calcularPerimetro</a:t>
                </a: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()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 Box 30"/>
              <p:cNvSpPr txBox="1">
                <a:spLocks noChangeArrowheads="1"/>
              </p:cNvSpPr>
              <p:nvPr/>
            </p:nvSpPr>
            <p:spPr bwMode="auto">
              <a:xfrm>
                <a:off x="1466" y="9497"/>
                <a:ext cx="15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Métodos</a:t>
                </a: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29"/>
              <p:cNvSpPr txBox="1">
                <a:spLocks noChangeArrowheads="1"/>
              </p:cNvSpPr>
              <p:nvPr/>
            </p:nvSpPr>
            <p:spPr bwMode="auto">
              <a:xfrm>
                <a:off x="2951" y="9330"/>
                <a:ext cx="1977" cy="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Estado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Interno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3320" y="9885"/>
                <a:ext cx="1495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lado1: 10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27"/>
              <p:cNvSpPr>
                <a:spLocks noChangeArrowheads="1"/>
              </p:cNvSpPr>
              <p:nvPr/>
            </p:nvSpPr>
            <p:spPr bwMode="auto">
              <a:xfrm>
                <a:off x="3320" y="10301"/>
                <a:ext cx="1495" cy="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lado2: 10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3320" y="11265"/>
                <a:ext cx="1618" cy="6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colorRelleno</a:t>
                </a: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: </a:t>
                </a:r>
                <a:b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</a:b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amarillo</a:t>
                </a:r>
                <a:endParaRPr kumimoji="0" lang="es-ES" altLang="es-E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 Box 25"/>
              <p:cNvSpPr txBox="1">
                <a:spLocks noChangeArrowheads="1"/>
              </p:cNvSpPr>
              <p:nvPr/>
            </p:nvSpPr>
            <p:spPr bwMode="auto">
              <a:xfrm>
                <a:off x="954" y="11046"/>
                <a:ext cx="2416" cy="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1400" dirty="0">
                    <a:latin typeface="Calibri" pitchFamily="34" charset="0"/>
                    <a:cs typeface="Times New Roman" pitchFamily="18" charset="0"/>
                  </a:rPr>
                  <a:t>entre otras</a:t>
                </a:r>
                <a:endParaRPr kumimoji="0" lang="es-ES" altLang="es-E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 Box 24"/>
              <p:cNvSpPr txBox="1">
                <a:spLocks noChangeArrowheads="1"/>
              </p:cNvSpPr>
              <p:nvPr/>
            </p:nvSpPr>
            <p:spPr bwMode="auto">
              <a:xfrm>
                <a:off x="3990" y="10799"/>
                <a:ext cx="1897" cy="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…</a:t>
                </a:r>
                <a:endParaRPr kumimoji="0" lang="es-ES" altLang="es-E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" name="AutoShape 22"/>
            <p:cNvSpPr>
              <a:spLocks noChangeShapeType="1"/>
            </p:cNvSpPr>
            <p:nvPr/>
          </p:nvSpPr>
          <p:spPr bwMode="auto">
            <a:xfrm>
              <a:off x="-217" y="11787"/>
              <a:ext cx="146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  <p:sp>
          <p:nvSpPr>
            <p:cNvPr id="76" name="AutoShape 21"/>
            <p:cNvSpPr>
              <a:spLocks noChangeShapeType="1"/>
            </p:cNvSpPr>
            <p:nvPr/>
          </p:nvSpPr>
          <p:spPr bwMode="auto">
            <a:xfrm>
              <a:off x="-217" y="12307"/>
              <a:ext cx="146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6444208" y="2353082"/>
            <a:ext cx="2559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¿Cómo le pido al objeto que calcule el perímetro y me lo devuelva?</a:t>
            </a:r>
          </a:p>
          <a:p>
            <a:pPr algn="r"/>
            <a:endParaRPr lang="es-ES" dirty="0"/>
          </a:p>
          <a:p>
            <a:pPr algn="r"/>
            <a:endParaRPr lang="es-ES" b="1" dirty="0"/>
          </a:p>
        </p:txBody>
      </p:sp>
      <p:sp>
        <p:nvSpPr>
          <p:cNvPr id="15" name="14 Llamada con línea 1"/>
          <p:cNvSpPr/>
          <p:nvPr/>
        </p:nvSpPr>
        <p:spPr>
          <a:xfrm>
            <a:off x="184731" y="4443956"/>
            <a:ext cx="3085694" cy="529527"/>
          </a:xfrm>
          <a:prstGeom prst="borderCallout1">
            <a:avLst>
              <a:gd name="adj1" fmla="val -21130"/>
              <a:gd name="adj2" fmla="val 87794"/>
              <a:gd name="adj3" fmla="val -205988"/>
              <a:gd name="adj4" fmla="val 12623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return</a:t>
            </a:r>
            <a:r>
              <a:rPr lang="es-ES" sz="1400" dirty="0"/>
              <a:t>  lado1+lado2 + lado3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3152049" y="1212008"/>
            <a:ext cx="5832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chemeClr val="tx2"/>
                </a:solidFill>
              </a:rPr>
              <a:t>Todo cómputo en la aplicación es realizado por objetos </a:t>
            </a:r>
          </a:p>
        </p:txBody>
      </p:sp>
      <p:sp>
        <p:nvSpPr>
          <p:cNvPr id="27" name="3 Marcador de pie de página">
            <a:extLst>
              <a:ext uri="{FF2B5EF4-FFF2-40B4-BE49-F238E27FC236}">
                <a16:creationId xmlns:a16="http://schemas.microsoft.com/office/drawing/2014/main" id="{51D5D066-2CCF-4C21-A905-4219FCE3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6637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Triángulo isósceles"/>
          <p:cNvSpPr/>
          <p:nvPr/>
        </p:nvSpPr>
        <p:spPr>
          <a:xfrm>
            <a:off x="2516370" y="2937594"/>
            <a:ext cx="1910259" cy="16039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Mensaje.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72270"/>
            <a:ext cx="4882092" cy="3499589"/>
          </a:xfrm>
        </p:spPr>
        <p:txBody>
          <a:bodyPr>
            <a:normAutofit/>
          </a:bodyPr>
          <a:lstStyle/>
          <a:p>
            <a:r>
              <a:rPr lang="es-ES" sz="1800" dirty="0"/>
              <a:t>Envío de Mensaje: provoca la ejecución del método indicado por el nombre del mensaje.</a:t>
            </a:r>
          </a:p>
          <a:p>
            <a:pPr lvl="1"/>
            <a:r>
              <a:rPr lang="es-ES" sz="1600" dirty="0"/>
              <a:t>Puede llevar datos (parámetros del método)</a:t>
            </a:r>
          </a:p>
          <a:p>
            <a:pPr lvl="1"/>
            <a:r>
              <a:rPr lang="es-ES" sz="1600" dirty="0"/>
              <a:t>Puede devolver un dato (resultado del método)</a:t>
            </a:r>
          </a:p>
          <a:p>
            <a:pPr lvl="1"/>
            <a:endParaRPr lang="es-ES" sz="1600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0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Triángulo isósceles"/>
          <p:cNvSpPr/>
          <p:nvPr/>
        </p:nvSpPr>
        <p:spPr>
          <a:xfrm>
            <a:off x="6342441" y="1093598"/>
            <a:ext cx="1008112" cy="666375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7769684" y="1735604"/>
            <a:ext cx="981427" cy="4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Objeto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Oval 34"/>
          <p:cNvSpPr>
            <a:spLocks noChangeArrowheads="1"/>
          </p:cNvSpPr>
          <p:nvPr/>
        </p:nvSpPr>
        <p:spPr bwMode="auto">
          <a:xfrm>
            <a:off x="5114256" y="1922190"/>
            <a:ext cx="3599908" cy="284966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5806830" y="2541683"/>
            <a:ext cx="1305210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calcularArea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5806829" y="2978278"/>
            <a:ext cx="1543723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calcularPerimetro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5761151" y="3560897"/>
            <a:ext cx="1589402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obtenerColorRelleno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5956630" y="2257011"/>
            <a:ext cx="1038525" cy="33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Métodos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7098605" y="2133850"/>
            <a:ext cx="1328050" cy="39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Interno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7419030" y="2543158"/>
            <a:ext cx="1004266" cy="2876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lado1: 10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419030" y="2849955"/>
            <a:ext cx="1004266" cy="2876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lado2: 10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7419030" y="3560897"/>
            <a:ext cx="1185639" cy="34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colorR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amarillo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180995" y="3215751"/>
            <a:ext cx="1274310" cy="43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7652127" y="3217226"/>
            <a:ext cx="1274310" cy="43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s-ES" alt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utoShape 22"/>
          <p:cNvSpPr>
            <a:spLocks noChangeShapeType="1"/>
          </p:cNvSpPr>
          <p:nvPr/>
        </p:nvSpPr>
        <p:spPr bwMode="auto">
          <a:xfrm>
            <a:off x="4826075" y="2751868"/>
            <a:ext cx="980755" cy="22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6" name="AutoShape 21"/>
          <p:cNvSpPr>
            <a:spLocks noChangeShapeType="1"/>
          </p:cNvSpPr>
          <p:nvPr/>
        </p:nvSpPr>
        <p:spPr bwMode="auto">
          <a:xfrm>
            <a:off x="4826075" y="3135364"/>
            <a:ext cx="980755" cy="22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7" name="AutoShape 20"/>
          <p:cNvSpPr>
            <a:spLocks noChangeShapeType="1"/>
          </p:cNvSpPr>
          <p:nvPr/>
        </p:nvSpPr>
        <p:spPr bwMode="auto">
          <a:xfrm>
            <a:off x="4826075" y="3749695"/>
            <a:ext cx="9350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5760946" y="4028123"/>
            <a:ext cx="2411453" cy="3457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establecer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ColorRelleno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utoShape 20"/>
          <p:cNvSpPr>
            <a:spLocks noChangeShapeType="1"/>
          </p:cNvSpPr>
          <p:nvPr/>
        </p:nvSpPr>
        <p:spPr bwMode="auto">
          <a:xfrm>
            <a:off x="4871754" y="4201021"/>
            <a:ext cx="9350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52" name="51 Triángulo isósceles"/>
          <p:cNvSpPr/>
          <p:nvPr/>
        </p:nvSpPr>
        <p:spPr>
          <a:xfrm>
            <a:off x="2516370" y="2943665"/>
            <a:ext cx="1910259" cy="1603922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615873" y="2859782"/>
            <a:ext cx="1867895" cy="667817"/>
            <a:chOff x="903905" y="3507854"/>
            <a:chExt cx="1867895" cy="667817"/>
          </a:xfrm>
        </p:grpSpPr>
        <p:sp>
          <p:nvSpPr>
            <p:cNvPr id="54" name="53 CuadroTexto"/>
            <p:cNvSpPr txBox="1"/>
            <p:nvPr/>
          </p:nvSpPr>
          <p:spPr>
            <a:xfrm>
              <a:off x="903905" y="3507854"/>
              <a:ext cx="1867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calcularPerímetro</a:t>
              </a:r>
              <a:r>
                <a:rPr lang="es-ES" sz="1400" dirty="0"/>
                <a:t>()</a:t>
              </a:r>
            </a:p>
          </p:txBody>
        </p:sp>
        <p:cxnSp>
          <p:nvCxnSpPr>
            <p:cNvPr id="7" name="6 Conector recto de flecha"/>
            <p:cNvCxnSpPr/>
            <p:nvPr/>
          </p:nvCxnSpPr>
          <p:spPr>
            <a:xfrm>
              <a:off x="903905" y="3867894"/>
              <a:ext cx="166582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903905" y="4141412"/>
              <a:ext cx="16367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1364104" y="3867894"/>
              <a:ext cx="88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30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23529" y="3522368"/>
            <a:ext cx="2088232" cy="648072"/>
            <a:chOff x="611561" y="4170440"/>
            <a:chExt cx="2088232" cy="648072"/>
          </a:xfrm>
        </p:grpSpPr>
        <p:sp>
          <p:nvSpPr>
            <p:cNvPr id="38" name="37 CuadroTexto"/>
            <p:cNvSpPr txBox="1"/>
            <p:nvPr/>
          </p:nvSpPr>
          <p:spPr>
            <a:xfrm>
              <a:off x="611561" y="4170440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obtenerColorRelleno</a:t>
              </a:r>
              <a:r>
                <a:rPr lang="es-ES" sz="1400" dirty="0"/>
                <a:t>()</a:t>
              </a: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1395164" y="4510735"/>
              <a:ext cx="101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"amarillo"</a:t>
              </a:r>
            </a:p>
          </p:txBody>
        </p:sp>
        <p:cxnSp>
          <p:nvCxnSpPr>
            <p:cNvPr id="46" name="45 Conector recto de flecha"/>
            <p:cNvCxnSpPr/>
            <p:nvPr/>
          </p:nvCxnSpPr>
          <p:spPr>
            <a:xfrm>
              <a:off x="973879" y="4519267"/>
              <a:ext cx="166582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flipH="1">
              <a:off x="903905" y="4800887"/>
              <a:ext cx="163671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107504" y="4155926"/>
            <a:ext cx="2880320" cy="523220"/>
            <a:chOff x="903905" y="3507854"/>
            <a:chExt cx="1867895" cy="523220"/>
          </a:xfrm>
        </p:grpSpPr>
        <p:sp>
          <p:nvSpPr>
            <p:cNvPr id="53" name="52 CuadroTexto"/>
            <p:cNvSpPr txBox="1"/>
            <p:nvPr/>
          </p:nvSpPr>
          <p:spPr>
            <a:xfrm>
              <a:off x="903905" y="3507854"/>
              <a:ext cx="1867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establecerColorRelleno</a:t>
              </a:r>
              <a:r>
                <a:rPr lang="es-ES" sz="1400" dirty="0"/>
                <a:t>("rosa")</a:t>
              </a:r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>
              <a:off x="1270215" y="3867894"/>
              <a:ext cx="129951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Llamada con línea 1"/>
          <p:cNvSpPr/>
          <p:nvPr/>
        </p:nvSpPr>
        <p:spPr>
          <a:xfrm>
            <a:off x="4940114" y="4676441"/>
            <a:ext cx="1858256" cy="438619"/>
          </a:xfrm>
          <a:prstGeom prst="borderCallout1">
            <a:avLst>
              <a:gd name="adj1" fmla="val -11358"/>
              <a:gd name="adj2" fmla="val 37049"/>
              <a:gd name="adj3" fmla="val -306967"/>
              <a:gd name="adj4" fmla="val 49351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return</a:t>
            </a:r>
            <a:r>
              <a:rPr lang="es-ES" sz="1400" dirty="0"/>
              <a:t>  lado1+lado2 + lado3</a:t>
            </a:r>
          </a:p>
        </p:txBody>
      </p:sp>
      <p:sp>
        <p:nvSpPr>
          <p:cNvPr id="60" name="59 Llamada con línea 1"/>
          <p:cNvSpPr/>
          <p:nvPr/>
        </p:nvSpPr>
        <p:spPr>
          <a:xfrm>
            <a:off x="4966672" y="4676439"/>
            <a:ext cx="1858256" cy="438619"/>
          </a:xfrm>
          <a:prstGeom prst="borderCallout1">
            <a:avLst>
              <a:gd name="adj1" fmla="val -27645"/>
              <a:gd name="adj2" fmla="val 58578"/>
              <a:gd name="adj3" fmla="val -179929"/>
              <a:gd name="adj4" fmla="val 64728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return</a:t>
            </a:r>
            <a:r>
              <a:rPr lang="es-ES" sz="1400" dirty="0"/>
              <a:t>  </a:t>
            </a:r>
            <a:r>
              <a:rPr lang="es-ES" sz="1400" dirty="0" err="1"/>
              <a:t>colorR</a:t>
            </a:r>
            <a:endParaRPr lang="es-ES" sz="1400" dirty="0"/>
          </a:p>
        </p:txBody>
      </p:sp>
      <p:sp>
        <p:nvSpPr>
          <p:cNvPr id="61" name="60 Llamada con línea 1"/>
          <p:cNvSpPr/>
          <p:nvPr/>
        </p:nvSpPr>
        <p:spPr>
          <a:xfrm>
            <a:off x="4959894" y="4704881"/>
            <a:ext cx="1858256" cy="438619"/>
          </a:xfrm>
          <a:prstGeom prst="borderCallout1">
            <a:avLst>
              <a:gd name="adj1" fmla="val -8101"/>
              <a:gd name="adj2" fmla="val 82413"/>
              <a:gd name="adj3" fmla="val -78950"/>
              <a:gd name="adj4" fmla="val 8548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colorR</a:t>
            </a:r>
            <a:r>
              <a:rPr lang="es-ES" sz="1400" dirty="0"/>
              <a:t>=</a:t>
            </a:r>
            <a:r>
              <a:rPr lang="es-ES" sz="1400" dirty="0" err="1"/>
              <a:t>nColor</a:t>
            </a:r>
            <a:endParaRPr lang="es-ES" sz="1400" dirty="0"/>
          </a:p>
        </p:txBody>
      </p:sp>
      <p:sp>
        <p:nvSpPr>
          <p:cNvPr id="44" name="3 Marcador de pie de página">
            <a:extLst>
              <a:ext uri="{FF2B5EF4-FFF2-40B4-BE49-F238E27FC236}">
                <a16:creationId xmlns:a16="http://schemas.microsoft.com/office/drawing/2014/main" id="{264C41BF-599D-426E-BF44-A474E6C1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717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82" grpId="0" animBg="1"/>
      <p:bldP spid="77" grpId="0" animBg="1"/>
      <p:bldP spid="72" grpId="0" animBg="1"/>
      <p:bldP spid="73" grpId="0" animBg="1"/>
      <p:bldP spid="52" grpId="0" animBg="1"/>
      <p:bldP spid="59" grpId="0" animBg="1"/>
      <p:bldP spid="59" grpId="1" animBg="1"/>
      <p:bldP spid="60" grpId="0" animBg="1"/>
      <p:bldP spid="60" grpId="1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Conceptos básicos de POO. Clase.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145992"/>
            <a:ext cx="8293911" cy="798278"/>
          </a:xfrm>
        </p:spPr>
        <p:txBody>
          <a:bodyPr>
            <a:normAutofit/>
          </a:bodyPr>
          <a:lstStyle/>
          <a:p>
            <a:r>
              <a:rPr lang="es-ES" sz="2400" dirty="0"/>
              <a:t>¿Cuántos objetos ves?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68 Grupo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31" name="Group 23"/>
              <p:cNvGrpSpPr>
                <a:grpSpLocks/>
              </p:cNvGrpSpPr>
              <p:nvPr/>
            </p:nvGrpSpPr>
            <p:grpSpPr bwMode="auto"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36" name="Oval 34"/>
                <p:cNvSpPr>
                  <a:spLocks noChangeArrowheads="1"/>
                </p:cNvSpPr>
                <p:nvPr/>
              </p:nvSpPr>
              <p:spPr bwMode="auto"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calcularArea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Rectangle 32"/>
                <p:cNvSpPr>
                  <a:spLocks noChangeArrowheads="1"/>
                </p:cNvSpPr>
                <p:nvPr/>
              </p:nvSpPr>
              <p:spPr bwMode="auto"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calcularPerimetro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Rectangle 31"/>
                <p:cNvSpPr>
                  <a:spLocks noChangeArrowheads="1"/>
                </p:cNvSpPr>
                <p:nvPr/>
              </p:nvSpPr>
              <p:spPr bwMode="auto"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obtenerColorRelleno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Métodos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Estado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Interno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lado1: 10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lado2: 20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colorR: azul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2" name="AutoShape 22"/>
              <p:cNvSpPr>
                <a:spLocks noChangeShapeType="1"/>
              </p:cNvSpPr>
              <p:nvPr/>
            </p:nvSpPr>
            <p:spPr bwMode="auto"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33" name="AutoShape 21"/>
              <p:cNvSpPr>
                <a:spLocks noChangeShapeType="1"/>
              </p:cNvSpPr>
              <p:nvPr/>
            </p:nvSpPr>
            <p:spPr bwMode="auto"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34" name="AutoShape 20"/>
              <p:cNvSpPr>
                <a:spLocks noChangeShapeType="1"/>
              </p:cNvSpPr>
              <p:nvPr/>
            </p:nvSpPr>
            <p:spPr bwMode="auto"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</p:grp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err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establecer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ColorRelleno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nColor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AutoShape 20"/>
            <p:cNvSpPr>
              <a:spLocks noChangeShapeType="1"/>
            </p:cNvSpPr>
            <p:nvPr/>
          </p:nvSpPr>
          <p:spPr bwMode="auto"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50" name="AutoShape 37"/>
          <p:cNvSpPr>
            <a:spLocks noChangeArrowheads="1"/>
          </p:cNvSpPr>
          <p:nvPr/>
        </p:nvSpPr>
        <p:spPr bwMode="auto">
          <a:xfrm>
            <a:off x="1460006" y="1597293"/>
            <a:ext cx="912359" cy="539110"/>
          </a:xfrm>
          <a:prstGeom prst="triangle">
            <a:avLst>
              <a:gd name="adj" fmla="val 69968"/>
            </a:avLst>
          </a:prstGeom>
          <a:solidFill>
            <a:srgbClr val="4BACC6"/>
          </a:solidFill>
          <a:ln w="38100">
            <a:solidFill>
              <a:srgbClr val="974706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3200"/>
          </a:p>
        </p:txBody>
      </p:sp>
      <p:sp>
        <p:nvSpPr>
          <p:cNvPr id="51" name="50 Triángulo isósceles"/>
          <p:cNvSpPr/>
          <p:nvPr/>
        </p:nvSpPr>
        <p:spPr>
          <a:xfrm>
            <a:off x="4935106" y="1455041"/>
            <a:ext cx="1008112" cy="704356"/>
          </a:xfrm>
          <a:prstGeom prst="triangle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0" name="69 Grupo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74" name="Group 23"/>
              <p:cNvGrpSpPr>
                <a:grpSpLocks/>
              </p:cNvGrpSpPr>
              <p:nvPr/>
            </p:nvGrpSpPr>
            <p:grpSpPr bwMode="auto"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calcularArea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Rectangle 32"/>
                <p:cNvSpPr>
                  <a:spLocks noChangeArrowheads="1"/>
                </p:cNvSpPr>
                <p:nvPr/>
              </p:nvSpPr>
              <p:spPr bwMode="auto"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calcularPerimetro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s-ES" altLang="es-ES" sz="1200" dirty="0" err="1"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obtenerColorRelleno</a:t>
                  </a:r>
                  <a:r>
                    <a:rPr lang="es-ES" altLang="es-ES" sz="1200" dirty="0"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()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Métodos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Estado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Interno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lado1: 10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lado2: 10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colorR</a:t>
                  </a:r>
                  <a:r>
                    <a:rPr kumimoji="0" lang="es-ES" altLang="es-E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: amarillo</a:t>
                  </a:r>
                  <a:endParaRPr kumimoji="0" lang="es-ES" altLang="es-E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2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…</a:t>
                  </a:r>
                  <a:endParaRPr kumimoji="0" lang="es-ES" altLang="es-E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5" name="AutoShape 22"/>
              <p:cNvSpPr>
                <a:spLocks noChangeShapeType="1"/>
              </p:cNvSpPr>
              <p:nvPr/>
            </p:nvSpPr>
            <p:spPr bwMode="auto"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76" name="AutoShape 21"/>
              <p:cNvSpPr>
                <a:spLocks noChangeShapeType="1"/>
              </p:cNvSpPr>
              <p:nvPr/>
            </p:nvSpPr>
            <p:spPr bwMode="auto"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  <p:sp>
            <p:nvSpPr>
              <p:cNvPr id="77" name="AutoShape 20"/>
              <p:cNvSpPr>
                <a:spLocks noChangeShapeType="1"/>
              </p:cNvSpPr>
              <p:nvPr/>
            </p:nvSpPr>
            <p:spPr bwMode="auto"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3200"/>
              </a:p>
            </p:txBody>
          </p:sp>
        </p:grp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dirty="0" err="1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establecerC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olorRelleno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altLang="es-E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nColor</a:t>
              </a:r>
              <a:r>
                <a:rPr kumimoji="0" lang="es-ES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AutoShape 20"/>
            <p:cNvSpPr>
              <a:spLocks noChangeShapeType="1"/>
            </p:cNvSpPr>
            <p:nvPr/>
          </p:nvSpPr>
          <p:spPr bwMode="auto">
            <a:xfrm>
              <a:off x="584899" y="5082155"/>
              <a:ext cx="9350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3200"/>
            </a:p>
          </p:txBody>
        </p:sp>
      </p:grpSp>
      <p:sp>
        <p:nvSpPr>
          <p:cNvPr id="52" name="3 Marcador de pie de página">
            <a:extLst>
              <a:ext uri="{FF2B5EF4-FFF2-40B4-BE49-F238E27FC236}">
                <a16:creationId xmlns:a16="http://schemas.microsoft.com/office/drawing/2014/main" id="{04AC4C80-09F7-4817-A0FF-958EDCFA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52852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2018</TotalTime>
  <Words>1752</Words>
  <Application>Microsoft Office PowerPoint</Application>
  <PresentationFormat>Presentación en pantalla (16:9)</PresentationFormat>
  <Paragraphs>411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Claridad</vt:lpstr>
      <vt:lpstr>TEMA: introducción a poo.             Objetos en java.</vt:lpstr>
      <vt:lpstr>Paradigmas de programación</vt:lpstr>
      <vt:lpstr>Paradigmas de programación</vt:lpstr>
      <vt:lpstr>Conceptos básicos de POO. Objeto.  </vt:lpstr>
      <vt:lpstr>Conceptos básicos de POO. Objeto</vt:lpstr>
      <vt:lpstr>Conceptos básicos de POO. Objeto.</vt:lpstr>
      <vt:lpstr>Conceptos básicos de POO. Objeto.</vt:lpstr>
      <vt:lpstr>Conceptos básicos de POO. Mensaje.</vt:lpstr>
      <vt:lpstr>Conceptos básicos de POO. Clase.</vt:lpstr>
      <vt:lpstr>Conceptos básicos de POO. Clase.</vt:lpstr>
      <vt:lpstr>Conceptos básicos de POO. Instanciación (creación de objeto)</vt:lpstr>
      <vt:lpstr>Programa orientado a objetos</vt:lpstr>
      <vt:lpstr>Desarrollo de SW Orientado a Objetos</vt:lpstr>
      <vt:lpstr>Objetos en Java.</vt:lpstr>
      <vt:lpstr>Objetos en Java. Instanciación (creación de objeto)</vt:lpstr>
      <vt:lpstr>Objetos en Java. Referencias.</vt:lpstr>
      <vt:lpstr>Envío de mensaje al objeto.</vt:lpstr>
      <vt:lpstr>Repaso de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introducción a la programación orientada a objetos</dc:title>
  <dc:creator>Victoria Sanz</dc:creator>
  <cp:lastModifiedBy>Silvana Lis Gallo</cp:lastModifiedBy>
  <cp:revision>443</cp:revision>
  <dcterms:created xsi:type="dcterms:W3CDTF">2015-05-21T14:00:56Z</dcterms:created>
  <dcterms:modified xsi:type="dcterms:W3CDTF">2019-04-10T22:14:39Z</dcterms:modified>
</cp:coreProperties>
</file>