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58" r:id="rId4"/>
    <p:sldId id="260" r:id="rId5"/>
    <p:sldId id="261" r:id="rId6"/>
    <p:sldId id="262" r:id="rId7"/>
    <p:sldId id="273" r:id="rId8"/>
    <p:sldId id="263" r:id="rId9"/>
    <p:sldId id="278" r:id="rId10"/>
    <p:sldId id="279" r:id="rId11"/>
    <p:sldId id="275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4" autoAdjust="0"/>
  </p:normalViewPr>
  <p:slideViewPr>
    <p:cSldViewPr>
      <p:cViewPr>
        <p:scale>
          <a:sx n="200" d="100"/>
          <a:sy n="200" d="100"/>
        </p:scale>
        <p:origin x="-5118" y="-3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CBFE-67E4-448D-B08A-69D82C2534AC}" type="datetimeFigureOut">
              <a:rPr lang="es-ES" smtClean="0"/>
              <a:pPr/>
              <a:t>17/09/2019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40E5-BB30-4608-83B2-600531ED0C0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4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54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8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DD6-345E-4BB2-9AA6-AF414568BBE7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4861-0BFE-4708-914E-27BAB77D0F26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BA7-B530-49B3-B9DA-A9CCA9D10CA8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3261-A287-47C2-8DB2-968F3764FCF3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3FBE-85EC-4EED-A82D-3CAD365E576B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Programación 2 - 2019 - Módulo POO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A77-6DDF-48A3-AF9D-0E0B00AE15FF}" type="datetime1">
              <a:rPr lang="es-ES" smtClean="0"/>
              <a:t>17/09/2019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E34-1E05-46FE-8810-6A3C83DEE892}" type="datetime1">
              <a:rPr lang="es-ES" smtClean="0"/>
              <a:t>17/09/2019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3 Marcador de pie de página"/>
          <p:cNvSpPr>
            <a:spLocks noGrp="1"/>
          </p:cNvSpPr>
          <p:nvPr>
            <p:ph type="ftr" sz="quarter" idx="1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5CB6-0E1B-4926-97AD-ADC1254CA965}" type="datetime1">
              <a:rPr lang="es-ES" smtClean="0"/>
              <a:t>17/09/2019</a:t>
            </a:fld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89E1-F4CB-4EB6-B98C-FB2D20E0D839}" type="datetime1">
              <a:rPr lang="es-ES" smtClean="0"/>
              <a:t>17/09/2019</a:t>
            </a:fld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E093-5A75-4379-9025-7E1C74BD2041}" type="datetime1">
              <a:rPr lang="es-ES" smtClean="0"/>
              <a:t>17/09/2019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D9A-C916-49A9-B85F-CF977DDD63B1}" type="datetime1">
              <a:rPr lang="es-ES" smtClean="0"/>
              <a:t>17/09/2019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D60624-37BB-4E77-9EE8-18998A116CCD}" type="datetime1">
              <a:rPr lang="es-ES" smtClean="0"/>
              <a:t>17/09/2019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19872" y="0"/>
            <a:ext cx="4114800" cy="2468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Programación 2 - 2019 - Módulo POO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Tema: POO utilizando java. Parte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7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889248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la referencia del parámetro formal, el parámetro actual sigue referenciando al mismo objeto.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</a:t>
            </a:r>
            <a:r>
              <a:rPr lang="es-ES" sz="1200"/>
              <a:t>new Libro();</a:t>
            </a:r>
            <a:endParaRPr lang="es-ES" sz="1200" dirty="0"/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l1.hacerTres(l2);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hacerTres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l= new Libro();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Elipse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"Java"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12" name="11 Rectángulo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l2 </a:t>
            </a:r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 (parámetro formal)</a:t>
            </a:r>
            <a:endParaRPr lang="es-AR" sz="14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9" idx="0"/>
          </p:cNvCxnSpPr>
          <p:nvPr/>
        </p:nvCxnSpPr>
        <p:spPr>
          <a:xfrm>
            <a:off x="6323012" y="3785431"/>
            <a:ext cx="7385" cy="31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"Otro"</a:t>
            </a:r>
          </a:p>
          <a:p>
            <a:pPr algn="ctr"/>
            <a:r>
              <a:rPr lang="es-ES" sz="1400" dirty="0"/>
              <a:t>….</a:t>
            </a:r>
          </a:p>
          <a:p>
            <a:pPr algn="ctr"/>
            <a:endParaRPr lang="es-AR" sz="14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l1 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02272" y="4794706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"Java"</a:t>
            </a:r>
            <a:endParaRPr lang="es-AR" dirty="0"/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102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2" grpId="0"/>
      <p:bldP spid="13" grpId="0"/>
      <p:bldP spid="13" grpId="1"/>
      <p:bldP spid="19" grpId="0" animBg="1"/>
      <p:bldP spid="19" grpId="1" animBg="1"/>
      <p:bldP spid="16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chemeClr val="bg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Definición de clases. Ejemplo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Libro</a:t>
            </a:r>
            <a:r>
              <a:rPr lang="en-US" sz="1400" b="1" dirty="0"/>
              <a:t> {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titulo;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</a:t>
            </a:r>
            <a:r>
              <a:rPr lang="es-AR" sz="1400" dirty="0" err="1"/>
              <a:t>primerAutor</a:t>
            </a:r>
            <a:r>
              <a:rPr lang="es-AR" sz="1400" dirty="0"/>
              <a:t>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editorial;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añoEdicion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ISBN;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double</a:t>
            </a:r>
            <a:r>
              <a:rPr lang="es-AR" sz="1400" dirty="0"/>
              <a:t> precio; </a:t>
            </a:r>
            <a:r>
              <a:rPr lang="en-US" sz="1400" b="1" dirty="0"/>
              <a:t>  </a:t>
            </a:r>
          </a:p>
          <a:p>
            <a:r>
              <a:rPr lang="en-US" sz="1400" b="1" dirty="0"/>
              <a:t>  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getTitulo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void </a:t>
            </a:r>
            <a:r>
              <a:rPr lang="en-US" sz="1400" dirty="0" err="1"/>
              <a:t>setTitulo</a:t>
            </a:r>
            <a:r>
              <a:rPr lang="en-US" sz="1400" dirty="0"/>
              <a:t>(String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titulo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double </a:t>
            </a:r>
            <a:r>
              <a:rPr lang="en-US" sz="1400" dirty="0" err="1"/>
              <a:t>getPrecio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   </a:t>
            </a:r>
          </a:p>
          <a:p>
            <a:r>
              <a:rPr lang="en-US" sz="1400" b="1" dirty="0"/>
              <a:t>    … 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   public</a:t>
            </a:r>
            <a:r>
              <a:rPr lang="en-US" sz="1400" dirty="0"/>
              <a:t> void </a:t>
            </a:r>
            <a:r>
              <a:rPr lang="en-US" sz="1400" dirty="0" err="1"/>
              <a:t>setPrecio</a:t>
            </a:r>
            <a:r>
              <a:rPr lang="en-US" sz="1400" dirty="0"/>
              <a:t>(double </a:t>
            </a:r>
            <a:r>
              <a:rPr lang="en-US" sz="1400" dirty="0" err="1"/>
              <a:t>unPrecio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precio</a:t>
            </a:r>
            <a:r>
              <a:rPr lang="en-US" sz="1400" dirty="0"/>
              <a:t>= </a:t>
            </a:r>
            <a:r>
              <a:rPr lang="en-US" sz="1400" dirty="0" err="1"/>
              <a:t>unPrecio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70C0"/>
                </a:solidFill>
              </a:rPr>
              <a:t>String aux</a:t>
            </a:r>
            <a:r>
              <a:rPr lang="en-US" sz="1400" dirty="0"/>
              <a:t> = </a:t>
            </a:r>
            <a:r>
              <a:rPr lang="en-US" sz="1400" dirty="0" err="1"/>
              <a:t>titulo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" </a:t>
            </a:r>
            <a:r>
              <a:rPr lang="en-US" sz="1400" dirty="0"/>
              <a:t>+ </a:t>
            </a:r>
            <a:r>
              <a:rPr lang="en-US" sz="1400" dirty="0" err="1"/>
              <a:t>primerAutor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n-US" sz="1400" dirty="0"/>
              <a:t>+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añoEdicion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n-US" sz="1400" dirty="0"/>
              <a:t>+ ISBN;</a:t>
            </a:r>
          </a:p>
          <a:p>
            <a:r>
              <a:rPr lang="en-US" sz="1400" dirty="0"/>
              <a:t>       return </a:t>
            </a:r>
            <a:r>
              <a:rPr lang="en-US" sz="1400" dirty="0">
                <a:solidFill>
                  <a:srgbClr val="0070C0"/>
                </a:solidFill>
              </a:rPr>
              <a:t>aux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}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precio.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67694" y="2175626"/>
            <a:ext cx="216880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 Ver Libro.java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Estado (características)</a:t>
            </a:r>
          </a:p>
        </p:txBody>
      </p:sp>
      <p:sp>
        <p:nvSpPr>
          <p:cNvPr id="13" name="12 Flecha abajo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Métodos (acciones)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tx2"/>
                </a:solidFill>
              </a:rPr>
              <a:t>aux</a:t>
            </a:r>
            <a:r>
              <a:rPr lang="es-ES" b="1" dirty="0">
                <a:solidFill>
                  <a:schemeClr val="tx2"/>
                </a:solidFill>
              </a:rPr>
              <a:t>: variable local al método</a:t>
            </a:r>
          </a:p>
        </p:txBody>
      </p:sp>
      <p:sp>
        <p:nvSpPr>
          <p:cNvPr id="1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8494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/>
      <p:bldP spid="13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Instanciación (creación de objetos)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657600"/>
          </a:xfrm>
        </p:spPr>
        <p:txBody>
          <a:bodyPr>
            <a:normAutofit/>
          </a:bodyPr>
          <a:lstStyle/>
          <a:p>
            <a:r>
              <a:rPr lang="es-ES" sz="1600" b="1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b="1" dirty="0"/>
              <a:t>Enviar a la clase el mensaje de creación: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      </a:t>
            </a:r>
            <a:endParaRPr lang="es-ES" sz="1400" b="1" dirty="0"/>
          </a:p>
          <a:p>
            <a:r>
              <a:rPr lang="es-ES" sz="1600" b="1" i="1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b="1" dirty="0"/>
              <a:t>Secuencia de pasos en la creación:</a:t>
            </a:r>
          </a:p>
          <a:p>
            <a:pPr lvl="1"/>
            <a:r>
              <a:rPr lang="es-ES" sz="1400" i="1" dirty="0"/>
              <a:t>Reserva de Memoria.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729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35472" y="2067694"/>
            <a:ext cx="26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= new Libro();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203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</p:txBody>
      </p:sp>
      <p:sp>
        <p:nvSpPr>
          <p:cNvPr id="12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086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ECDB40-065E-43FC-8B30-985CA7FF0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" t="16667"/>
          <a:stretch/>
        </p:blipFill>
        <p:spPr>
          <a:xfrm>
            <a:off x="4644007" y="4443958"/>
            <a:ext cx="4560663" cy="7200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Envío de mensaje al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Sintaxis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objeto.nombreMétodo</a:t>
            </a:r>
            <a:r>
              <a:rPr lang="es-ES" dirty="0"/>
              <a:t>(parámetros actuales);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sz="1800" dirty="0">
                <a:solidFill>
                  <a:schemeClr val="tx2"/>
                </a:solidFill>
              </a:rPr>
              <a:t>Ejemplo </a:t>
            </a:r>
            <a:r>
              <a:rPr lang="es-ES" sz="1800" i="1" dirty="0" err="1">
                <a:solidFill>
                  <a:schemeClr val="tx2"/>
                </a:solidFill>
              </a:rPr>
              <a:t>main</a:t>
            </a:r>
            <a:endParaRPr lang="es-ES" dirty="0"/>
          </a:p>
          <a:p>
            <a:pPr marL="274320" lvl="1" indent="0">
              <a:buNone/>
            </a:pPr>
            <a:r>
              <a:rPr lang="es-ES" dirty="0"/>
              <a:t>        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libro.setTitulo</a:t>
            </a:r>
            <a:r>
              <a:rPr lang="es-ES" dirty="0"/>
              <a:t>("Java: A </a:t>
            </a:r>
            <a:r>
              <a:rPr lang="es-ES" dirty="0" err="1"/>
              <a:t>Beginner's</a:t>
            </a:r>
            <a:r>
              <a:rPr lang="es-ES" dirty="0"/>
              <a:t> Guide");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libro.setEditorial</a:t>
            </a:r>
            <a:r>
              <a:rPr lang="es-ES" dirty="0"/>
              <a:t>("</a:t>
            </a:r>
            <a:r>
              <a:rPr lang="es-ES" dirty="0" err="1"/>
              <a:t>Mcgraw-Hill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libro.setAñoEdicion</a:t>
            </a:r>
            <a:r>
              <a:rPr lang="es-ES" dirty="0"/>
              <a:t>(2014);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libro.setPrimerAutor</a:t>
            </a:r>
            <a:r>
              <a:rPr lang="es-ES" dirty="0"/>
              <a:t>("Herbert </a:t>
            </a:r>
            <a:r>
              <a:rPr lang="es-ES" dirty="0" err="1"/>
              <a:t>Schildt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libro.setISBN</a:t>
            </a:r>
            <a:r>
              <a:rPr lang="es-ES" dirty="0"/>
              <a:t>("978-0071809252");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libro.setPrecio</a:t>
            </a:r>
            <a:r>
              <a:rPr lang="es-ES" dirty="0"/>
              <a:t>(21.72);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System.out.println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libro.toString</a:t>
            </a:r>
            <a:r>
              <a:rPr lang="es-ES" dirty="0">
                <a:solidFill>
                  <a:schemeClr val="tx2"/>
                </a:solidFill>
              </a:rPr>
              <a:t>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089970" y="3507854"/>
            <a:ext cx="30243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Ver DemoLibro.java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5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Enunciado</a:t>
            </a:r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Generar una clase para representar libros. Un libro se caracteriza por:  título, nombre del primer autor, nombre de la editorial, año de edición, ISBN, precio </a:t>
            </a:r>
          </a:p>
          <a:p>
            <a:endParaRPr lang="es-ES" sz="1800" dirty="0"/>
          </a:p>
          <a:p>
            <a:r>
              <a:rPr lang="es-AR" sz="1800" dirty="0"/>
              <a:t>El libro debe saber:</a:t>
            </a:r>
          </a:p>
          <a:p>
            <a:pPr lvl="1"/>
            <a:r>
              <a:rPr lang="es-AR" sz="1600" dirty="0">
                <a:solidFill>
                  <a:schemeClr val="tx2"/>
                </a:solidFill>
              </a:rPr>
              <a:t>Devolver el valor de cada atributo.</a:t>
            </a:r>
          </a:p>
          <a:p>
            <a:pPr lvl="1"/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Modificar el valor de cada atributo. </a:t>
            </a:r>
          </a:p>
          <a:p>
            <a:pPr lvl="1"/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Devolver un su representación en formato </a:t>
            </a:r>
            <a:r>
              <a:rPr lang="es-AR" sz="16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274320" lvl="1" indent="0">
              <a:buNone/>
            </a:pPr>
            <a:r>
              <a:rPr lang="es-AR" sz="1600" dirty="0" err="1"/>
              <a:t>Repr</a:t>
            </a:r>
            <a:r>
              <a:rPr lang="es-AR" sz="1600" dirty="0"/>
              <a:t>. </a:t>
            </a:r>
            <a:r>
              <a:rPr lang="es-AR" sz="1600" i="1" dirty="0"/>
              <a:t>“Java: A </a:t>
            </a:r>
            <a:r>
              <a:rPr lang="es-AR" sz="1600" i="1" dirty="0" err="1"/>
              <a:t>Beginner's</a:t>
            </a:r>
            <a:r>
              <a:rPr lang="es-AR" sz="1600" i="1" dirty="0"/>
              <a:t> Guide por Herbert </a:t>
            </a:r>
            <a:r>
              <a:rPr lang="es-AR" sz="1600" i="1" dirty="0" err="1"/>
              <a:t>Schildt</a:t>
            </a:r>
            <a:r>
              <a:rPr lang="es-AR" sz="1600" i="1" dirty="0"/>
              <a:t> – </a:t>
            </a:r>
          </a:p>
          <a:p>
            <a:pPr marL="274320" lvl="1" indent="0">
              <a:buNone/>
            </a:pPr>
            <a:r>
              <a:rPr lang="es-AR" sz="1600" i="1" dirty="0"/>
              <a:t>2014 -  ISBN: 978-0071809252”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7" name="6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12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Definición de clases.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43608" y="1902646"/>
            <a:ext cx="6912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AR" dirty="0" err="1"/>
              <a:t>public</a:t>
            </a:r>
            <a:r>
              <a:rPr lang="es-AR" b="1" dirty="0"/>
              <a:t>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NombreDeClase</a:t>
            </a:r>
            <a:r>
              <a:rPr lang="es-AR" dirty="0"/>
              <a:t> { </a:t>
            </a:r>
            <a:endParaRPr lang="es-ES" dirty="0"/>
          </a:p>
          <a:p>
            <a:r>
              <a:rPr lang="es-AR" dirty="0"/>
              <a:t>     /* Declaración del </a:t>
            </a:r>
            <a:r>
              <a:rPr lang="es-AR" b="1" i="1" dirty="0"/>
              <a:t>estado</a:t>
            </a:r>
            <a:r>
              <a:rPr lang="es-AR" dirty="0"/>
              <a:t> del objeto*/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constructor(es)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métodos</a:t>
            </a:r>
            <a:r>
              <a:rPr lang="es-AR" dirty="0"/>
              <a:t> que implementan </a:t>
            </a:r>
            <a:r>
              <a:rPr lang="es-AR" i="1" dirty="0"/>
              <a:t>acciones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}</a:t>
            </a:r>
            <a:endParaRPr lang="es-ES" dirty="0"/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818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747864"/>
          </a:xfrm>
        </p:spPr>
        <p:txBody>
          <a:bodyPr>
            <a:normAutofit/>
          </a:bodyPr>
          <a:lstStyle/>
          <a:p>
            <a:r>
              <a:rPr lang="es-ES" sz="2000" dirty="0"/>
              <a:t>Estado interno: </a:t>
            </a:r>
          </a:p>
          <a:p>
            <a:pPr lvl="1"/>
            <a:r>
              <a:rPr lang="es-AR" sz="1800" i="1" dirty="0"/>
              <a:t>Datos de tipos primitivos</a:t>
            </a:r>
          </a:p>
          <a:p>
            <a:pPr lvl="1"/>
            <a:r>
              <a:rPr lang="es-AR" sz="1800" i="1" dirty="0"/>
              <a:t>Referencias a otros objetos</a:t>
            </a:r>
            <a:r>
              <a:rPr lang="es-AR" sz="1800" dirty="0"/>
              <a:t>.</a:t>
            </a:r>
          </a:p>
          <a:p>
            <a:pPr lvl="1"/>
            <a:endParaRPr lang="es-AR" sz="1800" dirty="0"/>
          </a:p>
          <a:p>
            <a:pPr lvl="0"/>
            <a:r>
              <a:rPr lang="es-AR" sz="2000" dirty="0"/>
              <a:t>Anteponer a la declaración la palabra </a:t>
            </a:r>
            <a:r>
              <a:rPr lang="es-AR" sz="2000" b="1" i="1" dirty="0" err="1"/>
              <a:t>private</a:t>
            </a:r>
            <a:r>
              <a:rPr lang="es-AR" sz="2000" b="1" i="1" dirty="0"/>
              <a:t> </a:t>
            </a:r>
            <a:r>
              <a:rPr lang="es-AR" sz="2000" i="1" dirty="0"/>
              <a:t>para lograr encapsulamiento (ocultamiento de la información).</a:t>
            </a:r>
          </a:p>
          <a:p>
            <a:pPr lvl="0"/>
            <a:endParaRPr lang="es-AR" sz="2000" dirty="0"/>
          </a:p>
          <a:p>
            <a:r>
              <a:rPr lang="es-AR" sz="2000" dirty="0"/>
              <a:t>En la declaración del dato se puede dar un valor inicial (inicialización explícita). </a:t>
            </a:r>
          </a:p>
          <a:p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TipoPrimitivo</a:t>
            </a:r>
            <a:r>
              <a:rPr lang="es-AR" sz="1600" dirty="0"/>
              <a:t> </a:t>
            </a:r>
            <a:r>
              <a:rPr lang="es-AR" sz="1600" dirty="0" err="1"/>
              <a:t>nombreDato</a:t>
            </a:r>
            <a:r>
              <a:rPr lang="es-AR" sz="1600" dirty="0"/>
              <a:t>;            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NombreDeClase</a:t>
            </a:r>
            <a:r>
              <a:rPr lang="es-AR" sz="1600" dirty="0"/>
              <a:t>  </a:t>
            </a:r>
            <a:r>
              <a:rPr lang="es-AR" sz="1600" dirty="0" err="1"/>
              <a:t>nombreDato</a:t>
            </a:r>
            <a:r>
              <a:rPr lang="es-AR" sz="1600" dirty="0"/>
              <a:t>;      </a:t>
            </a:r>
            <a:r>
              <a:rPr lang="es-AR" sz="1600" dirty="0" err="1"/>
              <a:t>String</a:t>
            </a:r>
            <a:r>
              <a:rPr lang="es-AR" sz="1600" dirty="0"/>
              <a:t> titulo;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  = 10.5;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AR" sz="1600" dirty="0"/>
              <a:t>titulo </a:t>
            </a:r>
            <a:r>
              <a:rPr lang="es-ES" sz="1600" dirty="0"/>
              <a:t>= 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";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err="1">
                <a:solidFill>
                  <a:schemeClr val="tx2"/>
                </a:solidFill>
              </a:rPr>
              <a:t>private</a:t>
            </a:r>
            <a:r>
              <a:rPr lang="es-AR" sz="1600" dirty="0">
                <a:solidFill>
                  <a:schemeClr val="tx2"/>
                </a:solidFill>
              </a:rPr>
              <a:t>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7058899" y="2571750"/>
            <a:ext cx="2100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i="1" dirty="0">
                <a:solidFill>
                  <a:schemeClr val="tx2"/>
                </a:solidFill>
              </a:rPr>
              <a:t>Las </a:t>
            </a:r>
            <a:r>
              <a:rPr lang="es-AR" sz="1400" i="1" dirty="0" err="1">
                <a:solidFill>
                  <a:schemeClr val="tx2"/>
                </a:solidFill>
              </a:rPr>
              <a:t>v.i.</a:t>
            </a:r>
            <a:r>
              <a:rPr lang="es-AR" sz="1400" i="1" dirty="0">
                <a:solidFill>
                  <a:schemeClr val="tx2"/>
                </a:solidFill>
              </a:rPr>
              <a:t> </a:t>
            </a:r>
            <a:r>
              <a:rPr lang="es-AR" sz="1400" b="1" i="1" dirty="0">
                <a:solidFill>
                  <a:schemeClr val="tx2"/>
                </a:solidFill>
              </a:rPr>
              <a:t>privadas</a:t>
            </a:r>
            <a:r>
              <a:rPr lang="es-AR" sz="1400" i="1" dirty="0">
                <a:solidFill>
                  <a:schemeClr val="tx2"/>
                </a:solidFill>
              </a:rPr>
              <a:t> pueden ser accedidas sólo dentro de la clase  que las declara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19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528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 Ejemplo.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Libro {</a:t>
            </a:r>
          </a:p>
          <a:p>
            <a:r>
              <a:rPr lang="es-AR" b="1" dirty="0"/>
              <a:t>   /* Declaración del estado */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titulo;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primerAutor</a:t>
            </a:r>
            <a:r>
              <a:rPr lang="es-AR" dirty="0"/>
              <a:t>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editorial;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añoEdicion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ISBN;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double</a:t>
            </a:r>
            <a:r>
              <a:rPr lang="es-AR" dirty="0"/>
              <a:t> precio; 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 ….</a:t>
            </a:r>
          </a:p>
          <a:p>
            <a:r>
              <a:rPr lang="es-AR" dirty="0"/>
              <a:t>}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580112" y="3523535"/>
            <a:ext cx="3303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¿Qué debo hacer si quiero que mis libros tengan por defecto año de edición 2015 y precio 100?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476968" y="1707654"/>
            <a:ext cx="3510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Los datos correspondientes al estado toman un valor por defecto cuando no se inicializan explícitamente. </a:t>
            </a:r>
          </a:p>
          <a:p>
            <a:pPr algn="ctr">
              <a:defRPr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(numéricos =&gt; 0;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false;</a:t>
            </a:r>
          </a:p>
          <a:p>
            <a:pPr algn="ctr">
              <a:defRPr/>
            </a:pP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''; objetos =&gt;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A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633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8520" y="1203598"/>
            <a:ext cx="9144000" cy="3819872"/>
          </a:xfrm>
        </p:spPr>
        <p:txBody>
          <a:bodyPr>
            <a:noAutofit/>
          </a:bodyPr>
          <a:lstStyle/>
          <a:p>
            <a:r>
              <a:rPr lang="es-ES" sz="2000" dirty="0"/>
              <a:t>Sintaxis</a:t>
            </a:r>
          </a:p>
          <a:p>
            <a:endParaRPr lang="es-ES" sz="2000" dirty="0"/>
          </a:p>
          <a:p>
            <a:pPr marL="274320" lvl="1" indent="0">
              <a:buNone/>
            </a:pPr>
            <a:endParaRPr lang="es-ES" sz="1600" dirty="0"/>
          </a:p>
          <a:p>
            <a:pPr marL="274320" lvl="1" indent="0">
              <a:buNone/>
            </a:pPr>
            <a:endParaRPr lang="es-ES" sz="1600" dirty="0"/>
          </a:p>
          <a:p>
            <a:pPr lvl="1"/>
            <a:r>
              <a:rPr lang="es-ES" sz="1600" b="1" dirty="0" err="1"/>
              <a:t>public</a:t>
            </a:r>
            <a:r>
              <a:rPr lang="es-ES" sz="1600" b="1" dirty="0"/>
              <a:t>: </a:t>
            </a:r>
            <a:r>
              <a:rPr lang="es-ES" sz="1600" dirty="0"/>
              <a:t>indica que el método forma parte de la interfaz.</a:t>
            </a:r>
          </a:p>
          <a:p>
            <a:pPr lvl="1"/>
            <a:r>
              <a:rPr lang="es-AR" sz="1600" b="1" i="1" dirty="0" err="1"/>
              <a:t>TipoRetorno</a:t>
            </a:r>
            <a:r>
              <a:rPr lang="es-AR" sz="1600" b="1" dirty="0"/>
              <a:t>: </a:t>
            </a:r>
            <a:r>
              <a:rPr lang="es-AR" sz="1600" dirty="0"/>
              <a:t>tipo de dato primitivo / nombre de clase / </a:t>
            </a:r>
            <a:r>
              <a:rPr lang="es-AR" sz="1600" dirty="0" err="1"/>
              <a:t>void</a:t>
            </a:r>
            <a:r>
              <a:rPr lang="es-AR" sz="1600" dirty="0"/>
              <a:t> (no retorna dato). </a:t>
            </a:r>
          </a:p>
          <a:p>
            <a:pPr lvl="1"/>
            <a:r>
              <a:rPr lang="es-AR" sz="1600" b="1" dirty="0" err="1"/>
              <a:t>nombreMetodo</a:t>
            </a:r>
            <a:r>
              <a:rPr lang="es-AR" sz="1600" b="1" dirty="0"/>
              <a:t>: </a:t>
            </a:r>
            <a:r>
              <a:rPr lang="es-AR" sz="1600" dirty="0"/>
              <a:t>verbo seguido de palabras. Convención de nombres.</a:t>
            </a:r>
          </a:p>
          <a:p>
            <a:pPr lvl="1"/>
            <a:r>
              <a:rPr lang="es-ES" sz="1600" b="1" dirty="0"/>
              <a:t>Lista de parámetros: </a:t>
            </a:r>
            <a:r>
              <a:rPr lang="es-ES" sz="1600" dirty="0"/>
              <a:t>datos de tipos primitivos u objetos. </a:t>
            </a:r>
          </a:p>
          <a:p>
            <a:pPr lvl="2"/>
            <a:r>
              <a:rPr lang="es-ES" sz="1400" dirty="0" err="1"/>
              <a:t>TipoPrimitivo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r>
              <a:rPr lang="es-ES" sz="1400" dirty="0"/>
              <a:t>     //   </a:t>
            </a:r>
            <a:r>
              <a:rPr lang="es-ES" sz="1400" dirty="0" err="1"/>
              <a:t>NombreClase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endParaRPr lang="es-ES" sz="1400" dirty="0"/>
          </a:p>
          <a:p>
            <a:pPr lvl="2"/>
            <a:r>
              <a:rPr lang="es-ES" sz="1400" dirty="0"/>
              <a:t>Separación por coma. </a:t>
            </a:r>
          </a:p>
          <a:p>
            <a:pPr lvl="2"/>
            <a:r>
              <a:rPr lang="es-ES" sz="1400" dirty="0"/>
              <a:t>Pasaje por valor únicamente. </a:t>
            </a:r>
          </a:p>
          <a:p>
            <a:pPr lvl="1"/>
            <a:r>
              <a:rPr lang="es-ES" sz="1600" b="1" dirty="0"/>
              <a:t>Declaración de variables locales</a:t>
            </a:r>
            <a:r>
              <a:rPr lang="es-ES" sz="1600" dirty="0"/>
              <a:t>. Ámbito. Tiempo de vida. (Declaración </a:t>
            </a:r>
            <a:r>
              <a:rPr lang="es-ES" sz="1600" dirty="0" err="1"/>
              <a:t>idem</a:t>
            </a:r>
            <a:r>
              <a:rPr lang="es-ES" sz="1600" dirty="0"/>
              <a:t> que en </a:t>
            </a:r>
            <a:r>
              <a:rPr lang="es-ES" sz="1600" dirty="0" err="1"/>
              <a:t>Main</a:t>
            </a:r>
            <a:r>
              <a:rPr lang="es-ES" sz="1600" dirty="0"/>
              <a:t>)</a:t>
            </a:r>
          </a:p>
          <a:p>
            <a:pPr lvl="1"/>
            <a:r>
              <a:rPr lang="es-ES" sz="1600" b="1" dirty="0"/>
              <a:t>Cuerpo. </a:t>
            </a:r>
            <a:r>
              <a:rPr lang="es-ES" sz="1600" dirty="0"/>
              <a:t>Código puede utilizar estado y modificarlo (</a:t>
            </a:r>
            <a:r>
              <a:rPr lang="es-ES" sz="1600" dirty="0" err="1"/>
              <a:t>v.i.</a:t>
            </a:r>
            <a:r>
              <a:rPr lang="es-ES" sz="1600" dirty="0"/>
              <a:t>) – devolver resultado </a:t>
            </a:r>
            <a:r>
              <a:rPr lang="es-ES" sz="1600" b="1" dirty="0" err="1"/>
              <a:t>return</a:t>
            </a:r>
            <a:endParaRPr lang="es-ES" sz="1600" dirty="0"/>
          </a:p>
          <a:p>
            <a:pPr marL="274320" lvl="1" indent="0">
              <a:buNone/>
            </a:pPr>
            <a:endParaRPr lang="es-ES" sz="1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763688" y="1347614"/>
            <a:ext cx="64087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 err="1"/>
              <a:t>public</a:t>
            </a:r>
            <a:r>
              <a:rPr lang="es-AR" sz="1600" dirty="0"/>
              <a:t> </a:t>
            </a:r>
            <a:r>
              <a:rPr lang="es-AR" sz="1600" dirty="0" err="1"/>
              <a:t>TipoRetorno</a:t>
            </a:r>
            <a:r>
              <a:rPr lang="es-AR" sz="1600" dirty="0"/>
              <a:t> </a:t>
            </a:r>
            <a:r>
              <a:rPr lang="es-AR" sz="1600" dirty="0" err="1"/>
              <a:t>nombreMetodo</a:t>
            </a:r>
            <a:r>
              <a:rPr lang="es-AR" sz="1600" dirty="0"/>
              <a:t> ( lista de parámetros formales ) { </a:t>
            </a:r>
            <a:endParaRPr lang="es-ES" sz="1600" dirty="0"/>
          </a:p>
          <a:p>
            <a:r>
              <a:rPr lang="es-AR" sz="1600" dirty="0"/>
              <a:t>       /* Declaración de variables locales al método */</a:t>
            </a:r>
            <a:endParaRPr lang="es-ES" sz="1600" dirty="0"/>
          </a:p>
          <a:p>
            <a:r>
              <a:rPr lang="es-AR" sz="1600" dirty="0"/>
              <a:t>       /* Cuerpo del método */ </a:t>
            </a:r>
            <a:endParaRPr lang="es-ES" sz="1600" dirty="0"/>
          </a:p>
          <a:p>
            <a:r>
              <a:rPr lang="es-AR" sz="1600" dirty="0"/>
              <a:t>}</a:t>
            </a:r>
            <a:endParaRPr lang="es-ES" sz="1600" dirty="0"/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046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Gráficamente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00192" y="1996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actuales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0025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formales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0" y="1903855"/>
            <a:ext cx="270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Envío de mensaje</a:t>
            </a:r>
          </a:p>
          <a:p>
            <a:r>
              <a:rPr lang="es-ES" dirty="0"/>
              <a:t>     Código llamador  </a:t>
            </a:r>
          </a:p>
          <a:p>
            <a:r>
              <a:rPr lang="es-ES" dirty="0"/>
              <a:t>     queda pendiente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77" y="3035680"/>
            <a:ext cx="27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Ejecución del método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3292" y="4011910"/>
            <a:ext cx="41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Retorno del resultado</a:t>
            </a:r>
          </a:p>
          <a:p>
            <a:r>
              <a:rPr lang="es-ES" b="1" dirty="0"/>
              <a:t>     </a:t>
            </a:r>
            <a:r>
              <a:rPr lang="es-ES" dirty="0"/>
              <a:t>El control vuelve al llamador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331834" y="3980550"/>
            <a:ext cx="27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 de retorno (puede no existir - </a:t>
            </a:r>
            <a:r>
              <a:rPr lang="es-ES" i="1" dirty="0" err="1"/>
              <a:t>void</a:t>
            </a:r>
            <a:r>
              <a:rPr lang="es-ES" dirty="0"/>
              <a:t>)</a:t>
            </a:r>
          </a:p>
        </p:txBody>
      </p:sp>
      <p:sp>
        <p:nvSpPr>
          <p:cNvPr id="18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710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6984776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endParaRPr lang="es-ES" sz="2000" dirty="0"/>
          </a:p>
          <a:p>
            <a:pPr marL="274320" lvl="1" indent="0">
              <a:buNone/>
            </a:pPr>
            <a:r>
              <a:rPr lang="es-ES" sz="1800" i="1" dirty="0"/>
              <a:t>a) Parámetro dato primitivo: </a:t>
            </a:r>
          </a:p>
          <a:p>
            <a:pPr lvl="2"/>
            <a:r>
              <a:rPr lang="es-ES" sz="1600" b="1" dirty="0"/>
              <a:t>Parámetro</a:t>
            </a:r>
            <a:r>
              <a:rPr lang="es-ES" sz="1600" dirty="0"/>
              <a:t> </a:t>
            </a:r>
            <a:r>
              <a:rPr lang="es-ES" sz="1600" b="1" dirty="0"/>
              <a:t>formal </a:t>
            </a:r>
            <a:r>
              <a:rPr lang="es-ES" sz="1600" dirty="0"/>
              <a:t>recibe </a:t>
            </a:r>
            <a:r>
              <a:rPr lang="es-ES" sz="1600" b="1" dirty="0"/>
              <a:t>copia del valor </a:t>
            </a:r>
            <a:r>
              <a:rPr lang="es-ES" sz="1600" dirty="0"/>
              <a:t>del parámetro actual .</a:t>
            </a:r>
          </a:p>
          <a:p>
            <a:pPr lvl="2"/>
            <a:r>
              <a:rPr lang="es-ES" sz="1600" dirty="0">
                <a:solidFill>
                  <a:schemeClr val="accent1"/>
                </a:solidFill>
              </a:rPr>
              <a:t>Si se modifica el parámetro formal, no altera el parámetro actual. </a:t>
            </a:r>
          </a:p>
          <a:p>
            <a:pPr lvl="2"/>
            <a:endParaRPr lang="es-ES" sz="1600" i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b="1" u="sng" dirty="0" err="1"/>
              <a:t>Main</a:t>
            </a:r>
            <a:endParaRPr lang="es-ES" sz="1400" b="1" u="sng" dirty="0"/>
          </a:p>
          <a:p>
            <a:r>
              <a:rPr lang="es-ES" sz="1400" dirty="0"/>
              <a:t>  Libro l1 = new Libro();</a:t>
            </a:r>
          </a:p>
          <a:p>
            <a:r>
              <a:rPr lang="es-ES" sz="1400" dirty="0"/>
              <a:t>  …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int</a:t>
            </a:r>
            <a:r>
              <a:rPr lang="es-ES" sz="1400" dirty="0"/>
              <a:t> x = 1;</a:t>
            </a:r>
          </a:p>
          <a:p>
            <a:r>
              <a:rPr lang="es-ES" sz="1400" dirty="0"/>
              <a:t>  l1.hacerUno(x);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System.out.println</a:t>
            </a:r>
            <a:r>
              <a:rPr lang="es-ES" sz="1400" dirty="0"/>
              <a:t>(x);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39952" y="2994861"/>
            <a:ext cx="329073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Libro{</a:t>
            </a:r>
          </a:p>
          <a:p>
            <a:r>
              <a:rPr lang="es-ES" sz="1600" dirty="0"/>
              <a:t>      …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hacerUno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y){</a:t>
            </a:r>
          </a:p>
          <a:p>
            <a:r>
              <a:rPr lang="es-ES" sz="1600" dirty="0"/>
              <a:t>         y++;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83768" y="428019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483768" y="4590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1</a:t>
            </a:r>
            <a:endParaRPr lang="es-AR" dirty="0"/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658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Elipse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7" name="6 Rectángulo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"Java"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90010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el estado interno del objeto parámetro formal, el cambio en el estado es visible en el parámetro actual.</a:t>
            </a:r>
          </a:p>
          <a:p>
            <a:pPr marL="548640" lvl="2" indent="0">
              <a:buNone/>
            </a:pPr>
            <a:endParaRPr lang="es-ES" sz="1600" i="1" dirty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new Libro();</a:t>
            </a:r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l1.hacerDos(l2);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hacerDos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l2 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 (parámetro formal)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14" idx="2"/>
          </p:cNvCxnSpPr>
          <p:nvPr/>
        </p:nvCxnSpPr>
        <p:spPr>
          <a:xfrm>
            <a:off x="6802385" y="4000875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"otro"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l1 </a:t>
            </a:r>
            <a:endParaRPr lang="es-AR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30264" y="444285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502272" y="4758992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"otro"</a:t>
            </a:r>
            <a:endParaRPr lang="es-AR" dirty="0"/>
          </a:p>
        </p:txBody>
      </p:sp>
      <p:sp>
        <p:nvSpPr>
          <p:cNvPr id="25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Programación 2 - 2019 -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437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 animBg="1"/>
      <p:bldP spid="10" grpId="0" animBg="1"/>
      <p:bldP spid="14" grpId="0"/>
      <p:bldP spid="15" grpId="0"/>
      <p:bldP spid="15" grpId="1"/>
      <p:bldP spid="19" grpId="0" animBg="1"/>
      <p:bldP spid="16" grpId="0"/>
      <p:bldP spid="21" grpId="0" animBg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2030</TotalTime>
  <Words>1400</Words>
  <Application>Microsoft Office PowerPoint</Application>
  <PresentationFormat>Presentación en pantalla (16:9)</PresentationFormat>
  <Paragraphs>274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Tema: POO utilizando java. Parte I</vt:lpstr>
      <vt:lpstr>Enunciado</vt:lpstr>
      <vt:lpstr>Definición de clases.</vt:lpstr>
      <vt:lpstr>Declaración del estado.</vt:lpstr>
      <vt:lpstr>Declaración del estado. Ejemplo. </vt:lpstr>
      <vt:lpstr>Declaración del comportamiento.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Definición de clases. Ejemplo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 POO utilizando java</dc:title>
  <dc:creator>Victoria Sanz</dc:creator>
  <cp:lastModifiedBy>Silvana Lis Gallo</cp:lastModifiedBy>
  <cp:revision>430</cp:revision>
  <dcterms:created xsi:type="dcterms:W3CDTF">2015-05-21T14:00:56Z</dcterms:created>
  <dcterms:modified xsi:type="dcterms:W3CDTF">2019-09-17T21:42:46Z</dcterms:modified>
</cp:coreProperties>
</file>