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6" r:id="rId3"/>
    <p:sldId id="257" r:id="rId4"/>
    <p:sldId id="261" r:id="rId5"/>
    <p:sldId id="262" r:id="rId6"/>
    <p:sldId id="259" r:id="rId7"/>
    <p:sldId id="264" r:id="rId8"/>
    <p:sldId id="287" r:id="rId9"/>
    <p:sldId id="288" r:id="rId10"/>
    <p:sldId id="265" r:id="rId11"/>
    <p:sldId id="279" r:id="rId12"/>
    <p:sldId id="281" r:id="rId13"/>
    <p:sldId id="285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>
      <p:cViewPr varScale="1">
        <p:scale>
          <a:sx n="85" d="100"/>
          <a:sy n="85" d="100"/>
        </p:scale>
        <p:origin x="88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B2940-F783-4032-8FF3-8BFB29E54EF6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76A61-D085-4A1F-9B0B-17787A041CB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87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9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65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99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21171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7A1B-74C5-4CC4-8B60-F9997BA1CB80}" type="datetime1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7D3C-955F-44B2-A95C-115F1AA79216}" type="datetime1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56F-81AC-43E6-9EE3-CA795D7F6281}" type="datetime1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455-55DB-48F8-9117-327780D4F6F4}" type="datetime1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70AB-7CD3-4635-8D92-C525DE07C614}" type="datetime1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E1B3-D5A1-4E1A-B237-ED52F18F7055}" type="datetime1">
              <a:rPr lang="es-ES" smtClean="0"/>
              <a:t>17/09/2019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9A26-10BA-4A68-97CF-5A010D584DE0}" type="datetime1">
              <a:rPr lang="es-ES" smtClean="0"/>
              <a:t>17/09/2019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329-F5FA-4F23-978C-737B08B5C7F6}" type="datetime1">
              <a:rPr lang="es-ES" smtClean="0"/>
              <a:t>17/09/2019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75E9-C2BE-47A6-89D8-C2C1AD4BE4E9}" type="datetime1">
              <a:rPr lang="es-ES" smtClean="0"/>
              <a:t>17/09/2019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D47-924A-46F5-8E93-F55D1829F45C}" type="datetime1">
              <a:rPr lang="es-ES" smtClean="0"/>
              <a:t>17/09/2019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3CF8-A896-4467-ADCD-139CFEA2E52A}" type="datetime1">
              <a:rPr lang="es-ES" smtClean="0"/>
              <a:t>17/09/2019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AF36C7-ECE3-43EF-924B-9A6AB66A55F0}" type="datetime1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Taller de Programación 2018 -Módulo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843558"/>
            <a:ext cx="7848600" cy="1445419"/>
          </a:xfrm>
        </p:spPr>
        <p:txBody>
          <a:bodyPr/>
          <a:lstStyle/>
          <a:p>
            <a:r>
              <a:rPr lang="es-ES" sz="3200" dirty="0"/>
              <a:t>Tema: </a:t>
            </a:r>
            <a:r>
              <a:rPr lang="es-ES" sz="3200" dirty="0" err="1"/>
              <a:t>poo</a:t>
            </a:r>
            <a:r>
              <a:rPr lang="es-ES" sz="3200" dirty="0"/>
              <a:t> utilizando java. Parte II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Taller de Programación.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55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600" dirty="0"/>
              <a:t>Dentro de un </a:t>
            </a:r>
            <a:r>
              <a:rPr lang="es-AR" sz="1600" i="1" dirty="0"/>
              <a:t>método de instancia </a:t>
            </a:r>
            <a:r>
              <a:rPr lang="es-AR" sz="1600" dirty="0"/>
              <a:t>o de un </a:t>
            </a:r>
            <a:r>
              <a:rPr lang="es-AR" sz="1600" i="1" dirty="0"/>
              <a:t>constructor, </a:t>
            </a:r>
            <a:r>
              <a:rPr lang="es-AR" sz="1600" dirty="0"/>
              <a:t>la referencia </a:t>
            </a:r>
            <a:r>
              <a:rPr lang="es-AR" sz="1600" i="1" dirty="0" err="1"/>
              <a:t>this</a:t>
            </a:r>
            <a:r>
              <a:rPr lang="es-AR" sz="1600" dirty="0"/>
              <a:t> representa al objeto que recibió el mensaje o el objeto que está siendo instanciado respectivamente. </a:t>
            </a:r>
          </a:p>
          <a:p>
            <a:r>
              <a:rPr lang="es-AR" sz="1600" dirty="0"/>
              <a:t>Uso: 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AR" sz="1400" dirty="0"/>
              <a:t>Los parámetros del método/constructor que se ejecuta actualmente tienen el mismo nombre que las variables de instancia del objeto. Para referirse a las variables de la instancia se utiliza </a:t>
            </a:r>
            <a:r>
              <a:rPr lang="es-AR" sz="1400" i="1" dirty="0" err="1">
                <a:solidFill>
                  <a:schemeClr val="tx2"/>
                </a:solidFill>
              </a:rPr>
              <a:t>this.nombreVariableInstancia</a:t>
            </a:r>
            <a:r>
              <a:rPr lang="es-AR" sz="1400" i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29683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 {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>
                <a:solidFill>
                  <a:schemeClr val="tx2"/>
                </a:solidFill>
              </a:rPr>
              <a:t>titulo</a:t>
            </a:r>
            <a:r>
              <a:rPr lang="es-ES" sz="1200" dirty="0"/>
              <a:t>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paginas;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editorial;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idioma;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Autor </a:t>
            </a:r>
            <a:r>
              <a:rPr lang="es-ES" sz="1200" dirty="0" err="1"/>
              <a:t>primerAutor</a:t>
            </a:r>
            <a:r>
              <a:rPr lang="es-ES" sz="1200" dirty="0"/>
              <a:t>;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ISBN;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double</a:t>
            </a:r>
            <a:r>
              <a:rPr lang="es-ES" sz="1200" dirty="0"/>
              <a:t> precio;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;</a:t>
            </a:r>
          </a:p>
          <a:p>
            <a:r>
              <a:rPr lang="es-ES" sz="1200" dirty="0"/>
              <a:t>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286000" y="2787774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/>
              <a:t> </a:t>
            </a:r>
            <a:r>
              <a:rPr lang="es-ES" sz="1100" dirty="0" err="1"/>
              <a:t>public</a:t>
            </a:r>
            <a:r>
              <a:rPr lang="es-ES" sz="1100" dirty="0"/>
              <a:t> Libro(  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, </a:t>
            </a:r>
            <a:r>
              <a:rPr lang="es-ES" sz="1100" dirty="0" err="1"/>
              <a:t>int</a:t>
            </a:r>
            <a:r>
              <a:rPr lang="es-ES" sz="1100" dirty="0"/>
              <a:t> paginas,  </a:t>
            </a:r>
            <a:r>
              <a:rPr lang="es-ES" sz="1100" dirty="0" err="1"/>
              <a:t>String</a:t>
            </a:r>
            <a:r>
              <a:rPr lang="es-ES" sz="1100" dirty="0"/>
              <a:t> editorial, 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añoEdicion</a:t>
            </a:r>
            <a:r>
              <a:rPr lang="es-ES" sz="1100" dirty="0"/>
              <a:t>, </a:t>
            </a:r>
            <a:r>
              <a:rPr lang="es-ES" sz="1100" dirty="0" err="1"/>
              <a:t>String</a:t>
            </a:r>
            <a:r>
              <a:rPr lang="es-ES" sz="1100" dirty="0"/>
              <a:t> idioma,  Autor </a:t>
            </a:r>
            <a:r>
              <a:rPr lang="es-ES" sz="1100" dirty="0" err="1"/>
              <a:t>primerAutor</a:t>
            </a:r>
            <a:r>
              <a:rPr lang="es-ES" sz="1100" dirty="0"/>
              <a:t>, 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String</a:t>
            </a:r>
            <a:r>
              <a:rPr lang="es-ES" sz="1100" dirty="0"/>
              <a:t> ISBN, </a:t>
            </a:r>
            <a:r>
              <a:rPr lang="es-ES" sz="1100" dirty="0" err="1"/>
              <a:t>double</a:t>
            </a:r>
            <a:r>
              <a:rPr lang="es-ES" sz="1100" dirty="0"/>
              <a:t> precio, 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cantidadEnStock</a:t>
            </a:r>
            <a:r>
              <a:rPr lang="es-ES" sz="1100" dirty="0"/>
              <a:t>){</a:t>
            </a:r>
          </a:p>
          <a:p>
            <a:r>
              <a:rPr lang="es-ES" sz="1100" dirty="0"/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this.titulo</a:t>
            </a:r>
            <a:r>
              <a:rPr lang="es-ES" sz="1100" dirty="0"/>
              <a:t>=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this.paginas</a:t>
            </a:r>
            <a:r>
              <a:rPr lang="es-ES" sz="1100" dirty="0"/>
              <a:t>= paginas;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this.editorial</a:t>
            </a:r>
            <a:r>
              <a:rPr lang="es-ES" sz="1100" dirty="0"/>
              <a:t>= editorial; 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this.añoEdicion</a:t>
            </a:r>
            <a:r>
              <a:rPr lang="es-ES" sz="1100" dirty="0"/>
              <a:t>= </a:t>
            </a:r>
            <a:r>
              <a:rPr lang="es-ES" sz="1100" dirty="0" err="1"/>
              <a:t>añoEdicion</a:t>
            </a:r>
            <a:r>
              <a:rPr lang="es-ES" sz="1100" dirty="0"/>
              <a:t>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this.idioma</a:t>
            </a:r>
            <a:r>
              <a:rPr lang="es-ES" sz="1100" dirty="0"/>
              <a:t>= idioma; 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this.primerAutor</a:t>
            </a:r>
            <a:r>
              <a:rPr lang="es-ES" sz="1100" dirty="0"/>
              <a:t>= </a:t>
            </a:r>
            <a:r>
              <a:rPr lang="es-ES" sz="1100" dirty="0" err="1"/>
              <a:t>primerAutor</a:t>
            </a:r>
            <a:r>
              <a:rPr lang="es-ES" sz="1100" dirty="0"/>
              <a:t>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this.ISBN</a:t>
            </a:r>
            <a:r>
              <a:rPr lang="es-ES" sz="1100" dirty="0"/>
              <a:t>= ISBN;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this.precio</a:t>
            </a:r>
            <a:r>
              <a:rPr lang="es-ES" sz="1100" dirty="0"/>
              <a:t>= precio;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this.cantidadEnStock</a:t>
            </a:r>
            <a:r>
              <a:rPr lang="es-ES" sz="1100" dirty="0"/>
              <a:t>= </a:t>
            </a:r>
            <a:r>
              <a:rPr lang="es-ES" sz="1100" dirty="0" err="1"/>
              <a:t>cantidadEnStock</a:t>
            </a:r>
            <a:r>
              <a:rPr lang="es-ES" sz="1100" dirty="0"/>
              <a:t>; </a:t>
            </a:r>
          </a:p>
          <a:p>
            <a:r>
              <a:rPr lang="es-ES" sz="1100" dirty="0"/>
              <a:t>    }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940152" y="2643758"/>
            <a:ext cx="3024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100" dirty="0"/>
          </a:p>
          <a:p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setTitulo</a:t>
            </a:r>
            <a:r>
              <a:rPr lang="es-ES" sz="1100" dirty="0"/>
              <a:t>(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){</a:t>
            </a:r>
          </a:p>
          <a:p>
            <a:r>
              <a:rPr lang="es-ES" sz="1100" dirty="0">
                <a:solidFill>
                  <a:schemeClr val="tx2"/>
                </a:solidFill>
              </a:rPr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this.titulo</a:t>
            </a:r>
            <a:r>
              <a:rPr lang="es-ES" sz="1100" dirty="0">
                <a:solidFill>
                  <a:schemeClr val="tx2"/>
                </a:solidFill>
              </a:rPr>
              <a:t> </a:t>
            </a:r>
            <a:r>
              <a:rPr lang="es-ES" sz="1100" dirty="0"/>
              <a:t>=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;</a:t>
            </a:r>
          </a:p>
          <a:p>
            <a:r>
              <a:rPr lang="es-ES" sz="1100" dirty="0"/>
              <a:t>    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96136" y="3845535"/>
            <a:ext cx="3185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Clase3 =&gt; </a:t>
            </a:r>
            <a:r>
              <a:rPr lang="es-ES" b="1" dirty="0" err="1">
                <a:solidFill>
                  <a:schemeClr val="tx2"/>
                </a:solidFill>
              </a:rPr>
              <a:t>UsandoThis</a:t>
            </a:r>
            <a:r>
              <a:rPr lang="es-ES" b="1" dirty="0">
                <a:solidFill>
                  <a:schemeClr val="tx2"/>
                </a:solidFill>
              </a:rPr>
              <a:t> </a:t>
            </a:r>
          </a:p>
          <a:p>
            <a:r>
              <a:rPr lang="es-ES" b="1" dirty="0">
                <a:solidFill>
                  <a:schemeClr val="tx2"/>
                </a:solidFill>
              </a:rPr>
              <a:t>   =&gt; Autor.java</a:t>
            </a:r>
          </a:p>
          <a:p>
            <a:r>
              <a:rPr lang="es-ES" b="1" dirty="0">
                <a:solidFill>
                  <a:schemeClr val="tx2"/>
                </a:solidFill>
              </a:rPr>
              <a:t>   =&gt; Libro.java</a:t>
            </a:r>
          </a:p>
          <a:p>
            <a:r>
              <a:rPr lang="es-ES" b="1" dirty="0">
                <a:solidFill>
                  <a:schemeClr val="tx2"/>
                </a:solidFill>
              </a:rPr>
              <a:t>   =&gt; DemoUsandoThis.java</a:t>
            </a:r>
            <a:endParaRPr lang="es-ES" dirty="0"/>
          </a:p>
          <a:p>
            <a:endParaRPr lang="es-ES" dirty="0"/>
          </a:p>
        </p:txBody>
      </p:sp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89F1D1B8-C923-4BA9-8E54-0F967FED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Taller de Programación 2019 -Módulo POO</a:t>
            </a:r>
          </a:p>
        </p:txBody>
      </p:sp>
    </p:spTree>
    <p:extLst>
      <p:ext uri="{BB962C8B-B14F-4D97-AF65-F5344CB8AC3E}">
        <p14:creationId xmlns:p14="http://schemas.microsoft.com/office/powerpoint/2010/main" val="24712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657600"/>
          </a:xfrm>
        </p:spPr>
        <p:txBody>
          <a:bodyPr>
            <a:normAutofit/>
          </a:bodyPr>
          <a:lstStyle/>
          <a:p>
            <a:r>
              <a:rPr lang="es-AR" sz="1800" dirty="0"/>
              <a:t>Uso: </a:t>
            </a:r>
          </a:p>
          <a:p>
            <a:pPr marL="617220" lvl="1" indent="-342900">
              <a:buFont typeface="+mj-lt"/>
              <a:buAutoNum type="alphaLcParenR" startAt="2"/>
            </a:pPr>
            <a:r>
              <a:rPr lang="es-AR" sz="1400" dirty="0"/>
              <a:t>El objeto receptor del mensaje o el objeto que está siendo construido debe enviarse mensajes a sí mismo, ej. para desencadenar la ejecución de métodos más simples. P</a:t>
            </a:r>
            <a:r>
              <a:rPr lang="es-ES" sz="1400" dirty="0"/>
              <a:t>ara enviarse un mensaje a sí mismo hacer  </a:t>
            </a:r>
            <a:r>
              <a:rPr lang="es-ES" sz="1400" dirty="0" err="1">
                <a:solidFill>
                  <a:schemeClr val="tx2"/>
                </a:solidFill>
              </a:rPr>
              <a:t>this.nombreMetodo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AR" sz="1400" dirty="0">
                <a:solidFill>
                  <a:schemeClr val="tx2"/>
                </a:solidFill>
              </a:rPr>
              <a:t>parámetros</a:t>
            </a:r>
            <a:r>
              <a:rPr lang="es-ES" sz="1400" dirty="0">
                <a:solidFill>
                  <a:schemeClr val="tx2"/>
                </a:solidFill>
              </a:rPr>
              <a:t>)</a:t>
            </a:r>
          </a:p>
          <a:p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83568" y="2383016"/>
            <a:ext cx="69847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 {</a:t>
            </a:r>
          </a:p>
          <a:p>
            <a:r>
              <a:rPr lang="es-ES" sz="1200" dirty="0"/>
              <a:t>    …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idioma,  </a:t>
            </a:r>
          </a:p>
          <a:p>
            <a:r>
              <a:rPr lang="es-ES" sz="1200" dirty="0"/>
              <a:t>                         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this.setTitulo</a:t>
            </a:r>
            <a:r>
              <a:rPr lang="es-ES" sz="1200" dirty="0">
                <a:solidFill>
                  <a:schemeClr val="tx2"/>
                </a:solidFill>
              </a:rPr>
              <a:t>(titulo);</a:t>
            </a:r>
          </a:p>
          <a:p>
            <a:r>
              <a:rPr lang="es-ES" sz="1200" dirty="0"/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this.setPaginas</a:t>
            </a:r>
            <a:r>
              <a:rPr lang="es-ES" sz="1200" dirty="0">
                <a:solidFill>
                  <a:schemeClr val="tx2"/>
                </a:solidFill>
              </a:rPr>
              <a:t>(paginas);</a:t>
            </a:r>
          </a:p>
          <a:p>
            <a:r>
              <a:rPr lang="es-ES" sz="1200" dirty="0"/>
              <a:t>        …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toString</a:t>
            </a:r>
            <a:r>
              <a:rPr lang="es-ES" sz="1200" dirty="0"/>
              <a:t>(){ </a:t>
            </a:r>
          </a:p>
          <a:p>
            <a:r>
              <a:rPr lang="es-ES" sz="1200" dirty="0"/>
              <a:t>       </a:t>
            </a:r>
            <a:r>
              <a:rPr lang="es-ES" sz="1200" dirty="0" err="1"/>
              <a:t>return</a:t>
            </a:r>
            <a:r>
              <a:rPr lang="es-ES" sz="1200" dirty="0"/>
              <a:t> (</a:t>
            </a:r>
            <a:r>
              <a:rPr lang="es-ES" sz="1200" dirty="0" err="1">
                <a:solidFill>
                  <a:schemeClr val="tx2"/>
                </a:solidFill>
              </a:rPr>
              <a:t>this.getTitulo</a:t>
            </a:r>
            <a:r>
              <a:rPr lang="es-ES" sz="1200" dirty="0">
                <a:solidFill>
                  <a:schemeClr val="tx2"/>
                </a:solidFill>
              </a:rPr>
              <a:t>() </a:t>
            </a:r>
            <a:r>
              <a:rPr lang="es-ES" sz="1200" dirty="0"/>
              <a:t>+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" por " </a:t>
            </a:r>
            <a:r>
              <a:rPr lang="es-ES" sz="1200" dirty="0"/>
              <a:t>+ </a:t>
            </a:r>
            <a:r>
              <a:rPr lang="es-ES" sz="1200" dirty="0" err="1">
                <a:solidFill>
                  <a:schemeClr val="tx2"/>
                </a:solidFill>
              </a:rPr>
              <a:t>this.getPrimerAutor</a:t>
            </a:r>
            <a:r>
              <a:rPr lang="es-ES" sz="1200" dirty="0">
                <a:solidFill>
                  <a:schemeClr val="tx2"/>
                </a:solidFill>
              </a:rPr>
              <a:t>()</a:t>
            </a:r>
            <a:r>
              <a:rPr lang="es-ES" sz="1200" dirty="0"/>
              <a:t>.</a:t>
            </a:r>
            <a:r>
              <a:rPr lang="es-ES" sz="1200" dirty="0" err="1"/>
              <a:t>getNombre</a:t>
            </a:r>
            <a:r>
              <a:rPr lang="es-ES" sz="1200" dirty="0"/>
              <a:t>() +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" - " </a:t>
            </a:r>
            <a:r>
              <a:rPr lang="es-ES" sz="1200" dirty="0"/>
              <a:t>+ </a:t>
            </a:r>
          </a:p>
          <a:p>
            <a:r>
              <a:rPr lang="es-ES" sz="1200" dirty="0"/>
              <a:t>                  </a:t>
            </a:r>
            <a:r>
              <a:rPr lang="es-ES" sz="1200" dirty="0" err="1">
                <a:solidFill>
                  <a:schemeClr val="tx2"/>
                </a:solidFill>
              </a:rPr>
              <a:t>this.getAñoEdicion</a:t>
            </a:r>
            <a:r>
              <a:rPr lang="es-ES" sz="1200" dirty="0">
                <a:solidFill>
                  <a:schemeClr val="tx2"/>
                </a:solidFill>
              </a:rPr>
              <a:t>() </a:t>
            </a:r>
            <a:r>
              <a:rPr lang="es-ES" sz="1200" dirty="0"/>
              <a:t>+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" -  ISBN: " </a:t>
            </a:r>
            <a:r>
              <a:rPr lang="es-ES" sz="1200" dirty="0"/>
              <a:t>+ </a:t>
            </a:r>
            <a:r>
              <a:rPr lang="es-ES" sz="1200" dirty="0" err="1">
                <a:solidFill>
                  <a:schemeClr val="tx2"/>
                </a:solidFill>
              </a:rPr>
              <a:t>this.getISBN</a:t>
            </a:r>
            <a:r>
              <a:rPr lang="es-ES" sz="1200" dirty="0">
                <a:solidFill>
                  <a:schemeClr val="tx2"/>
                </a:solidFill>
              </a:rPr>
              <a:t>() </a:t>
            </a:r>
            <a:r>
              <a:rPr lang="es-ES" sz="1200" dirty="0"/>
              <a:t>);</a:t>
            </a:r>
          </a:p>
          <a:p>
            <a:r>
              <a:rPr lang="es-ES" sz="1200" dirty="0"/>
              <a:t>    }  </a:t>
            </a:r>
          </a:p>
          <a:p>
            <a:r>
              <a:rPr lang="es-ES" sz="1200" dirty="0"/>
              <a:t> }</a:t>
            </a:r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FB1D68B6-07E0-4526-8C12-B7CDE9BD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Taller de Programación 2019-Módulo POO</a:t>
            </a:r>
          </a:p>
        </p:txBody>
      </p:sp>
    </p:spTree>
    <p:extLst>
      <p:ext uri="{BB962C8B-B14F-4D97-AF65-F5344CB8AC3E}">
        <p14:creationId xmlns:p14="http://schemas.microsoft.com/office/powerpoint/2010/main" val="17687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r>
              <a:rPr lang="es-AR" sz="1800" dirty="0"/>
              <a:t>Uso: </a:t>
            </a:r>
          </a:p>
          <a:p>
            <a:pPr marL="617220" lvl="1" indent="-342900">
              <a:buFont typeface="+mj-lt"/>
              <a:buAutoNum type="alphaLcParenR" startAt="3"/>
            </a:pPr>
            <a:r>
              <a:rPr lang="es-AR" sz="1400" dirty="0"/>
              <a:t>Invocar desde un constructor a otro, ej. para evitar repetir código. Para invocar a un segundo constructor  hacer  </a:t>
            </a:r>
            <a:r>
              <a:rPr lang="es-AR" sz="1400" dirty="0">
                <a:solidFill>
                  <a:schemeClr val="tx2"/>
                </a:solidFill>
              </a:rPr>
              <a:t>   </a:t>
            </a:r>
            <a:r>
              <a:rPr lang="es-AR" sz="1400" dirty="0" err="1">
                <a:solidFill>
                  <a:schemeClr val="tx2"/>
                </a:solidFill>
              </a:rPr>
              <a:t>this</a:t>
            </a:r>
            <a:r>
              <a:rPr lang="es-AR" sz="1400" dirty="0">
                <a:solidFill>
                  <a:schemeClr val="tx2"/>
                </a:solidFill>
              </a:rPr>
              <a:t>(parámetros)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104456" y="4659982"/>
            <a:ext cx="486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tx2"/>
                </a:solidFill>
              </a:rPr>
              <a:t>Código repetido: sería mejor invocar al 1er constructor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idioma, 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this.titulo</a:t>
            </a:r>
            <a:r>
              <a:rPr lang="es-ES" sz="1200" dirty="0"/>
              <a:t>= titulo;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this.paginas</a:t>
            </a:r>
            <a:r>
              <a:rPr lang="es-ES" sz="1200" dirty="0"/>
              <a:t>= paginas;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this.editorial</a:t>
            </a:r>
            <a:r>
              <a:rPr lang="es-ES" sz="1200" dirty="0"/>
              <a:t>= editorial;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this.añoEdicion</a:t>
            </a:r>
            <a:r>
              <a:rPr lang="es-ES" sz="1200" dirty="0"/>
              <a:t>= </a:t>
            </a:r>
            <a:r>
              <a:rPr lang="es-ES" sz="1200" dirty="0" err="1"/>
              <a:t>añoEdicion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this.idioma</a:t>
            </a:r>
            <a:r>
              <a:rPr lang="es-ES" sz="1200" dirty="0"/>
              <a:t>= idioma;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this.primerAutor</a:t>
            </a:r>
            <a:r>
              <a:rPr lang="es-ES" sz="1200" dirty="0"/>
              <a:t>= </a:t>
            </a:r>
            <a:r>
              <a:rPr lang="es-ES" sz="1200" dirty="0" err="1"/>
              <a:t>primerAutor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this.ISBN</a:t>
            </a:r>
            <a:r>
              <a:rPr lang="es-ES" sz="1200" dirty="0"/>
              <a:t>= ISBN;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this.precio</a:t>
            </a:r>
            <a:r>
              <a:rPr lang="es-ES" sz="1200" dirty="0"/>
              <a:t>= precio;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this.cantidadEnStock</a:t>
            </a:r>
            <a:r>
              <a:rPr lang="es-ES" sz="1200" dirty="0"/>
              <a:t>= </a:t>
            </a:r>
            <a:r>
              <a:rPr lang="es-ES" sz="1200" dirty="0" err="1"/>
              <a:t>cantidadEnStock</a:t>
            </a:r>
            <a:r>
              <a:rPr lang="es-ES" sz="1200" dirty="0"/>
              <a:t>; </a:t>
            </a:r>
          </a:p>
          <a:p>
            <a:r>
              <a:rPr lang="es-ES" sz="1200" dirty="0"/>
              <a:t>    }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427984" y="22796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this.titulo</a:t>
            </a:r>
            <a:r>
              <a:rPr lang="es-ES" sz="1200" dirty="0"/>
              <a:t> = titulo;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this.paginas</a:t>
            </a:r>
            <a:r>
              <a:rPr lang="es-ES" sz="1200" dirty="0"/>
              <a:t> = paginas;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this.editorial</a:t>
            </a:r>
            <a:r>
              <a:rPr lang="es-ES" sz="1200" dirty="0"/>
              <a:t> = editorial; </a:t>
            </a:r>
          </a:p>
          <a:p>
            <a:r>
              <a:rPr lang="es-ES" sz="1200" dirty="0"/>
              <a:t>         </a:t>
            </a:r>
            <a:r>
              <a:rPr lang="es-ES" sz="1200" dirty="0" err="1">
                <a:solidFill>
                  <a:srgbClr val="FF0000"/>
                </a:solidFill>
              </a:rPr>
              <a:t>this.añoEdicion</a:t>
            </a:r>
            <a:r>
              <a:rPr lang="es-ES" sz="1200" dirty="0">
                <a:solidFill>
                  <a:srgbClr val="FF0000"/>
                </a:solidFill>
              </a:rPr>
              <a:t>= 2015;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        </a:t>
            </a:r>
            <a:r>
              <a:rPr lang="es-ES" sz="1200" dirty="0" err="1">
                <a:solidFill>
                  <a:srgbClr val="FF0000"/>
                </a:solidFill>
              </a:rPr>
              <a:t>this.idioma</a:t>
            </a:r>
            <a:r>
              <a:rPr lang="es-ES" sz="1200" dirty="0">
                <a:solidFill>
                  <a:srgbClr val="FF0000"/>
                </a:solidFill>
              </a:rPr>
              <a:t>= "Inglés"; 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this.primerAutor</a:t>
            </a:r>
            <a:r>
              <a:rPr lang="es-ES" sz="1200" dirty="0"/>
              <a:t> = </a:t>
            </a:r>
            <a:r>
              <a:rPr lang="es-ES" sz="1200" dirty="0" err="1"/>
              <a:t>primerAutor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this.ISBN</a:t>
            </a:r>
            <a:r>
              <a:rPr lang="es-ES" sz="1200" dirty="0"/>
              <a:t> =  ISBN;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this.precio</a:t>
            </a:r>
            <a:r>
              <a:rPr lang="es-ES" sz="1200" dirty="0"/>
              <a:t> = precio;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this.cantidadEnStock</a:t>
            </a:r>
            <a:r>
              <a:rPr lang="es-ES" sz="1200" dirty="0"/>
              <a:t> = </a:t>
            </a:r>
            <a:r>
              <a:rPr lang="es-ES" sz="1200" dirty="0" err="1"/>
              <a:t>cantidadEnStock</a:t>
            </a:r>
            <a:r>
              <a:rPr lang="es-ES" sz="1200" dirty="0"/>
              <a:t>; </a:t>
            </a:r>
          </a:p>
          <a:p>
            <a:r>
              <a:rPr lang="es-ES" sz="1200" dirty="0"/>
              <a:t>    }</a:t>
            </a:r>
          </a:p>
        </p:txBody>
      </p:sp>
      <p:sp>
        <p:nvSpPr>
          <p:cNvPr id="9" name="3 Marcador de pie de página">
            <a:extLst>
              <a:ext uri="{FF2B5EF4-FFF2-40B4-BE49-F238E27FC236}">
                <a16:creationId xmlns:a16="http://schemas.microsoft.com/office/drawing/2014/main" id="{0E6CDA9B-BBA9-492E-91CC-15ABD748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Taller de Programación 2019 -Módulo POO</a:t>
            </a:r>
          </a:p>
        </p:txBody>
      </p:sp>
    </p:spTree>
    <p:extLst>
      <p:ext uri="{BB962C8B-B14F-4D97-AF65-F5344CB8AC3E}">
        <p14:creationId xmlns:p14="http://schemas.microsoft.com/office/powerpoint/2010/main" val="38602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r>
              <a:rPr lang="es-AR" sz="1800" dirty="0"/>
              <a:t>Uso: </a:t>
            </a:r>
          </a:p>
          <a:p>
            <a:pPr marL="617220" lvl="1" indent="-342900">
              <a:buFont typeface="+mj-lt"/>
              <a:buAutoNum type="alphaLcParenR" startAt="3"/>
            </a:pPr>
            <a:r>
              <a:rPr lang="es-AR" sz="1400" dirty="0"/>
              <a:t>Invocar desde un constructor a otro, ej. para evitar repetir código. Para invocar a un segundo constructor  hacer  </a:t>
            </a:r>
            <a:r>
              <a:rPr lang="es-AR" sz="1400" dirty="0">
                <a:solidFill>
                  <a:schemeClr val="tx2"/>
                </a:solidFill>
              </a:rPr>
              <a:t>   </a:t>
            </a:r>
            <a:r>
              <a:rPr lang="es-AR" sz="1400" dirty="0" err="1">
                <a:solidFill>
                  <a:schemeClr val="tx2"/>
                </a:solidFill>
              </a:rPr>
              <a:t>this</a:t>
            </a:r>
            <a:r>
              <a:rPr lang="es-AR" sz="1400" dirty="0">
                <a:solidFill>
                  <a:schemeClr val="tx2"/>
                </a:solidFill>
              </a:rPr>
              <a:t>(parámetros)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idioma, 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this.titulo</a:t>
            </a:r>
            <a:r>
              <a:rPr lang="es-ES" sz="1200" dirty="0"/>
              <a:t>= titulo;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this.paginas</a:t>
            </a:r>
            <a:r>
              <a:rPr lang="es-ES" sz="1200" dirty="0"/>
              <a:t>= paginas;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this.editorial</a:t>
            </a:r>
            <a:r>
              <a:rPr lang="es-ES" sz="1200" dirty="0"/>
              <a:t>= editorial;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this.añoEdicion</a:t>
            </a:r>
            <a:r>
              <a:rPr lang="es-ES" sz="1200" dirty="0"/>
              <a:t>= </a:t>
            </a:r>
            <a:r>
              <a:rPr lang="es-ES" sz="1200" dirty="0" err="1"/>
              <a:t>añoEdicion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this.idioma</a:t>
            </a:r>
            <a:r>
              <a:rPr lang="es-ES" sz="1200" dirty="0"/>
              <a:t>= idioma;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this.primerAutor</a:t>
            </a:r>
            <a:r>
              <a:rPr lang="es-ES" sz="1200" dirty="0"/>
              <a:t>= </a:t>
            </a:r>
            <a:r>
              <a:rPr lang="es-ES" sz="1200" dirty="0" err="1"/>
              <a:t>primerAutor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this.ISBN</a:t>
            </a:r>
            <a:r>
              <a:rPr lang="es-ES" sz="1200" dirty="0"/>
              <a:t>= ISBN;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this.precio</a:t>
            </a:r>
            <a:r>
              <a:rPr lang="es-ES" sz="1200" dirty="0"/>
              <a:t>= precio;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this.cantidadEnStock</a:t>
            </a:r>
            <a:r>
              <a:rPr lang="es-ES" sz="1200" dirty="0"/>
              <a:t>= </a:t>
            </a:r>
            <a:r>
              <a:rPr lang="es-ES" sz="1200" dirty="0" err="1"/>
              <a:t>cantidadEnStock</a:t>
            </a:r>
            <a:r>
              <a:rPr lang="es-ES" sz="1200" dirty="0"/>
              <a:t>; </a:t>
            </a:r>
          </a:p>
          <a:p>
            <a:r>
              <a:rPr lang="es-ES" sz="1200" dirty="0"/>
              <a:t>    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427984" y="2283718"/>
            <a:ext cx="4968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 </a:t>
            </a:r>
            <a:r>
              <a:rPr lang="es-ES" sz="1200" dirty="0" err="1">
                <a:solidFill>
                  <a:schemeClr val="tx2"/>
                </a:solidFill>
              </a:rPr>
              <a:t>this</a:t>
            </a:r>
            <a:r>
              <a:rPr lang="es-ES" sz="1200" dirty="0">
                <a:solidFill>
                  <a:schemeClr val="tx2"/>
                </a:solidFill>
              </a:rPr>
              <a:t>( titulo, paginas,  editorial, 2015, "inglés",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        </a:t>
            </a:r>
            <a:r>
              <a:rPr lang="es-ES" sz="1200" dirty="0" err="1">
                <a:solidFill>
                  <a:schemeClr val="tx2"/>
                </a:solidFill>
              </a:rPr>
              <a:t>primerAutor</a:t>
            </a:r>
            <a:r>
              <a:rPr lang="es-ES" sz="1200" dirty="0">
                <a:solidFill>
                  <a:schemeClr val="tx2"/>
                </a:solidFill>
              </a:rPr>
              <a:t>, ISBN, precio, </a:t>
            </a:r>
            <a:r>
              <a:rPr lang="es-ES" sz="1200" dirty="0" err="1">
                <a:solidFill>
                  <a:schemeClr val="tx2"/>
                </a:solidFill>
              </a:rPr>
              <a:t>cantidadEnStock</a:t>
            </a:r>
            <a:r>
              <a:rPr lang="es-ES" sz="1200" dirty="0">
                <a:solidFill>
                  <a:schemeClr val="tx2"/>
                </a:solidFill>
              </a:rPr>
              <a:t>);</a:t>
            </a:r>
          </a:p>
          <a:p>
            <a:r>
              <a:rPr lang="es-ES" sz="1200" dirty="0"/>
              <a:t>    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27984" y="4007553"/>
            <a:ext cx="428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tx2"/>
                </a:solidFill>
              </a:rPr>
              <a:t>Restricción: la invocación a otro constructor debe ser la primera línea de código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713984" y="3291830"/>
            <a:ext cx="378296" cy="715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6DDEA06A-1769-46D2-81FB-D99615C7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Taller de </a:t>
            </a:r>
            <a:r>
              <a:rPr lang="es-ES"/>
              <a:t>Programación 201 </a:t>
            </a:r>
            <a:r>
              <a:rPr lang="es-ES" dirty="0"/>
              <a:t>-Módulo POO</a:t>
            </a:r>
          </a:p>
        </p:txBody>
      </p:sp>
    </p:spTree>
    <p:extLst>
      <p:ext uri="{BB962C8B-B14F-4D97-AF65-F5344CB8AC3E}">
        <p14:creationId xmlns:p14="http://schemas.microsoft.com/office/powerpoint/2010/main" val="197440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Instanciar e iniciar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Hasta ahora, nuestro </a:t>
            </a:r>
            <a:r>
              <a:rPr lang="es-ES" sz="2000" dirty="0" err="1"/>
              <a:t>main</a:t>
            </a:r>
            <a:r>
              <a:rPr lang="es-ES" sz="2000" dirty="0"/>
              <a:t> … 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2019---Módulo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899592" y="1644511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DemoLibro</a:t>
            </a:r>
            <a:r>
              <a:rPr lang="es-ES" sz="1600" dirty="0"/>
              <a:t> {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pPr lvl="1"/>
            <a:r>
              <a:rPr lang="es-ES" sz="1600" b="1" dirty="0"/>
              <a:t>        Libro </a:t>
            </a:r>
            <a:r>
              <a:rPr lang="es-ES" sz="1600" b="1" dirty="0" err="1"/>
              <a:t>libro</a:t>
            </a:r>
            <a:r>
              <a:rPr lang="es-ES" sz="1600" b="1" dirty="0"/>
              <a:t> = new Libro();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libro.setTitulo</a:t>
            </a:r>
            <a:r>
              <a:rPr lang="es-ES" sz="1600" dirty="0"/>
              <a:t>("Java: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/>
              <a:t>Guide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libro.setEditorial</a:t>
            </a:r>
            <a:r>
              <a:rPr lang="es-ES" sz="1600" dirty="0"/>
              <a:t>("</a:t>
            </a:r>
            <a:r>
              <a:rPr lang="es-ES" sz="1600" dirty="0" err="1"/>
              <a:t>Mcgraw-Hill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libro.setAñoEdicion</a:t>
            </a:r>
            <a:r>
              <a:rPr lang="es-ES" sz="1600" dirty="0"/>
              <a:t>(2014);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libro.setPrimerAutor</a:t>
            </a:r>
            <a:r>
              <a:rPr lang="es-ES" sz="1600" dirty="0"/>
              <a:t>("Herbert </a:t>
            </a:r>
            <a:r>
              <a:rPr lang="es-ES" sz="1600" dirty="0" err="1"/>
              <a:t>Schildt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libro.setISBN</a:t>
            </a:r>
            <a:r>
              <a:rPr lang="es-ES" sz="1600" dirty="0"/>
              <a:t>("978-0071809252");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libro.setPrecio</a:t>
            </a:r>
            <a:r>
              <a:rPr lang="es-ES" sz="1600" dirty="0"/>
              <a:t>(21.72);</a:t>
            </a:r>
          </a:p>
          <a:p>
            <a:pPr lvl="1"/>
            <a:r>
              <a:rPr lang="es-ES" sz="1600" dirty="0"/>
              <a:t>        …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/>
              <a:t>    }  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/>
              <a:t>Generar una clase para representar libros. Un Libro se caracteriza por: título, nombre del primer autor, editorial, año de edición, ISBN, precio </a:t>
            </a:r>
          </a:p>
          <a:p>
            <a:r>
              <a:rPr lang="es-AR" sz="1200" dirty="0"/>
              <a:t>El 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su representación en formato </a:t>
            </a:r>
            <a:r>
              <a:rPr lang="es-AR" sz="1050" dirty="0" err="1"/>
              <a:t>String</a:t>
            </a:r>
            <a:r>
              <a:rPr lang="es-AR" sz="1050" dirty="0"/>
              <a:t>. </a:t>
            </a:r>
          </a:p>
          <a:p>
            <a:r>
              <a:rPr lang="es-AR" sz="1050" dirty="0"/>
              <a:t>     </a:t>
            </a:r>
            <a:r>
              <a:rPr lang="es-AR" sz="1050" dirty="0" err="1"/>
              <a:t>Repr</a:t>
            </a:r>
            <a:r>
              <a:rPr lang="es-AR" sz="1050" dirty="0"/>
              <a:t>. </a:t>
            </a:r>
            <a:r>
              <a:rPr lang="es-AR" sz="1050" i="1" dirty="0"/>
              <a:t>“Java: A </a:t>
            </a:r>
            <a:r>
              <a:rPr lang="es-AR" sz="1050" i="1" dirty="0" err="1"/>
              <a:t>Beginner's</a:t>
            </a:r>
            <a:r>
              <a:rPr lang="es-AR" sz="1050" i="1" dirty="0"/>
              <a:t> </a:t>
            </a:r>
            <a:r>
              <a:rPr lang="es-AR" sz="1050" i="1" dirty="0" err="1"/>
              <a:t>Guide</a:t>
            </a:r>
            <a:r>
              <a:rPr lang="es-AR" sz="1050" i="1" dirty="0"/>
              <a:t> por Herbert </a:t>
            </a:r>
            <a:r>
              <a:rPr lang="es-AR" sz="1050" i="1" dirty="0" err="1"/>
              <a:t>Schildt</a:t>
            </a:r>
            <a:r>
              <a:rPr lang="es-AR" sz="1050" i="1" dirty="0"/>
              <a:t> - 2014 -     </a:t>
            </a:r>
          </a:p>
          <a:p>
            <a:r>
              <a:rPr lang="es-AR" sz="1050" i="1" dirty="0"/>
              <a:t>     ISBN: 978-0071809252”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9" name="8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Libro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titulo, </a:t>
              </a:r>
              <a:r>
                <a:rPr lang="es-ES" sz="1100" dirty="0" err="1"/>
                <a:t>primerAutor</a:t>
              </a:r>
              <a:r>
                <a:rPr lang="es-ES" sz="1100" dirty="0"/>
                <a:t>, editorial, </a:t>
              </a:r>
              <a:r>
                <a:rPr lang="es-ES" sz="1100" dirty="0" err="1"/>
                <a:t>añoEdicion</a:t>
              </a:r>
              <a:r>
                <a:rPr lang="es-ES" sz="1100" dirty="0"/>
                <a:t>, ISBN, precio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String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getTitulo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double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getPrecio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16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constructores.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03598"/>
            <a:ext cx="8424936" cy="3657600"/>
          </a:xfrm>
        </p:spPr>
        <p:txBody>
          <a:bodyPr>
            <a:normAutofit/>
          </a:bodyPr>
          <a:lstStyle/>
          <a:p>
            <a:r>
              <a:rPr lang="es-ES" sz="1700" dirty="0"/>
              <a:t>Se ejecuta tras alocar el objeto e inicializar las </a:t>
            </a:r>
            <a:r>
              <a:rPr lang="es-ES" sz="1700" dirty="0" err="1"/>
              <a:t>v.i.</a:t>
            </a:r>
            <a:r>
              <a:rPr lang="es-ES" sz="1700" dirty="0"/>
              <a:t> (por defecto o explícitamente). </a:t>
            </a:r>
          </a:p>
          <a:p>
            <a:r>
              <a:rPr lang="es-ES" sz="1700" dirty="0"/>
              <a:t>Objetivo: inicialización de </a:t>
            </a:r>
            <a:r>
              <a:rPr lang="es-ES" sz="1700" dirty="0" err="1"/>
              <a:t>v.i.</a:t>
            </a:r>
            <a:r>
              <a:rPr lang="es-ES" sz="1700" dirty="0"/>
              <a:t> </a:t>
            </a:r>
          </a:p>
          <a:p>
            <a:r>
              <a:rPr lang="es-ES" sz="1700" dirty="0"/>
              <a:t>Sintaxis</a:t>
            </a:r>
          </a:p>
          <a:p>
            <a:pPr marL="0" indent="0">
              <a:buNone/>
            </a:pPr>
            <a:r>
              <a:rPr lang="es-ES" sz="1700" dirty="0"/>
              <a:t>                  </a:t>
            </a:r>
            <a:r>
              <a:rPr lang="es-ES" sz="1700" dirty="0" err="1"/>
              <a:t>public</a:t>
            </a:r>
            <a:r>
              <a:rPr lang="es-ES" sz="1700" dirty="0"/>
              <a:t> </a:t>
            </a:r>
            <a:r>
              <a:rPr lang="es-ES" sz="1700" dirty="0" err="1"/>
              <a:t>NombreClase</a:t>
            </a:r>
            <a:r>
              <a:rPr lang="es-ES" sz="1700" dirty="0"/>
              <a:t>( lista de parámetros formales ) {</a:t>
            </a:r>
          </a:p>
          <a:p>
            <a:pPr marL="0" indent="0">
              <a:buNone/>
            </a:pPr>
            <a:r>
              <a:rPr lang="es-ES" sz="1700" dirty="0"/>
              <a:t>                            /* Código */</a:t>
            </a:r>
          </a:p>
          <a:p>
            <a:pPr marL="0" indent="0">
              <a:buNone/>
            </a:pPr>
            <a:r>
              <a:rPr lang="es-ES" sz="1700" dirty="0"/>
              <a:t>                  }</a:t>
            </a:r>
          </a:p>
          <a:p>
            <a:r>
              <a:rPr lang="es-ES" sz="1700" dirty="0"/>
              <a:t>Si la clase </a:t>
            </a:r>
            <a:r>
              <a:rPr lang="es-ES" sz="1700" u="sng" dirty="0"/>
              <a:t>no</a:t>
            </a:r>
            <a:r>
              <a:rPr lang="es-ES" sz="1700" dirty="0"/>
              <a:t> declara ningún constructor, Java incluye uno sin parámetros y sin código (</a:t>
            </a:r>
            <a:r>
              <a:rPr lang="es-ES" sz="1700" i="1" dirty="0"/>
              <a:t>constructor nulo</a:t>
            </a:r>
            <a:r>
              <a:rPr lang="es-ES" sz="1700" dirty="0"/>
              <a:t>). </a:t>
            </a:r>
          </a:p>
          <a:p>
            <a:r>
              <a:rPr lang="es-ES" sz="1700" dirty="0"/>
              <a:t>Instanciación de objeto:   </a:t>
            </a:r>
          </a:p>
          <a:p>
            <a:pPr marL="0" indent="0">
              <a:buNone/>
            </a:pPr>
            <a:r>
              <a:rPr lang="es-ES" sz="1700" dirty="0"/>
              <a:t>     </a:t>
            </a:r>
            <a:r>
              <a:rPr lang="es-ES" sz="1700" dirty="0" err="1"/>
              <a:t>NombreClase</a:t>
            </a:r>
            <a:r>
              <a:rPr lang="es-ES" sz="1700" dirty="0"/>
              <a:t> objeto= new </a:t>
            </a:r>
            <a:r>
              <a:rPr lang="es-ES" sz="1700" dirty="0" err="1"/>
              <a:t>NombreClase</a:t>
            </a:r>
            <a:r>
              <a:rPr lang="es-ES" sz="1700" dirty="0"/>
              <a:t>(lista de parámetros actuales);</a:t>
            </a:r>
          </a:p>
          <a:p>
            <a:endParaRPr lang="es-ES" sz="1700" i="1" dirty="0"/>
          </a:p>
          <a:p>
            <a:endParaRPr lang="es-ES" sz="1700" i="1" dirty="0"/>
          </a:p>
          <a:p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453633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Ejemplo (Hasta ahora)   </a:t>
            </a:r>
            <a:r>
              <a:rPr lang="es-ES" dirty="0"/>
              <a:t>Libro </a:t>
            </a:r>
            <a:r>
              <a:rPr lang="es-ES" dirty="0" err="1"/>
              <a:t>miLibro</a:t>
            </a:r>
            <a:r>
              <a:rPr lang="es-ES" dirty="0"/>
              <a:t> = new Libro();  </a:t>
            </a:r>
            <a:r>
              <a:rPr lang="es-ES" dirty="0">
                <a:solidFill>
                  <a:schemeClr val="tx2"/>
                </a:solidFill>
              </a:rPr>
              <a:t>//Invoca al </a:t>
            </a:r>
            <a:r>
              <a:rPr lang="es-ES" i="1" dirty="0">
                <a:solidFill>
                  <a:schemeClr val="tx2"/>
                </a:solidFill>
              </a:rPr>
              <a:t>constructor nulo</a:t>
            </a:r>
            <a:r>
              <a:rPr lang="es-ES" dirty="0">
                <a:solidFill>
                  <a:schemeClr val="tx2"/>
                </a:solidFill>
              </a:rPr>
              <a:t>. 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2019-Módulo POO</a:t>
            </a:r>
          </a:p>
        </p:txBody>
      </p:sp>
    </p:spTree>
    <p:extLst>
      <p:ext uri="{BB962C8B-B14F-4D97-AF65-F5344CB8AC3E}">
        <p14:creationId xmlns:p14="http://schemas.microsoft.com/office/powerpoint/2010/main" val="63643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constructores. Ejemplo.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51520" y="1264455"/>
            <a:ext cx="963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          </a:t>
            </a:r>
          </a:p>
          <a:p>
            <a:r>
              <a:rPr lang="es-ES" sz="1400" dirty="0"/>
              <a:t>  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2019 -Módulo POO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40887" y="1245234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Libro {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titulo;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primerAutor</a:t>
            </a:r>
            <a:r>
              <a:rPr lang="es-ES" sz="1600" dirty="0"/>
              <a:t>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editorial;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ISBN;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double</a:t>
            </a:r>
            <a:r>
              <a:rPr lang="es-ES" sz="1600" dirty="0"/>
              <a:t> precio; </a:t>
            </a:r>
          </a:p>
          <a:p>
            <a:r>
              <a:rPr lang="es-ES" sz="1600" dirty="0"/>
              <a:t>   …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347864" y="1059582"/>
            <a:ext cx="5679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Libro(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unTitulo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unaEditorial</a:t>
            </a:r>
            <a:r>
              <a:rPr lang="es-ES" sz="1600" dirty="0"/>
              <a:t>, </a:t>
            </a:r>
          </a:p>
          <a:p>
            <a:r>
              <a:rPr lang="es-ES" sz="1600" dirty="0"/>
              <a:t>                         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unAñoEdicion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unPrimerAutor</a:t>
            </a:r>
            <a:r>
              <a:rPr lang="es-ES" sz="1600" dirty="0"/>
              <a:t>, </a:t>
            </a:r>
          </a:p>
          <a:p>
            <a:r>
              <a:rPr lang="es-ES" sz="1600" dirty="0"/>
              <a:t>                        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unISBN</a:t>
            </a:r>
            <a:r>
              <a:rPr lang="es-ES" sz="1600" dirty="0"/>
              <a:t>,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unPrecio</a:t>
            </a:r>
            <a:r>
              <a:rPr lang="es-ES" sz="1600" dirty="0"/>
              <a:t>){</a:t>
            </a:r>
          </a:p>
          <a:p>
            <a:r>
              <a:rPr lang="es-ES" sz="1600" dirty="0"/>
              <a:t>         titulo = </a:t>
            </a:r>
            <a:r>
              <a:rPr lang="es-ES" sz="1600" dirty="0" err="1"/>
              <a:t>unTitulo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editorial = </a:t>
            </a:r>
            <a:r>
              <a:rPr lang="es-ES" sz="1600" dirty="0" err="1"/>
              <a:t>unaEditorial</a:t>
            </a:r>
            <a:r>
              <a:rPr lang="es-ES" sz="1600" dirty="0"/>
              <a:t>; 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añoEdicion</a:t>
            </a:r>
            <a:r>
              <a:rPr lang="es-ES" sz="1600" dirty="0"/>
              <a:t>= </a:t>
            </a:r>
            <a:r>
              <a:rPr lang="es-ES" sz="1600" dirty="0" err="1"/>
              <a:t>unAñoEdicion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primerAutor</a:t>
            </a:r>
            <a:r>
              <a:rPr lang="es-ES" sz="1600" dirty="0"/>
              <a:t> = </a:t>
            </a:r>
            <a:r>
              <a:rPr lang="es-ES" sz="1600" dirty="0" err="1"/>
              <a:t>unPrimerAutor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ISBN =  </a:t>
            </a:r>
            <a:r>
              <a:rPr lang="es-ES" sz="1600" dirty="0" err="1"/>
              <a:t>unISBN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precio = </a:t>
            </a:r>
            <a:r>
              <a:rPr lang="es-ES" sz="1600" dirty="0" err="1"/>
              <a:t>unPrecio</a:t>
            </a:r>
            <a:r>
              <a:rPr lang="es-ES" sz="1600" dirty="0"/>
              <a:t>;</a:t>
            </a:r>
          </a:p>
          <a:p>
            <a:r>
              <a:rPr lang="es-ES" sz="1600" dirty="0"/>
              <a:t>    }</a:t>
            </a:r>
          </a:p>
          <a:p>
            <a:endParaRPr lang="es-ES" sz="1600" dirty="0"/>
          </a:p>
          <a:p>
            <a:r>
              <a:rPr lang="es-ES" sz="1600" dirty="0"/>
              <a:t>    ….</a:t>
            </a:r>
          </a:p>
          <a:p>
            <a:endParaRPr lang="es-ES" sz="1600" dirty="0"/>
          </a:p>
          <a:p>
            <a:r>
              <a:rPr lang="es-ES" sz="1600" dirty="0"/>
              <a:t>}</a:t>
            </a:r>
          </a:p>
          <a:p>
            <a:r>
              <a:rPr lang="es-E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41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constructores. Ejemplo.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Ejemplo instanciación (en </a:t>
            </a:r>
            <a:r>
              <a:rPr lang="es-ES" sz="1800" dirty="0" err="1"/>
              <a:t>main</a:t>
            </a:r>
            <a:r>
              <a:rPr lang="es-ES" sz="1800" dirty="0"/>
              <a:t>)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1800" dirty="0"/>
              <a:t>  Libro libro1= new  Libro( "Java: A </a:t>
            </a:r>
            <a:r>
              <a:rPr lang="es-ES" sz="1800" dirty="0" err="1"/>
              <a:t>Beginner's</a:t>
            </a:r>
            <a:r>
              <a:rPr lang="es-ES" sz="1800" dirty="0"/>
              <a:t> </a:t>
            </a:r>
            <a:r>
              <a:rPr lang="es-ES" sz="1800" dirty="0" err="1"/>
              <a:t>Guide</a:t>
            </a:r>
            <a:r>
              <a:rPr lang="es-ES" sz="1800" dirty="0"/>
              <a:t>",  "</a:t>
            </a:r>
            <a:r>
              <a:rPr lang="es-ES" sz="1800" dirty="0" err="1"/>
              <a:t>Mcgraw-Hill</a:t>
            </a:r>
            <a:r>
              <a:rPr lang="es-ES" sz="1800" dirty="0"/>
              <a:t>", </a:t>
            </a:r>
          </a:p>
          <a:p>
            <a:pPr marL="0" indent="0">
              <a:buNone/>
            </a:pPr>
            <a:r>
              <a:rPr lang="es-ES" sz="1800" dirty="0"/>
              <a:t>                                             2014,  "Herbert </a:t>
            </a:r>
            <a:r>
              <a:rPr lang="es-ES" sz="1800" dirty="0" err="1"/>
              <a:t>Schildt</a:t>
            </a:r>
            <a:r>
              <a:rPr lang="es-ES" sz="1800" dirty="0"/>
              <a:t>", </a:t>
            </a:r>
          </a:p>
          <a:p>
            <a:pPr marL="0" indent="0">
              <a:buNone/>
            </a:pPr>
            <a:r>
              <a:rPr lang="es-ES" sz="1800" dirty="0"/>
              <a:t>                                             "978-0071809252", 21.72);</a:t>
            </a:r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/>
              <a:t>¿Funciona ahora? Libro </a:t>
            </a:r>
            <a:r>
              <a:rPr lang="es-ES" sz="1800" dirty="0" err="1"/>
              <a:t>libro</a:t>
            </a:r>
            <a:r>
              <a:rPr lang="es-ES" sz="1800" dirty="0"/>
              <a:t> = new Libro(); </a:t>
            </a:r>
          </a:p>
          <a:p>
            <a:endParaRPr lang="es-ES" sz="2000" dirty="0"/>
          </a:p>
          <a:p>
            <a:endParaRPr lang="es-ES" sz="2000" dirty="0">
              <a:solidFill>
                <a:schemeClr val="tx2"/>
              </a:solidFill>
            </a:endParaRPr>
          </a:p>
          <a:p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4083918"/>
            <a:ext cx="835292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 el programador generó un constructor, 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Java </a:t>
            </a:r>
            <a:r>
              <a:rPr lang="es-ES" u="sng" dirty="0">
                <a:solidFill>
                  <a:schemeClr val="bg1"/>
                </a:solidFill>
              </a:rPr>
              <a:t>NO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u="sng" dirty="0">
                <a:solidFill>
                  <a:schemeClr val="bg1"/>
                </a:solidFill>
              </a:rPr>
              <a:t>incluye</a:t>
            </a:r>
            <a:r>
              <a:rPr lang="es-ES" dirty="0">
                <a:solidFill>
                  <a:schemeClr val="bg1"/>
                </a:solidFill>
              </a:rPr>
              <a:t> el constructor nulo.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2019 -Módulo POO</a:t>
            </a:r>
          </a:p>
        </p:txBody>
      </p:sp>
    </p:spTree>
    <p:extLst>
      <p:ext uri="{BB962C8B-B14F-4D97-AF65-F5344CB8AC3E}">
        <p14:creationId xmlns:p14="http://schemas.microsoft.com/office/powerpoint/2010/main" val="7274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79296" cy="742950"/>
          </a:xfrm>
        </p:spPr>
        <p:txBody>
          <a:bodyPr>
            <a:normAutofit/>
          </a:bodyPr>
          <a:lstStyle/>
          <a:p>
            <a:r>
              <a:rPr lang="es-ES" sz="2800" dirty="0"/>
              <a:t>Declaración de constructores. Sobrecarga. Ejemplo.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00150"/>
            <a:ext cx="8867328" cy="3657600"/>
          </a:xfrm>
        </p:spPr>
        <p:txBody>
          <a:bodyPr>
            <a:normAutofit/>
          </a:bodyPr>
          <a:lstStyle/>
          <a:p>
            <a:r>
              <a:rPr lang="es-ES" sz="1600" dirty="0"/>
              <a:t>Puede haber varios constructores para la clase (sobrecarga). </a:t>
            </a:r>
          </a:p>
          <a:p>
            <a:r>
              <a:rPr lang="es-ES" sz="1600" dirty="0"/>
              <a:t>Java identifica cuál está siendo invocado por el número y tipo de sus parámetros.</a:t>
            </a:r>
          </a:p>
          <a:p>
            <a:r>
              <a:rPr lang="es-ES" sz="1600" i="1" dirty="0"/>
              <a:t>Por defecto quiero que el libro  tenga año de edición 2015 y precio 100 =&gt; Otro constructor </a:t>
            </a:r>
          </a:p>
          <a:p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2019 -Módulo POO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740352" y="4804668"/>
            <a:ext cx="11521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2"/>
                </a:solidFill>
              </a:rPr>
              <a:t>Libro.java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6268303" y="4373781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3 constructores distintos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5496" y="2118211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Libro {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titulo;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 err="1"/>
              <a:t>primerAutor</a:t>
            </a:r>
            <a:r>
              <a:rPr lang="es-ES" sz="1100" dirty="0"/>
              <a:t>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editorial;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añoEdicion</a:t>
            </a:r>
            <a:r>
              <a:rPr lang="es-ES" sz="1100" dirty="0"/>
              <a:t>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ISBN;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double</a:t>
            </a:r>
            <a:r>
              <a:rPr lang="es-ES" sz="1100" dirty="0"/>
              <a:t> precio; </a:t>
            </a:r>
          </a:p>
          <a:p>
            <a:r>
              <a:rPr lang="es-ES" sz="1100" dirty="0"/>
              <a:t>        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public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b="1" dirty="0">
                <a:solidFill>
                  <a:srgbClr val="FF0000"/>
                </a:solidFill>
              </a:rPr>
              <a:t>Libro</a:t>
            </a:r>
            <a:r>
              <a:rPr lang="es-ES" sz="1100" dirty="0">
                <a:solidFill>
                  <a:srgbClr val="FF0000"/>
                </a:solidFill>
              </a:rPr>
              <a:t>(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int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double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){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titulo =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editorial =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;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añoEdicion</a:t>
            </a:r>
            <a:r>
              <a:rPr lang="es-ES" sz="1100" dirty="0">
                <a:solidFill>
                  <a:srgbClr val="FF0000"/>
                </a:solidFill>
              </a:rPr>
              <a:t>=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primerAutor</a:t>
            </a:r>
            <a:r>
              <a:rPr lang="es-ES" sz="1100" dirty="0">
                <a:solidFill>
                  <a:srgbClr val="FF0000"/>
                </a:solidFill>
              </a:rPr>
              <a:t> =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ISBN = 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precio =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}</a:t>
            </a:r>
          </a:p>
          <a:p>
            <a:r>
              <a:rPr lang="es-ES" sz="1100" dirty="0"/>
              <a:t>    </a:t>
            </a:r>
          </a:p>
          <a:p>
            <a:endParaRPr lang="es-ES" sz="1100" dirty="0"/>
          </a:p>
          <a:p>
            <a:r>
              <a:rPr lang="es-ES" sz="1100" dirty="0"/>
              <a:t>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40560" y="219624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public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b="1" dirty="0">
                <a:solidFill>
                  <a:srgbClr val="7030A0"/>
                </a:solidFill>
              </a:rPr>
              <a:t>Libro</a:t>
            </a:r>
            <a:r>
              <a:rPr lang="es-ES" sz="1200" dirty="0">
                <a:solidFill>
                  <a:srgbClr val="7030A0"/>
                </a:solidFill>
              </a:rPr>
              <a:t>(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,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){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titulo =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editorial =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; 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añoEdicion</a:t>
            </a:r>
            <a:r>
              <a:rPr lang="es-ES" sz="1200" dirty="0">
                <a:solidFill>
                  <a:srgbClr val="7030A0"/>
                </a:solidFill>
              </a:rPr>
              <a:t>= 2015;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primerAutor</a:t>
            </a:r>
            <a:r>
              <a:rPr lang="es-ES" sz="1200" dirty="0">
                <a:solidFill>
                  <a:srgbClr val="7030A0"/>
                </a:solidFill>
              </a:rPr>
              <a:t> =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ISBN = 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precio = 100;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}</a:t>
            </a:r>
          </a:p>
          <a:p>
            <a:r>
              <a:rPr lang="es-ES" sz="1200" dirty="0"/>
              <a:t>    </a:t>
            </a:r>
            <a:endParaRPr lang="es-E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ES" sz="1200" dirty="0" err="1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200" b="1" dirty="0">
                <a:solidFill>
                  <a:schemeClr val="accent5">
                    <a:lumMod val="75000"/>
                  </a:schemeClr>
                </a:solidFill>
              </a:rPr>
              <a:t>Libro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(){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r>
              <a:rPr lang="es-ES" sz="1200" dirty="0"/>
              <a:t>    …</a:t>
            </a:r>
          </a:p>
          <a:p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2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07288" cy="742950"/>
          </a:xfrm>
        </p:spPr>
        <p:txBody>
          <a:bodyPr>
            <a:noAutofit/>
          </a:bodyPr>
          <a:lstStyle/>
          <a:p>
            <a:r>
              <a:rPr lang="es-ES" sz="2800" dirty="0"/>
              <a:t>Declaración de constructores. Sobrecarga. Ejemplo. 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120824" y="3939902"/>
            <a:ext cx="293839" cy="3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414663" y="425150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¿Funciona?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2019 -Módulo POO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436096" y="4823842"/>
            <a:ext cx="29523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2"/>
                </a:solidFill>
              </a:rPr>
              <a:t>DemoConstructoresLibro.java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51520" y="1203598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DemoConstructoresLibro</a:t>
            </a:r>
            <a:r>
              <a:rPr lang="es-ES" sz="1400" dirty="0"/>
              <a:t> {</a:t>
            </a:r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 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Libro </a:t>
            </a:r>
            <a:r>
              <a:rPr lang="es-ES" sz="1400" b="1" dirty="0">
                <a:solidFill>
                  <a:srgbClr val="FF0000"/>
                </a:solidFill>
              </a:rPr>
              <a:t>libro1</a:t>
            </a:r>
            <a:r>
              <a:rPr lang="es-ES" sz="1400" dirty="0">
                <a:solidFill>
                  <a:srgbClr val="FF0000"/>
                </a:solidFill>
              </a:rPr>
              <a:t>= new  Libro( "Java: A </a:t>
            </a:r>
            <a:r>
              <a:rPr lang="es-ES" sz="1400" dirty="0" err="1">
                <a:solidFill>
                  <a:srgbClr val="FF0000"/>
                </a:solidFill>
              </a:rPr>
              <a:t>Beginner's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Guide</a:t>
            </a:r>
            <a:r>
              <a:rPr lang="es-ES" sz="1400" dirty="0">
                <a:solidFill>
                  <a:srgbClr val="FF0000"/>
                </a:solidFill>
              </a:rPr>
              <a:t>",  "</a:t>
            </a:r>
            <a:r>
              <a:rPr lang="es-ES" sz="1400" dirty="0" err="1">
                <a:solidFill>
                  <a:srgbClr val="FF0000"/>
                </a:solidFill>
              </a:rPr>
              <a:t>Mcgraw-Hill</a:t>
            </a:r>
            <a:r>
              <a:rPr lang="es-ES" sz="1400" dirty="0">
                <a:solidFill>
                  <a:srgbClr val="FF0000"/>
                </a:solidFill>
              </a:rPr>
              <a:t>", 2014, 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        "Herbert </a:t>
            </a:r>
            <a:r>
              <a:rPr lang="es-ES" sz="1400" dirty="0" err="1">
                <a:solidFill>
                  <a:srgbClr val="FF0000"/>
                </a:solidFill>
              </a:rPr>
              <a:t>Schildt</a:t>
            </a:r>
            <a:r>
              <a:rPr lang="es-ES" sz="1400" dirty="0">
                <a:solidFill>
                  <a:srgbClr val="FF0000"/>
                </a:solidFill>
              </a:rPr>
              <a:t>", "978-0071809252", 21.72);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Libro </a:t>
            </a:r>
            <a:r>
              <a:rPr lang="es-ES" sz="1400" b="1" dirty="0">
                <a:solidFill>
                  <a:srgbClr val="7030A0"/>
                </a:solidFill>
              </a:rPr>
              <a:t>libro2</a:t>
            </a:r>
            <a:r>
              <a:rPr lang="es-ES" sz="1400" dirty="0">
                <a:solidFill>
                  <a:srgbClr val="7030A0"/>
                </a:solidFill>
              </a:rPr>
              <a:t>= new Libro("</a:t>
            </a:r>
            <a:r>
              <a:rPr lang="es-ES" sz="1400" dirty="0" err="1">
                <a:solidFill>
                  <a:srgbClr val="7030A0"/>
                </a:solidFill>
              </a:rPr>
              <a:t>Learning</a:t>
            </a:r>
            <a:r>
              <a:rPr lang="es-ES" sz="1400" dirty="0">
                <a:solidFill>
                  <a:srgbClr val="7030A0"/>
                </a:solidFill>
              </a:rPr>
              <a:t> Java </a:t>
            </a:r>
            <a:r>
              <a:rPr lang="es-ES" sz="1400" dirty="0" err="1">
                <a:solidFill>
                  <a:srgbClr val="7030A0"/>
                </a:solidFill>
              </a:rPr>
              <a:t>by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Building</a:t>
            </a:r>
            <a:r>
              <a:rPr lang="es-ES" sz="1400" dirty="0">
                <a:solidFill>
                  <a:srgbClr val="7030A0"/>
                </a:solidFill>
              </a:rPr>
              <a:t> Android </a:t>
            </a:r>
            <a:r>
              <a:rPr lang="es-ES" sz="1400" dirty="0" err="1">
                <a:solidFill>
                  <a:srgbClr val="7030A0"/>
                </a:solidFill>
              </a:rPr>
              <a:t>Games</a:t>
            </a:r>
            <a:r>
              <a:rPr lang="es-ES" sz="1400" dirty="0">
                <a:solidFill>
                  <a:srgbClr val="7030A0"/>
                </a:solidFill>
              </a:rPr>
              <a:t>",  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                    "</a:t>
            </a:r>
            <a:r>
              <a:rPr lang="es-ES" sz="1400" dirty="0" err="1">
                <a:solidFill>
                  <a:srgbClr val="7030A0"/>
                </a:solidFill>
              </a:rPr>
              <a:t>CreateSpace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Independent</a:t>
            </a:r>
            <a:r>
              <a:rPr lang="es-ES" sz="1400" dirty="0">
                <a:solidFill>
                  <a:srgbClr val="7030A0"/>
                </a:solidFill>
              </a:rPr>
              <a:t> Publishing", 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                    "John </a:t>
            </a:r>
            <a:r>
              <a:rPr lang="es-ES" sz="1400" dirty="0" err="1">
                <a:solidFill>
                  <a:srgbClr val="7030A0"/>
                </a:solidFill>
              </a:rPr>
              <a:t>Horton</a:t>
            </a:r>
            <a:r>
              <a:rPr lang="es-ES" sz="1400" dirty="0">
                <a:solidFill>
                  <a:srgbClr val="7030A0"/>
                </a:solidFill>
              </a:rPr>
              <a:t>", "978-1512108347");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(libro1.toString());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(libro2.toString());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("Precio del libro2: " +libro2.getPrecio());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("Año edición del libro2: " +libro2.getAñoEdicion());</a:t>
            </a:r>
          </a:p>
          <a:p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       Libro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libro3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= new Libro();</a:t>
            </a:r>
          </a:p>
          <a:p>
            <a:r>
              <a:rPr lang="es-ES" sz="1400" dirty="0"/>
              <a:t>    }</a:t>
            </a:r>
          </a:p>
          <a:p>
            <a:r>
              <a:rPr lang="es-ES" sz="1400" dirty="0"/>
              <a:t>    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0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entre objetos.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Los objetos cooperan (enviándose mensajes) para llevar a cabo una tarea común …</a:t>
            </a:r>
          </a:p>
          <a:p>
            <a:r>
              <a:rPr lang="es-AR" sz="1800" dirty="0" err="1"/>
              <a:t>Ej</a:t>
            </a:r>
            <a:r>
              <a:rPr lang="es-AR" sz="1800" dirty="0"/>
              <a:t>: Hasta ahora nuestros libros consideran al primer autor como un </a:t>
            </a:r>
            <a:r>
              <a:rPr lang="es-AR" sz="1800" dirty="0" err="1"/>
              <a:t>String</a:t>
            </a:r>
            <a:r>
              <a:rPr lang="es-AR" sz="1800" dirty="0"/>
              <a:t>.  </a:t>
            </a:r>
          </a:p>
          <a:p>
            <a:pPr marL="0" indent="0">
              <a:buNone/>
            </a:pPr>
            <a:r>
              <a:rPr lang="es-AR" sz="1800" dirty="0"/>
              <a:t>       ¿Y si el autor fuese un objeto instancia de la clase Autor? </a:t>
            </a:r>
          </a:p>
          <a:p>
            <a:pPr marL="0" indent="0">
              <a:buNone/>
            </a:pPr>
            <a:r>
              <a:rPr lang="es-AR" sz="1800" dirty="0"/>
              <a:t>       ¿Qué modificaciones debo hacer en el código?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2019 -Módulo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174394" y="3353156"/>
            <a:ext cx="4325598" cy="1371600"/>
            <a:chOff x="0" y="0"/>
            <a:chExt cx="3968115" cy="137160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 ISBN,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getTitulo()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setTitulo(String unTitulo)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toString()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1742536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getNombre()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setNombre(String unNombre)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i="1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primerAutor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059566" y="297244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Diagrama de clases</a:t>
            </a:r>
          </a:p>
        </p:txBody>
      </p:sp>
      <p:sp>
        <p:nvSpPr>
          <p:cNvPr id="26" name="25 Elipse"/>
          <p:cNvSpPr/>
          <p:nvPr/>
        </p:nvSpPr>
        <p:spPr>
          <a:xfrm>
            <a:off x="5076056" y="3592829"/>
            <a:ext cx="2016224" cy="14992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99992" y="297244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Gráfico de un objeto libro</a:t>
            </a:r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3782041"/>
            <a:ext cx="1008112" cy="37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631432" y="3557062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+mj-lt"/>
              </a:rPr>
              <a:t>miLibro</a:t>
            </a:r>
            <a:endParaRPr lang="es-AR" sz="14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96336" y="3157106"/>
            <a:ext cx="1512168" cy="148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965987" y="3412314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biografía</a:t>
            </a:r>
            <a:endParaRPr lang="es-AR" sz="1400" dirty="0"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461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entre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Ejemplo: ¿qué pasos seguiría en el </a:t>
            </a:r>
            <a:r>
              <a:rPr lang="es-AR" sz="1800" dirty="0" err="1"/>
              <a:t>prog</a:t>
            </a:r>
            <a:r>
              <a:rPr lang="es-AR" sz="1800" dirty="0"/>
              <a:t>. ppal. para imprimir el nombre del autor del libro?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2019-Módulo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174394" y="2385694"/>
            <a:ext cx="4325598" cy="1594858"/>
            <a:chOff x="0" y="0"/>
            <a:chExt cx="3968115" cy="137160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ISBN,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getTitulo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unTitulo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AR" sz="800" b="1" kern="12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Autor </a:t>
                </a:r>
                <a:r>
                  <a:rPr lang="es-AR" sz="800" b="1" kern="1200" dirty="0" err="1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getAutor</a:t>
                </a:r>
                <a:r>
                  <a:rPr lang="es-AR" sz="800" b="1" kern="12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()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s-AR" sz="800" b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ea typeface="Times New Roman"/>
                  </a:rPr>
                  <a:t>…</a:t>
                </a:r>
                <a:endParaRPr lang="es-AR" sz="1200" b="1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toString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1742536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getNombre()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setNombre(String unNombre)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i="1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primerAutor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059566" y="200497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Diagrama de clases</a:t>
            </a:r>
          </a:p>
        </p:txBody>
      </p:sp>
      <p:sp>
        <p:nvSpPr>
          <p:cNvPr id="26" name="25 Elipse"/>
          <p:cNvSpPr/>
          <p:nvPr/>
        </p:nvSpPr>
        <p:spPr>
          <a:xfrm>
            <a:off x="5076056" y="2656725"/>
            <a:ext cx="2016224" cy="14992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99992" y="203633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Gráfico de un objeto libro</a:t>
            </a:r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2845937"/>
            <a:ext cx="1008112" cy="37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631432" y="2620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+mj-lt"/>
              </a:rPr>
              <a:t>miLibro</a:t>
            </a:r>
            <a:endParaRPr lang="es-AR" sz="14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96336" y="2221002"/>
            <a:ext cx="1512168" cy="148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965987" y="2476210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biografía</a:t>
            </a:r>
            <a:endParaRPr lang="es-AR" sz="1400" dirty="0">
              <a:latin typeface="+mj-lt"/>
              <a:ea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0818" y="4220170"/>
            <a:ext cx="8235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</a:rPr>
              <a:t>1 – Pedirle al objeto libro que me devuelva el autor </a:t>
            </a:r>
          </a:p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</a:rPr>
              <a:t>2 – Una vez que obtengo el autor le pido a ese objeto que me devuelva su nombre</a:t>
            </a:r>
          </a:p>
        </p:txBody>
      </p:sp>
    </p:spTree>
    <p:extLst>
      <p:ext uri="{BB962C8B-B14F-4D97-AF65-F5344CB8AC3E}">
        <p14:creationId xmlns:p14="http://schemas.microsoft.com/office/powerpoint/2010/main" val="307212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949</TotalTime>
  <Words>2011</Words>
  <Application>Microsoft Office PowerPoint</Application>
  <PresentationFormat>Presentación en pantalla (16:9)</PresentationFormat>
  <Paragraphs>326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Claridad</vt:lpstr>
      <vt:lpstr>Tema: poo utilizando java. Parte II</vt:lpstr>
      <vt:lpstr>Instanciar e iniciar objeto</vt:lpstr>
      <vt:lpstr>Declaración de constructores.</vt:lpstr>
      <vt:lpstr>Declaración de constructores. Ejemplo. </vt:lpstr>
      <vt:lpstr>Declaración de constructores. Ejemplo.</vt:lpstr>
      <vt:lpstr>Declaración de constructores. Sobrecarga. Ejemplo.</vt:lpstr>
      <vt:lpstr>Declaración de constructores. Sobrecarga. Ejemplo. </vt:lpstr>
      <vt:lpstr>Interacción entre objetos. Ejemplo</vt:lpstr>
      <vt:lpstr>Interacción entre objetos</vt:lpstr>
      <vt:lpstr>La referencia this</vt:lpstr>
      <vt:lpstr>La referencia this</vt:lpstr>
      <vt:lpstr>La referencia this</vt:lpstr>
      <vt:lpstr>La referencia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Sanz</dc:creator>
  <cp:lastModifiedBy>Silvana Lis Gallo</cp:lastModifiedBy>
  <cp:revision>219</cp:revision>
  <dcterms:created xsi:type="dcterms:W3CDTF">2015-06-09T14:37:05Z</dcterms:created>
  <dcterms:modified xsi:type="dcterms:W3CDTF">2019-09-17T22:01:38Z</dcterms:modified>
</cp:coreProperties>
</file>