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9907575"/>
  <p:notesSz cx="7315200" cy="9601200"/>
  <p:embeddedFontLst>
    <p:embeddedFont>
      <p:font typeface="Bilbo"/>
      <p:regular r:id="rId28"/>
    </p:embeddedFont>
    <p:embeddedFont>
      <p:font typeface="Corbel"/>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Bilb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rbel-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orbel-italic.fntdata"/><Relationship Id="rId30" Type="http://schemas.openxmlformats.org/officeDocument/2006/relationships/font" Target="fonts/Corbel-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Corbel-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4143375" y="9120187"/>
            <a:ext cx="3168650" cy="477837"/>
          </a:xfrm>
          <a:prstGeom prst="rect">
            <a:avLst/>
          </a:prstGeom>
          <a:noFill/>
          <a:ln>
            <a:noFill/>
          </a:ln>
        </p:spPr>
        <p:txBody>
          <a:bodyPr anchorCtr="0" anchor="b" bIns="49300" lIns="98625" spcFirstLastPara="1" rIns="98625" wrap="square" tIns="49300">
            <a:noAutofit/>
          </a:bodyPr>
          <a:lstStyle/>
          <a:p>
            <a:pPr indent="0" lvl="0" marL="0" marR="0" rtl="0" algn="ctr">
              <a:lnSpc>
                <a:spcPct val="100000"/>
              </a:lnSpc>
              <a:spcBef>
                <a:spcPts val="0"/>
              </a:spcBef>
              <a:spcAft>
                <a:spcPts val="0"/>
              </a:spcAft>
              <a:buNone/>
            </a:pPr>
            <a:fld id="{00000000-1234-1234-1234-123412341234}" type="slidenum">
              <a:rPr b="0" i="0" lang="en-US" sz="1800" u="none" cap="none" strike="noStrike">
                <a:solidFill>
                  <a:srgbClr val="000000"/>
                </a:solidFill>
                <a:latin typeface="Bilbo"/>
                <a:ea typeface="Bilbo"/>
                <a:cs typeface="Bilbo"/>
                <a:sym typeface="Bilbo"/>
              </a:rPr>
              <a:t>‹#›</a:t>
            </a:fld>
            <a:endParaRPr/>
          </a:p>
        </p:txBody>
      </p:sp>
      <p:sp>
        <p:nvSpPr>
          <p:cNvPr id="4" name="Google Shape;4;n"/>
          <p:cNvSpPr/>
          <p:nvPr/>
        </p:nvSpPr>
        <p:spPr>
          <a:xfrm>
            <a:off x="0" y="0"/>
            <a:ext cx="7315200" cy="9601200"/>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rgbClr val="000000"/>
              </a:solidFill>
              <a:latin typeface="Bilbo"/>
              <a:ea typeface="Bilbo"/>
              <a:cs typeface="Bilbo"/>
              <a:sym typeface="Bilbo"/>
            </a:endParaRPr>
          </a:p>
        </p:txBody>
      </p:sp>
      <p:sp>
        <p:nvSpPr>
          <p:cNvPr id="5" name="Google Shape;5;n"/>
          <p:cNvSpPr/>
          <p:nvPr/>
        </p:nvSpPr>
        <p:spPr>
          <a:xfrm>
            <a:off x="0" y="0"/>
            <a:ext cx="7315200" cy="9601200"/>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rgbClr val="000000"/>
              </a:solidFill>
              <a:latin typeface="Bilbo"/>
              <a:ea typeface="Bilbo"/>
              <a:cs typeface="Bilbo"/>
              <a:sym typeface="Bilbo"/>
            </a:endParaRPr>
          </a:p>
        </p:txBody>
      </p:sp>
      <p:sp>
        <p:nvSpPr>
          <p:cNvPr id="6" name="Google Shape;6;n"/>
          <p:cNvSpPr/>
          <p:nvPr/>
        </p:nvSpPr>
        <p:spPr>
          <a:xfrm>
            <a:off x="0" y="0"/>
            <a:ext cx="3171825" cy="4810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rgbClr val="000000"/>
              </a:solidFill>
              <a:latin typeface="Bilbo"/>
              <a:ea typeface="Bilbo"/>
              <a:cs typeface="Bilbo"/>
              <a:sym typeface="Bilbo"/>
            </a:endParaRPr>
          </a:p>
        </p:txBody>
      </p:sp>
      <p:sp>
        <p:nvSpPr>
          <p:cNvPr id="7" name="Google Shape;7;n"/>
          <p:cNvSpPr/>
          <p:nvPr/>
        </p:nvSpPr>
        <p:spPr>
          <a:xfrm>
            <a:off x="4143375" y="0"/>
            <a:ext cx="3171825" cy="4810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rgbClr val="000000"/>
              </a:solidFill>
              <a:latin typeface="Bilbo"/>
              <a:ea typeface="Bilbo"/>
              <a:cs typeface="Bilbo"/>
              <a:sym typeface="Bilbo"/>
            </a:endParaRPr>
          </a:p>
        </p:txBody>
      </p:sp>
      <p:sp>
        <p:nvSpPr>
          <p:cNvPr id="8" name="Google Shape;8;n"/>
          <p:cNvSpPr/>
          <p:nvPr>
            <p:ph idx="2" type="sldImg"/>
          </p:nvPr>
        </p:nvSpPr>
        <p:spPr>
          <a:xfrm>
            <a:off x="1058862" y="719137"/>
            <a:ext cx="5197475" cy="3597275"/>
          </a:xfrm>
          <a:custGeom>
            <a:rect b="b" l="l" r="r" t="t"/>
            <a:pathLst>
              <a:path extrusionOk="0" h="120000" w="120000">
                <a:moveTo>
                  <a:pt x="0" y="0"/>
                </a:moveTo>
                <a:lnTo>
                  <a:pt x="120000" y="0"/>
                </a:lnTo>
                <a:lnTo>
                  <a:pt x="120000" y="120000"/>
                </a:lnTo>
                <a:lnTo>
                  <a:pt x="0" y="120000"/>
                </a:lnTo>
                <a:close/>
              </a:path>
            </a:pathLst>
          </a:custGeom>
          <a:noFill/>
          <a:ln cap="sq" cmpd="sng" w="9525">
            <a:solidFill>
              <a:srgbClr val="000000"/>
            </a:solidFill>
            <a:prstDash val="solid"/>
            <a:miter lim="800000"/>
            <a:headEnd len="sm" w="sm" type="none"/>
            <a:tailEnd len="sm" w="sm" type="none"/>
          </a:ln>
        </p:spPr>
      </p:sp>
      <p:sp>
        <p:nvSpPr>
          <p:cNvPr id="9" name="Google Shape;9;n"/>
          <p:cNvSpPr txBox="1"/>
          <p:nvPr>
            <p:ph idx="1" type="body"/>
          </p:nvPr>
        </p:nvSpPr>
        <p:spPr>
          <a:xfrm>
            <a:off x="974725" y="4560887"/>
            <a:ext cx="5362575" cy="4318000"/>
          </a:xfrm>
          <a:prstGeom prst="rect">
            <a:avLst/>
          </a:prstGeom>
          <a:noFill/>
          <a:ln>
            <a:noFill/>
          </a:ln>
        </p:spPr>
        <p:txBody>
          <a:bodyPr anchorCtr="0" anchor="t" bIns="49300" lIns="98625" spcFirstLastPara="1" rIns="98625" wrap="square" tIns="493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 name="Google Shape;10;n"/>
          <p:cNvSpPr/>
          <p:nvPr/>
        </p:nvSpPr>
        <p:spPr>
          <a:xfrm>
            <a:off x="0" y="9120187"/>
            <a:ext cx="3171825" cy="4810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rgbClr val="000000"/>
              </a:solidFill>
              <a:latin typeface="Bilbo"/>
              <a:ea typeface="Bilbo"/>
              <a:cs typeface="Bilbo"/>
              <a:sym typeface="Bilbo"/>
            </a:endParaRPr>
          </a:p>
        </p:txBody>
      </p:sp>
      <p:sp>
        <p:nvSpPr>
          <p:cNvPr id="11" name="Google Shape;11;n"/>
          <p:cNvSpPr txBox="1"/>
          <p:nvPr>
            <p:ph idx="3" type="sldNum"/>
          </p:nvPr>
        </p:nvSpPr>
        <p:spPr>
          <a:xfrm>
            <a:off x="4143375" y="9120187"/>
            <a:ext cx="3168650" cy="477837"/>
          </a:xfrm>
          <a:prstGeom prst="rect">
            <a:avLst/>
          </a:prstGeom>
          <a:noFill/>
          <a:ln>
            <a:noFill/>
          </a:ln>
        </p:spPr>
        <p:txBody>
          <a:bodyPr anchorCtr="0" anchor="b" bIns="49300" lIns="98625" spcFirstLastPara="1" rIns="98625" wrap="square" tIns="493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 name="Shape 18"/>
        <p:cNvGrpSpPr/>
        <p:nvPr/>
      </p:nvGrpSpPr>
      <p:grpSpPr>
        <a:xfrm>
          <a:off x="0" y="0"/>
          <a:ext cx="0" cy="0"/>
          <a:chOff x="0" y="0"/>
          <a:chExt cx="0" cy="0"/>
        </a:xfrm>
      </p:grpSpPr>
      <p:sp>
        <p:nvSpPr>
          <p:cNvPr id="19" name="Google Shape;19;p1:notes"/>
          <p:cNvSpPr txBox="1"/>
          <p:nvPr/>
        </p:nvSpPr>
        <p:spPr>
          <a:xfrm>
            <a:off x="4143375" y="9120187"/>
            <a:ext cx="3171825" cy="481012"/>
          </a:xfrm>
          <a:prstGeom prst="rect">
            <a:avLst/>
          </a:prstGeom>
          <a:noFill/>
          <a:ln>
            <a:noFill/>
          </a:ln>
        </p:spPr>
        <p:txBody>
          <a:bodyPr anchorCtr="0" anchor="b" bIns="49300" lIns="98625" spcFirstLastPara="1" rIns="98625" wrap="square" tIns="493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 name="Google Shape;20;p1:notes"/>
          <p:cNvSpPr/>
          <p:nvPr>
            <p:ph idx="2" type="sldImg"/>
          </p:nvPr>
        </p:nvSpPr>
        <p:spPr>
          <a:xfrm>
            <a:off x="1058862" y="719137"/>
            <a:ext cx="5200650" cy="36004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1" name="Google Shape;21;p1:notes"/>
          <p:cNvSpPr txBox="1"/>
          <p:nvPr>
            <p:ph idx="1" type="body"/>
          </p:nvPr>
        </p:nvSpPr>
        <p:spPr>
          <a:xfrm>
            <a:off x="974725" y="4560887"/>
            <a:ext cx="5365750" cy="4321175"/>
          </a:xfrm>
          <a:prstGeom prst="rect">
            <a:avLst/>
          </a:prstGeom>
          <a:noFill/>
          <a:ln>
            <a:noFill/>
          </a:ln>
        </p:spPr>
        <p:txBody>
          <a:bodyPr anchorCtr="0" anchor="t" bIns="49300" lIns="98625" spcFirstLastPara="1" rIns="98625" wrap="square" tIns="49300">
            <a:noAutofit/>
          </a:bodyPr>
          <a:lstStyle/>
          <a:p>
            <a:pPr indent="0" lvl="0" marL="0" rtl="0" algn="l">
              <a:spcBef>
                <a:spcPts val="0"/>
              </a:spcBef>
              <a:spcAft>
                <a:spcPts val="0"/>
              </a:spcAft>
              <a:buSzPts val="1800"/>
              <a:buNone/>
            </a:pPr>
            <a:r>
              <a:rPr i="1" lang="en-US"/>
              <a:t>http://faculty.ycp.edu/~dbabcock/PastCourses/cs360/lectures/lecture15.html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97579f875_0_0:notes"/>
          <p:cNvSpPr/>
          <p:nvPr>
            <p:ph idx="2" type="sldImg"/>
          </p:nvPr>
        </p:nvSpPr>
        <p:spPr>
          <a:xfrm>
            <a:off x="755278" y="725112"/>
            <a:ext cx="5806500" cy="3588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1" name="Google Shape;121;g897579f875_0_0:notes"/>
          <p:cNvSpPr txBox="1"/>
          <p:nvPr>
            <p:ph idx="1" type="body"/>
          </p:nvPr>
        </p:nvSpPr>
        <p:spPr>
          <a:xfrm>
            <a:off x="977309" y="4560691"/>
            <a:ext cx="5360400" cy="4321500"/>
          </a:xfrm>
          <a:prstGeom prst="rect">
            <a:avLst/>
          </a:prstGeom>
          <a:noFill/>
          <a:ln>
            <a:noFill/>
          </a:ln>
        </p:spPr>
        <p:txBody>
          <a:bodyPr anchorCtr="0" anchor="t" bIns="46175" lIns="92350" spcFirstLastPara="1" rIns="92350" wrap="square" tIns="46175">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10:notes"/>
          <p:cNvSpPr txBox="1"/>
          <p:nvPr/>
        </p:nvSpPr>
        <p:spPr>
          <a:xfrm>
            <a:off x="4143375" y="9120187"/>
            <a:ext cx="3171825" cy="481012"/>
          </a:xfrm>
          <a:prstGeom prst="rect">
            <a:avLst/>
          </a:prstGeom>
          <a:noFill/>
          <a:ln>
            <a:noFill/>
          </a:ln>
        </p:spPr>
        <p:txBody>
          <a:bodyPr anchorCtr="0" anchor="b" bIns="49300" lIns="98625" spcFirstLastPara="1" rIns="98625" wrap="square" tIns="493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6" name="Google Shape;126;p10:notes"/>
          <p:cNvSpPr/>
          <p:nvPr>
            <p:ph idx="2" type="sldImg"/>
          </p:nvPr>
        </p:nvSpPr>
        <p:spPr>
          <a:xfrm>
            <a:off x="1058862" y="719137"/>
            <a:ext cx="5200650" cy="36004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7" name="Google Shape;127;p10:notes"/>
          <p:cNvSpPr txBox="1"/>
          <p:nvPr>
            <p:ph idx="1" type="body"/>
          </p:nvPr>
        </p:nvSpPr>
        <p:spPr>
          <a:xfrm>
            <a:off x="974725" y="4560887"/>
            <a:ext cx="5365750" cy="4321175"/>
          </a:xfrm>
          <a:prstGeom prst="rect">
            <a:avLst/>
          </a:prstGeom>
          <a:noFill/>
          <a:ln>
            <a:noFill/>
          </a:ln>
        </p:spPr>
        <p:txBody>
          <a:bodyPr anchorCtr="0" anchor="ctr" bIns="49300" lIns="98625" spcFirstLastPara="1" rIns="98625" wrap="square" tIns="493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11:notes"/>
          <p:cNvSpPr txBox="1"/>
          <p:nvPr/>
        </p:nvSpPr>
        <p:spPr>
          <a:xfrm>
            <a:off x="4143375" y="9120187"/>
            <a:ext cx="3171825" cy="481012"/>
          </a:xfrm>
          <a:prstGeom prst="rect">
            <a:avLst/>
          </a:prstGeom>
          <a:noFill/>
          <a:ln>
            <a:noFill/>
          </a:ln>
        </p:spPr>
        <p:txBody>
          <a:bodyPr anchorCtr="0" anchor="b" bIns="49300" lIns="98625" spcFirstLastPara="1" rIns="98625" wrap="square" tIns="493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5" name="Google Shape;135;p11:notes"/>
          <p:cNvSpPr/>
          <p:nvPr>
            <p:ph idx="2" type="sldImg"/>
          </p:nvPr>
        </p:nvSpPr>
        <p:spPr>
          <a:xfrm>
            <a:off x="1058862" y="719137"/>
            <a:ext cx="5200650" cy="36004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36" name="Google Shape;136;p11:notes"/>
          <p:cNvSpPr txBox="1"/>
          <p:nvPr>
            <p:ph idx="1" type="body"/>
          </p:nvPr>
        </p:nvSpPr>
        <p:spPr>
          <a:xfrm>
            <a:off x="974725" y="4560887"/>
            <a:ext cx="5365750" cy="4321175"/>
          </a:xfrm>
          <a:prstGeom prst="rect">
            <a:avLst/>
          </a:prstGeom>
          <a:noFill/>
          <a:ln>
            <a:noFill/>
          </a:ln>
        </p:spPr>
        <p:txBody>
          <a:bodyPr anchorCtr="0" anchor="ctr" bIns="49300" lIns="98625" spcFirstLastPara="1" rIns="98625" wrap="square" tIns="493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2:notes"/>
          <p:cNvSpPr txBox="1"/>
          <p:nvPr/>
        </p:nvSpPr>
        <p:spPr>
          <a:xfrm>
            <a:off x="4143375" y="9120187"/>
            <a:ext cx="3171825" cy="481012"/>
          </a:xfrm>
          <a:prstGeom prst="rect">
            <a:avLst/>
          </a:prstGeom>
          <a:noFill/>
          <a:ln>
            <a:noFill/>
          </a:ln>
        </p:spPr>
        <p:txBody>
          <a:bodyPr anchorCtr="0" anchor="b" bIns="49300" lIns="98625" spcFirstLastPara="1" rIns="98625" wrap="square" tIns="493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1" name="Google Shape;201;p12:notes"/>
          <p:cNvSpPr/>
          <p:nvPr>
            <p:ph idx="2" type="sldImg"/>
          </p:nvPr>
        </p:nvSpPr>
        <p:spPr>
          <a:xfrm>
            <a:off x="1058862" y="719137"/>
            <a:ext cx="5200650" cy="36004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02" name="Google Shape;202;p12:notes"/>
          <p:cNvSpPr txBox="1"/>
          <p:nvPr>
            <p:ph idx="1" type="body"/>
          </p:nvPr>
        </p:nvSpPr>
        <p:spPr>
          <a:xfrm>
            <a:off x="974725" y="4560887"/>
            <a:ext cx="5365750" cy="4321175"/>
          </a:xfrm>
          <a:prstGeom prst="rect">
            <a:avLst/>
          </a:prstGeom>
          <a:noFill/>
          <a:ln>
            <a:noFill/>
          </a:ln>
        </p:spPr>
        <p:txBody>
          <a:bodyPr anchorCtr="0" anchor="t" bIns="49300" lIns="98625" spcFirstLastPara="1" rIns="98625" wrap="square" tIns="49300">
            <a:noAutofit/>
          </a:bodyPr>
          <a:lstStyle/>
          <a:p>
            <a:pPr indent="0" lvl="0" marL="0" rtl="0" algn="l">
              <a:spcBef>
                <a:spcPts val="0"/>
              </a:spcBef>
              <a:spcAft>
                <a:spcPts val="0"/>
              </a:spcAft>
              <a:buSzPts val="1800"/>
              <a:buNone/>
            </a:pPr>
            <a:r>
              <a:rPr lang="en-US"/>
              <a:t>Este DFS además de recorrer va armando una lista  con los vértices visitados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13:notes"/>
          <p:cNvSpPr txBox="1"/>
          <p:nvPr/>
        </p:nvSpPr>
        <p:spPr>
          <a:xfrm>
            <a:off x="4143375" y="9120187"/>
            <a:ext cx="3171825" cy="481012"/>
          </a:xfrm>
          <a:prstGeom prst="rect">
            <a:avLst/>
          </a:prstGeom>
          <a:noFill/>
          <a:ln>
            <a:noFill/>
          </a:ln>
        </p:spPr>
        <p:txBody>
          <a:bodyPr anchorCtr="0" anchor="b" bIns="49300" lIns="98625" spcFirstLastPara="1" rIns="98625" wrap="square" tIns="493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8" name="Google Shape;208;p13:notes"/>
          <p:cNvSpPr/>
          <p:nvPr>
            <p:ph idx="2" type="sldImg"/>
          </p:nvPr>
        </p:nvSpPr>
        <p:spPr>
          <a:xfrm>
            <a:off x="1058862" y="719137"/>
            <a:ext cx="5200650" cy="36004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09" name="Google Shape;209;p13:notes"/>
          <p:cNvSpPr txBox="1"/>
          <p:nvPr>
            <p:ph idx="1" type="body"/>
          </p:nvPr>
        </p:nvSpPr>
        <p:spPr>
          <a:xfrm>
            <a:off x="974725" y="4560887"/>
            <a:ext cx="5365750" cy="4321175"/>
          </a:xfrm>
          <a:prstGeom prst="rect">
            <a:avLst/>
          </a:prstGeom>
          <a:noFill/>
          <a:ln>
            <a:noFill/>
          </a:ln>
        </p:spPr>
        <p:txBody>
          <a:bodyPr anchorCtr="0" anchor="t" bIns="49300" lIns="98625" spcFirstLastPara="1" rIns="98625" wrap="square" tIns="49300">
            <a:noAutofit/>
          </a:bodyPr>
          <a:lstStyle/>
          <a:p>
            <a:pPr indent="0" lvl="0" marL="0" rtl="0" algn="l">
              <a:spcBef>
                <a:spcPts val="0"/>
              </a:spcBef>
              <a:spcAft>
                <a:spcPts val="0"/>
              </a:spcAft>
              <a:buSzPts val="1800"/>
              <a:buNone/>
            </a:pPr>
            <a:r>
              <a:rPr lang="en-US"/>
              <a:t>Este DFS además de recorrer va armando una lista  con los vértices visitados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14:notes"/>
          <p:cNvSpPr txBox="1"/>
          <p:nvPr/>
        </p:nvSpPr>
        <p:spPr>
          <a:xfrm>
            <a:off x="4143375" y="9120187"/>
            <a:ext cx="3171825" cy="481012"/>
          </a:xfrm>
          <a:prstGeom prst="rect">
            <a:avLst/>
          </a:prstGeom>
          <a:noFill/>
          <a:ln>
            <a:noFill/>
          </a:ln>
        </p:spPr>
        <p:txBody>
          <a:bodyPr anchorCtr="0" anchor="b" bIns="49300" lIns="98625" spcFirstLastPara="1" rIns="98625" wrap="square" tIns="493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19" name="Google Shape;219;p14:notes"/>
          <p:cNvSpPr/>
          <p:nvPr>
            <p:ph idx="2" type="sldImg"/>
          </p:nvPr>
        </p:nvSpPr>
        <p:spPr>
          <a:xfrm>
            <a:off x="1058862" y="719137"/>
            <a:ext cx="5200650" cy="36004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20" name="Google Shape;220;p14:notes"/>
          <p:cNvSpPr txBox="1"/>
          <p:nvPr>
            <p:ph idx="1" type="body"/>
          </p:nvPr>
        </p:nvSpPr>
        <p:spPr>
          <a:xfrm>
            <a:off x="974725" y="4560887"/>
            <a:ext cx="5365750" cy="4321175"/>
          </a:xfrm>
          <a:prstGeom prst="rect">
            <a:avLst/>
          </a:prstGeom>
          <a:noFill/>
          <a:ln>
            <a:noFill/>
          </a:ln>
        </p:spPr>
        <p:txBody>
          <a:bodyPr anchorCtr="0" anchor="t" bIns="49300" lIns="98625" spcFirstLastPara="1" rIns="98625" wrap="square" tIns="49300">
            <a:noAutofit/>
          </a:bodyPr>
          <a:lstStyle/>
          <a:p>
            <a:pPr indent="0" lvl="0" marL="0" rtl="0" algn="l">
              <a:spcBef>
                <a:spcPts val="0"/>
              </a:spcBef>
              <a:spcAft>
                <a:spcPts val="0"/>
              </a:spcAft>
              <a:buSzPts val="1800"/>
              <a:buNone/>
            </a:pPr>
            <a:r>
              <a:rPr lang="en-US"/>
              <a:t>Este DFS además de recorrer va armando una lista  con los vértices visitados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15:notes"/>
          <p:cNvSpPr txBox="1"/>
          <p:nvPr/>
        </p:nvSpPr>
        <p:spPr>
          <a:xfrm>
            <a:off x="4143375" y="9120187"/>
            <a:ext cx="3171825" cy="481012"/>
          </a:xfrm>
          <a:prstGeom prst="rect">
            <a:avLst/>
          </a:prstGeom>
          <a:noFill/>
          <a:ln>
            <a:noFill/>
          </a:ln>
        </p:spPr>
        <p:txBody>
          <a:bodyPr anchorCtr="0" anchor="b" bIns="49300" lIns="98625" spcFirstLastPara="1" rIns="98625" wrap="square" tIns="493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27" name="Google Shape;227;p15:notes"/>
          <p:cNvSpPr/>
          <p:nvPr>
            <p:ph idx="2" type="sldImg"/>
          </p:nvPr>
        </p:nvSpPr>
        <p:spPr>
          <a:xfrm>
            <a:off x="1058862" y="719137"/>
            <a:ext cx="5200650" cy="36004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28" name="Google Shape;228;p15:notes"/>
          <p:cNvSpPr txBox="1"/>
          <p:nvPr>
            <p:ph idx="1" type="body"/>
          </p:nvPr>
        </p:nvSpPr>
        <p:spPr>
          <a:xfrm>
            <a:off x="974725" y="4560887"/>
            <a:ext cx="5365750" cy="4321175"/>
          </a:xfrm>
          <a:prstGeom prst="rect">
            <a:avLst/>
          </a:prstGeom>
          <a:noFill/>
          <a:ln>
            <a:noFill/>
          </a:ln>
        </p:spPr>
        <p:txBody>
          <a:bodyPr anchorCtr="0" anchor="ctr" bIns="49300" lIns="98625" spcFirstLastPara="1" rIns="98625" wrap="square" tIns="493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16:notes"/>
          <p:cNvSpPr txBox="1"/>
          <p:nvPr/>
        </p:nvSpPr>
        <p:spPr>
          <a:xfrm>
            <a:off x="4143375" y="9120187"/>
            <a:ext cx="3171825" cy="481012"/>
          </a:xfrm>
          <a:prstGeom prst="rect">
            <a:avLst/>
          </a:prstGeom>
          <a:noFill/>
          <a:ln>
            <a:noFill/>
          </a:ln>
        </p:spPr>
        <p:txBody>
          <a:bodyPr anchorCtr="0" anchor="b" bIns="49300" lIns="98625" spcFirstLastPara="1" rIns="98625" wrap="square" tIns="493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35" name="Google Shape;235;p16:notes"/>
          <p:cNvSpPr/>
          <p:nvPr>
            <p:ph idx="2" type="sldImg"/>
          </p:nvPr>
        </p:nvSpPr>
        <p:spPr>
          <a:xfrm>
            <a:off x="1058862" y="719137"/>
            <a:ext cx="5200650" cy="36004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36" name="Google Shape;236;p16:notes"/>
          <p:cNvSpPr txBox="1"/>
          <p:nvPr>
            <p:ph idx="1" type="body"/>
          </p:nvPr>
        </p:nvSpPr>
        <p:spPr>
          <a:xfrm>
            <a:off x="974725" y="4560887"/>
            <a:ext cx="5365750" cy="4321175"/>
          </a:xfrm>
          <a:prstGeom prst="rect">
            <a:avLst/>
          </a:prstGeom>
          <a:noFill/>
          <a:ln>
            <a:noFill/>
          </a:ln>
        </p:spPr>
        <p:txBody>
          <a:bodyPr anchorCtr="0" anchor="t" bIns="49300" lIns="98625" spcFirstLastPara="1" rIns="98625" wrap="square" tIns="49300">
            <a:noAutofit/>
          </a:bodyPr>
          <a:lstStyle/>
          <a:p>
            <a:pPr indent="0" lvl="0" marL="0" rtl="0" algn="l">
              <a:spcBef>
                <a:spcPts val="0"/>
              </a:spcBef>
              <a:spcAft>
                <a:spcPts val="0"/>
              </a:spcAft>
              <a:buSzPts val="1800"/>
              <a:buNone/>
            </a:pPr>
            <a:r>
              <a:rPr lang="en-US"/>
              <a:t>En este ejercicio me faltaba cdo vuelve del dfsCosto(  . . . )</a:t>
            </a:r>
            <a:endParaRPr/>
          </a:p>
          <a:p>
            <a:pPr indent="0" lvl="0" marL="0" rtl="0" algn="l">
              <a:lnSpc>
                <a:spcPct val="100000"/>
              </a:lnSpc>
              <a:spcBef>
                <a:spcPts val="400"/>
              </a:spcBef>
              <a:spcAft>
                <a:spcPts val="0"/>
              </a:spcAft>
              <a:buSzPts val="1800"/>
              <a:buFont typeface="Courier New"/>
              <a:buNone/>
            </a:pPr>
            <a:r>
              <a:rPr lang="en-US">
                <a:latin typeface="Courier New"/>
                <a:ea typeface="Courier New"/>
                <a:cs typeface="Courier New"/>
                <a:sym typeface="Courier New"/>
              </a:rPr>
              <a:t>marca[i]=false;   &lt;---- faltaba estoooo!!!!!  Para que vuelva a pasar por ese vertice pero ahora no comenzando desde ese.</a:t>
            </a:r>
            <a:endParaRPr/>
          </a:p>
          <a:p>
            <a:pPr indent="0" lvl="0" marL="0" rtl="0" algn="l">
              <a:lnSpc>
                <a:spcPct val="100000"/>
              </a:lnSpc>
              <a:spcBef>
                <a:spcPts val="400"/>
              </a:spcBef>
              <a:spcAft>
                <a:spcPts val="0"/>
              </a:spcAft>
              <a:buSzPts val="1800"/>
              <a:buFont typeface="Courier New"/>
              <a:buNone/>
            </a:pPr>
            <a:r>
              <a:rPr lang="en-US">
                <a:latin typeface="Courier New"/>
                <a:ea typeface="Courier New"/>
                <a:cs typeface="Courier New"/>
                <a:sym typeface="Courier New"/>
              </a:rPr>
              <a:t>Es decir antes partiamos desde Bs As -&gt; Montentevideo -&gt; …. No visitabamos mas estos pero ahora, puede que partiendo desde otro lugar y pasando por Bs As tamben encuentre un camino con ese costo  =&gt; hay que poner el visitado en </a:t>
            </a:r>
            <a:r>
              <a:rPr b="1" lang="en-US">
                <a:latin typeface="Courier New"/>
                <a:ea typeface="Courier New"/>
                <a:cs typeface="Courier New"/>
                <a:sym typeface="Courier New"/>
              </a:rPr>
              <a:t>false</a:t>
            </a:r>
            <a:r>
              <a:rPr lang="en-US">
                <a:latin typeface="Courier New"/>
                <a:ea typeface="Courier New"/>
                <a:cs typeface="Courier New"/>
                <a:sym typeface="Courier New"/>
              </a:rPr>
              <a:t>!! </a:t>
            </a:r>
            <a:r>
              <a:rPr lang="en-US"/>
              <a:t>al volver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17:notes"/>
          <p:cNvSpPr txBox="1"/>
          <p:nvPr/>
        </p:nvSpPr>
        <p:spPr>
          <a:xfrm>
            <a:off x="4143375" y="9120187"/>
            <a:ext cx="3171825" cy="481012"/>
          </a:xfrm>
          <a:prstGeom prst="rect">
            <a:avLst/>
          </a:prstGeom>
          <a:noFill/>
          <a:ln>
            <a:noFill/>
          </a:ln>
        </p:spPr>
        <p:txBody>
          <a:bodyPr anchorCtr="0" anchor="b" bIns="49300" lIns="98625" spcFirstLastPara="1" rIns="98625" wrap="square" tIns="493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2" name="Google Shape;242;p17:notes"/>
          <p:cNvSpPr/>
          <p:nvPr>
            <p:ph idx="2" type="sldImg"/>
          </p:nvPr>
        </p:nvSpPr>
        <p:spPr>
          <a:xfrm>
            <a:off x="1058862" y="719137"/>
            <a:ext cx="5200650" cy="36004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43" name="Google Shape;243;p17:notes"/>
          <p:cNvSpPr txBox="1"/>
          <p:nvPr>
            <p:ph idx="1" type="body"/>
          </p:nvPr>
        </p:nvSpPr>
        <p:spPr>
          <a:xfrm>
            <a:off x="974725" y="4560887"/>
            <a:ext cx="5365750" cy="4321175"/>
          </a:xfrm>
          <a:prstGeom prst="rect">
            <a:avLst/>
          </a:prstGeom>
          <a:noFill/>
          <a:ln>
            <a:noFill/>
          </a:ln>
        </p:spPr>
        <p:txBody>
          <a:bodyPr anchorCtr="0" anchor="ctr" bIns="49300" lIns="98625" spcFirstLastPara="1" rIns="98625" wrap="square" tIns="493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18:notes"/>
          <p:cNvSpPr txBox="1"/>
          <p:nvPr/>
        </p:nvSpPr>
        <p:spPr>
          <a:xfrm>
            <a:off x="4143375" y="9120187"/>
            <a:ext cx="3171825" cy="481012"/>
          </a:xfrm>
          <a:prstGeom prst="rect">
            <a:avLst/>
          </a:prstGeom>
          <a:noFill/>
          <a:ln>
            <a:noFill/>
          </a:ln>
        </p:spPr>
        <p:txBody>
          <a:bodyPr anchorCtr="0" anchor="b" bIns="49300" lIns="98625" spcFirstLastPara="1" rIns="98625" wrap="square" tIns="493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51" name="Google Shape;251;p18:notes"/>
          <p:cNvSpPr/>
          <p:nvPr>
            <p:ph idx="2" type="sldImg"/>
          </p:nvPr>
        </p:nvSpPr>
        <p:spPr>
          <a:xfrm>
            <a:off x="1058862" y="719137"/>
            <a:ext cx="5200650" cy="36004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52" name="Google Shape;252;p18:notes"/>
          <p:cNvSpPr txBox="1"/>
          <p:nvPr>
            <p:ph idx="1" type="body"/>
          </p:nvPr>
        </p:nvSpPr>
        <p:spPr>
          <a:xfrm>
            <a:off x="974725" y="4560887"/>
            <a:ext cx="5365750" cy="4321175"/>
          </a:xfrm>
          <a:prstGeom prst="rect">
            <a:avLst/>
          </a:prstGeom>
          <a:noFill/>
          <a:ln>
            <a:noFill/>
          </a:ln>
        </p:spPr>
        <p:txBody>
          <a:bodyPr anchorCtr="0" anchor="ctr" bIns="49300" lIns="98625" spcFirstLastPara="1" rIns="98625" wrap="square" tIns="493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 name="Shape 32"/>
        <p:cNvGrpSpPr/>
        <p:nvPr/>
      </p:nvGrpSpPr>
      <p:grpSpPr>
        <a:xfrm>
          <a:off x="0" y="0"/>
          <a:ext cx="0" cy="0"/>
          <a:chOff x="0" y="0"/>
          <a:chExt cx="0" cy="0"/>
        </a:xfrm>
      </p:grpSpPr>
      <p:sp>
        <p:nvSpPr>
          <p:cNvPr id="33" name="Google Shape;33;p2:notes"/>
          <p:cNvSpPr txBox="1"/>
          <p:nvPr/>
        </p:nvSpPr>
        <p:spPr>
          <a:xfrm>
            <a:off x="4143375" y="9120187"/>
            <a:ext cx="3171825" cy="481012"/>
          </a:xfrm>
          <a:prstGeom prst="rect">
            <a:avLst/>
          </a:prstGeom>
          <a:noFill/>
          <a:ln>
            <a:noFill/>
          </a:ln>
        </p:spPr>
        <p:txBody>
          <a:bodyPr anchorCtr="0" anchor="b" bIns="49300" lIns="98625" spcFirstLastPara="1" rIns="98625" wrap="square" tIns="493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4" name="Google Shape;34;p2:notes"/>
          <p:cNvSpPr/>
          <p:nvPr>
            <p:ph idx="2" type="sldImg"/>
          </p:nvPr>
        </p:nvSpPr>
        <p:spPr>
          <a:xfrm>
            <a:off x="1058862" y="719137"/>
            <a:ext cx="5200650" cy="36004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5" name="Google Shape;35;p2:notes"/>
          <p:cNvSpPr txBox="1"/>
          <p:nvPr>
            <p:ph idx="1" type="body"/>
          </p:nvPr>
        </p:nvSpPr>
        <p:spPr>
          <a:xfrm>
            <a:off x="974725" y="4560887"/>
            <a:ext cx="5365750" cy="4321175"/>
          </a:xfrm>
          <a:prstGeom prst="rect">
            <a:avLst/>
          </a:prstGeom>
          <a:noFill/>
          <a:ln>
            <a:noFill/>
          </a:ln>
        </p:spPr>
        <p:txBody>
          <a:bodyPr anchorCtr="0" anchor="ctr" bIns="49300" lIns="98625" spcFirstLastPara="1" rIns="98625" wrap="square" tIns="493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19:notes"/>
          <p:cNvSpPr txBox="1"/>
          <p:nvPr/>
        </p:nvSpPr>
        <p:spPr>
          <a:xfrm>
            <a:off x="4143375" y="9120187"/>
            <a:ext cx="3171825" cy="481012"/>
          </a:xfrm>
          <a:prstGeom prst="rect">
            <a:avLst/>
          </a:prstGeom>
          <a:noFill/>
          <a:ln>
            <a:noFill/>
          </a:ln>
        </p:spPr>
        <p:txBody>
          <a:bodyPr anchorCtr="0" anchor="b" bIns="49300" lIns="98625" spcFirstLastPara="1" rIns="98625" wrap="square" tIns="493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59" name="Google Shape;259;p19:notes"/>
          <p:cNvSpPr/>
          <p:nvPr>
            <p:ph idx="2" type="sldImg"/>
          </p:nvPr>
        </p:nvSpPr>
        <p:spPr>
          <a:xfrm>
            <a:off x="1058862" y="719137"/>
            <a:ext cx="5200650" cy="36004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60" name="Google Shape;260;p19:notes"/>
          <p:cNvSpPr txBox="1"/>
          <p:nvPr>
            <p:ph idx="1" type="body"/>
          </p:nvPr>
        </p:nvSpPr>
        <p:spPr>
          <a:xfrm>
            <a:off x="974725" y="4560887"/>
            <a:ext cx="5365750" cy="4321175"/>
          </a:xfrm>
          <a:prstGeom prst="rect">
            <a:avLst/>
          </a:prstGeom>
          <a:noFill/>
          <a:ln>
            <a:noFill/>
          </a:ln>
        </p:spPr>
        <p:txBody>
          <a:bodyPr anchorCtr="0" anchor="ctr" bIns="49300" lIns="98625" spcFirstLastPara="1" rIns="98625" wrap="square" tIns="493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20:notes"/>
          <p:cNvSpPr txBox="1"/>
          <p:nvPr/>
        </p:nvSpPr>
        <p:spPr>
          <a:xfrm>
            <a:off x="4143375" y="9120187"/>
            <a:ext cx="3171825" cy="481012"/>
          </a:xfrm>
          <a:prstGeom prst="rect">
            <a:avLst/>
          </a:prstGeom>
          <a:noFill/>
          <a:ln>
            <a:noFill/>
          </a:ln>
        </p:spPr>
        <p:txBody>
          <a:bodyPr anchorCtr="0" anchor="b" bIns="49300" lIns="98625" spcFirstLastPara="1" rIns="98625" wrap="square" tIns="493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93" name="Google Shape;293;p20:notes"/>
          <p:cNvSpPr/>
          <p:nvPr>
            <p:ph idx="2" type="sldImg"/>
          </p:nvPr>
        </p:nvSpPr>
        <p:spPr>
          <a:xfrm>
            <a:off x="1058862" y="719137"/>
            <a:ext cx="5200650" cy="36004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94" name="Google Shape;294;p20:notes"/>
          <p:cNvSpPr txBox="1"/>
          <p:nvPr>
            <p:ph idx="1" type="body"/>
          </p:nvPr>
        </p:nvSpPr>
        <p:spPr>
          <a:xfrm>
            <a:off x="974725" y="4560887"/>
            <a:ext cx="5365750" cy="4321175"/>
          </a:xfrm>
          <a:prstGeom prst="rect">
            <a:avLst/>
          </a:prstGeom>
          <a:noFill/>
          <a:ln>
            <a:noFill/>
          </a:ln>
        </p:spPr>
        <p:txBody>
          <a:bodyPr anchorCtr="0" anchor="t" bIns="49300" lIns="98625" spcFirstLastPara="1" rIns="98625" wrap="square" tIns="49300">
            <a:noAutofit/>
          </a:bodyPr>
          <a:lstStyle/>
          <a:p>
            <a:pPr indent="0" lvl="0" marL="0" rtl="0" algn="l">
              <a:spcBef>
                <a:spcPts val="0"/>
              </a:spcBef>
              <a:spcAft>
                <a:spcPts val="0"/>
              </a:spcAft>
              <a:buSzPts val="1800"/>
              <a:buNone/>
            </a:pPr>
            <a:r>
              <a:rPr lang="en-US"/>
              <a:t>El problema empieza con una primer computadora infectada, y hay que simular la infección en el resto de la red. Cada vez que el virus "salta“ desde una computadora hacia la siguiente transcurre un minuto, por lo que si hace</a:t>
            </a:r>
            <a:endParaRPr/>
          </a:p>
          <a:p>
            <a:pPr indent="0" lvl="0" marL="0" rtl="0" algn="l">
              <a:spcBef>
                <a:spcPts val="400"/>
              </a:spcBef>
              <a:spcAft>
                <a:spcPts val="0"/>
              </a:spcAft>
              <a:buSzPts val="1800"/>
              <a:buNone/>
            </a:pPr>
            <a:r>
              <a:rPr lang="en-US"/>
              <a:t>cuatro saltos transcurren cuatro minutos. En este caso, el tiempo total de infección de la red es de cuatro minutos.</a:t>
            </a:r>
            <a:endParaRPr/>
          </a:p>
          <a:p>
            <a:pPr indent="0" lvl="0" marL="0" rtl="0" algn="l">
              <a:spcBef>
                <a:spcPts val="400"/>
              </a:spcBef>
              <a:spcAft>
                <a:spcPts val="0"/>
              </a:spcAft>
              <a:buSzPts val="1800"/>
              <a:buNone/>
            </a:pPr>
            <a:r>
              <a:rPr lang="en-US"/>
              <a:t>Hay que tener en cuenta que una misma computadora se puede infectar por diferentes caminos, y dado que el virus infecta varias computadoras al mismo tiempo, la infección termina siendo por la que esta mas cerca. El problema se reduce a un camino mínimo en un grafo no pesado, y el tiempo total de infección de la red es el mayor costo de los nodos. La solución mas directa es un BFS, que representa la forma en la que el virus</a:t>
            </a:r>
            <a:endParaRPr/>
          </a:p>
          <a:p>
            <a:pPr indent="0" lvl="0" marL="0" rtl="0" algn="l">
              <a:spcBef>
                <a:spcPts val="400"/>
              </a:spcBef>
              <a:spcAft>
                <a:spcPts val="0"/>
              </a:spcAft>
              <a:buSzPts val="1800"/>
              <a:buNone/>
            </a:pPr>
            <a:r>
              <a:rPr lang="en-US"/>
              <a:t>se distribuye por la red.</a:t>
            </a:r>
            <a:endParaRPr/>
          </a:p>
          <a:p>
            <a:pPr indent="0" lvl="0" marL="0" rtl="0" algn="l">
              <a:spcBef>
                <a:spcPts val="400"/>
              </a:spcBef>
              <a:spcAft>
                <a:spcPts val="0"/>
              </a:spcAft>
              <a:buSzPts val="1800"/>
              <a:buNone/>
            </a:pPr>
            <a:r>
              <a:rPr b="1" lang="en-US"/>
              <a:t>-------------------------</a:t>
            </a:r>
            <a:endParaRPr/>
          </a:p>
          <a:p>
            <a:pPr indent="0" lvl="0" marL="0" rtl="0" algn="l">
              <a:spcBef>
                <a:spcPts val="400"/>
              </a:spcBef>
              <a:spcAft>
                <a:spcPts val="0"/>
              </a:spcAft>
              <a:buSzPts val="1800"/>
              <a:buNone/>
            </a:pPr>
            <a:r>
              <a:rPr b="1" lang="en-US"/>
              <a:t>Solución: </a:t>
            </a:r>
            <a:r>
              <a:rPr lang="en-US"/>
              <a:t>Si partimos desde un vértice v, modificando levemente el código podemos calcular para cada vértice su distancia a v. Inicialmente todos los vértices tienen rotulo 1. Rotulamos el vértice v con 0 y luego, al visitar los vecinos de cada vértice w que aún tienen rótulo 1, los rotulamos con el rótulo de w mas 1. (Notemos que los que no sean alcanzados desde v, o sea, no pertenecen a la componente conexa de v, tienen distancia infinita a v.)</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p21:notes"/>
          <p:cNvSpPr txBox="1"/>
          <p:nvPr/>
        </p:nvSpPr>
        <p:spPr>
          <a:xfrm>
            <a:off x="4143375" y="9120187"/>
            <a:ext cx="3171825" cy="481012"/>
          </a:xfrm>
          <a:prstGeom prst="rect">
            <a:avLst/>
          </a:prstGeom>
          <a:noFill/>
          <a:ln>
            <a:noFill/>
          </a:ln>
        </p:spPr>
        <p:txBody>
          <a:bodyPr anchorCtr="0" anchor="b" bIns="49300" lIns="98625" spcFirstLastPara="1" rIns="98625" wrap="square" tIns="493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00" name="Google Shape;300;p21:notes"/>
          <p:cNvSpPr/>
          <p:nvPr>
            <p:ph idx="2" type="sldImg"/>
          </p:nvPr>
        </p:nvSpPr>
        <p:spPr>
          <a:xfrm>
            <a:off x="1058862" y="719137"/>
            <a:ext cx="5200650" cy="36004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01" name="Google Shape;301;p21:notes"/>
          <p:cNvSpPr txBox="1"/>
          <p:nvPr>
            <p:ph idx="1" type="body"/>
          </p:nvPr>
        </p:nvSpPr>
        <p:spPr>
          <a:xfrm>
            <a:off x="974725" y="4560887"/>
            <a:ext cx="5365750" cy="4321175"/>
          </a:xfrm>
          <a:prstGeom prst="rect">
            <a:avLst/>
          </a:prstGeom>
          <a:noFill/>
          <a:ln>
            <a:noFill/>
          </a:ln>
        </p:spPr>
        <p:txBody>
          <a:bodyPr anchorCtr="0" anchor="ctr" bIns="49300" lIns="98625" spcFirstLastPara="1" rIns="98625" wrap="square" tIns="493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p3:notes"/>
          <p:cNvSpPr txBox="1"/>
          <p:nvPr/>
        </p:nvSpPr>
        <p:spPr>
          <a:xfrm>
            <a:off x="4143375" y="9120187"/>
            <a:ext cx="3171825" cy="481012"/>
          </a:xfrm>
          <a:prstGeom prst="rect">
            <a:avLst/>
          </a:prstGeom>
          <a:noFill/>
          <a:ln>
            <a:noFill/>
          </a:ln>
        </p:spPr>
        <p:txBody>
          <a:bodyPr anchorCtr="0" anchor="b" bIns="49300" lIns="98625" spcFirstLastPara="1" rIns="98625" wrap="square" tIns="493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7" name="Google Shape;47;p3:notes"/>
          <p:cNvSpPr/>
          <p:nvPr>
            <p:ph idx="2" type="sldImg"/>
          </p:nvPr>
        </p:nvSpPr>
        <p:spPr>
          <a:xfrm>
            <a:off x="1058862" y="719137"/>
            <a:ext cx="5200650" cy="36004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8" name="Google Shape;48;p3:notes"/>
          <p:cNvSpPr txBox="1"/>
          <p:nvPr>
            <p:ph idx="1" type="body"/>
          </p:nvPr>
        </p:nvSpPr>
        <p:spPr>
          <a:xfrm>
            <a:off x="974725" y="4560887"/>
            <a:ext cx="5365750" cy="4321175"/>
          </a:xfrm>
          <a:prstGeom prst="rect">
            <a:avLst/>
          </a:prstGeom>
          <a:noFill/>
          <a:ln>
            <a:noFill/>
          </a:ln>
        </p:spPr>
        <p:txBody>
          <a:bodyPr anchorCtr="0" anchor="ctr" bIns="49300" lIns="98625" spcFirstLastPara="1" rIns="98625" wrap="square" tIns="493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p4:notes"/>
          <p:cNvSpPr txBox="1"/>
          <p:nvPr/>
        </p:nvSpPr>
        <p:spPr>
          <a:xfrm>
            <a:off x="4143375" y="9120187"/>
            <a:ext cx="3171825" cy="481012"/>
          </a:xfrm>
          <a:prstGeom prst="rect">
            <a:avLst/>
          </a:prstGeom>
          <a:noFill/>
          <a:ln>
            <a:noFill/>
          </a:ln>
        </p:spPr>
        <p:txBody>
          <a:bodyPr anchorCtr="0" anchor="b" bIns="49300" lIns="98625" spcFirstLastPara="1" rIns="98625" wrap="square" tIns="493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5" name="Google Shape;55;p4:notes"/>
          <p:cNvSpPr/>
          <p:nvPr>
            <p:ph idx="2" type="sldImg"/>
          </p:nvPr>
        </p:nvSpPr>
        <p:spPr>
          <a:xfrm>
            <a:off x="1058862" y="719137"/>
            <a:ext cx="5200650" cy="36004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6" name="Google Shape;56;p4:notes"/>
          <p:cNvSpPr txBox="1"/>
          <p:nvPr>
            <p:ph idx="1" type="body"/>
          </p:nvPr>
        </p:nvSpPr>
        <p:spPr>
          <a:xfrm>
            <a:off x="974725" y="4560887"/>
            <a:ext cx="5365750" cy="4321175"/>
          </a:xfrm>
          <a:prstGeom prst="rect">
            <a:avLst/>
          </a:prstGeom>
          <a:noFill/>
          <a:ln>
            <a:noFill/>
          </a:ln>
        </p:spPr>
        <p:txBody>
          <a:bodyPr anchorCtr="0" anchor="t" bIns="49300" lIns="98625" spcFirstLastPara="1" rIns="98625" wrap="square" tIns="49300">
            <a:noAutofit/>
          </a:bodyPr>
          <a:lstStyle/>
          <a:p>
            <a:pPr indent="0" lvl="0" marL="0" rtl="0" algn="l">
              <a:spcBef>
                <a:spcPts val="0"/>
              </a:spcBef>
              <a:spcAft>
                <a:spcPts val="0"/>
              </a:spcAft>
              <a:buSzPts val="1800"/>
              <a:buNone/>
            </a:pPr>
            <a:r>
              <a:rPr lang="en-US"/>
              <a:t>Qué observamos en el Grafo?</a:t>
            </a:r>
            <a:endParaRPr/>
          </a:p>
          <a:p>
            <a:pPr indent="0" lvl="0" marL="0" rtl="0" algn="l">
              <a:spcBef>
                <a:spcPts val="400"/>
              </a:spcBef>
              <a:spcAft>
                <a:spcPts val="0"/>
              </a:spcAft>
              <a:buSzPts val="1800"/>
              <a:buNone/>
            </a:pPr>
            <a:r>
              <a:t/>
            </a:r>
            <a:endParaRPr/>
          </a:p>
          <a:p>
            <a:pPr indent="-114300" lvl="0" marL="0" rtl="0" algn="l">
              <a:spcBef>
                <a:spcPts val="400"/>
              </a:spcBef>
              <a:spcAft>
                <a:spcPts val="0"/>
              </a:spcAft>
              <a:buClr>
                <a:srgbClr val="000000"/>
              </a:buClr>
              <a:buSzPts val="1800"/>
              <a:buAutoNum type="arabicParenBoth"/>
            </a:pPr>
            <a:r>
              <a:rPr lang="en-US"/>
              <a:t>La interface </a:t>
            </a:r>
            <a:r>
              <a:rPr b="1" lang="en-US"/>
              <a:t>Arista</a:t>
            </a:r>
            <a:r>
              <a:rPr lang="en-US"/>
              <a:t> solo tiene una implementación, </a:t>
            </a:r>
            <a:r>
              <a:rPr b="1" lang="en-US"/>
              <a:t>AristaImpl</a:t>
            </a:r>
            <a:r>
              <a:rPr lang="en-US"/>
              <a:t>  y sirve para Lista de Adyacentes y Matriz de Adyacentes. Solo modela un peso y vDestino.</a:t>
            </a:r>
            <a:endParaRPr/>
          </a:p>
          <a:p>
            <a:pPr indent="-114300" lvl="0" marL="0" rtl="0" algn="l">
              <a:spcBef>
                <a:spcPts val="400"/>
              </a:spcBef>
              <a:spcAft>
                <a:spcPts val="0"/>
              </a:spcAft>
              <a:buClr>
                <a:srgbClr val="000000"/>
              </a:buClr>
              <a:buSzPts val="1800"/>
              <a:buAutoNum type="arabicParenBoth"/>
            </a:pPr>
            <a:r>
              <a:rPr lang="en-US"/>
              <a:t>La interfaces </a:t>
            </a:r>
            <a:r>
              <a:rPr b="1" lang="en-US"/>
              <a:t>Grafo</a:t>
            </a:r>
            <a:r>
              <a:rPr lang="en-US"/>
              <a:t> y </a:t>
            </a:r>
            <a:r>
              <a:rPr b="1" lang="en-US"/>
              <a:t>Vertice</a:t>
            </a:r>
            <a:r>
              <a:rPr lang="en-US"/>
              <a:t> son implementadas para las diferentes estructuras con Matriz y Lista de Adyacentes.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5:notes"/>
          <p:cNvSpPr txBox="1"/>
          <p:nvPr/>
        </p:nvSpPr>
        <p:spPr>
          <a:xfrm>
            <a:off x="4143375" y="9120187"/>
            <a:ext cx="3171825" cy="481012"/>
          </a:xfrm>
          <a:prstGeom prst="rect">
            <a:avLst/>
          </a:prstGeom>
          <a:noFill/>
          <a:ln>
            <a:noFill/>
          </a:ln>
        </p:spPr>
        <p:txBody>
          <a:bodyPr anchorCtr="0" anchor="b" bIns="49300" lIns="98625" spcFirstLastPara="1" rIns="98625" wrap="square" tIns="493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5" name="Google Shape;65;p5:notes"/>
          <p:cNvSpPr/>
          <p:nvPr>
            <p:ph idx="2" type="sldImg"/>
          </p:nvPr>
        </p:nvSpPr>
        <p:spPr>
          <a:xfrm>
            <a:off x="1058862" y="719137"/>
            <a:ext cx="5200650" cy="36004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6" name="Google Shape;66;p5:notes"/>
          <p:cNvSpPr txBox="1"/>
          <p:nvPr>
            <p:ph idx="1" type="body"/>
          </p:nvPr>
        </p:nvSpPr>
        <p:spPr>
          <a:xfrm>
            <a:off x="974725" y="4560887"/>
            <a:ext cx="5365750" cy="4321175"/>
          </a:xfrm>
          <a:prstGeom prst="rect">
            <a:avLst/>
          </a:prstGeom>
          <a:noFill/>
          <a:ln>
            <a:noFill/>
          </a:ln>
        </p:spPr>
        <p:txBody>
          <a:bodyPr anchorCtr="0" anchor="t" bIns="49300" lIns="98625" spcFirstLastPara="1" rIns="98625" wrap="square" tIns="49300">
            <a:noAutofit/>
          </a:bodyPr>
          <a:lstStyle/>
          <a:p>
            <a:pPr indent="0" lvl="0" marL="0" rtl="0" algn="l">
              <a:spcBef>
                <a:spcPts val="0"/>
              </a:spcBef>
              <a:spcAft>
                <a:spcPts val="0"/>
              </a:spcAft>
              <a:buSzPts val="1800"/>
              <a:buNone/>
            </a:pPr>
            <a:r>
              <a:rPr lang="en-US"/>
              <a:t>Solamente es usada para el grafo que se implementa con lista de adyacentes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p6:notes"/>
          <p:cNvSpPr txBox="1"/>
          <p:nvPr/>
        </p:nvSpPr>
        <p:spPr>
          <a:xfrm>
            <a:off x="4143375" y="9120187"/>
            <a:ext cx="3171825" cy="481012"/>
          </a:xfrm>
          <a:prstGeom prst="rect">
            <a:avLst/>
          </a:prstGeom>
          <a:noFill/>
          <a:ln>
            <a:noFill/>
          </a:ln>
        </p:spPr>
        <p:txBody>
          <a:bodyPr anchorCtr="0" anchor="b" bIns="49300" lIns="98625" spcFirstLastPara="1" rIns="98625" wrap="square" tIns="493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5" name="Google Shape;75;p6:notes"/>
          <p:cNvSpPr/>
          <p:nvPr>
            <p:ph idx="2" type="sldImg"/>
          </p:nvPr>
        </p:nvSpPr>
        <p:spPr>
          <a:xfrm>
            <a:off x="1058862" y="719137"/>
            <a:ext cx="5200650" cy="36004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6" name="Google Shape;76;p6:notes"/>
          <p:cNvSpPr txBox="1"/>
          <p:nvPr>
            <p:ph idx="1" type="body"/>
          </p:nvPr>
        </p:nvSpPr>
        <p:spPr>
          <a:xfrm>
            <a:off x="974725" y="4560887"/>
            <a:ext cx="5365750" cy="4321175"/>
          </a:xfrm>
          <a:prstGeom prst="rect">
            <a:avLst/>
          </a:prstGeom>
          <a:noFill/>
          <a:ln>
            <a:noFill/>
          </a:ln>
        </p:spPr>
        <p:txBody>
          <a:bodyPr anchorCtr="0" anchor="t" bIns="49300" lIns="98625" spcFirstLastPara="1" rIns="98625" wrap="square" tIns="49300">
            <a:noAutofit/>
          </a:bodyPr>
          <a:lstStyle/>
          <a:p>
            <a:pPr indent="0" lvl="0" marL="0" rtl="0" algn="l">
              <a:spcBef>
                <a:spcPts val="0"/>
              </a:spcBef>
              <a:spcAft>
                <a:spcPts val="0"/>
              </a:spcAft>
              <a:buSzPts val="1800"/>
              <a:buNone/>
            </a:pPr>
            <a:r>
              <a:rPr lang="en-US"/>
              <a:t>El método getPosicion()  se utiliza para acceder directamente al vertice dentro de la lista y para marcar si está visitado en el arreglo boolean marca[]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7:notes"/>
          <p:cNvSpPr txBox="1"/>
          <p:nvPr/>
        </p:nvSpPr>
        <p:spPr>
          <a:xfrm>
            <a:off x="4143375" y="9120187"/>
            <a:ext cx="3171825" cy="481012"/>
          </a:xfrm>
          <a:prstGeom prst="rect">
            <a:avLst/>
          </a:prstGeom>
          <a:noFill/>
          <a:ln>
            <a:noFill/>
          </a:ln>
        </p:spPr>
        <p:txBody>
          <a:bodyPr anchorCtr="0" anchor="b" bIns="49300" lIns="98625" spcFirstLastPara="1" rIns="98625" wrap="square" tIns="493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7" name="Google Shape;87;p7:notes"/>
          <p:cNvSpPr/>
          <p:nvPr>
            <p:ph idx="2" type="sldImg"/>
          </p:nvPr>
        </p:nvSpPr>
        <p:spPr>
          <a:xfrm>
            <a:off x="1058862" y="719137"/>
            <a:ext cx="5200650" cy="36004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8" name="Google Shape;88;p7:notes"/>
          <p:cNvSpPr txBox="1"/>
          <p:nvPr>
            <p:ph idx="1" type="body"/>
          </p:nvPr>
        </p:nvSpPr>
        <p:spPr>
          <a:xfrm>
            <a:off x="974725" y="4560887"/>
            <a:ext cx="5365750" cy="4321175"/>
          </a:xfrm>
          <a:prstGeom prst="rect">
            <a:avLst/>
          </a:prstGeom>
          <a:noFill/>
          <a:ln>
            <a:noFill/>
          </a:ln>
        </p:spPr>
        <p:txBody>
          <a:bodyPr anchorCtr="0" anchor="t" bIns="49300" lIns="98625" spcFirstLastPara="1" rIns="98625" wrap="square" tIns="49300">
            <a:noAutofit/>
          </a:bodyPr>
          <a:lstStyle/>
          <a:p>
            <a:pPr indent="0" lvl="0" marL="0" rtl="0" algn="l">
              <a:spcBef>
                <a:spcPts val="0"/>
              </a:spcBef>
              <a:spcAft>
                <a:spcPts val="0"/>
              </a:spcAft>
              <a:buSzPts val="1800"/>
              <a:buNone/>
            </a:pPr>
            <a:r>
              <a:rPr lang="en-US"/>
              <a:t>@Override</a:t>
            </a:r>
            <a:endParaRPr/>
          </a:p>
          <a:p>
            <a:pPr indent="0" lvl="0" marL="0" rtl="0" algn="l">
              <a:spcBef>
                <a:spcPts val="400"/>
              </a:spcBef>
              <a:spcAft>
                <a:spcPts val="0"/>
              </a:spcAft>
              <a:buSzPts val="1800"/>
              <a:buNone/>
            </a:pPr>
            <a:r>
              <a:rPr b="1" lang="en-US"/>
              <a:t>public void agregarVertice(Vertice&lt;T&gt; v) {</a:t>
            </a:r>
            <a:endParaRPr/>
          </a:p>
          <a:p>
            <a:pPr indent="0" lvl="0" marL="0" rtl="0" algn="l">
              <a:spcBef>
                <a:spcPts val="400"/>
              </a:spcBef>
              <a:spcAft>
                <a:spcPts val="0"/>
              </a:spcAft>
              <a:buSzPts val="1800"/>
              <a:buNone/>
            </a:pPr>
            <a:r>
              <a:rPr b="1" lang="en-US"/>
              <a:t>  if (!vertices.incluye(v)){</a:t>
            </a:r>
            <a:endParaRPr/>
          </a:p>
          <a:p>
            <a:pPr indent="0" lvl="0" marL="0" rtl="0" algn="l">
              <a:spcBef>
                <a:spcPts val="400"/>
              </a:spcBef>
              <a:spcAft>
                <a:spcPts val="0"/>
              </a:spcAft>
              <a:buSzPts val="1800"/>
              <a:buNone/>
            </a:pPr>
            <a:r>
              <a:rPr lang="en-US"/>
              <a:t>     v.setPosicion(vertices.tamanio());</a:t>
            </a:r>
            <a:endParaRPr/>
          </a:p>
          <a:p>
            <a:pPr indent="0" lvl="0" marL="0" rtl="0" algn="l">
              <a:spcBef>
                <a:spcPts val="400"/>
              </a:spcBef>
              <a:spcAft>
                <a:spcPts val="0"/>
              </a:spcAft>
              <a:buSzPts val="1800"/>
              <a:buNone/>
            </a:pPr>
            <a:r>
              <a:rPr lang="en-US"/>
              <a:t>     vertices.agregar(v,vertices.tamanio());</a:t>
            </a:r>
            <a:endParaRPr/>
          </a:p>
          <a:p>
            <a:pPr indent="0" lvl="0" marL="0" rtl="0" algn="l">
              <a:spcBef>
                <a:spcPts val="400"/>
              </a:spcBef>
              <a:spcAft>
                <a:spcPts val="0"/>
              </a:spcAft>
              <a:buSzPts val="1800"/>
              <a:buNone/>
            </a:pPr>
            <a:r>
              <a:rPr lang="en-US"/>
              <a:t>  }</a:t>
            </a:r>
            <a:endParaRPr/>
          </a:p>
          <a:p>
            <a:pPr indent="0" lvl="0" marL="0" rtl="0" algn="l">
              <a:spcBef>
                <a:spcPts val="400"/>
              </a:spcBef>
              <a:spcAft>
                <a:spcPts val="0"/>
              </a:spcAft>
              <a:buSzPts val="1800"/>
              <a:buNone/>
            </a:pPr>
            <a:r>
              <a:rPr lang="en-US"/>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8:notes"/>
          <p:cNvSpPr txBox="1"/>
          <p:nvPr/>
        </p:nvSpPr>
        <p:spPr>
          <a:xfrm>
            <a:off x="4143375" y="9120187"/>
            <a:ext cx="3171825" cy="481012"/>
          </a:xfrm>
          <a:prstGeom prst="rect">
            <a:avLst/>
          </a:prstGeom>
          <a:noFill/>
          <a:ln>
            <a:noFill/>
          </a:ln>
        </p:spPr>
        <p:txBody>
          <a:bodyPr anchorCtr="0" anchor="b" bIns="49300" lIns="98625" spcFirstLastPara="1" rIns="98625" wrap="square" tIns="493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98" name="Google Shape;98;p8:notes"/>
          <p:cNvSpPr/>
          <p:nvPr>
            <p:ph idx="2" type="sldImg"/>
          </p:nvPr>
        </p:nvSpPr>
        <p:spPr>
          <a:xfrm>
            <a:off x="1058862" y="719137"/>
            <a:ext cx="5200650" cy="36004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9" name="Google Shape;99;p8:notes"/>
          <p:cNvSpPr txBox="1"/>
          <p:nvPr>
            <p:ph idx="1" type="body"/>
          </p:nvPr>
        </p:nvSpPr>
        <p:spPr>
          <a:xfrm>
            <a:off x="974725" y="4560887"/>
            <a:ext cx="5365750" cy="4321175"/>
          </a:xfrm>
          <a:prstGeom prst="rect">
            <a:avLst/>
          </a:prstGeom>
          <a:noFill/>
          <a:ln>
            <a:noFill/>
          </a:ln>
        </p:spPr>
        <p:txBody>
          <a:bodyPr anchorCtr="0" anchor="t" bIns="49300" lIns="98625" spcFirstLastPara="1" rIns="98625" wrap="square" tIns="49300">
            <a:noAutofit/>
          </a:bodyPr>
          <a:lstStyle/>
          <a:p>
            <a:pPr indent="0" lvl="0" marL="0" rtl="0" algn="l">
              <a:spcBef>
                <a:spcPts val="0"/>
              </a:spcBef>
              <a:spcAft>
                <a:spcPts val="0"/>
              </a:spcAft>
              <a:buSzPts val="1800"/>
              <a:buNone/>
            </a:pPr>
            <a:r>
              <a:rPr lang="en-US"/>
              <a:t>El método getPosicion()  se utiliza para acceder directamente al vertice dentro de la lista y para marcar si está visitado en el arreglo boolean marca[]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9:notes"/>
          <p:cNvSpPr txBox="1"/>
          <p:nvPr/>
        </p:nvSpPr>
        <p:spPr>
          <a:xfrm>
            <a:off x="4143375" y="9120187"/>
            <a:ext cx="3171825" cy="481012"/>
          </a:xfrm>
          <a:prstGeom prst="rect">
            <a:avLst/>
          </a:prstGeom>
          <a:noFill/>
          <a:ln>
            <a:noFill/>
          </a:ln>
        </p:spPr>
        <p:txBody>
          <a:bodyPr anchorCtr="0" anchor="b" bIns="49300" lIns="98625" spcFirstLastPara="1" rIns="98625" wrap="square" tIns="493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10" name="Google Shape;110;p9:notes"/>
          <p:cNvSpPr/>
          <p:nvPr>
            <p:ph idx="2" type="sldImg"/>
          </p:nvPr>
        </p:nvSpPr>
        <p:spPr>
          <a:xfrm>
            <a:off x="1058862" y="719137"/>
            <a:ext cx="5200650" cy="36004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1" name="Google Shape;111;p9:notes"/>
          <p:cNvSpPr txBox="1"/>
          <p:nvPr>
            <p:ph idx="1" type="body"/>
          </p:nvPr>
        </p:nvSpPr>
        <p:spPr>
          <a:xfrm>
            <a:off x="974725" y="4560887"/>
            <a:ext cx="5365750" cy="4321175"/>
          </a:xfrm>
          <a:prstGeom prst="rect">
            <a:avLst/>
          </a:prstGeom>
          <a:noFill/>
          <a:ln>
            <a:noFill/>
          </a:ln>
        </p:spPr>
        <p:txBody>
          <a:bodyPr anchorCtr="0" anchor="t" bIns="49300" lIns="98625" spcFirstLastPara="1" rIns="98625" wrap="square" tIns="49300">
            <a:noAutofit/>
          </a:bodyPr>
          <a:lstStyle/>
          <a:p>
            <a:pPr indent="0" lvl="0" marL="0" rtl="0" algn="l">
              <a:spcBef>
                <a:spcPts val="0"/>
              </a:spcBef>
              <a:spcAft>
                <a:spcPts val="0"/>
              </a:spcAft>
              <a:buSzPts val="1800"/>
              <a:buNone/>
            </a:pPr>
            <a:r>
              <a:rPr lang="en-US"/>
              <a:t>@Override</a:t>
            </a:r>
            <a:endParaRPr/>
          </a:p>
          <a:p>
            <a:pPr indent="0" lvl="0" marL="0" rtl="0" algn="l">
              <a:spcBef>
                <a:spcPts val="400"/>
              </a:spcBef>
              <a:spcAft>
                <a:spcPts val="0"/>
              </a:spcAft>
              <a:buSzPts val="1800"/>
              <a:buNone/>
            </a:pPr>
            <a:r>
              <a:rPr b="1" lang="en-US"/>
              <a:t>public void agregarVertice(Vertice&lt;T&gt; v) {</a:t>
            </a:r>
            <a:endParaRPr/>
          </a:p>
          <a:p>
            <a:pPr indent="0" lvl="0" marL="0" rtl="0" algn="l">
              <a:spcBef>
                <a:spcPts val="400"/>
              </a:spcBef>
              <a:spcAft>
                <a:spcPts val="0"/>
              </a:spcAft>
              <a:buSzPts val="1800"/>
              <a:buNone/>
            </a:pPr>
            <a:r>
              <a:rPr b="1" lang="en-US"/>
              <a:t>  if (!vertices.incluye(v)){</a:t>
            </a:r>
            <a:endParaRPr/>
          </a:p>
          <a:p>
            <a:pPr indent="0" lvl="0" marL="0" rtl="0" algn="l">
              <a:spcBef>
                <a:spcPts val="400"/>
              </a:spcBef>
              <a:spcAft>
                <a:spcPts val="0"/>
              </a:spcAft>
              <a:buSzPts val="1800"/>
              <a:buNone/>
            </a:pPr>
            <a:r>
              <a:rPr lang="en-US"/>
              <a:t>     v.setPosicion(vertices.tamanio());</a:t>
            </a:r>
            <a:endParaRPr/>
          </a:p>
          <a:p>
            <a:pPr indent="0" lvl="0" marL="0" rtl="0" algn="l">
              <a:spcBef>
                <a:spcPts val="400"/>
              </a:spcBef>
              <a:spcAft>
                <a:spcPts val="0"/>
              </a:spcAft>
              <a:buSzPts val="1800"/>
              <a:buNone/>
            </a:pPr>
            <a:r>
              <a:rPr lang="en-US"/>
              <a:t>     vertices.agregar(v,vertices.tamanio());</a:t>
            </a:r>
            <a:endParaRPr/>
          </a:p>
          <a:p>
            <a:pPr indent="0" lvl="0" marL="0" rtl="0" algn="l">
              <a:spcBef>
                <a:spcPts val="400"/>
              </a:spcBef>
              <a:spcAft>
                <a:spcPts val="0"/>
              </a:spcAft>
              <a:buSzPts val="1800"/>
              <a:buNone/>
            </a:pPr>
            <a:r>
              <a:rPr lang="en-US"/>
              <a:t>  }</a:t>
            </a:r>
            <a:endParaRPr/>
          </a:p>
          <a:p>
            <a:pPr indent="0" lvl="0" marL="0" rtl="0" algn="l">
              <a:spcBef>
                <a:spcPts val="400"/>
              </a:spcBef>
              <a:spcAft>
                <a:spcPts val="0"/>
              </a:spcAft>
              <a:buSzPts val="1800"/>
              <a:buNone/>
            </a:pPr>
            <a:r>
              <a:rPr lang="en-US"/>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4" name="Shape 14"/>
        <p:cNvGrpSpPr/>
        <p:nvPr/>
      </p:nvGrpSpPr>
      <p:grpSpPr>
        <a:xfrm>
          <a:off x="0" y="0"/>
          <a:ext cx="0" cy="0"/>
          <a:chOff x="0" y="0"/>
          <a:chExt cx="0" cy="0"/>
        </a:xfrm>
      </p:grpSpPr>
      <p:sp>
        <p:nvSpPr>
          <p:cNvPr id="15" name="Google Shape;15;p2"/>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400"/>
              </a:spcBef>
              <a:spcAft>
                <a:spcPts val="0"/>
              </a:spcAft>
              <a:buSzPts val="1400"/>
              <a:buNone/>
              <a:defRPr b="0" i="0" sz="1800" u="none">
                <a:solidFill>
                  <a:srgbClr val="000000"/>
                </a:solidFill>
                <a:latin typeface="Bilbo"/>
                <a:ea typeface="Bilbo"/>
                <a:cs typeface="Bilbo"/>
                <a:sym typeface="Bilbo"/>
              </a:defRPr>
            </a:lvl1pPr>
            <a:lvl2pPr lvl="1" marR="0" rtl="0" algn="ctr">
              <a:lnSpc>
                <a:spcPct val="100000"/>
              </a:lnSpc>
              <a:spcBef>
                <a:spcPts val="400"/>
              </a:spcBef>
              <a:spcAft>
                <a:spcPts val="0"/>
              </a:spcAft>
              <a:buSzPts val="1400"/>
              <a:buNone/>
              <a:defRPr b="0" i="0" sz="1800" u="none" cap="none" strike="noStrike">
                <a:solidFill>
                  <a:srgbClr val="000000"/>
                </a:solidFill>
                <a:latin typeface="Bilbo"/>
                <a:ea typeface="Bilbo"/>
                <a:cs typeface="Bilbo"/>
                <a:sym typeface="Bilbo"/>
              </a:defRPr>
            </a:lvl2pPr>
            <a:lvl3pPr lvl="2" marR="0" rtl="0" algn="ctr">
              <a:lnSpc>
                <a:spcPct val="100000"/>
              </a:lnSpc>
              <a:spcBef>
                <a:spcPts val="400"/>
              </a:spcBef>
              <a:spcAft>
                <a:spcPts val="0"/>
              </a:spcAft>
              <a:buSzPts val="1400"/>
              <a:buNone/>
              <a:defRPr b="0" i="0" sz="1800" u="none" cap="none" strike="noStrike">
                <a:solidFill>
                  <a:srgbClr val="000000"/>
                </a:solidFill>
                <a:latin typeface="Bilbo"/>
                <a:ea typeface="Bilbo"/>
                <a:cs typeface="Bilbo"/>
                <a:sym typeface="Bilbo"/>
              </a:defRPr>
            </a:lvl3pPr>
            <a:lvl4pPr lvl="3" marR="0" rtl="0" algn="ctr">
              <a:lnSpc>
                <a:spcPct val="100000"/>
              </a:lnSpc>
              <a:spcBef>
                <a:spcPts val="400"/>
              </a:spcBef>
              <a:spcAft>
                <a:spcPts val="0"/>
              </a:spcAft>
              <a:buSzPts val="1400"/>
              <a:buNone/>
              <a:defRPr b="0" i="0" sz="1800" u="none" cap="none" strike="noStrike">
                <a:solidFill>
                  <a:srgbClr val="000000"/>
                </a:solidFill>
                <a:latin typeface="Bilbo"/>
                <a:ea typeface="Bilbo"/>
                <a:cs typeface="Bilbo"/>
                <a:sym typeface="Bilbo"/>
              </a:defRPr>
            </a:lvl4pPr>
            <a:lvl5pPr lvl="4" marR="0" rtl="0" algn="ctr">
              <a:lnSpc>
                <a:spcPct val="100000"/>
              </a:lnSpc>
              <a:spcBef>
                <a:spcPts val="400"/>
              </a:spcBef>
              <a:spcAft>
                <a:spcPts val="0"/>
              </a:spcAft>
              <a:buSzPts val="1400"/>
              <a:buNone/>
              <a:defRPr b="0" i="0" sz="1800" u="none" cap="none" strike="noStrike">
                <a:solidFill>
                  <a:srgbClr val="000000"/>
                </a:solidFill>
                <a:latin typeface="Bilbo"/>
                <a:ea typeface="Bilbo"/>
                <a:cs typeface="Bilbo"/>
                <a:sym typeface="Bilbo"/>
              </a:defRPr>
            </a:lvl5pPr>
            <a:lvl6pPr lvl="5" marR="0" rtl="0" algn="ctr">
              <a:lnSpc>
                <a:spcPct val="100000"/>
              </a:lnSpc>
              <a:spcBef>
                <a:spcPts val="400"/>
              </a:spcBef>
              <a:spcAft>
                <a:spcPts val="0"/>
              </a:spcAft>
              <a:buSzPts val="1400"/>
              <a:buNone/>
              <a:defRPr b="0" i="0" sz="1800" u="none" cap="none" strike="noStrike">
                <a:solidFill>
                  <a:srgbClr val="000000"/>
                </a:solidFill>
                <a:latin typeface="Bilbo"/>
                <a:ea typeface="Bilbo"/>
                <a:cs typeface="Bilbo"/>
                <a:sym typeface="Bilbo"/>
              </a:defRPr>
            </a:lvl6pPr>
            <a:lvl7pPr lvl="6" marR="0" rtl="0" algn="ctr">
              <a:lnSpc>
                <a:spcPct val="100000"/>
              </a:lnSpc>
              <a:spcBef>
                <a:spcPts val="400"/>
              </a:spcBef>
              <a:spcAft>
                <a:spcPts val="0"/>
              </a:spcAft>
              <a:buSzPts val="1400"/>
              <a:buNone/>
              <a:defRPr b="0" i="0" sz="1800" u="none" cap="none" strike="noStrike">
                <a:solidFill>
                  <a:srgbClr val="000000"/>
                </a:solidFill>
                <a:latin typeface="Bilbo"/>
                <a:ea typeface="Bilbo"/>
                <a:cs typeface="Bilbo"/>
                <a:sym typeface="Bilbo"/>
              </a:defRPr>
            </a:lvl7pPr>
            <a:lvl8pPr lvl="7" marR="0" rtl="0" algn="ctr">
              <a:lnSpc>
                <a:spcPct val="100000"/>
              </a:lnSpc>
              <a:spcBef>
                <a:spcPts val="400"/>
              </a:spcBef>
              <a:spcAft>
                <a:spcPts val="0"/>
              </a:spcAft>
              <a:buSzPts val="1400"/>
              <a:buNone/>
              <a:defRPr b="0" i="0" sz="1800" u="none" cap="none" strike="noStrike">
                <a:solidFill>
                  <a:srgbClr val="000000"/>
                </a:solidFill>
                <a:latin typeface="Bilbo"/>
                <a:ea typeface="Bilbo"/>
                <a:cs typeface="Bilbo"/>
                <a:sym typeface="Bilbo"/>
              </a:defRPr>
            </a:lvl8pPr>
            <a:lvl9pPr lvl="8" marR="0" rtl="0" algn="ctr">
              <a:lnSpc>
                <a:spcPct val="100000"/>
              </a:lnSpc>
              <a:spcBef>
                <a:spcPts val="400"/>
              </a:spcBef>
              <a:spcAft>
                <a:spcPts val="0"/>
              </a:spcAft>
              <a:buSzPts val="1400"/>
              <a:buNone/>
              <a:defRPr b="0" i="0" sz="1800" u="none" cap="none" strike="noStrike">
                <a:solidFill>
                  <a:srgbClr val="000000"/>
                </a:solidFill>
                <a:latin typeface="Bilbo"/>
                <a:ea typeface="Bilbo"/>
                <a:cs typeface="Bilbo"/>
                <a:sym typeface="Bilbo"/>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ítulo y objetos" type="obj">
  <p:cSld name="OBJECT">
    <p:spTree>
      <p:nvGrpSpPr>
        <p:cNvPr id="16" name="Shape 16"/>
        <p:cNvGrpSpPr/>
        <p:nvPr/>
      </p:nvGrpSpPr>
      <p:grpSpPr>
        <a:xfrm>
          <a:off x="0" y="0"/>
          <a:ext cx="0" cy="0"/>
          <a:chOff x="0" y="0"/>
          <a:chExt cx="0" cy="0"/>
        </a:xfrm>
      </p:grpSpPr>
      <p:sp>
        <p:nvSpPr>
          <p:cNvPr id="17" name="Google Shape;17;p3"/>
          <p:cNvSpPr txBox="1"/>
          <p:nvPr>
            <p:ph type="title"/>
          </p:nvPr>
        </p:nvSpPr>
        <p:spPr>
          <a:xfrm>
            <a:off x="743068" y="609600"/>
            <a:ext cx="84213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 name="Shape 12"/>
        <p:cNvGrpSpPr/>
        <p:nvPr/>
      </p:nvGrpSpPr>
      <p:grpSpPr>
        <a:xfrm>
          <a:off x="0" y="0"/>
          <a:ext cx="0" cy="0"/>
          <a:chOff x="0" y="0"/>
          <a:chExt cx="0" cy="0"/>
        </a:xfrm>
      </p:grpSpPr>
      <p:sp>
        <p:nvSpPr>
          <p:cNvPr id="13" name="Google Shape;13;p1"/>
          <p:cNvSpPr txBox="1"/>
          <p:nvPr/>
        </p:nvSpPr>
        <p:spPr>
          <a:xfrm>
            <a:off x="0" y="6611937"/>
            <a:ext cx="9906000" cy="246062"/>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000"/>
              <a:buFont typeface="Arial"/>
              <a:buNone/>
            </a:pPr>
            <a:r>
              <a:rPr b="1" lang="en-US" sz="1000"/>
              <a:t>Programación 3 - </a:t>
            </a:r>
            <a:r>
              <a:rPr b="1" i="0" lang="en-US" sz="1000" u="none">
                <a:solidFill>
                  <a:srgbClr val="000000"/>
                </a:solidFill>
                <a:latin typeface="Arial"/>
                <a:ea typeface="Arial"/>
                <a:cs typeface="Arial"/>
                <a:sym typeface="Arial"/>
              </a:rPr>
              <a:t> 20</a:t>
            </a:r>
            <a:r>
              <a:rPr b="1" lang="en-US" sz="1000"/>
              <a:t>20</a:t>
            </a:r>
            <a:r>
              <a:rPr b="1" i="0" lang="en-US" sz="1000" u="none">
                <a:solidFill>
                  <a:srgbClr val="000000"/>
                </a:solidFill>
                <a:latin typeface="Arial"/>
                <a:ea typeface="Arial"/>
                <a:cs typeface="Arial"/>
                <a:sym typeface="Arial"/>
              </a:rPr>
              <a:t>                                                                                                                                                   Prof: Laura A. Fava – Pablo Iuliano</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7.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3.png"/></Relationships>
</file>

<file path=ppt/slides/_rels/slide20.xml.rels><?xml version="1.0" encoding="UTF-8" standalone="yes"?><Relationships xmlns="http://schemas.openxmlformats.org/package/2006/relationships"><Relationship Id="rId20" Type="http://schemas.openxmlformats.org/officeDocument/2006/relationships/image" Target="../media/image43.png"/><Relationship Id="rId22" Type="http://schemas.openxmlformats.org/officeDocument/2006/relationships/image" Target="../media/image41.png"/><Relationship Id="rId21" Type="http://schemas.openxmlformats.org/officeDocument/2006/relationships/image" Target="../media/image40.png"/><Relationship Id="rId24" Type="http://schemas.openxmlformats.org/officeDocument/2006/relationships/image" Target="../media/image39.png"/><Relationship Id="rId23" Type="http://schemas.openxmlformats.org/officeDocument/2006/relationships/image" Target="../media/image38.png"/><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7.png"/><Relationship Id="rId4" Type="http://schemas.openxmlformats.org/officeDocument/2006/relationships/image" Target="../media/image26.png"/><Relationship Id="rId9" Type="http://schemas.openxmlformats.org/officeDocument/2006/relationships/image" Target="../media/image29.png"/><Relationship Id="rId26" Type="http://schemas.openxmlformats.org/officeDocument/2006/relationships/image" Target="../media/image46.png"/><Relationship Id="rId25" Type="http://schemas.openxmlformats.org/officeDocument/2006/relationships/image" Target="../media/image44.png"/><Relationship Id="rId28" Type="http://schemas.openxmlformats.org/officeDocument/2006/relationships/image" Target="../media/image47.png"/><Relationship Id="rId27" Type="http://schemas.openxmlformats.org/officeDocument/2006/relationships/image" Target="../media/image48.png"/><Relationship Id="rId5" Type="http://schemas.openxmlformats.org/officeDocument/2006/relationships/image" Target="../media/image35.png"/><Relationship Id="rId6" Type="http://schemas.openxmlformats.org/officeDocument/2006/relationships/image" Target="../media/image24.png"/><Relationship Id="rId29" Type="http://schemas.openxmlformats.org/officeDocument/2006/relationships/image" Target="../media/image45.png"/><Relationship Id="rId7" Type="http://schemas.openxmlformats.org/officeDocument/2006/relationships/image" Target="../media/image23.png"/><Relationship Id="rId8" Type="http://schemas.openxmlformats.org/officeDocument/2006/relationships/image" Target="../media/image34.png"/><Relationship Id="rId11" Type="http://schemas.openxmlformats.org/officeDocument/2006/relationships/image" Target="../media/image33.png"/><Relationship Id="rId10" Type="http://schemas.openxmlformats.org/officeDocument/2006/relationships/image" Target="../media/image36.png"/><Relationship Id="rId13" Type="http://schemas.openxmlformats.org/officeDocument/2006/relationships/image" Target="../media/image25.png"/><Relationship Id="rId12" Type="http://schemas.openxmlformats.org/officeDocument/2006/relationships/image" Target="../media/image32.png"/><Relationship Id="rId15" Type="http://schemas.openxmlformats.org/officeDocument/2006/relationships/image" Target="../media/image31.png"/><Relationship Id="rId14" Type="http://schemas.openxmlformats.org/officeDocument/2006/relationships/image" Target="../media/image50.png"/><Relationship Id="rId17" Type="http://schemas.openxmlformats.org/officeDocument/2006/relationships/image" Target="../media/image30.png"/><Relationship Id="rId16" Type="http://schemas.openxmlformats.org/officeDocument/2006/relationships/image" Target="../media/image42.png"/><Relationship Id="rId19" Type="http://schemas.openxmlformats.org/officeDocument/2006/relationships/image" Target="../media/image28.png"/><Relationship Id="rId18" Type="http://schemas.openxmlformats.org/officeDocument/2006/relationships/image" Target="../media/image5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1.png"/><Relationship Id="rId4" Type="http://schemas.openxmlformats.org/officeDocument/2006/relationships/image" Target="../media/image16.png"/><Relationship Id="rId5"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9.png"/><Relationship Id="rId5"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2" name="Shape 22"/>
        <p:cNvGrpSpPr/>
        <p:nvPr/>
      </p:nvGrpSpPr>
      <p:grpSpPr>
        <a:xfrm>
          <a:off x="0" y="0"/>
          <a:ext cx="0" cy="0"/>
          <a:chOff x="0" y="0"/>
          <a:chExt cx="0" cy="0"/>
        </a:xfrm>
      </p:grpSpPr>
      <p:pic>
        <p:nvPicPr>
          <p:cNvPr id="23" name="Google Shape;23;p4"/>
          <p:cNvPicPr preferRelativeResize="0"/>
          <p:nvPr/>
        </p:nvPicPr>
        <p:blipFill rotWithShape="1">
          <a:blip r:embed="rId3">
            <a:alphaModFix/>
          </a:blip>
          <a:srcRect b="0" l="0" r="0" t="0"/>
          <a:stretch/>
        </p:blipFill>
        <p:spPr>
          <a:xfrm>
            <a:off x="6524625" y="3384550"/>
            <a:ext cx="2643187" cy="1593850"/>
          </a:xfrm>
          <a:prstGeom prst="rect">
            <a:avLst/>
          </a:prstGeom>
          <a:noFill/>
          <a:ln>
            <a:noFill/>
          </a:ln>
        </p:spPr>
      </p:pic>
      <p:pic>
        <p:nvPicPr>
          <p:cNvPr id="24" name="Google Shape;24;p4"/>
          <p:cNvPicPr preferRelativeResize="0"/>
          <p:nvPr/>
        </p:nvPicPr>
        <p:blipFill rotWithShape="1">
          <a:blip r:embed="rId4">
            <a:alphaModFix/>
          </a:blip>
          <a:srcRect b="0" l="0" r="0" t="0"/>
          <a:stretch/>
        </p:blipFill>
        <p:spPr>
          <a:xfrm>
            <a:off x="1023937" y="3376612"/>
            <a:ext cx="2500312" cy="1651000"/>
          </a:xfrm>
          <a:prstGeom prst="rect">
            <a:avLst/>
          </a:prstGeom>
          <a:noFill/>
          <a:ln>
            <a:noFill/>
          </a:ln>
        </p:spPr>
      </p:pic>
      <p:sp>
        <p:nvSpPr>
          <p:cNvPr id="25" name="Google Shape;25;p4"/>
          <p:cNvSpPr txBox="1"/>
          <p:nvPr/>
        </p:nvSpPr>
        <p:spPr>
          <a:xfrm>
            <a:off x="1833562" y="115887"/>
            <a:ext cx="6396037" cy="836612"/>
          </a:xfrm>
          <a:prstGeom prst="rect">
            <a:avLst/>
          </a:prstGeom>
          <a:noFill/>
          <a:ln>
            <a:noFill/>
          </a:ln>
        </p:spPr>
        <p:txBody>
          <a:bodyPr anchorCtr="0" anchor="ctr" bIns="46800" lIns="90000" spcFirstLastPara="1" rIns="90000" wrap="square" tIns="46800">
            <a:noAutofit/>
          </a:bodyPr>
          <a:lstStyle/>
          <a:p>
            <a:pPr indent="0" lvl="0" marL="0" marR="0" rtl="0" algn="ctr">
              <a:lnSpc>
                <a:spcPct val="90000"/>
              </a:lnSpc>
              <a:spcBef>
                <a:spcPts val="0"/>
              </a:spcBef>
              <a:spcAft>
                <a:spcPts val="0"/>
              </a:spcAft>
              <a:buClr>
                <a:srgbClr val="22228B"/>
              </a:buClr>
              <a:buSzPts val="3500"/>
              <a:buFont typeface="Arial"/>
              <a:buNone/>
            </a:pPr>
            <a:r>
              <a:rPr b="1" i="0" lang="en-US" sz="3500" u="none">
                <a:solidFill>
                  <a:srgbClr val="22228B"/>
                </a:solidFill>
                <a:latin typeface="Arial"/>
                <a:ea typeface="Arial"/>
                <a:cs typeface="Arial"/>
                <a:sym typeface="Arial"/>
              </a:rPr>
              <a:t>Grafos en JAVA</a:t>
            </a:r>
            <a:br>
              <a:rPr b="1" i="0" lang="en-US" sz="3500" u="none">
                <a:solidFill>
                  <a:srgbClr val="22228B"/>
                </a:solidFill>
                <a:latin typeface="Arial"/>
                <a:ea typeface="Arial"/>
                <a:cs typeface="Arial"/>
                <a:sym typeface="Arial"/>
              </a:rPr>
            </a:br>
            <a:r>
              <a:rPr b="1" i="0" lang="en-US" sz="2500" u="none">
                <a:solidFill>
                  <a:srgbClr val="22228B"/>
                </a:solidFill>
                <a:latin typeface="Arial"/>
                <a:ea typeface="Arial"/>
                <a:cs typeface="Arial"/>
                <a:sym typeface="Arial"/>
              </a:rPr>
              <a:t>Terminología</a:t>
            </a:r>
            <a:endParaRPr/>
          </a:p>
        </p:txBody>
      </p:sp>
      <p:sp>
        <p:nvSpPr>
          <p:cNvPr id="26" name="Google Shape;26;p4"/>
          <p:cNvSpPr txBox="1"/>
          <p:nvPr/>
        </p:nvSpPr>
        <p:spPr>
          <a:xfrm>
            <a:off x="452437" y="1279525"/>
            <a:ext cx="9144000" cy="184785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Clr>
                <a:srgbClr val="000000"/>
              </a:buClr>
              <a:buSzPts val="1600"/>
              <a:buFont typeface="Corbel"/>
              <a:buNone/>
            </a:pPr>
            <a:r>
              <a:rPr b="0" i="0" lang="en-US" sz="1600" u="none">
                <a:solidFill>
                  <a:srgbClr val="000000"/>
                </a:solidFill>
                <a:latin typeface="Corbel"/>
                <a:ea typeface="Corbel"/>
                <a:cs typeface="Corbel"/>
                <a:sym typeface="Corbel"/>
              </a:rPr>
              <a:t>Un grafo es un conjunto de nodos que mantienen relaciones entre ellos. Podemos definir a un grafo como un par de conjuntos finitos G=(V,A) donde V es el conjunto finito de vértices y A es el conjunto finito de Aristas. </a:t>
            </a:r>
            <a:endParaRPr/>
          </a:p>
          <a:p>
            <a:pPr indent="0" lvl="0" marL="0" marR="0" rtl="0" algn="just">
              <a:lnSpc>
                <a:spcPct val="100000"/>
              </a:lnSpc>
              <a:spcBef>
                <a:spcPts val="400"/>
              </a:spcBef>
              <a:spcAft>
                <a:spcPts val="0"/>
              </a:spcAft>
              <a:buClr>
                <a:srgbClr val="000000"/>
              </a:buClr>
              <a:buSzPts val="1600"/>
              <a:buFont typeface="Corbel"/>
              <a:buNone/>
            </a:pPr>
            <a:r>
              <a:rPr b="0" i="0" lang="en-US" sz="1600" u="none">
                <a:solidFill>
                  <a:srgbClr val="000000"/>
                </a:solidFill>
                <a:latin typeface="Corbel"/>
                <a:ea typeface="Corbel"/>
                <a:cs typeface="Corbel"/>
                <a:sym typeface="Corbel"/>
              </a:rPr>
              <a:t>Por lo general, los </a:t>
            </a:r>
            <a:r>
              <a:rPr b="1" i="0" lang="en-US" sz="1600" u="none">
                <a:solidFill>
                  <a:srgbClr val="000000"/>
                </a:solidFill>
                <a:latin typeface="Corbel"/>
                <a:ea typeface="Corbel"/>
                <a:cs typeface="Corbel"/>
                <a:sym typeface="Corbel"/>
              </a:rPr>
              <a:t>vértices</a:t>
            </a:r>
            <a:r>
              <a:rPr b="0" i="0" lang="en-US" sz="1600" u="none">
                <a:solidFill>
                  <a:srgbClr val="000000"/>
                </a:solidFill>
                <a:latin typeface="Corbel"/>
                <a:ea typeface="Corbel"/>
                <a:cs typeface="Corbel"/>
                <a:sym typeface="Corbel"/>
              </a:rPr>
              <a:t> son nodos de procesamiento o estructuras que contienen algún tipo de información mientras que las </a:t>
            </a:r>
            <a:r>
              <a:rPr b="1" i="0" lang="en-US" sz="1600" u="none">
                <a:solidFill>
                  <a:srgbClr val="000000"/>
                </a:solidFill>
                <a:latin typeface="Corbel"/>
                <a:ea typeface="Corbel"/>
                <a:cs typeface="Corbel"/>
                <a:sym typeface="Corbel"/>
              </a:rPr>
              <a:t>aristas</a:t>
            </a:r>
            <a:r>
              <a:rPr b="0" i="0" lang="en-US" sz="1600" u="none">
                <a:solidFill>
                  <a:srgbClr val="000000"/>
                </a:solidFill>
                <a:latin typeface="Corbel"/>
                <a:ea typeface="Corbel"/>
                <a:cs typeface="Corbel"/>
                <a:sym typeface="Corbel"/>
              </a:rPr>
              <a:t> determinan las relaciones entre nodos. Las artistas también pueden tener algún tipo de información asociada (distancia, peso, etc.) en cuyo caso es un </a:t>
            </a:r>
            <a:r>
              <a:rPr b="1" i="0" lang="en-US" sz="1600" u="none">
                <a:solidFill>
                  <a:srgbClr val="000000"/>
                </a:solidFill>
                <a:latin typeface="Corbel"/>
                <a:ea typeface="Corbel"/>
                <a:cs typeface="Corbel"/>
                <a:sym typeface="Corbel"/>
              </a:rPr>
              <a:t>grafo pesado</a:t>
            </a:r>
            <a:r>
              <a:rPr b="0" i="0" lang="en-US" sz="1600" u="none">
                <a:solidFill>
                  <a:srgbClr val="000000"/>
                </a:solidFill>
                <a:latin typeface="Corbel"/>
                <a:ea typeface="Corbel"/>
                <a:cs typeface="Corbel"/>
                <a:sym typeface="Corbel"/>
              </a:rPr>
              <a:t>.</a:t>
            </a:r>
            <a:endParaRPr/>
          </a:p>
        </p:txBody>
      </p:sp>
      <p:sp>
        <p:nvSpPr>
          <p:cNvPr id="27" name="Google Shape;27;p4"/>
          <p:cNvSpPr txBox="1"/>
          <p:nvPr/>
        </p:nvSpPr>
        <p:spPr>
          <a:xfrm>
            <a:off x="381000" y="4956175"/>
            <a:ext cx="3786187" cy="1362075"/>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600"/>
              <a:buFont typeface="Corbel"/>
              <a:buNone/>
            </a:pPr>
            <a:r>
              <a:rPr b="0" i="0" lang="en-US" sz="1600" u="none">
                <a:solidFill>
                  <a:srgbClr val="000000"/>
                </a:solidFill>
                <a:latin typeface="Corbel"/>
                <a:ea typeface="Corbel"/>
                <a:cs typeface="Corbel"/>
                <a:sym typeface="Corbel"/>
              </a:rPr>
              <a:t>Si se utilizan flechas para conectar los nodos decimos que el </a:t>
            </a:r>
            <a:r>
              <a:rPr b="1" i="0" lang="en-US" sz="1600" u="none">
                <a:solidFill>
                  <a:srgbClr val="000000"/>
                </a:solidFill>
                <a:latin typeface="Corbel"/>
                <a:ea typeface="Corbel"/>
                <a:cs typeface="Corbel"/>
                <a:sym typeface="Corbel"/>
              </a:rPr>
              <a:t>grafo es dirigido </a:t>
            </a:r>
            <a:r>
              <a:rPr b="0" i="0" lang="en-US" sz="1600" u="none">
                <a:solidFill>
                  <a:srgbClr val="000000"/>
                </a:solidFill>
                <a:latin typeface="Corbel"/>
                <a:ea typeface="Corbel"/>
                <a:cs typeface="Corbel"/>
                <a:sym typeface="Corbel"/>
              </a:rPr>
              <a:t>(también llamado </a:t>
            </a:r>
            <a:r>
              <a:rPr b="1" i="0" lang="en-US" sz="1600" u="none">
                <a:solidFill>
                  <a:srgbClr val="000000"/>
                </a:solidFill>
                <a:latin typeface="Corbel"/>
                <a:ea typeface="Corbel"/>
                <a:cs typeface="Corbel"/>
                <a:sym typeface="Corbel"/>
              </a:rPr>
              <a:t>digrafo</a:t>
            </a:r>
            <a:r>
              <a:rPr b="0" i="0" lang="en-US" sz="1600" u="none">
                <a:solidFill>
                  <a:srgbClr val="000000"/>
                </a:solidFill>
                <a:latin typeface="Corbel"/>
                <a:ea typeface="Corbel"/>
                <a:cs typeface="Corbel"/>
                <a:sym typeface="Corbel"/>
              </a:rPr>
              <a:t>).</a:t>
            </a:r>
            <a:endParaRPr/>
          </a:p>
          <a:p>
            <a:pPr indent="0" lvl="0" marL="0" marR="0" rtl="0" algn="ctr">
              <a:lnSpc>
                <a:spcPct val="100000"/>
              </a:lnSpc>
              <a:spcBef>
                <a:spcPts val="400"/>
              </a:spcBef>
              <a:spcAft>
                <a:spcPts val="0"/>
              </a:spcAft>
              <a:buClr>
                <a:srgbClr val="000000"/>
              </a:buClr>
              <a:buSzPts val="1600"/>
              <a:buFont typeface="Corbel"/>
              <a:buNone/>
            </a:pPr>
            <a:r>
              <a:rPr b="0" i="0" lang="en-US" sz="1600" u="none">
                <a:solidFill>
                  <a:srgbClr val="000000"/>
                </a:solidFill>
                <a:latin typeface="Corbel"/>
                <a:ea typeface="Corbel"/>
                <a:cs typeface="Corbel"/>
                <a:sym typeface="Corbel"/>
              </a:rPr>
              <a:t>Grafo no pesado</a:t>
            </a:r>
            <a:endParaRPr/>
          </a:p>
        </p:txBody>
      </p:sp>
      <p:sp>
        <p:nvSpPr>
          <p:cNvPr id="28" name="Google Shape;28;p4"/>
          <p:cNvSpPr/>
          <p:nvPr/>
        </p:nvSpPr>
        <p:spPr>
          <a:xfrm>
            <a:off x="4921250" y="-144462"/>
            <a:ext cx="304800" cy="304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rgbClr val="000000"/>
              </a:solidFill>
              <a:latin typeface="Bilbo"/>
              <a:ea typeface="Bilbo"/>
              <a:cs typeface="Bilbo"/>
              <a:sym typeface="Bilbo"/>
            </a:endParaRPr>
          </a:p>
        </p:txBody>
      </p:sp>
      <p:sp>
        <p:nvSpPr>
          <p:cNvPr id="29" name="Google Shape;29;p4"/>
          <p:cNvSpPr/>
          <p:nvPr/>
        </p:nvSpPr>
        <p:spPr>
          <a:xfrm>
            <a:off x="4921250" y="-144462"/>
            <a:ext cx="304800" cy="304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rgbClr val="000000"/>
              </a:solidFill>
              <a:latin typeface="Bilbo"/>
              <a:ea typeface="Bilbo"/>
              <a:cs typeface="Bilbo"/>
              <a:sym typeface="Bilbo"/>
            </a:endParaRPr>
          </a:p>
        </p:txBody>
      </p:sp>
      <p:sp>
        <p:nvSpPr>
          <p:cNvPr id="30" name="Google Shape;30;p4"/>
          <p:cNvSpPr txBox="1"/>
          <p:nvPr/>
        </p:nvSpPr>
        <p:spPr>
          <a:xfrm>
            <a:off x="6238875" y="4956175"/>
            <a:ext cx="3214687" cy="11176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600"/>
              <a:buFont typeface="Corbel"/>
              <a:buNone/>
            </a:pPr>
            <a:r>
              <a:rPr b="0" i="0" lang="en-US" sz="1600" u="none">
                <a:solidFill>
                  <a:srgbClr val="000000"/>
                </a:solidFill>
                <a:latin typeface="Corbel"/>
                <a:ea typeface="Corbel"/>
                <a:cs typeface="Corbel"/>
                <a:sym typeface="Corbel"/>
              </a:rPr>
              <a:t>Si la conexión entre los vértices no tiene dirección, el </a:t>
            </a:r>
            <a:r>
              <a:rPr b="1" i="0" lang="en-US" sz="1600" u="none">
                <a:solidFill>
                  <a:srgbClr val="000000"/>
                </a:solidFill>
                <a:latin typeface="Corbel"/>
                <a:ea typeface="Corbel"/>
                <a:cs typeface="Corbel"/>
                <a:sym typeface="Corbel"/>
              </a:rPr>
              <a:t>grafo es no dirigido</a:t>
            </a:r>
            <a:r>
              <a:rPr b="0" i="0" lang="en-US" sz="1600" u="none">
                <a:solidFill>
                  <a:srgbClr val="000000"/>
                </a:solidFill>
                <a:latin typeface="Corbel"/>
                <a:ea typeface="Corbel"/>
                <a:cs typeface="Corbel"/>
                <a:sym typeface="Corbel"/>
              </a:rPr>
              <a:t>. </a:t>
            </a:r>
            <a:endParaRPr/>
          </a:p>
          <a:p>
            <a:pPr indent="0" lvl="0" marL="0" marR="0" rtl="0" algn="ctr">
              <a:lnSpc>
                <a:spcPct val="100000"/>
              </a:lnSpc>
              <a:spcBef>
                <a:spcPts val="400"/>
              </a:spcBef>
              <a:spcAft>
                <a:spcPts val="0"/>
              </a:spcAft>
              <a:buClr>
                <a:srgbClr val="000000"/>
              </a:buClr>
              <a:buSzPts val="1600"/>
              <a:buFont typeface="Corbel"/>
              <a:buNone/>
            </a:pPr>
            <a:r>
              <a:rPr b="0" i="0" lang="en-US" sz="1600" u="none">
                <a:solidFill>
                  <a:srgbClr val="000000"/>
                </a:solidFill>
                <a:latin typeface="Corbel"/>
                <a:ea typeface="Corbel"/>
                <a:cs typeface="Corbel"/>
                <a:sym typeface="Corbel"/>
              </a:rPr>
              <a:t>Grafo pesado</a:t>
            </a:r>
            <a:endParaRPr/>
          </a:p>
        </p:txBody>
      </p:sp>
      <p:sp>
        <p:nvSpPr>
          <p:cNvPr id="31" name="Google Shape;31;p4"/>
          <p:cNvSpPr txBox="1"/>
          <p:nvPr/>
        </p:nvSpPr>
        <p:spPr>
          <a:xfrm>
            <a:off x="2524125" y="3201987"/>
            <a:ext cx="4286250" cy="581025"/>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600"/>
              <a:buFont typeface="Corbel"/>
              <a:buNone/>
            </a:pPr>
            <a:r>
              <a:rPr b="0" i="0" lang="en-US" sz="1600" u="none">
                <a:solidFill>
                  <a:srgbClr val="000000"/>
                </a:solidFill>
                <a:latin typeface="Corbel"/>
                <a:ea typeface="Corbel"/>
                <a:cs typeface="Corbel"/>
                <a:sym typeface="Corbel"/>
              </a:rPr>
              <a:t>En cualquiera de los dos grafos, las relaciones las determinan las </a:t>
            </a:r>
            <a:r>
              <a:rPr b="1" i="0" lang="en-US" sz="1600" u="none">
                <a:solidFill>
                  <a:srgbClr val="000000"/>
                </a:solidFill>
                <a:latin typeface="Corbel"/>
                <a:ea typeface="Corbel"/>
                <a:cs typeface="Corbel"/>
                <a:sym typeface="Corbel"/>
              </a:rPr>
              <a:t>aristas</a:t>
            </a:r>
            <a:r>
              <a:rPr b="0" i="0" lang="en-US" sz="1600" u="none">
                <a:solidFill>
                  <a:srgbClr val="000000"/>
                </a:solidFill>
                <a:latin typeface="Corbel"/>
                <a:ea typeface="Corbel"/>
                <a:cs typeface="Corbel"/>
                <a:sym typeface="Corbel"/>
              </a:rPr>
              <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3"/>
          <p:cNvSpPr/>
          <p:nvPr/>
        </p:nvSpPr>
        <p:spPr>
          <a:xfrm>
            <a:off x="1083641" y="715963"/>
            <a:ext cx="8359500" cy="5521200"/>
          </a:xfrm>
          <a:prstGeom prst="rect">
            <a:avLst/>
          </a:prstGeom>
          <a:noFill/>
          <a:ln>
            <a:noFill/>
          </a:ln>
        </p:spPr>
        <p:txBody>
          <a:bodyPr anchorCtr="0" anchor="t" bIns="45700" lIns="91425" spcFirstLastPara="1" rIns="91425" wrap="square" tIns="45700">
            <a:noAutofit/>
          </a:bodyPr>
          <a:lstStyle/>
          <a:p>
            <a:pPr indent="-533400" lvl="0" marL="533400" marR="0" rtl="0" algn="ctr">
              <a:lnSpc>
                <a:spcPct val="90000"/>
              </a:lnSpc>
              <a:spcBef>
                <a:spcPts val="0"/>
              </a:spcBef>
              <a:spcAft>
                <a:spcPts val="0"/>
              </a:spcAft>
              <a:buClr>
                <a:schemeClr val="lt2"/>
              </a:buClr>
              <a:buSzPts val="3300"/>
              <a:buFont typeface="Noto Sans Symbols"/>
              <a:buNone/>
            </a:pPr>
            <a:r>
              <a:rPr b="1" i="0" lang="en-US" sz="4400" u="none" cap="none" strike="noStrike">
                <a:solidFill>
                  <a:srgbClr val="262699"/>
                </a:solidFill>
                <a:latin typeface="Cambria"/>
                <a:ea typeface="Cambria"/>
                <a:cs typeface="Cambria"/>
                <a:sym typeface="Cambria"/>
              </a:rPr>
              <a:t>Agenda - Grafos</a:t>
            </a:r>
            <a:endParaRPr/>
          </a:p>
          <a:p>
            <a:pPr indent="-533400" lvl="0" marL="533400" marR="0" rtl="0" algn="ctr">
              <a:lnSpc>
                <a:spcPct val="90000"/>
              </a:lnSpc>
              <a:spcBef>
                <a:spcPts val="420"/>
              </a:spcBef>
              <a:spcAft>
                <a:spcPts val="0"/>
              </a:spcAft>
              <a:buClr>
                <a:schemeClr val="lt2"/>
              </a:buClr>
              <a:buSzPts val="1575"/>
              <a:buFont typeface="Noto Sans Symbols"/>
              <a:buNone/>
            </a:pPr>
            <a:r>
              <a:t/>
            </a:r>
            <a:endParaRPr b="0" i="0" sz="2100" u="none" cap="none" strike="noStrike">
              <a:solidFill>
                <a:schemeClr val="dk1"/>
              </a:solidFill>
              <a:latin typeface="Times New Roman"/>
              <a:ea typeface="Times New Roman"/>
              <a:cs typeface="Times New Roman"/>
              <a:sym typeface="Times New Roman"/>
            </a:endParaRPr>
          </a:p>
          <a:p>
            <a:pPr indent="0" lvl="0" marL="457200" marR="0" rtl="0" algn="l">
              <a:lnSpc>
                <a:spcPct val="125000"/>
              </a:lnSpc>
              <a:spcBef>
                <a:spcPts val="640"/>
              </a:spcBef>
              <a:spcAft>
                <a:spcPts val="0"/>
              </a:spcAft>
              <a:buNone/>
            </a:pPr>
            <a:r>
              <a:rPr b="0" i="0" lang="en-US" sz="3200" u="none" cap="none" strike="noStrike">
                <a:solidFill>
                  <a:srgbClr val="002060"/>
                </a:solidFill>
                <a:latin typeface="Times New Roman"/>
                <a:ea typeface="Times New Roman"/>
                <a:cs typeface="Times New Roman"/>
                <a:sym typeface="Times New Roman"/>
              </a:rPr>
              <a:t>Recorridos</a:t>
            </a:r>
            <a:endParaRPr/>
          </a:p>
          <a:p>
            <a:pPr indent="-317500" lvl="1" marL="914400" marR="0" rtl="0" algn="l">
              <a:lnSpc>
                <a:spcPct val="125000"/>
              </a:lnSpc>
              <a:spcBef>
                <a:spcPts val="1400"/>
              </a:spcBef>
              <a:spcAft>
                <a:spcPts val="0"/>
              </a:spcAft>
              <a:buClr>
                <a:srgbClr val="002060"/>
              </a:buClr>
              <a:buSzPts val="1400"/>
              <a:buFont typeface="Times New Roman"/>
              <a:buChar char="○"/>
            </a:pPr>
            <a:r>
              <a:rPr b="0" i="0" lang="en-US" sz="2400" u="none" cap="none" strike="noStrike">
                <a:solidFill>
                  <a:srgbClr val="002060"/>
                </a:solidFill>
                <a:latin typeface="Times New Roman"/>
                <a:ea typeface="Times New Roman"/>
                <a:cs typeface="Times New Roman"/>
                <a:sym typeface="Times New Roman"/>
              </a:rPr>
              <a:t> </a:t>
            </a:r>
            <a:r>
              <a:rPr b="0" i="0" lang="en-US" sz="2800" u="none" cap="none" strike="noStrike">
                <a:solidFill>
                  <a:srgbClr val="002060"/>
                </a:solidFill>
                <a:latin typeface="Times New Roman"/>
                <a:ea typeface="Times New Roman"/>
                <a:cs typeface="Times New Roman"/>
                <a:sym typeface="Times New Roman"/>
              </a:rPr>
              <a:t>en profundidad: </a:t>
            </a:r>
            <a:r>
              <a:rPr b="1" i="0" lang="en-US" sz="2800" u="none" cap="none" strike="noStrike">
                <a:solidFill>
                  <a:srgbClr val="002060"/>
                </a:solidFill>
                <a:latin typeface="Times New Roman"/>
                <a:ea typeface="Times New Roman"/>
                <a:cs typeface="Times New Roman"/>
                <a:sym typeface="Times New Roman"/>
              </a:rPr>
              <a:t>DFS</a:t>
            </a:r>
            <a:r>
              <a:rPr b="0" i="0" lang="en-US" sz="2800" u="none" cap="none" strike="noStrike">
                <a:solidFill>
                  <a:srgbClr val="002060"/>
                </a:solidFill>
                <a:latin typeface="Times New Roman"/>
                <a:ea typeface="Times New Roman"/>
                <a:cs typeface="Times New Roman"/>
                <a:sym typeface="Times New Roman"/>
              </a:rPr>
              <a:t> (Depth First Search)</a:t>
            </a:r>
            <a:endParaRPr/>
          </a:p>
          <a:p>
            <a:pPr indent="-317500" lvl="1" marL="914400" marR="0" rtl="0" algn="l">
              <a:lnSpc>
                <a:spcPct val="125000"/>
              </a:lnSpc>
              <a:spcBef>
                <a:spcPts val="0"/>
              </a:spcBef>
              <a:spcAft>
                <a:spcPts val="0"/>
              </a:spcAft>
              <a:buClr>
                <a:srgbClr val="002060"/>
              </a:buClr>
              <a:buSzPts val="1400"/>
              <a:buFont typeface="Times New Roman"/>
              <a:buChar char="○"/>
            </a:pPr>
            <a:r>
              <a:rPr b="0" i="0" lang="en-US" sz="2800" u="none" cap="none" strike="noStrike">
                <a:solidFill>
                  <a:srgbClr val="002060"/>
                </a:solidFill>
                <a:latin typeface="Times New Roman"/>
                <a:ea typeface="Times New Roman"/>
                <a:cs typeface="Times New Roman"/>
                <a:sym typeface="Times New Roman"/>
              </a:rPr>
              <a:t> en amplitud: </a:t>
            </a:r>
            <a:r>
              <a:rPr b="1" i="0" lang="en-US" sz="2800" u="none" cap="none" strike="noStrike">
                <a:solidFill>
                  <a:srgbClr val="002060"/>
                </a:solidFill>
                <a:latin typeface="Times New Roman"/>
                <a:ea typeface="Times New Roman"/>
                <a:cs typeface="Times New Roman"/>
                <a:sym typeface="Times New Roman"/>
              </a:rPr>
              <a:t>BFS</a:t>
            </a:r>
            <a:r>
              <a:rPr b="0" i="0" lang="en-US" sz="2800" u="none" cap="none" strike="noStrike">
                <a:solidFill>
                  <a:srgbClr val="002060"/>
                </a:solidFill>
                <a:latin typeface="Times New Roman"/>
                <a:ea typeface="Times New Roman"/>
                <a:cs typeface="Times New Roman"/>
                <a:sym typeface="Times New Roman"/>
              </a:rPr>
              <a:t> (Breath First Search</a:t>
            </a:r>
            <a:r>
              <a:rPr b="0" i="0" lang="en-US" sz="2400" u="none" cap="none" strike="noStrike">
                <a:solidFill>
                  <a:srgbClr val="002060"/>
                </a:solidFill>
                <a:latin typeface="Times New Roman"/>
                <a:ea typeface="Times New Roman"/>
                <a:cs typeface="Times New Roman"/>
                <a:sym typeface="Times New Roman"/>
              </a:rPr>
              <a:t>)</a:t>
            </a:r>
            <a:endParaRPr/>
          </a:p>
          <a:p>
            <a:pPr indent="457200" lvl="0" marL="0" marR="0" rtl="0" algn="l">
              <a:lnSpc>
                <a:spcPct val="125000"/>
              </a:lnSpc>
              <a:spcBef>
                <a:spcPts val="1400"/>
              </a:spcBef>
              <a:spcAft>
                <a:spcPts val="0"/>
              </a:spcAft>
              <a:buNone/>
            </a:pPr>
            <a:r>
              <a:rPr lang="en-US" sz="2800">
                <a:solidFill>
                  <a:srgbClr val="002060"/>
                </a:solidFill>
                <a:latin typeface="Times New Roman"/>
                <a:ea typeface="Times New Roman"/>
                <a:cs typeface="Times New Roman"/>
                <a:sym typeface="Times New Roman"/>
              </a:rPr>
              <a:t> </a:t>
            </a:r>
            <a:endParaRPr b="0" i="0" sz="2800" u="none" cap="none" strike="noStrike">
              <a:solidFill>
                <a:srgbClr val="00206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8" name="Shape 128"/>
        <p:cNvGrpSpPr/>
        <p:nvPr/>
      </p:nvGrpSpPr>
      <p:grpSpPr>
        <a:xfrm>
          <a:off x="0" y="0"/>
          <a:ext cx="0" cy="0"/>
          <a:chOff x="0" y="0"/>
          <a:chExt cx="0" cy="0"/>
        </a:xfrm>
      </p:grpSpPr>
      <p:sp>
        <p:nvSpPr>
          <p:cNvPr id="129" name="Google Shape;129;p14"/>
          <p:cNvSpPr txBox="1"/>
          <p:nvPr/>
        </p:nvSpPr>
        <p:spPr>
          <a:xfrm>
            <a:off x="1833562" y="115887"/>
            <a:ext cx="6396037" cy="836612"/>
          </a:xfrm>
          <a:prstGeom prst="rect">
            <a:avLst/>
          </a:prstGeom>
          <a:noFill/>
          <a:ln>
            <a:noFill/>
          </a:ln>
        </p:spPr>
        <p:txBody>
          <a:bodyPr anchorCtr="0" anchor="ctr" bIns="46800" lIns="90000" spcFirstLastPara="1" rIns="90000" wrap="square" tIns="46800">
            <a:noAutofit/>
          </a:bodyPr>
          <a:lstStyle/>
          <a:p>
            <a:pPr indent="0" lvl="0" marL="0" marR="0" rtl="0" algn="ctr">
              <a:lnSpc>
                <a:spcPct val="90000"/>
              </a:lnSpc>
              <a:spcBef>
                <a:spcPts val="0"/>
              </a:spcBef>
              <a:spcAft>
                <a:spcPts val="0"/>
              </a:spcAft>
              <a:buClr>
                <a:srgbClr val="22228B"/>
              </a:buClr>
              <a:buSzPts val="3500"/>
              <a:buFont typeface="Arial"/>
              <a:buNone/>
            </a:pPr>
            <a:r>
              <a:rPr b="1" i="0" lang="en-US" sz="3500" u="none">
                <a:solidFill>
                  <a:srgbClr val="22228B"/>
                </a:solidFill>
                <a:latin typeface="Arial"/>
                <a:ea typeface="Arial"/>
                <a:cs typeface="Arial"/>
                <a:sym typeface="Arial"/>
              </a:rPr>
              <a:t>Grafos</a:t>
            </a:r>
            <a:br>
              <a:rPr b="1" i="0" lang="en-US" sz="3500" u="none">
                <a:solidFill>
                  <a:srgbClr val="22228B"/>
                </a:solidFill>
                <a:latin typeface="Arial"/>
                <a:ea typeface="Arial"/>
                <a:cs typeface="Arial"/>
                <a:sym typeface="Arial"/>
              </a:rPr>
            </a:br>
            <a:r>
              <a:rPr b="1" i="0" lang="en-US" sz="2400" u="none">
                <a:solidFill>
                  <a:srgbClr val="22228B"/>
                </a:solidFill>
                <a:latin typeface="Arial"/>
                <a:ea typeface="Arial"/>
                <a:cs typeface="Arial"/>
                <a:sym typeface="Arial"/>
              </a:rPr>
              <a:t>DFS (Depth First Search)</a:t>
            </a:r>
            <a:endParaRPr/>
          </a:p>
        </p:txBody>
      </p:sp>
      <p:sp>
        <p:nvSpPr>
          <p:cNvPr id="130" name="Google Shape;130;p14"/>
          <p:cNvSpPr txBox="1"/>
          <p:nvPr/>
        </p:nvSpPr>
        <p:spPr>
          <a:xfrm>
            <a:off x="193675" y="1287462"/>
            <a:ext cx="9440862" cy="2903537"/>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Clr>
                <a:srgbClr val="000000"/>
              </a:buClr>
              <a:buSzPts val="1800"/>
              <a:buFont typeface="Corbel"/>
              <a:buNone/>
            </a:pPr>
            <a:r>
              <a:rPr b="0" i="0" lang="en-US" sz="1800" u="none">
                <a:solidFill>
                  <a:srgbClr val="000000"/>
                </a:solidFill>
                <a:latin typeface="Corbel"/>
                <a:ea typeface="Corbel"/>
                <a:cs typeface="Corbel"/>
                <a:sym typeface="Corbel"/>
              </a:rPr>
              <a:t>El DFS es un algoritmo de recorrido de grafos en profundidad. Generalización del recorrido preorden de un árbol.</a:t>
            </a:r>
            <a:endParaRPr/>
          </a:p>
          <a:p>
            <a:pPr indent="0" lvl="0" marL="0" marR="0" rtl="0" algn="just">
              <a:lnSpc>
                <a:spcPct val="100000"/>
              </a:lnSpc>
              <a:spcBef>
                <a:spcPts val="400"/>
              </a:spcBef>
              <a:spcAft>
                <a:spcPts val="0"/>
              </a:spcAft>
              <a:buClr>
                <a:srgbClr val="000000"/>
              </a:buClr>
              <a:buSzPts val="1800"/>
              <a:buFont typeface="Corbel"/>
              <a:buNone/>
            </a:pPr>
            <a:r>
              <a:rPr b="1" i="0" lang="en-US" sz="1800" u="none">
                <a:solidFill>
                  <a:srgbClr val="000000"/>
                </a:solidFill>
                <a:latin typeface="Corbel"/>
                <a:ea typeface="Corbel"/>
                <a:cs typeface="Corbel"/>
                <a:sym typeface="Corbel"/>
              </a:rPr>
              <a:t>Esquema recursivo</a:t>
            </a:r>
            <a:endParaRPr/>
          </a:p>
          <a:p>
            <a:pPr indent="0" lvl="0" marL="0" marR="0" rtl="0" algn="just">
              <a:lnSpc>
                <a:spcPct val="100000"/>
              </a:lnSpc>
              <a:spcBef>
                <a:spcPts val="400"/>
              </a:spcBef>
              <a:spcAft>
                <a:spcPts val="0"/>
              </a:spcAft>
              <a:buClr>
                <a:srgbClr val="000000"/>
              </a:buClr>
              <a:buSzPts val="1800"/>
              <a:buFont typeface="Corbel"/>
              <a:buNone/>
            </a:pPr>
            <a:r>
              <a:rPr b="0" i="0" lang="en-US" sz="1800" u="none">
                <a:solidFill>
                  <a:srgbClr val="000000"/>
                </a:solidFill>
                <a:latin typeface="Corbel"/>
                <a:ea typeface="Corbel"/>
                <a:cs typeface="Corbel"/>
                <a:sym typeface="Corbel"/>
              </a:rPr>
              <a:t>Dado G = (V , A)</a:t>
            </a:r>
            <a:endParaRPr/>
          </a:p>
          <a:p>
            <a:pPr indent="0" lvl="1" marL="266700" marR="0" rtl="0" algn="just">
              <a:lnSpc>
                <a:spcPct val="100000"/>
              </a:lnSpc>
              <a:spcBef>
                <a:spcPts val="40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1. Marcar todos los vértices como no visitados.</a:t>
            </a:r>
            <a:endParaRPr/>
          </a:p>
          <a:p>
            <a:pPr indent="0" lvl="1" marL="266700" marR="0" rtl="0" algn="just">
              <a:lnSpc>
                <a:spcPct val="100000"/>
              </a:lnSpc>
              <a:spcBef>
                <a:spcPts val="40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2. Elegir vértice u (no visitado) como punto de partida.</a:t>
            </a:r>
            <a:endParaRPr/>
          </a:p>
          <a:p>
            <a:pPr indent="0" lvl="1" marL="266700" marR="0" rtl="0" algn="just">
              <a:lnSpc>
                <a:spcPct val="100000"/>
              </a:lnSpc>
              <a:spcBef>
                <a:spcPts val="40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3. Marcar u como visitado.</a:t>
            </a:r>
            <a:endParaRPr/>
          </a:p>
          <a:p>
            <a:pPr indent="0" lvl="1" marL="266700" marR="0" rtl="0" algn="just">
              <a:lnSpc>
                <a:spcPct val="100000"/>
              </a:lnSpc>
              <a:spcBef>
                <a:spcPts val="40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4. Para todo v adyacente a u, (u,v) Є A, si v no ha sido visitado, repetir recursivamente (3) y (4) para v.</a:t>
            </a:r>
            <a:endParaRPr/>
          </a:p>
        </p:txBody>
      </p:sp>
      <p:sp>
        <p:nvSpPr>
          <p:cNvPr id="131" name="Google Shape;131;p14"/>
          <p:cNvSpPr txBox="1"/>
          <p:nvPr/>
        </p:nvSpPr>
        <p:spPr>
          <a:xfrm>
            <a:off x="193675" y="4906962"/>
            <a:ext cx="9440862" cy="111760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Clr>
                <a:srgbClr val="000000"/>
              </a:buClr>
              <a:buSzPts val="1600"/>
              <a:buFont typeface="Corbel"/>
              <a:buNone/>
            </a:pPr>
            <a:r>
              <a:rPr b="0" i="0" lang="en-US" sz="1600" u="none">
                <a:solidFill>
                  <a:srgbClr val="000000"/>
                </a:solidFill>
                <a:latin typeface="Corbel"/>
                <a:ea typeface="Corbel"/>
                <a:cs typeface="Corbel"/>
                <a:sym typeface="Corbel"/>
              </a:rPr>
              <a:t>Finalizar cuando se hayan visitado todos los nodos alcanzables desde u.</a:t>
            </a:r>
            <a:endParaRPr/>
          </a:p>
          <a:p>
            <a:pPr indent="0" lvl="0" marL="0" marR="0" rtl="0" algn="just">
              <a:lnSpc>
                <a:spcPct val="100000"/>
              </a:lnSpc>
              <a:spcBef>
                <a:spcPts val="400"/>
              </a:spcBef>
              <a:spcAft>
                <a:spcPts val="0"/>
              </a:spcAft>
              <a:buClr>
                <a:srgbClr val="000000"/>
              </a:buClr>
              <a:buSzPts val="1600"/>
              <a:buFont typeface="Corbel"/>
              <a:buNone/>
            </a:pPr>
            <a:r>
              <a:rPr b="0" i="0" lang="en-US" sz="1600" u="none">
                <a:solidFill>
                  <a:srgbClr val="000000"/>
                </a:solidFill>
                <a:latin typeface="Corbel"/>
                <a:ea typeface="Corbel"/>
                <a:cs typeface="Corbel"/>
                <a:sym typeface="Corbel"/>
              </a:rPr>
              <a:t>Si desde u no fueran alcanzables todos los nodos del grafo: volver a (2), elegir un nuevo vértice de partida v no visitado, y repetir el proceso hasta que se hayan recorrido todos los vértices.</a:t>
            </a:r>
            <a:endParaRPr/>
          </a:p>
        </p:txBody>
      </p:sp>
      <p:sp>
        <p:nvSpPr>
          <p:cNvPr id="132" name="Google Shape;132;p14"/>
          <p:cNvSpPr txBox="1"/>
          <p:nvPr/>
        </p:nvSpPr>
        <p:spPr>
          <a:xfrm>
            <a:off x="186075" y="4378275"/>
            <a:ext cx="5291100" cy="46050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Clr>
                <a:srgbClr val="333399"/>
              </a:buClr>
              <a:buSzPts val="2400"/>
              <a:buFont typeface="Corbel"/>
              <a:buNone/>
            </a:pPr>
            <a:r>
              <a:rPr b="1" i="0" lang="en-US" sz="2400" u="none">
                <a:solidFill>
                  <a:srgbClr val="333399"/>
                </a:solidFill>
                <a:latin typeface="Corbel"/>
                <a:ea typeface="Corbel"/>
                <a:cs typeface="Corbel"/>
                <a:sym typeface="Corbel"/>
              </a:rPr>
              <a:t>¿Cuándo finaliza el recorrido?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7" name="Shape 137"/>
        <p:cNvGrpSpPr/>
        <p:nvPr/>
      </p:nvGrpSpPr>
      <p:grpSpPr>
        <a:xfrm>
          <a:off x="0" y="0"/>
          <a:ext cx="0" cy="0"/>
          <a:chOff x="0" y="0"/>
          <a:chExt cx="0" cy="0"/>
        </a:xfrm>
      </p:grpSpPr>
      <p:sp>
        <p:nvSpPr>
          <p:cNvPr id="138" name="Google Shape;138;p15"/>
          <p:cNvSpPr txBox="1"/>
          <p:nvPr/>
        </p:nvSpPr>
        <p:spPr>
          <a:xfrm>
            <a:off x="273050" y="1371600"/>
            <a:ext cx="9632950" cy="642937"/>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800"/>
              <a:buFont typeface="Corbel"/>
              <a:buNone/>
            </a:pPr>
            <a:r>
              <a:rPr b="0" i="0" lang="en-US" sz="1800" u="none">
                <a:solidFill>
                  <a:srgbClr val="000000"/>
                </a:solidFill>
                <a:latin typeface="Corbel"/>
                <a:ea typeface="Corbel"/>
                <a:cs typeface="Corbel"/>
                <a:sym typeface="Corbel"/>
              </a:rPr>
              <a:t>El recorrido del DFS depende del orden en que aparecen los vértices en las listas de adyacencia.</a:t>
            </a:r>
            <a:endParaRPr/>
          </a:p>
        </p:txBody>
      </p:sp>
      <p:sp>
        <p:nvSpPr>
          <p:cNvPr id="139" name="Google Shape;139;p15"/>
          <p:cNvSpPr txBox="1"/>
          <p:nvPr/>
        </p:nvSpPr>
        <p:spPr>
          <a:xfrm>
            <a:off x="1833562" y="115887"/>
            <a:ext cx="6396037" cy="836612"/>
          </a:xfrm>
          <a:prstGeom prst="rect">
            <a:avLst/>
          </a:prstGeom>
          <a:noFill/>
          <a:ln>
            <a:noFill/>
          </a:ln>
        </p:spPr>
        <p:txBody>
          <a:bodyPr anchorCtr="0" anchor="ctr" bIns="46800" lIns="90000" spcFirstLastPara="1" rIns="90000" wrap="square" tIns="46800">
            <a:noAutofit/>
          </a:bodyPr>
          <a:lstStyle/>
          <a:p>
            <a:pPr indent="0" lvl="0" marL="0" marR="0" rtl="0" algn="ctr">
              <a:lnSpc>
                <a:spcPct val="90000"/>
              </a:lnSpc>
              <a:spcBef>
                <a:spcPts val="0"/>
              </a:spcBef>
              <a:spcAft>
                <a:spcPts val="0"/>
              </a:spcAft>
              <a:buClr>
                <a:srgbClr val="22228B"/>
              </a:buClr>
              <a:buSzPts val="3500"/>
              <a:buFont typeface="Arial"/>
              <a:buNone/>
            </a:pPr>
            <a:r>
              <a:rPr b="1" i="0" lang="en-US" sz="3500" u="none">
                <a:solidFill>
                  <a:srgbClr val="22228B"/>
                </a:solidFill>
                <a:latin typeface="Arial"/>
                <a:ea typeface="Arial"/>
                <a:cs typeface="Arial"/>
                <a:sym typeface="Arial"/>
              </a:rPr>
              <a:t>Grafos</a:t>
            </a:r>
            <a:br>
              <a:rPr b="1" i="0" lang="en-US" sz="3500" u="none">
                <a:solidFill>
                  <a:srgbClr val="22228B"/>
                </a:solidFill>
                <a:latin typeface="Arial"/>
                <a:ea typeface="Arial"/>
                <a:cs typeface="Arial"/>
                <a:sym typeface="Arial"/>
              </a:rPr>
            </a:br>
            <a:r>
              <a:rPr b="1" i="0" lang="en-US" sz="2400" u="none">
                <a:solidFill>
                  <a:srgbClr val="22228B"/>
                </a:solidFill>
                <a:latin typeface="Arial"/>
                <a:ea typeface="Arial"/>
                <a:cs typeface="Arial"/>
                <a:sym typeface="Arial"/>
              </a:rPr>
              <a:t>DFS (Depth First Search)</a:t>
            </a:r>
            <a:endParaRPr/>
          </a:p>
        </p:txBody>
      </p:sp>
      <p:sp>
        <p:nvSpPr>
          <p:cNvPr id="140" name="Google Shape;140;p15"/>
          <p:cNvSpPr/>
          <p:nvPr/>
        </p:nvSpPr>
        <p:spPr>
          <a:xfrm>
            <a:off x="952500" y="3109912"/>
            <a:ext cx="571500" cy="571500"/>
          </a:xfrm>
          <a:prstGeom prst="ellipse">
            <a:avLst/>
          </a:prstGeom>
          <a:solidFill>
            <a:srgbClr val="FFCCCC"/>
          </a:solidFill>
          <a:ln cap="sq"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rgbClr val="000000"/>
              </a:solidFill>
              <a:latin typeface="Bilbo"/>
              <a:ea typeface="Bilbo"/>
              <a:cs typeface="Bilbo"/>
              <a:sym typeface="Bilbo"/>
            </a:endParaRPr>
          </a:p>
        </p:txBody>
      </p:sp>
      <p:sp>
        <p:nvSpPr>
          <p:cNvPr id="141" name="Google Shape;141;p15"/>
          <p:cNvSpPr txBox="1"/>
          <p:nvPr/>
        </p:nvSpPr>
        <p:spPr>
          <a:xfrm>
            <a:off x="1095375" y="3195637"/>
            <a:ext cx="271462" cy="3365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595959"/>
              </a:buClr>
              <a:buSzPts val="1600"/>
              <a:buFont typeface="Arial Rounded"/>
              <a:buNone/>
            </a:pPr>
            <a:r>
              <a:rPr b="1" i="0" lang="en-US" sz="1600" u="none">
                <a:solidFill>
                  <a:srgbClr val="595959"/>
                </a:solidFill>
                <a:latin typeface="Arial Rounded"/>
                <a:ea typeface="Arial Rounded"/>
                <a:cs typeface="Arial Rounded"/>
                <a:sym typeface="Arial Rounded"/>
              </a:rPr>
              <a:t>1</a:t>
            </a:r>
            <a:endParaRPr/>
          </a:p>
        </p:txBody>
      </p:sp>
      <p:sp>
        <p:nvSpPr>
          <p:cNvPr id="142" name="Google Shape;142;p15"/>
          <p:cNvSpPr/>
          <p:nvPr/>
        </p:nvSpPr>
        <p:spPr>
          <a:xfrm>
            <a:off x="1924050" y="2324100"/>
            <a:ext cx="571500" cy="571500"/>
          </a:xfrm>
          <a:prstGeom prst="ellipse">
            <a:avLst/>
          </a:prstGeom>
          <a:solidFill>
            <a:srgbClr val="FFCCCC"/>
          </a:solidFill>
          <a:ln cap="sq"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rgbClr val="000000"/>
              </a:solidFill>
              <a:latin typeface="Bilbo"/>
              <a:ea typeface="Bilbo"/>
              <a:cs typeface="Bilbo"/>
              <a:sym typeface="Bilbo"/>
            </a:endParaRPr>
          </a:p>
        </p:txBody>
      </p:sp>
      <p:sp>
        <p:nvSpPr>
          <p:cNvPr id="143" name="Google Shape;143;p15"/>
          <p:cNvSpPr txBox="1"/>
          <p:nvPr/>
        </p:nvSpPr>
        <p:spPr>
          <a:xfrm>
            <a:off x="2066925" y="2409825"/>
            <a:ext cx="271462" cy="3365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595959"/>
              </a:buClr>
              <a:buSzPts val="1600"/>
              <a:buFont typeface="Arial Rounded"/>
              <a:buNone/>
            </a:pPr>
            <a:r>
              <a:rPr b="1" i="0" lang="en-US" sz="1600" u="none">
                <a:solidFill>
                  <a:srgbClr val="595959"/>
                </a:solidFill>
                <a:latin typeface="Arial Rounded"/>
                <a:ea typeface="Arial Rounded"/>
                <a:cs typeface="Arial Rounded"/>
                <a:sym typeface="Arial Rounded"/>
              </a:rPr>
              <a:t>2</a:t>
            </a:r>
            <a:endParaRPr/>
          </a:p>
        </p:txBody>
      </p:sp>
      <p:sp>
        <p:nvSpPr>
          <p:cNvPr id="144" name="Google Shape;144;p15"/>
          <p:cNvSpPr/>
          <p:nvPr/>
        </p:nvSpPr>
        <p:spPr>
          <a:xfrm>
            <a:off x="1881187" y="4071937"/>
            <a:ext cx="571500" cy="571500"/>
          </a:xfrm>
          <a:prstGeom prst="ellipse">
            <a:avLst/>
          </a:prstGeom>
          <a:solidFill>
            <a:srgbClr val="FFCCCC"/>
          </a:solidFill>
          <a:ln cap="sq"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rgbClr val="000000"/>
              </a:solidFill>
              <a:latin typeface="Bilbo"/>
              <a:ea typeface="Bilbo"/>
              <a:cs typeface="Bilbo"/>
              <a:sym typeface="Bilbo"/>
            </a:endParaRPr>
          </a:p>
        </p:txBody>
      </p:sp>
      <p:sp>
        <p:nvSpPr>
          <p:cNvPr id="145" name="Google Shape;145;p15"/>
          <p:cNvSpPr txBox="1"/>
          <p:nvPr/>
        </p:nvSpPr>
        <p:spPr>
          <a:xfrm>
            <a:off x="2024062" y="4157662"/>
            <a:ext cx="271462" cy="3365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595959"/>
              </a:buClr>
              <a:buSzPts val="1600"/>
              <a:buFont typeface="Arial Rounded"/>
              <a:buNone/>
            </a:pPr>
            <a:r>
              <a:rPr b="1" i="0" lang="en-US" sz="1600" u="none">
                <a:solidFill>
                  <a:srgbClr val="595959"/>
                </a:solidFill>
                <a:latin typeface="Arial Rounded"/>
                <a:ea typeface="Arial Rounded"/>
                <a:cs typeface="Arial Rounded"/>
                <a:sym typeface="Arial Rounded"/>
              </a:rPr>
              <a:t>3</a:t>
            </a:r>
            <a:endParaRPr/>
          </a:p>
        </p:txBody>
      </p:sp>
      <p:sp>
        <p:nvSpPr>
          <p:cNvPr id="146" name="Google Shape;146;p15"/>
          <p:cNvSpPr/>
          <p:nvPr/>
        </p:nvSpPr>
        <p:spPr>
          <a:xfrm>
            <a:off x="2166937" y="3181350"/>
            <a:ext cx="571500" cy="571500"/>
          </a:xfrm>
          <a:prstGeom prst="ellipse">
            <a:avLst/>
          </a:prstGeom>
          <a:solidFill>
            <a:srgbClr val="FFCCCC"/>
          </a:solidFill>
          <a:ln cap="sq"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rgbClr val="000000"/>
              </a:solidFill>
              <a:latin typeface="Bilbo"/>
              <a:ea typeface="Bilbo"/>
              <a:cs typeface="Bilbo"/>
              <a:sym typeface="Bilbo"/>
            </a:endParaRPr>
          </a:p>
        </p:txBody>
      </p:sp>
      <p:sp>
        <p:nvSpPr>
          <p:cNvPr id="147" name="Google Shape;147;p15"/>
          <p:cNvSpPr txBox="1"/>
          <p:nvPr/>
        </p:nvSpPr>
        <p:spPr>
          <a:xfrm>
            <a:off x="2309812" y="3267075"/>
            <a:ext cx="271462" cy="3365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595959"/>
              </a:buClr>
              <a:buSzPts val="1600"/>
              <a:buFont typeface="Arial Rounded"/>
              <a:buNone/>
            </a:pPr>
            <a:r>
              <a:rPr b="1" i="0" lang="en-US" sz="1600" u="none">
                <a:solidFill>
                  <a:srgbClr val="595959"/>
                </a:solidFill>
                <a:latin typeface="Arial Rounded"/>
                <a:ea typeface="Arial Rounded"/>
                <a:cs typeface="Arial Rounded"/>
                <a:sym typeface="Arial Rounded"/>
              </a:rPr>
              <a:t>4</a:t>
            </a:r>
            <a:endParaRPr/>
          </a:p>
        </p:txBody>
      </p:sp>
      <p:sp>
        <p:nvSpPr>
          <p:cNvPr id="148" name="Google Shape;148;p15"/>
          <p:cNvSpPr/>
          <p:nvPr/>
        </p:nvSpPr>
        <p:spPr>
          <a:xfrm>
            <a:off x="3328987" y="2495550"/>
            <a:ext cx="571500" cy="571500"/>
          </a:xfrm>
          <a:prstGeom prst="ellipse">
            <a:avLst/>
          </a:prstGeom>
          <a:solidFill>
            <a:srgbClr val="FFCCCC"/>
          </a:solidFill>
          <a:ln cap="sq"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rgbClr val="000000"/>
              </a:solidFill>
              <a:latin typeface="Bilbo"/>
              <a:ea typeface="Bilbo"/>
              <a:cs typeface="Bilbo"/>
              <a:sym typeface="Bilbo"/>
            </a:endParaRPr>
          </a:p>
        </p:txBody>
      </p:sp>
      <p:sp>
        <p:nvSpPr>
          <p:cNvPr id="149" name="Google Shape;149;p15"/>
          <p:cNvSpPr txBox="1"/>
          <p:nvPr/>
        </p:nvSpPr>
        <p:spPr>
          <a:xfrm>
            <a:off x="3490912" y="2581275"/>
            <a:ext cx="271462" cy="3365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595959"/>
              </a:buClr>
              <a:buSzPts val="1600"/>
              <a:buFont typeface="Arial Rounded"/>
              <a:buNone/>
            </a:pPr>
            <a:r>
              <a:rPr b="1" i="0" lang="en-US" sz="1600" u="none">
                <a:solidFill>
                  <a:srgbClr val="595959"/>
                </a:solidFill>
                <a:latin typeface="Arial Rounded"/>
                <a:ea typeface="Arial Rounded"/>
                <a:cs typeface="Arial Rounded"/>
                <a:sym typeface="Arial Rounded"/>
              </a:rPr>
              <a:t>5</a:t>
            </a:r>
            <a:endParaRPr/>
          </a:p>
        </p:txBody>
      </p:sp>
      <p:sp>
        <p:nvSpPr>
          <p:cNvPr id="150" name="Google Shape;150;p15"/>
          <p:cNvSpPr/>
          <p:nvPr/>
        </p:nvSpPr>
        <p:spPr>
          <a:xfrm>
            <a:off x="3452812" y="3871912"/>
            <a:ext cx="571500" cy="571500"/>
          </a:xfrm>
          <a:prstGeom prst="ellipse">
            <a:avLst/>
          </a:prstGeom>
          <a:solidFill>
            <a:srgbClr val="FFCCCC"/>
          </a:solidFill>
          <a:ln cap="sq"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rgbClr val="000000"/>
              </a:solidFill>
              <a:latin typeface="Bilbo"/>
              <a:ea typeface="Bilbo"/>
              <a:cs typeface="Bilbo"/>
              <a:sym typeface="Bilbo"/>
            </a:endParaRPr>
          </a:p>
        </p:txBody>
      </p:sp>
      <p:sp>
        <p:nvSpPr>
          <p:cNvPr id="151" name="Google Shape;151;p15"/>
          <p:cNvSpPr/>
          <p:nvPr/>
        </p:nvSpPr>
        <p:spPr>
          <a:xfrm>
            <a:off x="4095750" y="3252787"/>
            <a:ext cx="571500" cy="571500"/>
          </a:xfrm>
          <a:prstGeom prst="ellipse">
            <a:avLst/>
          </a:prstGeom>
          <a:solidFill>
            <a:srgbClr val="FFCCCC"/>
          </a:solidFill>
          <a:ln cap="sq"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rgbClr val="000000"/>
              </a:solidFill>
              <a:latin typeface="Bilbo"/>
              <a:ea typeface="Bilbo"/>
              <a:cs typeface="Bilbo"/>
              <a:sym typeface="Bilbo"/>
            </a:endParaRPr>
          </a:p>
        </p:txBody>
      </p:sp>
      <p:sp>
        <p:nvSpPr>
          <p:cNvPr id="152" name="Google Shape;152;p15"/>
          <p:cNvSpPr txBox="1"/>
          <p:nvPr/>
        </p:nvSpPr>
        <p:spPr>
          <a:xfrm>
            <a:off x="3595687" y="3957637"/>
            <a:ext cx="271462" cy="3365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595959"/>
              </a:buClr>
              <a:buSzPts val="1600"/>
              <a:buFont typeface="Arial Rounded"/>
              <a:buNone/>
            </a:pPr>
            <a:r>
              <a:rPr b="1" i="0" lang="en-US" sz="1600" u="none">
                <a:solidFill>
                  <a:srgbClr val="595959"/>
                </a:solidFill>
                <a:latin typeface="Arial Rounded"/>
                <a:ea typeface="Arial Rounded"/>
                <a:cs typeface="Arial Rounded"/>
                <a:sym typeface="Arial Rounded"/>
              </a:rPr>
              <a:t>6</a:t>
            </a:r>
            <a:endParaRPr/>
          </a:p>
        </p:txBody>
      </p:sp>
      <p:sp>
        <p:nvSpPr>
          <p:cNvPr id="153" name="Google Shape;153;p15"/>
          <p:cNvSpPr txBox="1"/>
          <p:nvPr/>
        </p:nvSpPr>
        <p:spPr>
          <a:xfrm>
            <a:off x="4257675" y="3338512"/>
            <a:ext cx="271462" cy="33655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595959"/>
              </a:buClr>
              <a:buSzPts val="1600"/>
              <a:buFont typeface="Arial Rounded"/>
              <a:buNone/>
            </a:pPr>
            <a:r>
              <a:rPr b="1" i="0" lang="en-US" sz="1600" u="none">
                <a:solidFill>
                  <a:srgbClr val="595959"/>
                </a:solidFill>
                <a:latin typeface="Arial Rounded"/>
                <a:ea typeface="Arial Rounded"/>
                <a:cs typeface="Arial Rounded"/>
                <a:sym typeface="Arial Rounded"/>
              </a:rPr>
              <a:t>7</a:t>
            </a:r>
            <a:endParaRPr/>
          </a:p>
        </p:txBody>
      </p:sp>
      <p:cxnSp>
        <p:nvCxnSpPr>
          <p:cNvPr id="154" name="Google Shape;154;p15"/>
          <p:cNvCxnSpPr/>
          <p:nvPr/>
        </p:nvCxnSpPr>
        <p:spPr>
          <a:xfrm flipH="1" rot="10800000">
            <a:off x="1495425" y="2811462"/>
            <a:ext cx="512762" cy="441325"/>
          </a:xfrm>
          <a:prstGeom prst="straightConnector1">
            <a:avLst/>
          </a:prstGeom>
          <a:noFill/>
          <a:ln cap="sq" cmpd="sng" w="28425">
            <a:solidFill>
              <a:srgbClr val="595959"/>
            </a:solidFill>
            <a:prstDash val="solid"/>
            <a:miter lim="800000"/>
            <a:headEnd len="med" w="med" type="none"/>
            <a:tailEnd len="med" w="med" type="triangle"/>
          </a:ln>
        </p:spPr>
      </p:cxnSp>
      <p:cxnSp>
        <p:nvCxnSpPr>
          <p:cNvPr id="155" name="Google Shape;155;p15"/>
          <p:cNvCxnSpPr/>
          <p:nvPr/>
        </p:nvCxnSpPr>
        <p:spPr>
          <a:xfrm>
            <a:off x="1524000" y="3395662"/>
            <a:ext cx="642937" cy="71437"/>
          </a:xfrm>
          <a:prstGeom prst="straightConnector1">
            <a:avLst/>
          </a:prstGeom>
          <a:noFill/>
          <a:ln cap="sq" cmpd="sng" w="28425">
            <a:solidFill>
              <a:srgbClr val="595959"/>
            </a:solidFill>
            <a:prstDash val="solid"/>
            <a:miter lim="800000"/>
            <a:headEnd len="med" w="med" type="none"/>
            <a:tailEnd len="med" w="med" type="triangle"/>
          </a:ln>
        </p:spPr>
      </p:cxnSp>
      <p:cxnSp>
        <p:nvCxnSpPr>
          <p:cNvPr id="156" name="Google Shape;156;p15"/>
          <p:cNvCxnSpPr/>
          <p:nvPr/>
        </p:nvCxnSpPr>
        <p:spPr>
          <a:xfrm>
            <a:off x="1439862" y="3597275"/>
            <a:ext cx="512762" cy="584200"/>
          </a:xfrm>
          <a:prstGeom prst="straightConnector1">
            <a:avLst/>
          </a:prstGeom>
          <a:noFill/>
          <a:ln cap="sq" cmpd="sng" w="28425">
            <a:solidFill>
              <a:srgbClr val="595959"/>
            </a:solidFill>
            <a:prstDash val="solid"/>
            <a:miter lim="800000"/>
            <a:headEnd len="med" w="med" type="none"/>
            <a:tailEnd len="med" w="med" type="triangle"/>
          </a:ln>
        </p:spPr>
      </p:cxnSp>
      <p:cxnSp>
        <p:nvCxnSpPr>
          <p:cNvPr id="157" name="Google Shape;157;p15"/>
          <p:cNvCxnSpPr/>
          <p:nvPr/>
        </p:nvCxnSpPr>
        <p:spPr>
          <a:xfrm>
            <a:off x="2524125" y="2609850"/>
            <a:ext cx="785812" cy="130175"/>
          </a:xfrm>
          <a:prstGeom prst="straightConnector1">
            <a:avLst/>
          </a:prstGeom>
          <a:noFill/>
          <a:ln cap="sq" cmpd="sng" w="28425">
            <a:solidFill>
              <a:srgbClr val="595959"/>
            </a:solidFill>
            <a:prstDash val="solid"/>
            <a:miter lim="800000"/>
            <a:headEnd len="med" w="med" type="none"/>
            <a:tailEnd len="med" w="med" type="triangle"/>
          </a:ln>
        </p:spPr>
      </p:cxnSp>
      <p:cxnSp>
        <p:nvCxnSpPr>
          <p:cNvPr id="158" name="Google Shape;158;p15"/>
          <p:cNvCxnSpPr/>
          <p:nvPr/>
        </p:nvCxnSpPr>
        <p:spPr>
          <a:xfrm flipH="1" rot="10800000">
            <a:off x="2654300" y="2982912"/>
            <a:ext cx="757237" cy="280987"/>
          </a:xfrm>
          <a:prstGeom prst="straightConnector1">
            <a:avLst/>
          </a:prstGeom>
          <a:noFill/>
          <a:ln cap="sq" cmpd="sng" w="28425">
            <a:solidFill>
              <a:srgbClr val="595959"/>
            </a:solidFill>
            <a:prstDash val="solid"/>
            <a:miter lim="800000"/>
            <a:headEnd len="med" w="med" type="none"/>
            <a:tailEnd len="med" w="med" type="triangle"/>
          </a:ln>
        </p:spPr>
      </p:cxnSp>
      <p:cxnSp>
        <p:nvCxnSpPr>
          <p:cNvPr id="159" name="Google Shape;159;p15"/>
          <p:cNvCxnSpPr/>
          <p:nvPr/>
        </p:nvCxnSpPr>
        <p:spPr>
          <a:xfrm>
            <a:off x="3816350" y="2982912"/>
            <a:ext cx="361950" cy="352425"/>
          </a:xfrm>
          <a:prstGeom prst="straightConnector1">
            <a:avLst/>
          </a:prstGeom>
          <a:noFill/>
          <a:ln cap="sq" cmpd="sng" w="28425">
            <a:solidFill>
              <a:srgbClr val="595959"/>
            </a:solidFill>
            <a:prstDash val="solid"/>
            <a:miter lim="800000"/>
            <a:headEnd len="med" w="med" type="none"/>
            <a:tailEnd len="med" w="med" type="triangle"/>
          </a:ln>
        </p:spPr>
      </p:cxnSp>
      <p:cxnSp>
        <p:nvCxnSpPr>
          <p:cNvPr id="160" name="Google Shape;160;p15"/>
          <p:cNvCxnSpPr/>
          <p:nvPr/>
        </p:nvCxnSpPr>
        <p:spPr>
          <a:xfrm>
            <a:off x="2654300" y="3668712"/>
            <a:ext cx="881062" cy="285750"/>
          </a:xfrm>
          <a:prstGeom prst="straightConnector1">
            <a:avLst/>
          </a:prstGeom>
          <a:noFill/>
          <a:ln cap="sq" cmpd="sng" w="28425">
            <a:solidFill>
              <a:srgbClr val="595959"/>
            </a:solidFill>
            <a:prstDash val="solid"/>
            <a:miter lim="800000"/>
            <a:headEnd len="med" w="med" type="none"/>
            <a:tailEnd len="med" w="med" type="triangle"/>
          </a:ln>
        </p:spPr>
      </p:cxnSp>
      <p:cxnSp>
        <p:nvCxnSpPr>
          <p:cNvPr id="161" name="Google Shape;161;p15"/>
          <p:cNvCxnSpPr/>
          <p:nvPr/>
        </p:nvCxnSpPr>
        <p:spPr>
          <a:xfrm flipH="1">
            <a:off x="2368550" y="4359275"/>
            <a:ext cx="1166812" cy="200025"/>
          </a:xfrm>
          <a:prstGeom prst="straightConnector1">
            <a:avLst/>
          </a:prstGeom>
          <a:noFill/>
          <a:ln cap="sq" cmpd="sng" w="28425">
            <a:solidFill>
              <a:srgbClr val="595959"/>
            </a:solidFill>
            <a:prstDash val="solid"/>
            <a:miter lim="800000"/>
            <a:headEnd len="med" w="med" type="none"/>
            <a:tailEnd len="med" w="med" type="triangle"/>
          </a:ln>
        </p:spPr>
      </p:cxnSp>
      <p:cxnSp>
        <p:nvCxnSpPr>
          <p:cNvPr id="162" name="Google Shape;162;p15"/>
          <p:cNvCxnSpPr/>
          <p:nvPr/>
        </p:nvCxnSpPr>
        <p:spPr>
          <a:xfrm rot="10800000">
            <a:off x="2289175" y="2867025"/>
            <a:ext cx="142875" cy="280987"/>
          </a:xfrm>
          <a:prstGeom prst="straightConnector1">
            <a:avLst/>
          </a:prstGeom>
          <a:noFill/>
          <a:ln cap="sq" cmpd="sng" w="28425">
            <a:solidFill>
              <a:srgbClr val="595959"/>
            </a:solidFill>
            <a:prstDash val="solid"/>
            <a:miter lim="800000"/>
            <a:headEnd len="med" w="med" type="none"/>
            <a:tailEnd len="med" w="med" type="triangle"/>
          </a:ln>
        </p:spPr>
      </p:cxnSp>
      <p:cxnSp>
        <p:nvCxnSpPr>
          <p:cNvPr id="163" name="Google Shape;163;p15"/>
          <p:cNvCxnSpPr/>
          <p:nvPr/>
        </p:nvCxnSpPr>
        <p:spPr>
          <a:xfrm flipH="1">
            <a:off x="2368550" y="3752850"/>
            <a:ext cx="82550" cy="403225"/>
          </a:xfrm>
          <a:prstGeom prst="straightConnector1">
            <a:avLst/>
          </a:prstGeom>
          <a:noFill/>
          <a:ln cap="sq" cmpd="sng" w="28425">
            <a:solidFill>
              <a:srgbClr val="595959"/>
            </a:solidFill>
            <a:prstDash val="solid"/>
            <a:miter lim="800000"/>
            <a:headEnd len="med" w="med" type="none"/>
            <a:tailEnd len="med" w="med" type="triangle"/>
          </a:ln>
        </p:spPr>
      </p:cxnSp>
      <p:cxnSp>
        <p:nvCxnSpPr>
          <p:cNvPr id="164" name="Google Shape;164;p15"/>
          <p:cNvCxnSpPr/>
          <p:nvPr/>
        </p:nvCxnSpPr>
        <p:spPr>
          <a:xfrm flipH="1" rot="10800000">
            <a:off x="2452687" y="3067050"/>
            <a:ext cx="1162050" cy="1181100"/>
          </a:xfrm>
          <a:prstGeom prst="straightConnector1">
            <a:avLst/>
          </a:prstGeom>
          <a:noFill/>
          <a:ln cap="sq" cmpd="sng" w="28425">
            <a:solidFill>
              <a:srgbClr val="595959"/>
            </a:solidFill>
            <a:prstDash val="solid"/>
            <a:miter lim="800000"/>
            <a:headEnd len="med" w="med" type="none"/>
            <a:tailEnd len="med" w="med" type="triangle"/>
          </a:ln>
        </p:spPr>
      </p:cxnSp>
      <p:cxnSp>
        <p:nvCxnSpPr>
          <p:cNvPr id="165" name="Google Shape;165;p15"/>
          <p:cNvCxnSpPr/>
          <p:nvPr/>
        </p:nvCxnSpPr>
        <p:spPr>
          <a:xfrm flipH="1" rot="10800000">
            <a:off x="4024312" y="3824287"/>
            <a:ext cx="357187" cy="280987"/>
          </a:xfrm>
          <a:prstGeom prst="straightConnector1">
            <a:avLst/>
          </a:prstGeom>
          <a:noFill/>
          <a:ln cap="sq" cmpd="sng" w="28425">
            <a:solidFill>
              <a:srgbClr val="595959"/>
            </a:solidFill>
            <a:prstDash val="solid"/>
            <a:miter lim="800000"/>
            <a:headEnd len="med" w="med" type="none"/>
            <a:tailEnd len="med" w="med" type="triangle"/>
          </a:ln>
        </p:spPr>
      </p:cxnSp>
      <p:grpSp>
        <p:nvGrpSpPr>
          <p:cNvPr id="166" name="Google Shape;166;p15"/>
          <p:cNvGrpSpPr/>
          <p:nvPr/>
        </p:nvGrpSpPr>
        <p:grpSpPr>
          <a:xfrm>
            <a:off x="952500" y="2928937"/>
            <a:ext cx="649287" cy="744537"/>
            <a:chOff x="600" y="1845"/>
            <a:chExt cx="409" cy="469"/>
          </a:xfrm>
        </p:grpSpPr>
        <p:grpSp>
          <p:nvGrpSpPr>
            <p:cNvPr id="167" name="Google Shape;167;p15"/>
            <p:cNvGrpSpPr/>
            <p:nvPr/>
          </p:nvGrpSpPr>
          <p:grpSpPr>
            <a:xfrm>
              <a:off x="600" y="1956"/>
              <a:ext cx="358" cy="358"/>
              <a:chOff x="600" y="1956"/>
              <a:chExt cx="358" cy="358"/>
            </a:xfrm>
          </p:grpSpPr>
          <p:sp>
            <p:nvSpPr>
              <p:cNvPr id="168" name="Google Shape;168;p15"/>
              <p:cNvSpPr/>
              <p:nvPr/>
            </p:nvSpPr>
            <p:spPr>
              <a:xfrm>
                <a:off x="600" y="1956"/>
                <a:ext cx="358" cy="358"/>
              </a:xfrm>
              <a:prstGeom prst="ellipse">
                <a:avLst/>
              </a:prstGeom>
              <a:solidFill>
                <a:srgbClr val="CCECFF"/>
              </a:solidFill>
              <a:ln cap="sq"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i="0" sz="1800" u="none">
                  <a:solidFill>
                    <a:srgbClr val="000000"/>
                  </a:solidFill>
                  <a:latin typeface="Droid Sans"/>
                  <a:ea typeface="Droid Sans"/>
                  <a:cs typeface="Droid Sans"/>
                  <a:sym typeface="Droid Sans"/>
                </a:endParaRPr>
              </a:p>
            </p:txBody>
          </p:sp>
          <p:sp>
            <p:nvSpPr>
              <p:cNvPr id="169" name="Google Shape;169;p15"/>
              <p:cNvSpPr txBox="1"/>
              <p:nvPr/>
            </p:nvSpPr>
            <p:spPr>
              <a:xfrm>
                <a:off x="690" y="2028"/>
                <a:ext cx="169" cy="211"/>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595959"/>
                  </a:buClr>
                  <a:buSzPts val="1600"/>
                  <a:buFont typeface="Arial Rounded"/>
                  <a:buNone/>
                </a:pPr>
                <a:r>
                  <a:rPr b="1" i="0" lang="en-US" sz="1600" u="none">
                    <a:solidFill>
                      <a:srgbClr val="595959"/>
                    </a:solidFill>
                    <a:latin typeface="Droid Sans"/>
                    <a:ea typeface="Droid Sans"/>
                    <a:cs typeface="Droid Sans"/>
                    <a:sym typeface="Droid Sans"/>
                  </a:rPr>
                  <a:t>1</a:t>
                </a:r>
                <a:endParaRPr>
                  <a:latin typeface="Droid Sans"/>
                  <a:ea typeface="Droid Sans"/>
                  <a:cs typeface="Droid Sans"/>
                  <a:sym typeface="Droid Sans"/>
                </a:endParaRPr>
              </a:p>
            </p:txBody>
          </p:sp>
        </p:grpSp>
        <p:sp>
          <p:nvSpPr>
            <p:cNvPr id="170" name="Google Shape;170;p15"/>
            <p:cNvSpPr txBox="1"/>
            <p:nvPr/>
          </p:nvSpPr>
          <p:spPr>
            <a:xfrm>
              <a:off x="786" y="1845"/>
              <a:ext cx="223" cy="288"/>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200"/>
                <a:buFont typeface="Bilbo"/>
                <a:buNone/>
              </a:pPr>
              <a:r>
                <a:rPr b="1" i="0" lang="en-US" sz="1200" u="none">
                  <a:solidFill>
                    <a:srgbClr val="000000"/>
                  </a:solidFill>
                  <a:latin typeface="Droid Sans"/>
                  <a:ea typeface="Droid Sans"/>
                  <a:cs typeface="Droid Sans"/>
                  <a:sym typeface="Droid Sans"/>
                </a:rPr>
                <a:t>1º</a:t>
              </a:r>
              <a:endParaRPr>
                <a:latin typeface="Droid Sans"/>
                <a:ea typeface="Droid Sans"/>
                <a:cs typeface="Droid Sans"/>
                <a:sym typeface="Droid Sans"/>
              </a:endParaRPr>
            </a:p>
          </p:txBody>
        </p:sp>
      </p:grpSp>
      <p:grpSp>
        <p:nvGrpSpPr>
          <p:cNvPr id="171" name="Google Shape;171;p15"/>
          <p:cNvGrpSpPr/>
          <p:nvPr/>
        </p:nvGrpSpPr>
        <p:grpSpPr>
          <a:xfrm>
            <a:off x="2166937" y="3000375"/>
            <a:ext cx="711200" cy="735012"/>
            <a:chOff x="1365" y="1890"/>
            <a:chExt cx="448" cy="463"/>
          </a:xfrm>
        </p:grpSpPr>
        <p:sp>
          <p:nvSpPr>
            <p:cNvPr id="172" name="Google Shape;172;p15"/>
            <p:cNvSpPr/>
            <p:nvPr/>
          </p:nvSpPr>
          <p:spPr>
            <a:xfrm>
              <a:off x="1365" y="1995"/>
              <a:ext cx="358" cy="358"/>
            </a:xfrm>
            <a:prstGeom prst="ellipse">
              <a:avLst/>
            </a:prstGeom>
            <a:solidFill>
              <a:srgbClr val="CCECFF"/>
            </a:solidFill>
            <a:ln cap="sq"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i="0" sz="1800" u="none">
                <a:solidFill>
                  <a:srgbClr val="000000"/>
                </a:solidFill>
                <a:latin typeface="Droid Sans"/>
                <a:ea typeface="Droid Sans"/>
                <a:cs typeface="Droid Sans"/>
                <a:sym typeface="Droid Sans"/>
              </a:endParaRPr>
            </a:p>
          </p:txBody>
        </p:sp>
        <p:sp>
          <p:nvSpPr>
            <p:cNvPr id="173" name="Google Shape;173;p15"/>
            <p:cNvSpPr txBox="1"/>
            <p:nvPr/>
          </p:nvSpPr>
          <p:spPr>
            <a:xfrm>
              <a:off x="1455" y="2049"/>
              <a:ext cx="169" cy="211"/>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595959"/>
                </a:buClr>
                <a:buSzPts val="1600"/>
                <a:buFont typeface="Arial Rounded"/>
                <a:buNone/>
              </a:pPr>
              <a:r>
                <a:rPr b="1" i="0" lang="en-US" sz="1600" u="none">
                  <a:solidFill>
                    <a:srgbClr val="595959"/>
                  </a:solidFill>
                  <a:latin typeface="Droid Sans"/>
                  <a:ea typeface="Droid Sans"/>
                  <a:cs typeface="Droid Sans"/>
                  <a:sym typeface="Droid Sans"/>
                </a:rPr>
                <a:t>4</a:t>
              </a:r>
              <a:endParaRPr>
                <a:latin typeface="Droid Sans"/>
                <a:ea typeface="Droid Sans"/>
                <a:cs typeface="Droid Sans"/>
                <a:sym typeface="Droid Sans"/>
              </a:endParaRPr>
            </a:p>
          </p:txBody>
        </p:sp>
        <p:sp>
          <p:nvSpPr>
            <p:cNvPr id="174" name="Google Shape;174;p15"/>
            <p:cNvSpPr txBox="1"/>
            <p:nvPr/>
          </p:nvSpPr>
          <p:spPr>
            <a:xfrm>
              <a:off x="1590" y="1890"/>
              <a:ext cx="223" cy="288"/>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200"/>
                <a:buFont typeface="Bilbo"/>
                <a:buNone/>
              </a:pPr>
              <a:r>
                <a:rPr b="1" i="0" lang="en-US" sz="1200" u="none">
                  <a:solidFill>
                    <a:srgbClr val="000000"/>
                  </a:solidFill>
                  <a:latin typeface="Droid Sans"/>
                  <a:ea typeface="Droid Sans"/>
                  <a:cs typeface="Droid Sans"/>
                  <a:sym typeface="Droid Sans"/>
                </a:rPr>
                <a:t>2º</a:t>
              </a:r>
              <a:endParaRPr>
                <a:latin typeface="Droid Sans"/>
                <a:ea typeface="Droid Sans"/>
                <a:cs typeface="Droid Sans"/>
                <a:sym typeface="Droid Sans"/>
              </a:endParaRPr>
            </a:p>
          </p:txBody>
        </p:sp>
      </p:grpSp>
      <p:grpSp>
        <p:nvGrpSpPr>
          <p:cNvPr id="175" name="Google Shape;175;p15"/>
          <p:cNvGrpSpPr/>
          <p:nvPr/>
        </p:nvGrpSpPr>
        <p:grpSpPr>
          <a:xfrm>
            <a:off x="3452812" y="3643312"/>
            <a:ext cx="568325" cy="801687"/>
            <a:chOff x="2175" y="2295"/>
            <a:chExt cx="358" cy="505"/>
          </a:xfrm>
        </p:grpSpPr>
        <p:sp>
          <p:nvSpPr>
            <p:cNvPr id="176" name="Google Shape;176;p15"/>
            <p:cNvSpPr/>
            <p:nvPr/>
          </p:nvSpPr>
          <p:spPr>
            <a:xfrm>
              <a:off x="2175" y="2442"/>
              <a:ext cx="358" cy="358"/>
            </a:xfrm>
            <a:prstGeom prst="ellipse">
              <a:avLst/>
            </a:prstGeom>
            <a:solidFill>
              <a:srgbClr val="CCECFF"/>
            </a:solidFill>
            <a:ln cap="sq"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i="0" sz="1800" u="none">
                <a:solidFill>
                  <a:srgbClr val="000000"/>
                </a:solidFill>
                <a:latin typeface="Droid Sans"/>
                <a:ea typeface="Droid Sans"/>
                <a:cs typeface="Droid Sans"/>
                <a:sym typeface="Droid Sans"/>
              </a:endParaRPr>
            </a:p>
          </p:txBody>
        </p:sp>
        <p:sp>
          <p:nvSpPr>
            <p:cNvPr id="177" name="Google Shape;177;p15"/>
            <p:cNvSpPr txBox="1"/>
            <p:nvPr/>
          </p:nvSpPr>
          <p:spPr>
            <a:xfrm>
              <a:off x="2265" y="2496"/>
              <a:ext cx="169" cy="211"/>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595959"/>
                </a:buClr>
                <a:buSzPts val="1600"/>
                <a:buFont typeface="Arial Rounded"/>
                <a:buNone/>
              </a:pPr>
              <a:r>
                <a:rPr b="1" i="0" lang="en-US" sz="1600" u="none">
                  <a:solidFill>
                    <a:srgbClr val="595959"/>
                  </a:solidFill>
                  <a:latin typeface="Droid Sans"/>
                  <a:ea typeface="Droid Sans"/>
                  <a:cs typeface="Droid Sans"/>
                  <a:sym typeface="Droid Sans"/>
                </a:rPr>
                <a:t>6</a:t>
              </a:r>
              <a:endParaRPr>
                <a:latin typeface="Droid Sans"/>
                <a:ea typeface="Droid Sans"/>
                <a:cs typeface="Droid Sans"/>
                <a:sym typeface="Droid Sans"/>
              </a:endParaRPr>
            </a:p>
          </p:txBody>
        </p:sp>
        <p:sp>
          <p:nvSpPr>
            <p:cNvPr id="178" name="Google Shape;178;p15"/>
            <p:cNvSpPr txBox="1"/>
            <p:nvPr/>
          </p:nvSpPr>
          <p:spPr>
            <a:xfrm>
              <a:off x="2220" y="2295"/>
              <a:ext cx="223" cy="288"/>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200"/>
                <a:buFont typeface="Bilbo"/>
                <a:buNone/>
              </a:pPr>
              <a:r>
                <a:rPr b="1" i="0" lang="en-US" sz="1200" u="none">
                  <a:solidFill>
                    <a:srgbClr val="000000"/>
                  </a:solidFill>
                  <a:latin typeface="Droid Sans"/>
                  <a:ea typeface="Droid Sans"/>
                  <a:cs typeface="Droid Sans"/>
                  <a:sym typeface="Droid Sans"/>
                </a:rPr>
                <a:t>3º</a:t>
              </a:r>
              <a:endParaRPr>
                <a:latin typeface="Droid Sans"/>
                <a:ea typeface="Droid Sans"/>
                <a:cs typeface="Droid Sans"/>
                <a:sym typeface="Droid Sans"/>
              </a:endParaRPr>
            </a:p>
          </p:txBody>
        </p:sp>
      </p:grpSp>
      <p:grpSp>
        <p:nvGrpSpPr>
          <p:cNvPr id="179" name="Google Shape;179;p15"/>
          <p:cNvGrpSpPr/>
          <p:nvPr/>
        </p:nvGrpSpPr>
        <p:grpSpPr>
          <a:xfrm>
            <a:off x="4095750" y="3071812"/>
            <a:ext cx="711200" cy="749300"/>
            <a:chOff x="2580" y="1935"/>
            <a:chExt cx="448" cy="472"/>
          </a:xfrm>
        </p:grpSpPr>
        <p:sp>
          <p:nvSpPr>
            <p:cNvPr id="180" name="Google Shape;180;p15"/>
            <p:cNvSpPr/>
            <p:nvPr/>
          </p:nvSpPr>
          <p:spPr>
            <a:xfrm>
              <a:off x="2580" y="2049"/>
              <a:ext cx="358" cy="358"/>
            </a:xfrm>
            <a:prstGeom prst="ellipse">
              <a:avLst/>
            </a:prstGeom>
            <a:solidFill>
              <a:srgbClr val="CCECFF"/>
            </a:solidFill>
            <a:ln cap="sq"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i="0" sz="1800" u="none">
                <a:solidFill>
                  <a:srgbClr val="000000"/>
                </a:solidFill>
                <a:latin typeface="Droid Sans"/>
                <a:ea typeface="Droid Sans"/>
                <a:cs typeface="Droid Sans"/>
                <a:sym typeface="Droid Sans"/>
              </a:endParaRPr>
            </a:p>
          </p:txBody>
        </p:sp>
        <p:sp>
          <p:nvSpPr>
            <p:cNvPr id="181" name="Google Shape;181;p15"/>
            <p:cNvSpPr txBox="1"/>
            <p:nvPr/>
          </p:nvSpPr>
          <p:spPr>
            <a:xfrm>
              <a:off x="2682" y="2103"/>
              <a:ext cx="169" cy="211"/>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595959"/>
                </a:buClr>
                <a:buSzPts val="1600"/>
                <a:buFont typeface="Arial Rounded"/>
                <a:buNone/>
              </a:pPr>
              <a:r>
                <a:rPr b="1" i="0" lang="en-US" sz="1600" u="none">
                  <a:solidFill>
                    <a:srgbClr val="595959"/>
                  </a:solidFill>
                  <a:latin typeface="Droid Sans"/>
                  <a:ea typeface="Droid Sans"/>
                  <a:cs typeface="Droid Sans"/>
                  <a:sym typeface="Droid Sans"/>
                </a:rPr>
                <a:t>7</a:t>
              </a:r>
              <a:endParaRPr>
                <a:latin typeface="Droid Sans"/>
                <a:ea typeface="Droid Sans"/>
                <a:cs typeface="Droid Sans"/>
                <a:sym typeface="Droid Sans"/>
              </a:endParaRPr>
            </a:p>
          </p:txBody>
        </p:sp>
        <p:sp>
          <p:nvSpPr>
            <p:cNvPr id="182" name="Google Shape;182;p15"/>
            <p:cNvSpPr txBox="1"/>
            <p:nvPr/>
          </p:nvSpPr>
          <p:spPr>
            <a:xfrm>
              <a:off x="2805" y="1935"/>
              <a:ext cx="223" cy="288"/>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200"/>
                <a:buFont typeface="Bilbo"/>
                <a:buNone/>
              </a:pPr>
              <a:r>
                <a:rPr b="1" i="0" lang="en-US" sz="1200" u="none">
                  <a:solidFill>
                    <a:srgbClr val="000000"/>
                  </a:solidFill>
                  <a:latin typeface="Droid Sans"/>
                  <a:ea typeface="Droid Sans"/>
                  <a:cs typeface="Droid Sans"/>
                  <a:sym typeface="Droid Sans"/>
                </a:rPr>
                <a:t>4º</a:t>
              </a:r>
              <a:endParaRPr>
                <a:latin typeface="Droid Sans"/>
                <a:ea typeface="Droid Sans"/>
                <a:cs typeface="Droid Sans"/>
                <a:sym typeface="Droid Sans"/>
              </a:endParaRPr>
            </a:p>
          </p:txBody>
        </p:sp>
      </p:grpSp>
      <p:grpSp>
        <p:nvGrpSpPr>
          <p:cNvPr id="183" name="Google Shape;183;p15"/>
          <p:cNvGrpSpPr/>
          <p:nvPr/>
        </p:nvGrpSpPr>
        <p:grpSpPr>
          <a:xfrm>
            <a:off x="1881187" y="4071937"/>
            <a:ext cx="711200" cy="966787"/>
            <a:chOff x="1185" y="2565"/>
            <a:chExt cx="448" cy="609"/>
          </a:xfrm>
        </p:grpSpPr>
        <p:grpSp>
          <p:nvGrpSpPr>
            <p:cNvPr id="184" name="Google Shape;184;p15"/>
            <p:cNvGrpSpPr/>
            <p:nvPr/>
          </p:nvGrpSpPr>
          <p:grpSpPr>
            <a:xfrm>
              <a:off x="1185" y="2565"/>
              <a:ext cx="358" cy="358"/>
              <a:chOff x="1185" y="2565"/>
              <a:chExt cx="358" cy="358"/>
            </a:xfrm>
          </p:grpSpPr>
          <p:sp>
            <p:nvSpPr>
              <p:cNvPr id="185" name="Google Shape;185;p15"/>
              <p:cNvSpPr/>
              <p:nvPr/>
            </p:nvSpPr>
            <p:spPr>
              <a:xfrm>
                <a:off x="1185" y="2565"/>
                <a:ext cx="358" cy="358"/>
              </a:xfrm>
              <a:prstGeom prst="ellipse">
                <a:avLst/>
              </a:prstGeom>
              <a:solidFill>
                <a:srgbClr val="CCECFF"/>
              </a:solidFill>
              <a:ln cap="sq"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i="0" sz="1800" u="none">
                  <a:solidFill>
                    <a:srgbClr val="000000"/>
                  </a:solidFill>
                  <a:latin typeface="Droid Sans"/>
                  <a:ea typeface="Droid Sans"/>
                  <a:cs typeface="Droid Sans"/>
                  <a:sym typeface="Droid Sans"/>
                </a:endParaRPr>
              </a:p>
            </p:txBody>
          </p:sp>
          <p:sp>
            <p:nvSpPr>
              <p:cNvPr id="186" name="Google Shape;186;p15"/>
              <p:cNvSpPr txBox="1"/>
              <p:nvPr/>
            </p:nvSpPr>
            <p:spPr>
              <a:xfrm>
                <a:off x="1275" y="2619"/>
                <a:ext cx="169" cy="211"/>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595959"/>
                  </a:buClr>
                  <a:buSzPts val="1600"/>
                  <a:buFont typeface="Arial Rounded"/>
                  <a:buNone/>
                </a:pPr>
                <a:r>
                  <a:rPr b="1" i="0" lang="en-US" sz="1600" u="none">
                    <a:solidFill>
                      <a:srgbClr val="595959"/>
                    </a:solidFill>
                    <a:latin typeface="Droid Sans"/>
                    <a:ea typeface="Droid Sans"/>
                    <a:cs typeface="Droid Sans"/>
                    <a:sym typeface="Droid Sans"/>
                  </a:rPr>
                  <a:t>3</a:t>
                </a:r>
                <a:endParaRPr>
                  <a:latin typeface="Droid Sans"/>
                  <a:ea typeface="Droid Sans"/>
                  <a:cs typeface="Droid Sans"/>
                  <a:sym typeface="Droid Sans"/>
                </a:endParaRPr>
              </a:p>
            </p:txBody>
          </p:sp>
        </p:grpSp>
        <p:sp>
          <p:nvSpPr>
            <p:cNvPr id="187" name="Google Shape;187;p15"/>
            <p:cNvSpPr txBox="1"/>
            <p:nvPr/>
          </p:nvSpPr>
          <p:spPr>
            <a:xfrm>
              <a:off x="1410" y="2886"/>
              <a:ext cx="223" cy="288"/>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200"/>
                <a:buFont typeface="Bilbo"/>
                <a:buNone/>
              </a:pPr>
              <a:r>
                <a:rPr b="1" i="0" lang="en-US" sz="1200" u="none">
                  <a:solidFill>
                    <a:srgbClr val="000000"/>
                  </a:solidFill>
                  <a:latin typeface="Droid Sans"/>
                  <a:ea typeface="Droid Sans"/>
                  <a:cs typeface="Droid Sans"/>
                  <a:sym typeface="Droid Sans"/>
                </a:rPr>
                <a:t>5º</a:t>
              </a:r>
              <a:endParaRPr>
                <a:latin typeface="Droid Sans"/>
                <a:ea typeface="Droid Sans"/>
                <a:cs typeface="Droid Sans"/>
                <a:sym typeface="Droid Sans"/>
              </a:endParaRPr>
            </a:p>
          </p:txBody>
        </p:sp>
      </p:grpSp>
      <p:grpSp>
        <p:nvGrpSpPr>
          <p:cNvPr id="188" name="Google Shape;188;p15"/>
          <p:cNvGrpSpPr/>
          <p:nvPr/>
        </p:nvGrpSpPr>
        <p:grpSpPr>
          <a:xfrm>
            <a:off x="3324225" y="2500312"/>
            <a:ext cx="839787" cy="568325"/>
            <a:chOff x="2094" y="1575"/>
            <a:chExt cx="529" cy="358"/>
          </a:xfrm>
        </p:grpSpPr>
        <p:grpSp>
          <p:nvGrpSpPr>
            <p:cNvPr id="189" name="Google Shape;189;p15"/>
            <p:cNvGrpSpPr/>
            <p:nvPr/>
          </p:nvGrpSpPr>
          <p:grpSpPr>
            <a:xfrm>
              <a:off x="2094" y="1575"/>
              <a:ext cx="358" cy="358"/>
              <a:chOff x="2094" y="1575"/>
              <a:chExt cx="358" cy="358"/>
            </a:xfrm>
          </p:grpSpPr>
          <p:sp>
            <p:nvSpPr>
              <p:cNvPr id="190" name="Google Shape;190;p15"/>
              <p:cNvSpPr/>
              <p:nvPr/>
            </p:nvSpPr>
            <p:spPr>
              <a:xfrm>
                <a:off x="2094" y="1575"/>
                <a:ext cx="358" cy="358"/>
              </a:xfrm>
              <a:prstGeom prst="ellipse">
                <a:avLst/>
              </a:prstGeom>
              <a:solidFill>
                <a:srgbClr val="CCECFF"/>
              </a:solidFill>
              <a:ln cap="sq"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i="0" sz="1800" u="none">
                  <a:solidFill>
                    <a:srgbClr val="000000"/>
                  </a:solidFill>
                  <a:latin typeface="Droid Sans"/>
                  <a:ea typeface="Droid Sans"/>
                  <a:cs typeface="Droid Sans"/>
                  <a:sym typeface="Droid Sans"/>
                </a:endParaRPr>
              </a:p>
            </p:txBody>
          </p:sp>
          <p:sp>
            <p:nvSpPr>
              <p:cNvPr id="191" name="Google Shape;191;p15"/>
              <p:cNvSpPr txBox="1"/>
              <p:nvPr/>
            </p:nvSpPr>
            <p:spPr>
              <a:xfrm>
                <a:off x="2196" y="1629"/>
                <a:ext cx="169" cy="211"/>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595959"/>
                  </a:buClr>
                  <a:buSzPts val="1600"/>
                  <a:buFont typeface="Arial Rounded"/>
                  <a:buNone/>
                </a:pPr>
                <a:r>
                  <a:rPr b="1" i="0" lang="en-US" sz="1600" u="none">
                    <a:solidFill>
                      <a:srgbClr val="595959"/>
                    </a:solidFill>
                    <a:latin typeface="Droid Sans"/>
                    <a:ea typeface="Droid Sans"/>
                    <a:cs typeface="Droid Sans"/>
                    <a:sym typeface="Droid Sans"/>
                  </a:rPr>
                  <a:t>5</a:t>
                </a:r>
                <a:endParaRPr>
                  <a:latin typeface="Droid Sans"/>
                  <a:ea typeface="Droid Sans"/>
                  <a:cs typeface="Droid Sans"/>
                  <a:sym typeface="Droid Sans"/>
                </a:endParaRPr>
              </a:p>
            </p:txBody>
          </p:sp>
        </p:grpSp>
        <p:sp>
          <p:nvSpPr>
            <p:cNvPr id="192" name="Google Shape;192;p15"/>
            <p:cNvSpPr txBox="1"/>
            <p:nvPr/>
          </p:nvSpPr>
          <p:spPr>
            <a:xfrm>
              <a:off x="2400" y="1580"/>
              <a:ext cx="223" cy="288"/>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200"/>
                <a:buFont typeface="Bilbo"/>
                <a:buNone/>
              </a:pPr>
              <a:r>
                <a:rPr b="1" i="0" lang="en-US" sz="1200" u="none">
                  <a:solidFill>
                    <a:srgbClr val="000000"/>
                  </a:solidFill>
                  <a:latin typeface="Droid Sans"/>
                  <a:ea typeface="Droid Sans"/>
                  <a:cs typeface="Droid Sans"/>
                  <a:sym typeface="Droid Sans"/>
                </a:rPr>
                <a:t>6º</a:t>
              </a:r>
              <a:endParaRPr>
                <a:latin typeface="Droid Sans"/>
                <a:ea typeface="Droid Sans"/>
                <a:cs typeface="Droid Sans"/>
                <a:sym typeface="Droid Sans"/>
              </a:endParaRPr>
            </a:p>
          </p:txBody>
        </p:sp>
      </p:grpSp>
      <p:grpSp>
        <p:nvGrpSpPr>
          <p:cNvPr id="193" name="Google Shape;193;p15"/>
          <p:cNvGrpSpPr/>
          <p:nvPr/>
        </p:nvGrpSpPr>
        <p:grpSpPr>
          <a:xfrm>
            <a:off x="1933575" y="2209800"/>
            <a:ext cx="811212" cy="668337"/>
            <a:chOff x="1218" y="1392"/>
            <a:chExt cx="511" cy="421"/>
          </a:xfrm>
        </p:grpSpPr>
        <p:grpSp>
          <p:nvGrpSpPr>
            <p:cNvPr id="194" name="Google Shape;194;p15"/>
            <p:cNvGrpSpPr/>
            <p:nvPr/>
          </p:nvGrpSpPr>
          <p:grpSpPr>
            <a:xfrm>
              <a:off x="1218" y="1455"/>
              <a:ext cx="358" cy="358"/>
              <a:chOff x="1218" y="1455"/>
              <a:chExt cx="358" cy="358"/>
            </a:xfrm>
          </p:grpSpPr>
          <p:sp>
            <p:nvSpPr>
              <p:cNvPr id="195" name="Google Shape;195;p15"/>
              <p:cNvSpPr/>
              <p:nvPr/>
            </p:nvSpPr>
            <p:spPr>
              <a:xfrm>
                <a:off x="1218" y="1455"/>
                <a:ext cx="358" cy="358"/>
              </a:xfrm>
              <a:prstGeom prst="ellipse">
                <a:avLst/>
              </a:prstGeom>
              <a:solidFill>
                <a:srgbClr val="CCECFF"/>
              </a:solidFill>
              <a:ln cap="sq"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i="0" sz="1800" u="none">
                  <a:solidFill>
                    <a:srgbClr val="000000"/>
                  </a:solidFill>
                  <a:latin typeface="Droid Sans"/>
                  <a:ea typeface="Droid Sans"/>
                  <a:cs typeface="Droid Sans"/>
                  <a:sym typeface="Droid Sans"/>
                </a:endParaRPr>
              </a:p>
            </p:txBody>
          </p:sp>
          <p:sp>
            <p:nvSpPr>
              <p:cNvPr id="196" name="Google Shape;196;p15"/>
              <p:cNvSpPr txBox="1"/>
              <p:nvPr/>
            </p:nvSpPr>
            <p:spPr>
              <a:xfrm>
                <a:off x="1308" y="1509"/>
                <a:ext cx="169" cy="211"/>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595959"/>
                  </a:buClr>
                  <a:buSzPts val="1600"/>
                  <a:buFont typeface="Arial Rounded"/>
                  <a:buNone/>
                </a:pPr>
                <a:r>
                  <a:rPr b="1" i="0" lang="en-US" sz="1600" u="none">
                    <a:solidFill>
                      <a:srgbClr val="595959"/>
                    </a:solidFill>
                    <a:latin typeface="Droid Sans"/>
                    <a:ea typeface="Droid Sans"/>
                    <a:cs typeface="Droid Sans"/>
                    <a:sym typeface="Droid Sans"/>
                  </a:rPr>
                  <a:t>2</a:t>
                </a:r>
                <a:endParaRPr>
                  <a:latin typeface="Droid Sans"/>
                  <a:ea typeface="Droid Sans"/>
                  <a:cs typeface="Droid Sans"/>
                  <a:sym typeface="Droid Sans"/>
                </a:endParaRPr>
              </a:p>
            </p:txBody>
          </p:sp>
        </p:grpSp>
        <p:sp>
          <p:nvSpPr>
            <p:cNvPr id="197" name="Google Shape;197;p15"/>
            <p:cNvSpPr txBox="1"/>
            <p:nvPr/>
          </p:nvSpPr>
          <p:spPr>
            <a:xfrm>
              <a:off x="1506" y="1392"/>
              <a:ext cx="223" cy="288"/>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200"/>
                <a:buFont typeface="Bilbo"/>
                <a:buNone/>
              </a:pPr>
              <a:r>
                <a:rPr b="1" i="0" lang="en-US" sz="1200" u="none">
                  <a:solidFill>
                    <a:srgbClr val="000000"/>
                  </a:solidFill>
                  <a:latin typeface="Droid Sans"/>
                  <a:ea typeface="Droid Sans"/>
                  <a:cs typeface="Droid Sans"/>
                  <a:sym typeface="Droid Sans"/>
                </a:rPr>
                <a:t>7º</a:t>
              </a:r>
              <a:endParaRPr>
                <a:latin typeface="Droid Sans"/>
                <a:ea typeface="Droid Sans"/>
                <a:cs typeface="Droid Sans"/>
                <a:sym typeface="Droid Sans"/>
              </a:endParaRPr>
            </a:p>
          </p:txBody>
        </p:sp>
      </p:grpSp>
      <p:pic>
        <p:nvPicPr>
          <p:cNvPr id="198" name="Google Shape;198;p15"/>
          <p:cNvPicPr preferRelativeResize="0"/>
          <p:nvPr/>
        </p:nvPicPr>
        <p:blipFill rotWithShape="1">
          <a:blip r:embed="rId3">
            <a:alphaModFix/>
          </a:blip>
          <a:srcRect b="0" l="0" r="0" t="0"/>
          <a:stretch/>
        </p:blipFill>
        <p:spPr>
          <a:xfrm>
            <a:off x="5000625" y="2071687"/>
            <a:ext cx="4524375" cy="3543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3" name="Shape 203"/>
        <p:cNvGrpSpPr/>
        <p:nvPr/>
      </p:nvGrpSpPr>
      <p:grpSpPr>
        <a:xfrm>
          <a:off x="0" y="0"/>
          <a:ext cx="0" cy="0"/>
          <a:chOff x="0" y="0"/>
          <a:chExt cx="0" cy="0"/>
        </a:xfrm>
      </p:grpSpPr>
      <p:sp>
        <p:nvSpPr>
          <p:cNvPr id="204" name="Google Shape;204;p16"/>
          <p:cNvSpPr txBox="1"/>
          <p:nvPr/>
        </p:nvSpPr>
        <p:spPr>
          <a:xfrm>
            <a:off x="631825" y="1003300"/>
            <a:ext cx="8713787" cy="5641975"/>
          </a:xfrm>
          <a:prstGeom prst="rect">
            <a:avLst/>
          </a:prstGeom>
          <a:solidFill>
            <a:srgbClr val="F8F8F8"/>
          </a:solid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Clr>
                <a:srgbClr val="000000"/>
              </a:buClr>
              <a:buSzPts val="1300"/>
              <a:buFont typeface="Courier New"/>
              <a:buNone/>
            </a:pPr>
            <a:r>
              <a:rPr b="1" i="0" lang="en-US" sz="1300" u="none">
                <a:solidFill>
                  <a:srgbClr val="000000"/>
                </a:solidFill>
                <a:latin typeface="Courier New"/>
                <a:ea typeface="Courier New"/>
                <a:cs typeface="Courier New"/>
                <a:sym typeface="Courier New"/>
              </a:rPr>
              <a:t>public class Recorridos&lt;T&gt; {</a:t>
            </a:r>
            <a:endParaRPr/>
          </a:p>
          <a:p>
            <a:pPr indent="0" lvl="0" marL="0" marR="0" rtl="0" algn="just">
              <a:lnSpc>
                <a:spcPct val="100000"/>
              </a:lnSpc>
              <a:spcBef>
                <a:spcPts val="200"/>
              </a:spcBef>
              <a:spcAft>
                <a:spcPts val="0"/>
              </a:spcAft>
              <a:buClr>
                <a:srgbClr val="000000"/>
              </a:buClr>
              <a:buSzPts val="800"/>
              <a:buFont typeface="Bilbo"/>
              <a:buNone/>
            </a:pPr>
            <a:r>
              <a:t/>
            </a:r>
            <a:endParaRPr b="1" i="0" sz="800" u="none">
              <a:solidFill>
                <a:srgbClr val="000000"/>
              </a:solidFill>
              <a:latin typeface="Courier New"/>
              <a:ea typeface="Courier New"/>
              <a:cs typeface="Courier New"/>
              <a:sym typeface="Courier New"/>
            </a:endParaRPr>
          </a:p>
          <a:p>
            <a:pPr indent="0" lvl="0" marL="0" marR="0" rtl="0" algn="just">
              <a:lnSpc>
                <a:spcPct val="100000"/>
              </a:lnSpc>
              <a:spcBef>
                <a:spcPts val="300"/>
              </a:spcBef>
              <a:spcAft>
                <a:spcPts val="0"/>
              </a:spcAft>
              <a:buClr>
                <a:srgbClr val="000000"/>
              </a:buClr>
              <a:buSzPts val="1300"/>
              <a:buFont typeface="Courier New"/>
              <a:buNone/>
            </a:pPr>
            <a:r>
              <a:rPr b="1" i="0" lang="en-US" sz="1300" u="none">
                <a:solidFill>
                  <a:srgbClr val="000000"/>
                </a:solidFill>
                <a:latin typeface="Courier New"/>
                <a:ea typeface="Courier New"/>
                <a:cs typeface="Courier New"/>
                <a:sym typeface="Courier New"/>
              </a:rPr>
              <a:t> public void dfs(Grafo&lt;T&gt; grafo){</a:t>
            </a:r>
            <a:endParaRPr/>
          </a:p>
          <a:p>
            <a:pPr indent="0" lvl="0" marL="0" marR="0" rtl="0" algn="just">
              <a:lnSpc>
                <a:spcPct val="100000"/>
              </a:lnSpc>
              <a:spcBef>
                <a:spcPts val="300"/>
              </a:spcBef>
              <a:spcAft>
                <a:spcPts val="0"/>
              </a:spcAft>
              <a:buClr>
                <a:srgbClr val="000000"/>
              </a:buClr>
              <a:buSzPts val="1300"/>
              <a:buFont typeface="Courier New"/>
              <a:buNone/>
            </a:pPr>
            <a:r>
              <a:rPr b="0" i="0" lang="en-US" sz="1300" u="none">
                <a:solidFill>
                  <a:srgbClr val="000000"/>
                </a:solidFill>
                <a:latin typeface="Courier New"/>
                <a:ea typeface="Courier New"/>
                <a:cs typeface="Courier New"/>
                <a:sym typeface="Courier New"/>
              </a:rPr>
              <a:t>   boolean[] marca = new boolean[grafo.listaDeVertices().tamanio()+1];</a:t>
            </a:r>
            <a:endParaRPr/>
          </a:p>
          <a:p>
            <a:pPr indent="0" lvl="0" marL="0" marR="0" rtl="0" algn="just">
              <a:lnSpc>
                <a:spcPct val="100000"/>
              </a:lnSpc>
              <a:spcBef>
                <a:spcPts val="300"/>
              </a:spcBef>
              <a:spcAft>
                <a:spcPts val="0"/>
              </a:spcAft>
              <a:buClr>
                <a:srgbClr val="000000"/>
              </a:buClr>
              <a:buSzPts val="1300"/>
              <a:buFont typeface="Courier New"/>
              <a:buNone/>
            </a:pPr>
            <a:r>
              <a:rPr b="0" i="0" lang="en-US" sz="1300" u="none">
                <a:solidFill>
                  <a:srgbClr val="000000"/>
                </a:solidFill>
                <a:latin typeface="Courier New"/>
                <a:ea typeface="Courier New"/>
                <a:cs typeface="Courier New"/>
                <a:sym typeface="Courier New"/>
              </a:rPr>
              <a:t>   for (int i=1; i&lt;=grafo.listaDeVertices().tamanio();i++){</a:t>
            </a:r>
            <a:endParaRPr/>
          </a:p>
          <a:p>
            <a:pPr indent="0" lvl="0" marL="0" marR="0" rtl="0" algn="just">
              <a:lnSpc>
                <a:spcPct val="100000"/>
              </a:lnSpc>
              <a:spcBef>
                <a:spcPts val="300"/>
              </a:spcBef>
              <a:spcAft>
                <a:spcPts val="0"/>
              </a:spcAft>
              <a:buClr>
                <a:srgbClr val="000000"/>
              </a:buClr>
              <a:buSzPts val="1300"/>
              <a:buFont typeface="Courier New"/>
              <a:buNone/>
            </a:pPr>
            <a:r>
              <a:rPr b="0" i="0" lang="en-US" sz="1300" u="none">
                <a:solidFill>
                  <a:srgbClr val="000000"/>
                </a:solidFill>
                <a:latin typeface="Courier New"/>
                <a:ea typeface="Courier New"/>
                <a:cs typeface="Courier New"/>
                <a:sym typeface="Courier New"/>
              </a:rPr>
              <a:t>      if (!marca[i]) </a:t>
            </a:r>
            <a:endParaRPr/>
          </a:p>
          <a:p>
            <a:pPr indent="0" lvl="0" marL="0" marR="0" rtl="0" algn="just">
              <a:lnSpc>
                <a:spcPct val="100000"/>
              </a:lnSpc>
              <a:spcBef>
                <a:spcPts val="300"/>
              </a:spcBef>
              <a:spcAft>
                <a:spcPts val="0"/>
              </a:spcAft>
              <a:buClr>
                <a:srgbClr val="000000"/>
              </a:buClr>
              <a:buSzPts val="1300"/>
              <a:buFont typeface="Courier New"/>
              <a:buNone/>
            </a:pPr>
            <a:r>
              <a:rPr b="0" i="0" lang="en-US" sz="1300" u="none">
                <a:solidFill>
                  <a:srgbClr val="000000"/>
                </a:solidFill>
                <a:latin typeface="Courier New"/>
                <a:ea typeface="Courier New"/>
                <a:cs typeface="Courier New"/>
                <a:sym typeface="Courier New"/>
              </a:rPr>
              <a:t>          </a:t>
            </a:r>
            <a:r>
              <a:rPr b="1" i="0" lang="en-US" sz="1300" u="none">
                <a:solidFill>
                  <a:srgbClr val="333399"/>
                </a:solidFill>
                <a:latin typeface="Courier New"/>
                <a:ea typeface="Courier New"/>
                <a:cs typeface="Courier New"/>
                <a:sym typeface="Courier New"/>
              </a:rPr>
              <a:t>this.dfs(i, grafo, marca); </a:t>
            </a:r>
            <a:endParaRPr/>
          </a:p>
          <a:p>
            <a:pPr indent="0" lvl="0" marL="0" marR="0" rtl="0" algn="just">
              <a:lnSpc>
                <a:spcPct val="100000"/>
              </a:lnSpc>
              <a:spcBef>
                <a:spcPts val="300"/>
              </a:spcBef>
              <a:spcAft>
                <a:spcPts val="0"/>
              </a:spcAft>
              <a:buClr>
                <a:srgbClr val="000000"/>
              </a:buClr>
              <a:buSzPts val="1300"/>
              <a:buFont typeface="Courier New"/>
              <a:buNone/>
            </a:pPr>
            <a:r>
              <a:rPr b="0" i="0" lang="en-US" sz="1300" u="none">
                <a:solidFill>
                  <a:srgbClr val="000000"/>
                </a:solidFill>
                <a:latin typeface="Courier New"/>
                <a:ea typeface="Courier New"/>
                <a:cs typeface="Courier New"/>
                <a:sym typeface="Courier New"/>
              </a:rPr>
              <a:t>   }</a:t>
            </a:r>
            <a:endParaRPr/>
          </a:p>
          <a:p>
            <a:pPr indent="0" lvl="0" marL="0" marR="0" rtl="0" algn="just">
              <a:lnSpc>
                <a:spcPct val="100000"/>
              </a:lnSpc>
              <a:spcBef>
                <a:spcPts val="300"/>
              </a:spcBef>
              <a:spcAft>
                <a:spcPts val="0"/>
              </a:spcAft>
              <a:buClr>
                <a:srgbClr val="000000"/>
              </a:buClr>
              <a:buSzPts val="1300"/>
              <a:buFont typeface="Courier New"/>
              <a:buNone/>
            </a:pPr>
            <a:r>
              <a:rPr b="1" i="0" lang="en-US" sz="1300" u="none">
                <a:solidFill>
                  <a:srgbClr val="000000"/>
                </a:solidFill>
                <a:latin typeface="Courier New"/>
                <a:ea typeface="Courier New"/>
                <a:cs typeface="Courier New"/>
                <a:sym typeface="Courier New"/>
              </a:rPr>
              <a:t> }</a:t>
            </a:r>
            <a:endParaRPr/>
          </a:p>
          <a:p>
            <a:pPr indent="0" lvl="0" marL="0" marR="0" rtl="0" algn="just">
              <a:lnSpc>
                <a:spcPct val="100000"/>
              </a:lnSpc>
              <a:spcBef>
                <a:spcPts val="200"/>
              </a:spcBef>
              <a:spcAft>
                <a:spcPts val="0"/>
              </a:spcAft>
              <a:buClr>
                <a:srgbClr val="000000"/>
              </a:buClr>
              <a:buSzPts val="1000"/>
              <a:buFont typeface="Bilbo"/>
              <a:buNone/>
            </a:pPr>
            <a:r>
              <a:t/>
            </a:r>
            <a:endParaRPr b="1" i="0" sz="1000" u="none">
              <a:solidFill>
                <a:srgbClr val="00B050"/>
              </a:solidFill>
              <a:latin typeface="Courier New"/>
              <a:ea typeface="Courier New"/>
              <a:cs typeface="Courier New"/>
              <a:sym typeface="Courier New"/>
            </a:endParaRPr>
          </a:p>
          <a:p>
            <a:pPr indent="0" lvl="0" marL="0" marR="0" rtl="0" algn="just">
              <a:lnSpc>
                <a:spcPct val="100000"/>
              </a:lnSpc>
              <a:spcBef>
                <a:spcPts val="300"/>
              </a:spcBef>
              <a:spcAft>
                <a:spcPts val="0"/>
              </a:spcAft>
              <a:buClr>
                <a:srgbClr val="00B050"/>
              </a:buClr>
              <a:buSzPts val="1300"/>
              <a:buFont typeface="Courier New"/>
              <a:buNone/>
            </a:pPr>
            <a:r>
              <a:rPr b="1" i="0" lang="en-US" sz="1300" u="none">
                <a:solidFill>
                  <a:srgbClr val="00B050"/>
                </a:solidFill>
                <a:latin typeface="Courier New"/>
                <a:ea typeface="Courier New"/>
                <a:cs typeface="Courier New"/>
                <a:sym typeface="Courier New"/>
              </a:rPr>
              <a:t> </a:t>
            </a:r>
            <a:r>
              <a:rPr b="1" i="0" lang="en-US" sz="1300" u="none">
                <a:solidFill>
                  <a:srgbClr val="333399"/>
                </a:solidFill>
                <a:latin typeface="Courier New"/>
                <a:ea typeface="Courier New"/>
                <a:cs typeface="Courier New"/>
                <a:sym typeface="Courier New"/>
              </a:rPr>
              <a:t>private void dfs(int i, Grafo&lt;T&gt; grafo, boolean[] marca)</a:t>
            </a:r>
            <a:r>
              <a:rPr b="1" i="0" lang="en-US" sz="1300" u="none">
                <a:solidFill>
                  <a:srgbClr val="000000"/>
                </a:solidFill>
                <a:latin typeface="Courier New"/>
                <a:ea typeface="Courier New"/>
                <a:cs typeface="Courier New"/>
                <a:sym typeface="Courier New"/>
              </a:rPr>
              <a:t>{</a:t>
            </a:r>
            <a:endParaRPr/>
          </a:p>
          <a:p>
            <a:pPr indent="0" lvl="0" marL="0" marR="0" rtl="0" algn="just">
              <a:lnSpc>
                <a:spcPct val="100000"/>
              </a:lnSpc>
              <a:spcBef>
                <a:spcPts val="300"/>
              </a:spcBef>
              <a:spcAft>
                <a:spcPts val="0"/>
              </a:spcAft>
              <a:buClr>
                <a:srgbClr val="000000"/>
              </a:buClr>
              <a:buSzPts val="1300"/>
              <a:buFont typeface="Courier New"/>
              <a:buNone/>
            </a:pPr>
            <a:r>
              <a:rPr b="0" i="0" lang="en-US" sz="1300" u="none">
                <a:solidFill>
                  <a:srgbClr val="000000"/>
                </a:solidFill>
                <a:latin typeface="Courier New"/>
                <a:ea typeface="Courier New"/>
                <a:cs typeface="Courier New"/>
                <a:sym typeface="Courier New"/>
              </a:rPr>
              <a:t>    marca[i] = </a:t>
            </a:r>
            <a:r>
              <a:rPr b="1" i="0" lang="en-US" sz="1300" u="none">
                <a:solidFill>
                  <a:srgbClr val="000000"/>
                </a:solidFill>
                <a:latin typeface="Courier New"/>
                <a:ea typeface="Courier New"/>
                <a:cs typeface="Courier New"/>
                <a:sym typeface="Courier New"/>
              </a:rPr>
              <a:t>true;</a:t>
            </a:r>
            <a:endParaRPr/>
          </a:p>
          <a:p>
            <a:pPr indent="0" lvl="0" marL="0" marR="0" rtl="0" algn="just">
              <a:lnSpc>
                <a:spcPct val="100000"/>
              </a:lnSpc>
              <a:spcBef>
                <a:spcPts val="300"/>
              </a:spcBef>
              <a:spcAft>
                <a:spcPts val="0"/>
              </a:spcAft>
              <a:buClr>
                <a:srgbClr val="000000"/>
              </a:buClr>
              <a:buSzPts val="1300"/>
              <a:buFont typeface="Courier New"/>
              <a:buNone/>
            </a:pPr>
            <a:r>
              <a:rPr b="0" i="0" lang="en-US" sz="1300" u="none">
                <a:solidFill>
                  <a:srgbClr val="000000"/>
                </a:solidFill>
                <a:latin typeface="Courier New"/>
                <a:ea typeface="Courier New"/>
                <a:cs typeface="Courier New"/>
                <a:sym typeface="Courier New"/>
              </a:rPr>
              <a:t>    Vertice&lt;T&gt; v = grafo.listaDeVertices().elemento(i);</a:t>
            </a:r>
            <a:endParaRPr/>
          </a:p>
          <a:p>
            <a:pPr indent="0" lvl="0" marL="0" marR="0" rtl="0" algn="just">
              <a:lnSpc>
                <a:spcPct val="100000"/>
              </a:lnSpc>
              <a:spcBef>
                <a:spcPts val="300"/>
              </a:spcBef>
              <a:spcAft>
                <a:spcPts val="0"/>
              </a:spcAft>
              <a:buClr>
                <a:srgbClr val="000000"/>
              </a:buClr>
              <a:buSzPts val="1300"/>
              <a:buFont typeface="Courier New"/>
              <a:buNone/>
            </a:pPr>
            <a:r>
              <a:rPr b="0" i="0" lang="en-US" sz="1300" u="none">
                <a:solidFill>
                  <a:srgbClr val="000000"/>
                </a:solidFill>
                <a:latin typeface="Courier New"/>
                <a:ea typeface="Courier New"/>
                <a:cs typeface="Courier New"/>
                <a:sym typeface="Courier New"/>
              </a:rPr>
              <a:t>    System.out.println(v);</a:t>
            </a:r>
            <a:endParaRPr/>
          </a:p>
          <a:p>
            <a:pPr indent="0" lvl="0" marL="0" marR="0" rtl="0" algn="just">
              <a:lnSpc>
                <a:spcPct val="100000"/>
              </a:lnSpc>
              <a:spcBef>
                <a:spcPts val="300"/>
              </a:spcBef>
              <a:spcAft>
                <a:spcPts val="0"/>
              </a:spcAft>
              <a:buClr>
                <a:srgbClr val="000000"/>
              </a:buClr>
              <a:buSzPts val="1300"/>
              <a:buFont typeface="Courier New"/>
              <a:buNone/>
            </a:pPr>
            <a:r>
              <a:rPr b="0" i="0" lang="en-US" sz="1300" u="none">
                <a:solidFill>
                  <a:srgbClr val="000000"/>
                </a:solidFill>
                <a:latin typeface="Courier New"/>
                <a:ea typeface="Courier New"/>
                <a:cs typeface="Courier New"/>
                <a:sym typeface="Courier New"/>
              </a:rPr>
              <a:t>    ListaGenerica&lt;Arista&lt;T&gt;&gt; ady = grafo.listaDeAdyacentes(v);     </a:t>
            </a:r>
            <a:endParaRPr/>
          </a:p>
          <a:p>
            <a:pPr indent="0" lvl="0" marL="0" marR="0" rtl="0" algn="just">
              <a:lnSpc>
                <a:spcPct val="100000"/>
              </a:lnSpc>
              <a:spcBef>
                <a:spcPts val="300"/>
              </a:spcBef>
              <a:spcAft>
                <a:spcPts val="0"/>
              </a:spcAft>
              <a:buClr>
                <a:srgbClr val="000000"/>
              </a:buClr>
              <a:buSzPts val="1300"/>
              <a:buFont typeface="Courier New"/>
              <a:buNone/>
            </a:pPr>
            <a:r>
              <a:rPr b="1" i="0" lang="en-US" sz="1300" u="none">
                <a:solidFill>
                  <a:srgbClr val="000000"/>
                </a:solidFill>
                <a:latin typeface="Courier New"/>
                <a:ea typeface="Courier New"/>
                <a:cs typeface="Courier New"/>
                <a:sym typeface="Courier New"/>
              </a:rPr>
              <a:t>    ady.comenzar();</a:t>
            </a:r>
            <a:endParaRPr/>
          </a:p>
          <a:p>
            <a:pPr indent="0" lvl="0" marL="0" marR="0" rtl="0" algn="just">
              <a:lnSpc>
                <a:spcPct val="100000"/>
              </a:lnSpc>
              <a:spcBef>
                <a:spcPts val="300"/>
              </a:spcBef>
              <a:spcAft>
                <a:spcPts val="0"/>
              </a:spcAft>
              <a:buClr>
                <a:srgbClr val="000000"/>
              </a:buClr>
              <a:buSzPts val="1300"/>
              <a:buFont typeface="Courier New"/>
              <a:buNone/>
            </a:pPr>
            <a:r>
              <a:rPr b="1" i="0" lang="en-US" sz="1300" u="none">
                <a:solidFill>
                  <a:srgbClr val="000000"/>
                </a:solidFill>
                <a:latin typeface="Courier New"/>
                <a:ea typeface="Courier New"/>
                <a:cs typeface="Courier New"/>
                <a:sym typeface="Courier New"/>
              </a:rPr>
              <a:t>    while(!ady.fin()){</a:t>
            </a:r>
            <a:endParaRPr/>
          </a:p>
          <a:p>
            <a:pPr indent="0" lvl="0" marL="0" marR="0" rtl="0" algn="just">
              <a:lnSpc>
                <a:spcPct val="100000"/>
              </a:lnSpc>
              <a:spcBef>
                <a:spcPts val="300"/>
              </a:spcBef>
              <a:spcAft>
                <a:spcPts val="0"/>
              </a:spcAft>
              <a:buClr>
                <a:srgbClr val="000000"/>
              </a:buClr>
              <a:buSzPts val="1300"/>
              <a:buFont typeface="Courier New"/>
              <a:buNone/>
            </a:pPr>
            <a:r>
              <a:rPr b="1" i="0" lang="en-US" sz="1300" u="none">
                <a:solidFill>
                  <a:srgbClr val="000000"/>
                </a:solidFill>
                <a:latin typeface="Courier New"/>
                <a:ea typeface="Courier New"/>
                <a:cs typeface="Courier New"/>
                <a:sym typeface="Courier New"/>
              </a:rPr>
              <a:t>       int j = ady.proximo().getVerticeDestino().getPosicion();</a:t>
            </a:r>
            <a:endParaRPr/>
          </a:p>
          <a:p>
            <a:pPr indent="0" lvl="0" marL="0" marR="0" rtl="0" algn="just">
              <a:lnSpc>
                <a:spcPct val="100000"/>
              </a:lnSpc>
              <a:spcBef>
                <a:spcPts val="300"/>
              </a:spcBef>
              <a:spcAft>
                <a:spcPts val="0"/>
              </a:spcAft>
              <a:buClr>
                <a:srgbClr val="000000"/>
              </a:buClr>
              <a:buSzPts val="1300"/>
              <a:buFont typeface="Courier New"/>
              <a:buNone/>
            </a:pPr>
            <a:r>
              <a:rPr b="1" i="0" lang="en-US" sz="1300" u="none">
                <a:solidFill>
                  <a:srgbClr val="000000"/>
                </a:solidFill>
                <a:latin typeface="Courier New"/>
                <a:ea typeface="Courier New"/>
                <a:cs typeface="Courier New"/>
                <a:sym typeface="Courier New"/>
              </a:rPr>
              <a:t>       if(!marca[j]){</a:t>
            </a:r>
            <a:endParaRPr/>
          </a:p>
          <a:p>
            <a:pPr indent="0" lvl="0" marL="0" marR="0" rtl="0" algn="just">
              <a:lnSpc>
                <a:spcPct val="100000"/>
              </a:lnSpc>
              <a:spcBef>
                <a:spcPts val="300"/>
              </a:spcBef>
              <a:spcAft>
                <a:spcPts val="0"/>
              </a:spcAft>
              <a:buClr>
                <a:srgbClr val="00B050"/>
              </a:buClr>
              <a:buSzPts val="1300"/>
              <a:buFont typeface="Courier New"/>
              <a:buNone/>
            </a:pPr>
            <a:r>
              <a:rPr b="1" i="0" lang="en-US" sz="1300" u="none">
                <a:solidFill>
                  <a:srgbClr val="00B050"/>
                </a:solidFill>
                <a:latin typeface="Courier New"/>
                <a:ea typeface="Courier New"/>
                <a:cs typeface="Courier New"/>
                <a:sym typeface="Courier New"/>
              </a:rPr>
              <a:t>	</a:t>
            </a:r>
            <a:r>
              <a:rPr b="1" i="0" lang="en-US" sz="1300" u="none">
                <a:solidFill>
                  <a:srgbClr val="333399"/>
                </a:solidFill>
                <a:latin typeface="Courier New"/>
                <a:ea typeface="Courier New"/>
                <a:cs typeface="Courier New"/>
                <a:sym typeface="Courier New"/>
              </a:rPr>
              <a:t>      this.dfs(j, grafo, marca);</a:t>
            </a:r>
            <a:endParaRPr/>
          </a:p>
          <a:p>
            <a:pPr indent="0" lvl="0" marL="0" marR="0" rtl="0" algn="just">
              <a:lnSpc>
                <a:spcPct val="100000"/>
              </a:lnSpc>
              <a:spcBef>
                <a:spcPts val="300"/>
              </a:spcBef>
              <a:spcAft>
                <a:spcPts val="0"/>
              </a:spcAft>
              <a:buClr>
                <a:srgbClr val="000000"/>
              </a:buClr>
              <a:buSzPts val="1300"/>
              <a:buFont typeface="Courier New"/>
              <a:buNone/>
            </a:pPr>
            <a:r>
              <a:rPr b="1" i="0" lang="en-US" sz="1300" u="none">
                <a:solidFill>
                  <a:srgbClr val="000000"/>
                </a:solidFill>
                <a:latin typeface="Courier New"/>
                <a:ea typeface="Courier New"/>
                <a:cs typeface="Courier New"/>
                <a:sym typeface="Courier New"/>
              </a:rPr>
              <a:t>       }</a:t>
            </a:r>
            <a:endParaRPr/>
          </a:p>
          <a:p>
            <a:pPr indent="0" lvl="0" marL="0" marR="0" rtl="0" algn="just">
              <a:lnSpc>
                <a:spcPct val="100000"/>
              </a:lnSpc>
              <a:spcBef>
                <a:spcPts val="300"/>
              </a:spcBef>
              <a:spcAft>
                <a:spcPts val="0"/>
              </a:spcAft>
              <a:buClr>
                <a:srgbClr val="000000"/>
              </a:buClr>
              <a:buSzPts val="1300"/>
              <a:buFont typeface="Courier New"/>
              <a:buNone/>
            </a:pPr>
            <a:r>
              <a:rPr b="1" i="0" lang="en-US" sz="1300" u="none">
                <a:solidFill>
                  <a:srgbClr val="000000"/>
                </a:solidFill>
                <a:latin typeface="Courier New"/>
                <a:ea typeface="Courier New"/>
                <a:cs typeface="Courier New"/>
                <a:sym typeface="Courier New"/>
              </a:rPr>
              <a:t>    }</a:t>
            </a:r>
            <a:endParaRPr/>
          </a:p>
          <a:p>
            <a:pPr indent="0" lvl="0" marL="0" marR="0" rtl="0" algn="just">
              <a:lnSpc>
                <a:spcPct val="100000"/>
              </a:lnSpc>
              <a:spcBef>
                <a:spcPts val="300"/>
              </a:spcBef>
              <a:spcAft>
                <a:spcPts val="0"/>
              </a:spcAft>
              <a:buClr>
                <a:srgbClr val="000000"/>
              </a:buClr>
              <a:buSzPts val="1300"/>
              <a:buFont typeface="Courier New"/>
              <a:buNone/>
            </a:pPr>
            <a:r>
              <a:rPr b="1" i="0" lang="en-US" sz="1300" u="none">
                <a:solidFill>
                  <a:srgbClr val="000000"/>
                </a:solidFill>
                <a:latin typeface="Courier New"/>
                <a:ea typeface="Courier New"/>
                <a:cs typeface="Courier New"/>
                <a:sym typeface="Courier New"/>
              </a:rPr>
              <a:t> } </a:t>
            </a:r>
            <a:endParaRPr/>
          </a:p>
          <a:p>
            <a:pPr indent="0" lvl="0" marL="0" marR="0" rtl="0" algn="just">
              <a:lnSpc>
                <a:spcPct val="100000"/>
              </a:lnSpc>
              <a:spcBef>
                <a:spcPts val="300"/>
              </a:spcBef>
              <a:spcAft>
                <a:spcPts val="0"/>
              </a:spcAft>
              <a:buClr>
                <a:srgbClr val="000000"/>
              </a:buClr>
              <a:buSzPts val="1300"/>
              <a:buFont typeface="Courier New"/>
              <a:buNone/>
            </a:pPr>
            <a:r>
              <a:rPr b="0" i="0" lang="en-US" sz="1300" u="none">
                <a:solidFill>
                  <a:srgbClr val="000000"/>
                </a:solidFill>
                <a:latin typeface="Courier New"/>
                <a:ea typeface="Courier New"/>
                <a:cs typeface="Courier New"/>
                <a:sym typeface="Courier New"/>
              </a:rPr>
              <a:t>}</a:t>
            </a:r>
            <a:endParaRPr/>
          </a:p>
        </p:txBody>
      </p:sp>
      <p:sp>
        <p:nvSpPr>
          <p:cNvPr id="205" name="Google Shape;205;p16"/>
          <p:cNvSpPr txBox="1"/>
          <p:nvPr/>
        </p:nvSpPr>
        <p:spPr>
          <a:xfrm>
            <a:off x="1833562" y="44450"/>
            <a:ext cx="6396037" cy="836612"/>
          </a:xfrm>
          <a:prstGeom prst="rect">
            <a:avLst/>
          </a:prstGeom>
          <a:noFill/>
          <a:ln>
            <a:noFill/>
          </a:ln>
        </p:spPr>
        <p:txBody>
          <a:bodyPr anchorCtr="0" anchor="ctr" bIns="46800" lIns="90000" spcFirstLastPara="1" rIns="90000" wrap="square" tIns="46800">
            <a:noAutofit/>
          </a:bodyPr>
          <a:lstStyle/>
          <a:p>
            <a:pPr indent="0" lvl="0" marL="0" marR="0" rtl="0" algn="ctr">
              <a:lnSpc>
                <a:spcPct val="90000"/>
              </a:lnSpc>
              <a:spcBef>
                <a:spcPts val="0"/>
              </a:spcBef>
              <a:spcAft>
                <a:spcPts val="0"/>
              </a:spcAft>
              <a:buClr>
                <a:srgbClr val="22228B"/>
              </a:buClr>
              <a:buSzPts val="3500"/>
              <a:buFont typeface="Arial"/>
              <a:buNone/>
            </a:pPr>
            <a:r>
              <a:rPr b="1" i="0" lang="en-US" sz="3500" u="none">
                <a:solidFill>
                  <a:srgbClr val="22228B"/>
                </a:solidFill>
                <a:latin typeface="Arial"/>
                <a:ea typeface="Arial"/>
                <a:cs typeface="Arial"/>
                <a:sym typeface="Arial"/>
              </a:rPr>
              <a:t>Grafos</a:t>
            </a:r>
            <a:br>
              <a:rPr b="1" i="0" lang="en-US" sz="3500" u="none">
                <a:solidFill>
                  <a:srgbClr val="22228B"/>
                </a:solidFill>
                <a:latin typeface="Arial"/>
                <a:ea typeface="Arial"/>
                <a:cs typeface="Arial"/>
                <a:sym typeface="Arial"/>
              </a:rPr>
            </a:br>
            <a:r>
              <a:rPr b="1" i="0" lang="en-US" sz="2400" u="none">
                <a:solidFill>
                  <a:srgbClr val="22228B"/>
                </a:solidFill>
                <a:latin typeface="Arial"/>
                <a:ea typeface="Arial"/>
                <a:cs typeface="Arial"/>
                <a:sym typeface="Arial"/>
              </a:rPr>
              <a:t>DFS (Depth First Search)</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0" name="Shape 210"/>
        <p:cNvGrpSpPr/>
        <p:nvPr/>
      </p:nvGrpSpPr>
      <p:grpSpPr>
        <a:xfrm>
          <a:off x="0" y="0"/>
          <a:ext cx="0" cy="0"/>
          <a:chOff x="0" y="0"/>
          <a:chExt cx="0" cy="0"/>
        </a:xfrm>
      </p:grpSpPr>
      <p:sp>
        <p:nvSpPr>
          <p:cNvPr id="211" name="Google Shape;211;p17"/>
          <p:cNvSpPr txBox="1"/>
          <p:nvPr/>
        </p:nvSpPr>
        <p:spPr>
          <a:xfrm>
            <a:off x="128587" y="1052512"/>
            <a:ext cx="8137500" cy="5154600"/>
          </a:xfrm>
          <a:prstGeom prst="rect">
            <a:avLst/>
          </a:prstGeom>
          <a:solidFill>
            <a:srgbClr val="F8F8F8"/>
          </a:solid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Clr>
                <a:srgbClr val="000000"/>
              </a:buClr>
              <a:buSzPts val="1200"/>
              <a:buFont typeface="Courier New"/>
              <a:buNone/>
            </a:pPr>
            <a:r>
              <a:rPr b="1" i="0" lang="en-US" sz="1200" u="none">
                <a:solidFill>
                  <a:srgbClr val="000000"/>
                </a:solidFill>
                <a:latin typeface="Courier New"/>
                <a:ea typeface="Courier New"/>
                <a:cs typeface="Courier New"/>
                <a:sym typeface="Courier New"/>
              </a:rPr>
              <a:t>public class RecorridosTest {</a:t>
            </a:r>
            <a:endParaRPr/>
          </a:p>
          <a:p>
            <a:pPr indent="0" lvl="0" marL="0" marR="0" rtl="0" algn="just">
              <a:lnSpc>
                <a:spcPct val="100000"/>
              </a:lnSpc>
              <a:spcBef>
                <a:spcPts val="300"/>
              </a:spcBef>
              <a:spcAft>
                <a:spcPts val="0"/>
              </a:spcAft>
              <a:buClr>
                <a:srgbClr val="000000"/>
              </a:buClr>
              <a:buSzPts val="1200"/>
              <a:buFont typeface="Bilbo"/>
              <a:buNone/>
            </a:pPr>
            <a:r>
              <a:t/>
            </a:r>
            <a:endParaRPr b="0" i="0" sz="1200" u="none">
              <a:solidFill>
                <a:srgbClr val="000000"/>
              </a:solidFill>
              <a:latin typeface="Courier New"/>
              <a:ea typeface="Courier New"/>
              <a:cs typeface="Courier New"/>
              <a:sym typeface="Courier New"/>
            </a:endParaRPr>
          </a:p>
          <a:p>
            <a:pPr indent="0" lvl="0" marL="0" marR="0" rtl="0" algn="just">
              <a:lnSpc>
                <a:spcPct val="100000"/>
              </a:lnSpc>
              <a:spcBef>
                <a:spcPts val="300"/>
              </a:spcBef>
              <a:spcAft>
                <a:spcPts val="0"/>
              </a:spcAft>
              <a:buClr>
                <a:srgbClr val="000000"/>
              </a:buClr>
              <a:buSzPts val="1200"/>
              <a:buFont typeface="Courier New"/>
              <a:buNone/>
            </a:pPr>
            <a:r>
              <a:rPr b="1" i="0" lang="en-US" sz="1200" u="none">
                <a:solidFill>
                  <a:srgbClr val="000000"/>
                </a:solidFill>
                <a:latin typeface="Courier New"/>
                <a:ea typeface="Courier New"/>
                <a:cs typeface="Courier New"/>
                <a:sym typeface="Courier New"/>
              </a:rPr>
              <a:t>public static void main(String[] args) {</a:t>
            </a:r>
            <a:endParaRPr/>
          </a:p>
          <a:p>
            <a:pPr indent="0" lvl="0" marL="0" marR="0" rtl="0" algn="just">
              <a:lnSpc>
                <a:spcPct val="100000"/>
              </a:lnSpc>
              <a:spcBef>
                <a:spcPts val="300"/>
              </a:spcBef>
              <a:spcAft>
                <a:spcPts val="0"/>
              </a:spcAft>
              <a:buClr>
                <a:srgbClr val="000000"/>
              </a:buClr>
              <a:buSzPts val="1200"/>
              <a:buFont typeface="Courier New"/>
              <a:buNone/>
            </a:pPr>
            <a:r>
              <a:rPr b="0" i="0" lang="en-US" sz="1200" u="none">
                <a:solidFill>
                  <a:srgbClr val="000000"/>
                </a:solidFill>
                <a:latin typeface="Courier New"/>
                <a:ea typeface="Courier New"/>
                <a:cs typeface="Courier New"/>
                <a:sym typeface="Courier New"/>
              </a:rPr>
              <a:t>  Vertice&lt;String&gt; v1 = </a:t>
            </a:r>
            <a:r>
              <a:rPr b="1" i="0" lang="en-US" sz="1200" u="none">
                <a:solidFill>
                  <a:srgbClr val="000000"/>
                </a:solidFill>
                <a:latin typeface="Courier New"/>
                <a:ea typeface="Courier New"/>
                <a:cs typeface="Courier New"/>
                <a:sym typeface="Courier New"/>
              </a:rPr>
              <a:t>new VerticeImplListAdy&lt;String&gt;("Buenos Aires");</a:t>
            </a:r>
            <a:endParaRPr/>
          </a:p>
          <a:p>
            <a:pPr indent="0" lvl="0" marL="0" marR="0" rtl="0" algn="just">
              <a:lnSpc>
                <a:spcPct val="100000"/>
              </a:lnSpc>
              <a:spcBef>
                <a:spcPts val="300"/>
              </a:spcBef>
              <a:spcAft>
                <a:spcPts val="0"/>
              </a:spcAft>
              <a:buClr>
                <a:srgbClr val="000000"/>
              </a:buClr>
              <a:buSzPts val="1200"/>
              <a:buFont typeface="Courier New"/>
              <a:buNone/>
            </a:pPr>
            <a:r>
              <a:rPr b="0" i="0" lang="en-US" sz="1200" u="none">
                <a:solidFill>
                  <a:srgbClr val="000000"/>
                </a:solidFill>
                <a:latin typeface="Courier New"/>
                <a:ea typeface="Courier New"/>
                <a:cs typeface="Courier New"/>
                <a:sym typeface="Courier New"/>
              </a:rPr>
              <a:t>  Vertice&lt;String&gt; v2 = </a:t>
            </a:r>
            <a:r>
              <a:rPr b="1" i="0" lang="en-US" sz="1200" u="none">
                <a:solidFill>
                  <a:srgbClr val="000000"/>
                </a:solidFill>
                <a:latin typeface="Courier New"/>
                <a:ea typeface="Courier New"/>
                <a:cs typeface="Courier New"/>
                <a:sym typeface="Courier New"/>
              </a:rPr>
              <a:t>new VerticeImplListAdy&lt;String&gt;("Santiago");</a:t>
            </a:r>
            <a:endParaRPr/>
          </a:p>
          <a:p>
            <a:pPr indent="0" lvl="0" marL="0" marR="0" rtl="0" algn="just">
              <a:lnSpc>
                <a:spcPct val="100000"/>
              </a:lnSpc>
              <a:spcBef>
                <a:spcPts val="300"/>
              </a:spcBef>
              <a:spcAft>
                <a:spcPts val="0"/>
              </a:spcAft>
              <a:buClr>
                <a:srgbClr val="000000"/>
              </a:buClr>
              <a:buSzPts val="1200"/>
              <a:buFont typeface="Courier New"/>
              <a:buNone/>
            </a:pPr>
            <a:r>
              <a:rPr b="0" i="0" lang="en-US" sz="1200" u="none">
                <a:solidFill>
                  <a:srgbClr val="000000"/>
                </a:solidFill>
                <a:latin typeface="Courier New"/>
                <a:ea typeface="Courier New"/>
                <a:cs typeface="Courier New"/>
                <a:sym typeface="Courier New"/>
              </a:rPr>
              <a:t>  Vertice&lt;String&gt; v3 = </a:t>
            </a:r>
            <a:r>
              <a:rPr b="1" i="0" lang="en-US" sz="1200" u="none">
                <a:solidFill>
                  <a:srgbClr val="000000"/>
                </a:solidFill>
                <a:latin typeface="Courier New"/>
                <a:ea typeface="Courier New"/>
                <a:cs typeface="Courier New"/>
                <a:sym typeface="Courier New"/>
              </a:rPr>
              <a:t>new VerticeImplListAdy&lt;String&gt;("Lima");</a:t>
            </a:r>
            <a:endParaRPr/>
          </a:p>
          <a:p>
            <a:pPr indent="0" lvl="0" marL="0" marR="0" rtl="0" algn="just">
              <a:lnSpc>
                <a:spcPct val="100000"/>
              </a:lnSpc>
              <a:spcBef>
                <a:spcPts val="300"/>
              </a:spcBef>
              <a:spcAft>
                <a:spcPts val="0"/>
              </a:spcAft>
              <a:buClr>
                <a:srgbClr val="000000"/>
              </a:buClr>
              <a:buSzPts val="1200"/>
              <a:buFont typeface="Courier New"/>
              <a:buNone/>
            </a:pPr>
            <a:r>
              <a:rPr b="1" i="0" lang="en-US" sz="1200" u="none">
                <a:solidFill>
                  <a:srgbClr val="000000"/>
                </a:solidFill>
                <a:latin typeface="Courier New"/>
                <a:ea typeface="Courier New"/>
                <a:cs typeface="Courier New"/>
                <a:sym typeface="Courier New"/>
              </a:rPr>
              <a:t>   . . .</a:t>
            </a:r>
            <a:endParaRPr/>
          </a:p>
          <a:p>
            <a:pPr indent="0" lvl="0" marL="0" marR="0" rtl="0" algn="just">
              <a:lnSpc>
                <a:spcPct val="100000"/>
              </a:lnSpc>
              <a:spcBef>
                <a:spcPts val="300"/>
              </a:spcBef>
              <a:spcAft>
                <a:spcPts val="0"/>
              </a:spcAft>
              <a:buClr>
                <a:srgbClr val="000000"/>
              </a:buClr>
              <a:buSzPts val="1200"/>
              <a:buFont typeface="Courier New"/>
              <a:buNone/>
            </a:pPr>
            <a:r>
              <a:rPr b="0" i="0" lang="en-US" sz="1200" u="none">
                <a:solidFill>
                  <a:srgbClr val="000000"/>
                </a:solidFill>
                <a:latin typeface="Courier New"/>
                <a:ea typeface="Courier New"/>
                <a:cs typeface="Courier New"/>
                <a:sym typeface="Courier New"/>
              </a:rPr>
              <a:t>  Grafo&lt;String&gt; ciudades = </a:t>
            </a:r>
            <a:r>
              <a:rPr b="1" i="0" lang="en-US" sz="1200" u="none">
                <a:solidFill>
                  <a:srgbClr val="000000"/>
                </a:solidFill>
                <a:latin typeface="Courier New"/>
                <a:ea typeface="Courier New"/>
                <a:cs typeface="Courier New"/>
                <a:sym typeface="Courier New"/>
              </a:rPr>
              <a:t>new GrafoImplListAdy&lt;String&gt;();</a:t>
            </a:r>
            <a:endParaRPr/>
          </a:p>
          <a:p>
            <a:pPr indent="0" lvl="0" marL="0" marR="0" rtl="0" algn="just">
              <a:lnSpc>
                <a:spcPct val="100000"/>
              </a:lnSpc>
              <a:spcBef>
                <a:spcPts val="300"/>
              </a:spcBef>
              <a:spcAft>
                <a:spcPts val="0"/>
              </a:spcAft>
              <a:buClr>
                <a:srgbClr val="000000"/>
              </a:buClr>
              <a:buSzPts val="1200"/>
              <a:buFont typeface="Courier New"/>
              <a:buNone/>
            </a:pPr>
            <a:r>
              <a:rPr b="0" i="0" lang="en-US" sz="1200" u="none">
                <a:solidFill>
                  <a:srgbClr val="000000"/>
                </a:solidFill>
                <a:latin typeface="Courier New"/>
                <a:ea typeface="Courier New"/>
                <a:cs typeface="Courier New"/>
                <a:sym typeface="Courier New"/>
              </a:rPr>
              <a:t>  ciudades.agregarVertice(v1);</a:t>
            </a:r>
            <a:endParaRPr/>
          </a:p>
          <a:p>
            <a:pPr indent="0" lvl="0" marL="0" marR="0" rtl="0" algn="just">
              <a:lnSpc>
                <a:spcPct val="100000"/>
              </a:lnSpc>
              <a:spcBef>
                <a:spcPts val="300"/>
              </a:spcBef>
              <a:spcAft>
                <a:spcPts val="0"/>
              </a:spcAft>
              <a:buClr>
                <a:srgbClr val="000000"/>
              </a:buClr>
              <a:buSzPts val="1200"/>
              <a:buFont typeface="Courier New"/>
              <a:buNone/>
            </a:pPr>
            <a:r>
              <a:rPr b="0" i="0" lang="en-US" sz="1200" u="none">
                <a:solidFill>
                  <a:srgbClr val="000000"/>
                </a:solidFill>
                <a:latin typeface="Courier New"/>
                <a:ea typeface="Courier New"/>
                <a:cs typeface="Courier New"/>
                <a:sym typeface="Courier New"/>
              </a:rPr>
              <a:t>  ciudades.agregarVertice(v2);</a:t>
            </a:r>
            <a:endParaRPr/>
          </a:p>
          <a:p>
            <a:pPr indent="0" lvl="0" marL="0" marR="0" rtl="0" algn="just">
              <a:lnSpc>
                <a:spcPct val="100000"/>
              </a:lnSpc>
              <a:spcBef>
                <a:spcPts val="300"/>
              </a:spcBef>
              <a:spcAft>
                <a:spcPts val="0"/>
              </a:spcAft>
              <a:buClr>
                <a:srgbClr val="000000"/>
              </a:buClr>
              <a:buSzPts val="1200"/>
              <a:buFont typeface="Courier New"/>
              <a:buNone/>
            </a:pPr>
            <a:r>
              <a:rPr b="0" i="0" lang="en-US" sz="1200" u="none">
                <a:solidFill>
                  <a:srgbClr val="000000"/>
                </a:solidFill>
                <a:latin typeface="Courier New"/>
                <a:ea typeface="Courier New"/>
                <a:cs typeface="Courier New"/>
                <a:sym typeface="Courier New"/>
              </a:rPr>
              <a:t>  ciudades.agregarVertice(v3);</a:t>
            </a:r>
            <a:endParaRPr/>
          </a:p>
          <a:p>
            <a:pPr indent="0" lvl="0" marL="0" marR="0" rtl="0" algn="just">
              <a:lnSpc>
                <a:spcPct val="100000"/>
              </a:lnSpc>
              <a:spcBef>
                <a:spcPts val="300"/>
              </a:spcBef>
              <a:spcAft>
                <a:spcPts val="0"/>
              </a:spcAft>
              <a:buClr>
                <a:srgbClr val="000000"/>
              </a:buClr>
              <a:buSzPts val="1200"/>
              <a:buFont typeface="Courier New"/>
              <a:buNone/>
            </a:pPr>
            <a:r>
              <a:rPr b="0" i="0" lang="en-US" sz="1200" u="none">
                <a:solidFill>
                  <a:srgbClr val="000000"/>
                </a:solidFill>
                <a:latin typeface="Courier New"/>
                <a:ea typeface="Courier New"/>
                <a:cs typeface="Courier New"/>
                <a:sym typeface="Courier New"/>
              </a:rPr>
              <a:t>   . . .</a:t>
            </a:r>
            <a:endParaRPr/>
          </a:p>
          <a:p>
            <a:pPr indent="0" lvl="0" marL="0" marR="0" rtl="0" algn="just">
              <a:lnSpc>
                <a:spcPct val="100000"/>
              </a:lnSpc>
              <a:spcBef>
                <a:spcPts val="300"/>
              </a:spcBef>
              <a:spcAft>
                <a:spcPts val="0"/>
              </a:spcAft>
              <a:buClr>
                <a:srgbClr val="000000"/>
              </a:buClr>
              <a:buSzPts val="1200"/>
              <a:buFont typeface="Courier New"/>
              <a:buNone/>
            </a:pPr>
            <a:r>
              <a:rPr b="0" i="0" lang="en-US" sz="1200" u="none">
                <a:solidFill>
                  <a:srgbClr val="000000"/>
                </a:solidFill>
                <a:latin typeface="Courier New"/>
                <a:ea typeface="Courier New"/>
                <a:cs typeface="Courier New"/>
                <a:sym typeface="Courier New"/>
              </a:rPr>
              <a:t>  ciudades.conectar(v1, v2);   </a:t>
            </a:r>
            <a:endParaRPr/>
          </a:p>
          <a:p>
            <a:pPr indent="0" lvl="0" marL="0" marR="0" rtl="0" algn="just">
              <a:lnSpc>
                <a:spcPct val="100000"/>
              </a:lnSpc>
              <a:spcBef>
                <a:spcPts val="300"/>
              </a:spcBef>
              <a:spcAft>
                <a:spcPts val="0"/>
              </a:spcAft>
              <a:buClr>
                <a:srgbClr val="000000"/>
              </a:buClr>
              <a:buSzPts val="1200"/>
              <a:buFont typeface="Courier New"/>
              <a:buNone/>
            </a:pPr>
            <a:r>
              <a:rPr b="0" i="0" lang="en-US" sz="1200" u="none">
                <a:solidFill>
                  <a:srgbClr val="000000"/>
                </a:solidFill>
                <a:latin typeface="Courier New"/>
                <a:ea typeface="Courier New"/>
                <a:cs typeface="Courier New"/>
                <a:sym typeface="Courier New"/>
              </a:rPr>
              <a:t>  ciudades.conectar(v1, v3);  </a:t>
            </a:r>
            <a:endParaRPr/>
          </a:p>
          <a:p>
            <a:pPr indent="0" lvl="0" marL="0" marR="0" rtl="0" algn="just">
              <a:lnSpc>
                <a:spcPct val="100000"/>
              </a:lnSpc>
              <a:spcBef>
                <a:spcPts val="300"/>
              </a:spcBef>
              <a:spcAft>
                <a:spcPts val="0"/>
              </a:spcAft>
              <a:buClr>
                <a:srgbClr val="000000"/>
              </a:buClr>
              <a:buSzPts val="1200"/>
              <a:buFont typeface="Courier New"/>
              <a:buNone/>
            </a:pPr>
            <a:r>
              <a:rPr b="0" i="0" lang="en-US" sz="1200" u="none">
                <a:solidFill>
                  <a:srgbClr val="000000"/>
                </a:solidFill>
                <a:latin typeface="Courier New"/>
                <a:ea typeface="Courier New"/>
                <a:cs typeface="Courier New"/>
                <a:sym typeface="Courier New"/>
              </a:rPr>
              <a:t>  ciudades.conectar(v1, v4);  </a:t>
            </a:r>
            <a:endParaRPr/>
          </a:p>
          <a:p>
            <a:pPr indent="0" lvl="0" marL="0" marR="0" rtl="0" algn="just">
              <a:lnSpc>
                <a:spcPct val="100000"/>
              </a:lnSpc>
              <a:spcBef>
                <a:spcPts val="300"/>
              </a:spcBef>
              <a:spcAft>
                <a:spcPts val="0"/>
              </a:spcAft>
              <a:buClr>
                <a:srgbClr val="000000"/>
              </a:buClr>
              <a:buSzPts val="1200"/>
              <a:buFont typeface="Courier New"/>
              <a:buNone/>
            </a:pPr>
            <a:r>
              <a:rPr b="0" i="0" lang="en-US" sz="1200" u="none">
                <a:solidFill>
                  <a:srgbClr val="000000"/>
                </a:solidFill>
                <a:latin typeface="Courier New"/>
                <a:ea typeface="Courier New"/>
                <a:cs typeface="Courier New"/>
                <a:sym typeface="Courier New"/>
              </a:rPr>
              <a:t>  ciudades.conectar(v1, v5);  </a:t>
            </a:r>
            <a:endParaRPr/>
          </a:p>
          <a:p>
            <a:pPr indent="0" lvl="0" marL="0" marR="0" rtl="0" algn="just">
              <a:lnSpc>
                <a:spcPct val="100000"/>
              </a:lnSpc>
              <a:spcBef>
                <a:spcPts val="300"/>
              </a:spcBef>
              <a:spcAft>
                <a:spcPts val="0"/>
              </a:spcAft>
              <a:buClr>
                <a:srgbClr val="000000"/>
              </a:buClr>
              <a:buSzPts val="1200"/>
              <a:buFont typeface="Courier New"/>
              <a:buNone/>
            </a:pPr>
            <a:r>
              <a:rPr b="0" i="0" lang="en-US" sz="1200" u="none">
                <a:solidFill>
                  <a:srgbClr val="000000"/>
                </a:solidFill>
                <a:latin typeface="Courier New"/>
                <a:ea typeface="Courier New"/>
                <a:cs typeface="Courier New"/>
                <a:sym typeface="Courier New"/>
              </a:rPr>
              <a:t>  ciudades.conectar(v3, v5);  </a:t>
            </a:r>
            <a:endParaRPr/>
          </a:p>
          <a:p>
            <a:pPr indent="0" lvl="0" marL="0" marR="0" rtl="0" algn="just">
              <a:lnSpc>
                <a:spcPct val="100000"/>
              </a:lnSpc>
              <a:spcBef>
                <a:spcPts val="300"/>
              </a:spcBef>
              <a:spcAft>
                <a:spcPts val="0"/>
              </a:spcAft>
              <a:buClr>
                <a:srgbClr val="000000"/>
              </a:buClr>
              <a:buSzPts val="1200"/>
              <a:buFont typeface="Courier New"/>
              <a:buNone/>
            </a:pPr>
            <a:r>
              <a:rPr b="0" i="0" lang="en-US" sz="1200" u="none">
                <a:solidFill>
                  <a:srgbClr val="000000"/>
                </a:solidFill>
                <a:latin typeface="Courier New"/>
                <a:ea typeface="Courier New"/>
                <a:cs typeface="Courier New"/>
                <a:sym typeface="Courier New"/>
              </a:rPr>
              <a:t>   . . .</a:t>
            </a:r>
            <a:endParaRPr/>
          </a:p>
          <a:p>
            <a:pPr indent="0" lvl="0" marL="0" marR="0" rtl="0" algn="just">
              <a:lnSpc>
                <a:spcPct val="100000"/>
              </a:lnSpc>
              <a:spcBef>
                <a:spcPts val="300"/>
              </a:spcBef>
              <a:spcAft>
                <a:spcPts val="0"/>
              </a:spcAft>
              <a:buClr>
                <a:srgbClr val="000000"/>
              </a:buClr>
              <a:buSzPts val="1200"/>
              <a:buFont typeface="Bilbo"/>
              <a:buNone/>
            </a:pPr>
            <a:r>
              <a:rPr b="0" i="0" lang="en-US" sz="1200" u="none">
                <a:solidFill>
                  <a:srgbClr val="000000"/>
                </a:solidFill>
                <a:latin typeface="Bilbo"/>
                <a:ea typeface="Bilbo"/>
                <a:cs typeface="Bilbo"/>
                <a:sym typeface="Bilbo"/>
              </a:rPr>
              <a:t>     </a:t>
            </a:r>
            <a:r>
              <a:rPr b="1" i="0" lang="en-US" sz="1200" u="none">
                <a:solidFill>
                  <a:srgbClr val="000000"/>
                </a:solidFill>
                <a:latin typeface="Courier New"/>
                <a:ea typeface="Courier New"/>
                <a:cs typeface="Courier New"/>
                <a:sym typeface="Courier New"/>
              </a:rPr>
              <a:t>Recorridos&lt;String&gt; r = new Recorridos&lt;String&gt;();</a:t>
            </a:r>
            <a:endParaRPr/>
          </a:p>
          <a:p>
            <a:pPr indent="0" lvl="0" marL="0" marR="0" rtl="0" algn="just">
              <a:lnSpc>
                <a:spcPct val="100000"/>
              </a:lnSpc>
              <a:spcBef>
                <a:spcPts val="300"/>
              </a:spcBef>
              <a:spcAft>
                <a:spcPts val="0"/>
              </a:spcAft>
              <a:buClr>
                <a:srgbClr val="000000"/>
              </a:buClr>
              <a:buSzPts val="1200"/>
              <a:buFont typeface="Courier New"/>
              <a:buNone/>
            </a:pPr>
            <a:r>
              <a:rPr b="0" i="0" lang="en-US" sz="1200" u="none">
                <a:solidFill>
                  <a:srgbClr val="000000"/>
                </a:solidFill>
                <a:latin typeface="Courier New"/>
                <a:ea typeface="Courier New"/>
                <a:cs typeface="Courier New"/>
                <a:sym typeface="Courier New"/>
              </a:rPr>
              <a:t>  System.</a:t>
            </a:r>
            <a:r>
              <a:rPr b="0" i="1" lang="en-US" sz="1200" u="none">
                <a:solidFill>
                  <a:srgbClr val="000000"/>
                </a:solidFill>
                <a:latin typeface="Courier New"/>
                <a:ea typeface="Courier New"/>
                <a:cs typeface="Courier New"/>
                <a:sym typeface="Courier New"/>
              </a:rPr>
              <a:t>out.println(“--- Se imprime el GRAFO con DFS ---");</a:t>
            </a:r>
            <a:endParaRPr/>
          </a:p>
          <a:p>
            <a:pPr indent="0" lvl="0" marL="0" marR="0" rtl="0" algn="just">
              <a:lnSpc>
                <a:spcPct val="100000"/>
              </a:lnSpc>
              <a:spcBef>
                <a:spcPts val="300"/>
              </a:spcBef>
              <a:spcAft>
                <a:spcPts val="0"/>
              </a:spcAft>
              <a:buClr>
                <a:srgbClr val="000000"/>
              </a:buClr>
              <a:buSzPts val="1200"/>
              <a:buFont typeface="Courier New"/>
              <a:buNone/>
            </a:pPr>
            <a:r>
              <a:rPr b="0" i="0" lang="en-US" sz="1200" u="none">
                <a:solidFill>
                  <a:srgbClr val="000000"/>
                </a:solidFill>
                <a:latin typeface="Courier New"/>
                <a:ea typeface="Courier New"/>
                <a:cs typeface="Courier New"/>
                <a:sym typeface="Courier New"/>
              </a:rPr>
              <a:t>  </a:t>
            </a:r>
            <a:r>
              <a:rPr b="1" i="0" lang="en-US" sz="1400" u="none">
                <a:solidFill>
                  <a:srgbClr val="000000"/>
                </a:solidFill>
                <a:latin typeface="Courier New"/>
                <a:ea typeface="Courier New"/>
                <a:cs typeface="Courier New"/>
                <a:sym typeface="Courier New"/>
              </a:rPr>
              <a:t>r.dfs(ciudades)</a:t>
            </a:r>
            <a:r>
              <a:rPr b="0" i="0" lang="en-US" sz="1200" u="none">
                <a:solidFill>
                  <a:srgbClr val="000000"/>
                </a:solidFill>
                <a:latin typeface="Courier New"/>
                <a:ea typeface="Courier New"/>
                <a:cs typeface="Courier New"/>
                <a:sym typeface="Courier New"/>
              </a:rPr>
              <a:t>;</a:t>
            </a:r>
            <a:endParaRPr/>
          </a:p>
          <a:p>
            <a:pPr indent="0" lvl="0" marL="0" marR="0" rtl="0" algn="just">
              <a:lnSpc>
                <a:spcPct val="100000"/>
              </a:lnSpc>
              <a:spcBef>
                <a:spcPts val="300"/>
              </a:spcBef>
              <a:spcAft>
                <a:spcPts val="0"/>
              </a:spcAft>
              <a:buClr>
                <a:srgbClr val="000000"/>
              </a:buClr>
              <a:buSzPts val="1200"/>
              <a:buFont typeface="Courier New"/>
              <a:buNone/>
            </a:pPr>
            <a:r>
              <a:rPr b="0" i="0" lang="en-US" sz="1200" u="none">
                <a:solidFill>
                  <a:srgbClr val="000000"/>
                </a:solidFill>
                <a:latin typeface="Courier New"/>
                <a:ea typeface="Courier New"/>
                <a:cs typeface="Courier New"/>
                <a:sym typeface="Courier New"/>
              </a:rPr>
              <a:t> }</a:t>
            </a:r>
            <a:endParaRPr/>
          </a:p>
          <a:p>
            <a:pPr indent="0" lvl="0" marL="0" marR="0" rtl="0" algn="just">
              <a:lnSpc>
                <a:spcPct val="100000"/>
              </a:lnSpc>
              <a:spcBef>
                <a:spcPts val="300"/>
              </a:spcBef>
              <a:spcAft>
                <a:spcPts val="0"/>
              </a:spcAft>
              <a:buClr>
                <a:srgbClr val="000000"/>
              </a:buClr>
              <a:buSzPts val="1200"/>
              <a:buFont typeface="Courier New"/>
              <a:buNone/>
            </a:pPr>
            <a:r>
              <a:rPr b="0" i="0" lang="en-US" sz="1200" u="none">
                <a:solidFill>
                  <a:srgbClr val="000000"/>
                </a:solidFill>
                <a:latin typeface="Courier New"/>
                <a:ea typeface="Courier New"/>
                <a:cs typeface="Courier New"/>
                <a:sym typeface="Courier New"/>
              </a:rPr>
              <a:t>}</a:t>
            </a:r>
            <a:endParaRPr/>
          </a:p>
        </p:txBody>
      </p:sp>
      <p:sp>
        <p:nvSpPr>
          <p:cNvPr id="212" name="Google Shape;212;p17"/>
          <p:cNvSpPr txBox="1"/>
          <p:nvPr/>
        </p:nvSpPr>
        <p:spPr>
          <a:xfrm>
            <a:off x="12700" y="682625"/>
            <a:ext cx="2904900" cy="3684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Uso del DFS</a:t>
            </a:r>
            <a:endParaRPr/>
          </a:p>
        </p:txBody>
      </p:sp>
      <p:cxnSp>
        <p:nvCxnSpPr>
          <p:cNvPr id="213" name="Google Shape;213;p17"/>
          <p:cNvCxnSpPr/>
          <p:nvPr/>
        </p:nvCxnSpPr>
        <p:spPr>
          <a:xfrm>
            <a:off x="6597650" y="7029450"/>
            <a:ext cx="1587" cy="1587"/>
          </a:xfrm>
          <a:prstGeom prst="straightConnector1">
            <a:avLst/>
          </a:prstGeom>
          <a:noFill/>
          <a:ln cap="sq" cmpd="sng" w="38150">
            <a:solidFill>
              <a:srgbClr val="FF0000"/>
            </a:solidFill>
            <a:prstDash val="solid"/>
            <a:miter lim="800000"/>
            <a:headEnd len="med" w="med" type="none"/>
            <a:tailEnd len="med" w="med" type="none"/>
          </a:ln>
        </p:spPr>
      </p:cxnSp>
      <p:pic>
        <p:nvPicPr>
          <p:cNvPr id="214" name="Google Shape;214;p17"/>
          <p:cNvPicPr preferRelativeResize="0"/>
          <p:nvPr/>
        </p:nvPicPr>
        <p:blipFill rotWithShape="1">
          <a:blip r:embed="rId3">
            <a:alphaModFix/>
          </a:blip>
          <a:srcRect b="0" l="0" r="0" t="0"/>
          <a:stretch/>
        </p:blipFill>
        <p:spPr>
          <a:xfrm>
            <a:off x="5838475" y="4529250"/>
            <a:ext cx="4016375" cy="1916112"/>
          </a:xfrm>
          <a:prstGeom prst="rect">
            <a:avLst/>
          </a:prstGeom>
          <a:noFill/>
          <a:ln>
            <a:noFill/>
          </a:ln>
        </p:spPr>
      </p:pic>
      <p:sp>
        <p:nvSpPr>
          <p:cNvPr id="215" name="Google Shape;215;p17"/>
          <p:cNvSpPr txBox="1"/>
          <p:nvPr/>
        </p:nvSpPr>
        <p:spPr>
          <a:xfrm>
            <a:off x="1833562" y="44450"/>
            <a:ext cx="6396037" cy="836612"/>
          </a:xfrm>
          <a:prstGeom prst="rect">
            <a:avLst/>
          </a:prstGeom>
          <a:noFill/>
          <a:ln>
            <a:noFill/>
          </a:ln>
        </p:spPr>
        <p:txBody>
          <a:bodyPr anchorCtr="0" anchor="ctr" bIns="46800" lIns="90000" spcFirstLastPara="1" rIns="90000" wrap="square" tIns="46800">
            <a:noAutofit/>
          </a:bodyPr>
          <a:lstStyle/>
          <a:p>
            <a:pPr indent="0" lvl="0" marL="0" marR="0" rtl="0" algn="ctr">
              <a:lnSpc>
                <a:spcPct val="90000"/>
              </a:lnSpc>
              <a:spcBef>
                <a:spcPts val="0"/>
              </a:spcBef>
              <a:spcAft>
                <a:spcPts val="0"/>
              </a:spcAft>
              <a:buClr>
                <a:srgbClr val="22228B"/>
              </a:buClr>
              <a:buSzPts val="3500"/>
              <a:buFont typeface="Arial"/>
              <a:buNone/>
            </a:pPr>
            <a:r>
              <a:rPr b="1" i="0" lang="en-US" sz="3500" u="none">
                <a:solidFill>
                  <a:srgbClr val="22228B"/>
                </a:solidFill>
                <a:latin typeface="Arial"/>
                <a:ea typeface="Arial"/>
                <a:cs typeface="Arial"/>
                <a:sym typeface="Arial"/>
              </a:rPr>
              <a:t>Grafos</a:t>
            </a:r>
            <a:br>
              <a:rPr b="1" i="0" lang="en-US" sz="3500" u="none">
                <a:solidFill>
                  <a:srgbClr val="22228B"/>
                </a:solidFill>
                <a:latin typeface="Arial"/>
                <a:ea typeface="Arial"/>
                <a:cs typeface="Arial"/>
                <a:sym typeface="Arial"/>
              </a:rPr>
            </a:br>
            <a:r>
              <a:rPr b="1" i="0" lang="en-US" sz="2400" u="none">
                <a:solidFill>
                  <a:srgbClr val="22228B"/>
                </a:solidFill>
                <a:latin typeface="Arial"/>
                <a:ea typeface="Arial"/>
                <a:cs typeface="Arial"/>
                <a:sym typeface="Arial"/>
              </a:rPr>
              <a:t>DFS (Depth First Search)</a:t>
            </a:r>
            <a:endParaRPr/>
          </a:p>
        </p:txBody>
      </p:sp>
      <p:pic>
        <p:nvPicPr>
          <p:cNvPr id="216" name="Google Shape;216;p17"/>
          <p:cNvPicPr preferRelativeResize="0"/>
          <p:nvPr/>
        </p:nvPicPr>
        <p:blipFill rotWithShape="1">
          <a:blip r:embed="rId4">
            <a:alphaModFix/>
          </a:blip>
          <a:srcRect b="0" l="0" r="0" t="0"/>
          <a:stretch/>
        </p:blipFill>
        <p:spPr>
          <a:xfrm>
            <a:off x="5899150" y="2462212"/>
            <a:ext cx="3878262" cy="207168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21" name="Shape 221"/>
        <p:cNvGrpSpPr/>
        <p:nvPr/>
      </p:nvGrpSpPr>
      <p:grpSpPr>
        <a:xfrm>
          <a:off x="0" y="0"/>
          <a:ext cx="0" cy="0"/>
          <a:chOff x="0" y="0"/>
          <a:chExt cx="0" cy="0"/>
        </a:xfrm>
      </p:grpSpPr>
      <p:sp>
        <p:nvSpPr>
          <p:cNvPr id="222" name="Google Shape;222;p18"/>
          <p:cNvSpPr txBox="1"/>
          <p:nvPr/>
        </p:nvSpPr>
        <p:spPr>
          <a:xfrm>
            <a:off x="306387" y="981075"/>
            <a:ext cx="9399587" cy="5545137"/>
          </a:xfrm>
          <a:prstGeom prst="rect">
            <a:avLst/>
          </a:prstGeom>
          <a:solidFill>
            <a:srgbClr val="F8F8F8"/>
          </a:solid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Clr>
                <a:srgbClr val="000000"/>
              </a:buClr>
              <a:buSzPts val="1300"/>
              <a:buFont typeface="Courier New"/>
              <a:buNone/>
            </a:pPr>
            <a:r>
              <a:rPr b="1" i="0" lang="en-US" sz="1300" u="none">
                <a:solidFill>
                  <a:srgbClr val="000000"/>
                </a:solidFill>
                <a:latin typeface="Courier New"/>
                <a:ea typeface="Courier New"/>
                <a:cs typeface="Courier New"/>
                <a:sym typeface="Courier New"/>
              </a:rPr>
              <a:t>public class Recorridos&lt;T&gt; {</a:t>
            </a:r>
            <a:endParaRPr/>
          </a:p>
          <a:p>
            <a:pPr indent="0" lvl="0" marL="0" marR="0" rtl="0" algn="just">
              <a:lnSpc>
                <a:spcPct val="100000"/>
              </a:lnSpc>
              <a:spcBef>
                <a:spcPts val="300"/>
              </a:spcBef>
              <a:spcAft>
                <a:spcPts val="0"/>
              </a:spcAft>
              <a:buClr>
                <a:srgbClr val="000000"/>
              </a:buClr>
              <a:buSzPts val="1200"/>
              <a:buFont typeface="Courier New"/>
              <a:buNone/>
            </a:pPr>
            <a:r>
              <a:rPr b="1" i="0" lang="en-US" sz="1200" u="none">
                <a:solidFill>
                  <a:srgbClr val="000000"/>
                </a:solidFill>
                <a:latin typeface="Courier New"/>
                <a:ea typeface="Courier New"/>
                <a:cs typeface="Courier New"/>
                <a:sym typeface="Courier New"/>
              </a:rPr>
              <a:t> </a:t>
            </a:r>
            <a:r>
              <a:rPr b="0" i="0" lang="en-US" sz="1400" u="none">
                <a:solidFill>
                  <a:srgbClr val="000000"/>
                </a:solidFill>
                <a:latin typeface="Courier New"/>
                <a:ea typeface="Courier New"/>
                <a:cs typeface="Courier New"/>
                <a:sym typeface="Courier New"/>
              </a:rPr>
              <a:t>public ListaEnlazadaGenerica&lt;Vertice&lt;T&gt;&gt; </a:t>
            </a:r>
            <a:r>
              <a:rPr b="1" i="0" lang="en-US" sz="1400" u="none">
                <a:solidFill>
                  <a:srgbClr val="000000"/>
                </a:solidFill>
                <a:latin typeface="Courier New"/>
                <a:ea typeface="Courier New"/>
                <a:cs typeface="Courier New"/>
                <a:sym typeface="Courier New"/>
              </a:rPr>
              <a:t>dfs(Grafo&lt;T&gt; grafo){</a:t>
            </a:r>
            <a:endParaRPr/>
          </a:p>
          <a:p>
            <a:pPr indent="0" lvl="0" marL="0" marR="0" rtl="0" algn="just">
              <a:lnSpc>
                <a:spcPct val="100000"/>
              </a:lnSpc>
              <a:spcBef>
                <a:spcPts val="300"/>
              </a:spcBef>
              <a:spcAft>
                <a:spcPts val="0"/>
              </a:spcAft>
              <a:buClr>
                <a:srgbClr val="000000"/>
              </a:buClr>
              <a:buSzPts val="1200"/>
              <a:buFont typeface="Courier New"/>
              <a:buNone/>
            </a:pPr>
            <a:r>
              <a:rPr b="0" i="0" lang="en-US" sz="1200" u="none">
                <a:solidFill>
                  <a:srgbClr val="000000"/>
                </a:solidFill>
                <a:latin typeface="Courier New"/>
                <a:ea typeface="Courier New"/>
                <a:cs typeface="Courier New"/>
                <a:sym typeface="Courier New"/>
              </a:rPr>
              <a:t>   boolean[] marca = new boolean[grafo.listaDeVertices().tamanio()</a:t>
            </a:r>
            <a:r>
              <a:rPr b="1" i="0" lang="en-US" sz="1200" u="none">
                <a:solidFill>
                  <a:srgbClr val="FF0000"/>
                </a:solidFill>
                <a:latin typeface="Courier New"/>
                <a:ea typeface="Courier New"/>
                <a:cs typeface="Courier New"/>
                <a:sym typeface="Courier New"/>
              </a:rPr>
              <a:t>+1</a:t>
            </a:r>
            <a:r>
              <a:rPr b="0" i="0" lang="en-US" sz="1200" u="none">
                <a:solidFill>
                  <a:srgbClr val="000000"/>
                </a:solidFill>
                <a:latin typeface="Courier New"/>
                <a:ea typeface="Courier New"/>
                <a:cs typeface="Courier New"/>
                <a:sym typeface="Courier New"/>
              </a:rPr>
              <a:t>];</a:t>
            </a:r>
            <a:endParaRPr/>
          </a:p>
          <a:p>
            <a:pPr indent="0" lvl="0" marL="0" marR="0" rtl="0" algn="just">
              <a:lnSpc>
                <a:spcPct val="100000"/>
              </a:lnSpc>
              <a:spcBef>
                <a:spcPts val="300"/>
              </a:spcBef>
              <a:spcAft>
                <a:spcPts val="0"/>
              </a:spcAft>
              <a:buClr>
                <a:srgbClr val="000000"/>
              </a:buClr>
              <a:buSzPts val="1200"/>
              <a:buFont typeface="Courier New"/>
              <a:buNone/>
            </a:pPr>
            <a:r>
              <a:rPr b="0" i="0" lang="en-US" sz="1200" u="none">
                <a:solidFill>
                  <a:srgbClr val="000000"/>
                </a:solidFill>
                <a:latin typeface="Courier New"/>
                <a:ea typeface="Courier New"/>
                <a:cs typeface="Courier New"/>
                <a:sym typeface="Courier New"/>
              </a:rPr>
              <a:t>   ListaEnlazadaGenerica&lt;Vertice&lt;T&gt;&gt; lis = new ListaEnlazadaGenerica&lt;Vertice&lt;T&gt;&gt;();</a:t>
            </a:r>
            <a:endParaRPr/>
          </a:p>
          <a:p>
            <a:pPr indent="0" lvl="0" marL="0" marR="0" rtl="0" algn="just">
              <a:lnSpc>
                <a:spcPct val="100000"/>
              </a:lnSpc>
              <a:spcBef>
                <a:spcPts val="300"/>
              </a:spcBef>
              <a:spcAft>
                <a:spcPts val="0"/>
              </a:spcAft>
              <a:buClr>
                <a:srgbClr val="000000"/>
              </a:buClr>
              <a:buSzPts val="1200"/>
              <a:buFont typeface="Courier New"/>
              <a:buNone/>
            </a:pPr>
            <a:r>
              <a:rPr b="0" i="0" lang="en-US" sz="1200" u="none">
                <a:solidFill>
                  <a:srgbClr val="000000"/>
                </a:solidFill>
                <a:latin typeface="Courier New"/>
                <a:ea typeface="Courier New"/>
                <a:cs typeface="Courier New"/>
                <a:sym typeface="Courier New"/>
              </a:rPr>
              <a:t>   </a:t>
            </a:r>
            <a:r>
              <a:rPr i="0" lang="en-US" sz="1200" u="none">
                <a:solidFill>
                  <a:srgbClr val="000000"/>
                </a:solidFill>
                <a:latin typeface="Courier New"/>
                <a:ea typeface="Courier New"/>
                <a:cs typeface="Courier New"/>
                <a:sym typeface="Courier New"/>
              </a:rPr>
              <a:t>for(int i=1; i&lt;=grafo.listaDeVertices().tamanio();i++){</a:t>
            </a:r>
            <a:endParaRPr/>
          </a:p>
          <a:p>
            <a:pPr indent="0" lvl="0" marL="0" marR="0" rtl="0" algn="just">
              <a:lnSpc>
                <a:spcPct val="100000"/>
              </a:lnSpc>
              <a:spcBef>
                <a:spcPts val="300"/>
              </a:spcBef>
              <a:spcAft>
                <a:spcPts val="0"/>
              </a:spcAft>
              <a:buClr>
                <a:srgbClr val="000000"/>
              </a:buClr>
              <a:buSzPts val="1200"/>
              <a:buFont typeface="Courier New"/>
              <a:buNone/>
            </a:pPr>
            <a:r>
              <a:rPr i="0" lang="en-US" sz="1200" u="none">
                <a:solidFill>
                  <a:srgbClr val="000000"/>
                </a:solidFill>
                <a:latin typeface="Courier New"/>
                <a:ea typeface="Courier New"/>
                <a:cs typeface="Courier New"/>
                <a:sym typeface="Courier New"/>
              </a:rPr>
              <a:t>      if (!marca[i]) </a:t>
            </a:r>
            <a:endParaRPr/>
          </a:p>
          <a:p>
            <a:pPr indent="0" lvl="0" marL="0" marR="0" rtl="0" algn="just">
              <a:lnSpc>
                <a:spcPct val="100000"/>
              </a:lnSpc>
              <a:spcBef>
                <a:spcPts val="300"/>
              </a:spcBef>
              <a:spcAft>
                <a:spcPts val="0"/>
              </a:spcAft>
              <a:buClr>
                <a:srgbClr val="000000"/>
              </a:buClr>
              <a:buSzPts val="1200"/>
              <a:buFont typeface="Courier New"/>
              <a:buNone/>
            </a:pPr>
            <a:r>
              <a:rPr b="0" i="0" lang="en-US" sz="1200" u="none">
                <a:solidFill>
                  <a:srgbClr val="000000"/>
                </a:solidFill>
                <a:latin typeface="Courier New"/>
                <a:ea typeface="Courier New"/>
                <a:cs typeface="Courier New"/>
                <a:sym typeface="Courier New"/>
              </a:rPr>
              <a:t>        </a:t>
            </a:r>
            <a:r>
              <a:rPr b="1" i="0" lang="en-US" sz="1200" u="none">
                <a:solidFill>
                  <a:srgbClr val="333399"/>
                </a:solidFill>
                <a:latin typeface="Courier New"/>
                <a:ea typeface="Courier New"/>
                <a:cs typeface="Courier New"/>
                <a:sym typeface="Courier New"/>
              </a:rPr>
              <a:t>this.dfs(i, grafo, lis, marca); </a:t>
            </a:r>
            <a:endParaRPr/>
          </a:p>
          <a:p>
            <a:pPr indent="0" lvl="0" marL="0" marR="0" rtl="0" algn="just">
              <a:lnSpc>
                <a:spcPct val="100000"/>
              </a:lnSpc>
              <a:spcBef>
                <a:spcPts val="300"/>
              </a:spcBef>
              <a:spcAft>
                <a:spcPts val="0"/>
              </a:spcAft>
              <a:buClr>
                <a:srgbClr val="000000"/>
              </a:buClr>
              <a:buSzPts val="1200"/>
              <a:buFont typeface="Courier New"/>
              <a:buNone/>
            </a:pPr>
            <a:r>
              <a:rPr b="0" i="0" lang="en-US" sz="1200" u="none">
                <a:solidFill>
                  <a:srgbClr val="000000"/>
                </a:solidFill>
                <a:latin typeface="Courier New"/>
                <a:ea typeface="Courier New"/>
                <a:cs typeface="Courier New"/>
                <a:sym typeface="Courier New"/>
              </a:rPr>
              <a:t>   }</a:t>
            </a:r>
            <a:endParaRPr/>
          </a:p>
          <a:p>
            <a:pPr indent="0" lvl="0" marL="0" marR="0" rtl="0" algn="just">
              <a:lnSpc>
                <a:spcPct val="100000"/>
              </a:lnSpc>
              <a:spcBef>
                <a:spcPts val="300"/>
              </a:spcBef>
              <a:spcAft>
                <a:spcPts val="0"/>
              </a:spcAft>
              <a:buClr>
                <a:srgbClr val="000000"/>
              </a:buClr>
              <a:buSzPts val="1200"/>
              <a:buFont typeface="Courier New"/>
              <a:buNone/>
            </a:pPr>
            <a:r>
              <a:rPr b="0" i="0" lang="en-US" sz="1200" u="none">
                <a:solidFill>
                  <a:srgbClr val="000000"/>
                </a:solidFill>
                <a:latin typeface="Courier New"/>
                <a:ea typeface="Courier New"/>
                <a:cs typeface="Courier New"/>
                <a:sym typeface="Courier New"/>
              </a:rPr>
              <a:t>   return lis;</a:t>
            </a:r>
            <a:endParaRPr/>
          </a:p>
          <a:p>
            <a:pPr indent="0" lvl="0" marL="0" marR="0" rtl="0" algn="just">
              <a:lnSpc>
                <a:spcPct val="100000"/>
              </a:lnSpc>
              <a:spcBef>
                <a:spcPts val="300"/>
              </a:spcBef>
              <a:spcAft>
                <a:spcPts val="0"/>
              </a:spcAft>
              <a:buClr>
                <a:srgbClr val="000000"/>
              </a:buClr>
              <a:buSzPts val="1400"/>
              <a:buFont typeface="Courier New"/>
              <a:buNone/>
            </a:pPr>
            <a:r>
              <a:rPr b="1" i="0" lang="en-US" sz="1400" u="none">
                <a:solidFill>
                  <a:srgbClr val="000000"/>
                </a:solidFill>
                <a:latin typeface="Courier New"/>
                <a:ea typeface="Courier New"/>
                <a:cs typeface="Courier New"/>
                <a:sym typeface="Courier New"/>
              </a:rPr>
              <a:t> }</a:t>
            </a:r>
            <a:endParaRPr/>
          </a:p>
          <a:p>
            <a:pPr indent="0" lvl="0" marL="0" marR="0" rtl="0" algn="just">
              <a:lnSpc>
                <a:spcPct val="100000"/>
              </a:lnSpc>
              <a:spcBef>
                <a:spcPts val="300"/>
              </a:spcBef>
              <a:spcAft>
                <a:spcPts val="0"/>
              </a:spcAft>
              <a:buClr>
                <a:srgbClr val="333399"/>
              </a:buClr>
              <a:buSzPts val="1200"/>
              <a:buFont typeface="Courier New"/>
              <a:buNone/>
            </a:pPr>
            <a:r>
              <a:rPr b="1" i="0" lang="en-US" sz="1200" u="none">
                <a:solidFill>
                  <a:srgbClr val="333399"/>
                </a:solidFill>
                <a:latin typeface="Courier New"/>
                <a:ea typeface="Courier New"/>
                <a:cs typeface="Courier New"/>
                <a:sym typeface="Courier New"/>
              </a:rPr>
              <a:t>private </a:t>
            </a:r>
            <a:r>
              <a:rPr b="1" i="0" lang="en-US" sz="1400" u="none">
                <a:solidFill>
                  <a:srgbClr val="333399"/>
                </a:solidFill>
                <a:latin typeface="Courier New"/>
                <a:ea typeface="Courier New"/>
                <a:cs typeface="Courier New"/>
                <a:sym typeface="Courier New"/>
              </a:rPr>
              <a:t>void dfs(</a:t>
            </a:r>
            <a:r>
              <a:rPr b="1" i="0" lang="en-US" sz="1200" u="none">
                <a:solidFill>
                  <a:srgbClr val="333399"/>
                </a:solidFill>
                <a:latin typeface="Courier New"/>
                <a:ea typeface="Courier New"/>
                <a:cs typeface="Courier New"/>
                <a:sym typeface="Courier New"/>
              </a:rPr>
              <a:t>int i</a:t>
            </a:r>
            <a:r>
              <a:rPr b="1" i="0" lang="en-US" sz="1400" u="none">
                <a:solidFill>
                  <a:srgbClr val="333399"/>
                </a:solidFill>
                <a:latin typeface="Courier New"/>
                <a:ea typeface="Courier New"/>
                <a:cs typeface="Courier New"/>
                <a:sym typeface="Courier New"/>
              </a:rPr>
              <a:t>,Grafo&lt;T&gt; grafo,</a:t>
            </a:r>
            <a:r>
              <a:rPr b="1" i="0" lang="en-US" sz="1200" u="none">
                <a:solidFill>
                  <a:srgbClr val="333399"/>
                </a:solidFill>
                <a:latin typeface="Courier New"/>
                <a:ea typeface="Courier New"/>
                <a:cs typeface="Courier New"/>
                <a:sym typeface="Courier New"/>
              </a:rPr>
              <a:t>ListaEnlazadaGenerica&lt;Vertice&lt;T&gt;&gt; lis</a:t>
            </a:r>
            <a:r>
              <a:rPr b="1" i="0" lang="en-US" sz="1400" u="none">
                <a:solidFill>
                  <a:srgbClr val="333399"/>
                </a:solidFill>
                <a:latin typeface="Courier New"/>
                <a:ea typeface="Courier New"/>
                <a:cs typeface="Courier New"/>
                <a:sym typeface="Courier New"/>
              </a:rPr>
              <a:t>,boolean[] marca){</a:t>
            </a:r>
            <a:endParaRPr/>
          </a:p>
          <a:p>
            <a:pPr indent="0" lvl="0" marL="0" marR="0" rtl="0" algn="just">
              <a:lnSpc>
                <a:spcPct val="100000"/>
              </a:lnSpc>
              <a:spcBef>
                <a:spcPts val="300"/>
              </a:spcBef>
              <a:spcAft>
                <a:spcPts val="0"/>
              </a:spcAft>
              <a:buClr>
                <a:srgbClr val="000000"/>
              </a:buClr>
              <a:buSzPts val="1200"/>
              <a:buFont typeface="Courier New"/>
              <a:buNone/>
            </a:pPr>
            <a:r>
              <a:rPr b="0" i="0" lang="en-US" sz="1200" u="none">
                <a:solidFill>
                  <a:srgbClr val="000000"/>
                </a:solidFill>
                <a:latin typeface="Courier New"/>
                <a:ea typeface="Courier New"/>
                <a:cs typeface="Courier New"/>
                <a:sym typeface="Courier New"/>
              </a:rPr>
              <a:t>    marca[i] = </a:t>
            </a:r>
            <a:r>
              <a:rPr b="1" i="0" lang="en-US" sz="1200" u="none">
                <a:solidFill>
                  <a:srgbClr val="000000"/>
                </a:solidFill>
                <a:latin typeface="Courier New"/>
                <a:ea typeface="Courier New"/>
                <a:cs typeface="Courier New"/>
                <a:sym typeface="Courier New"/>
              </a:rPr>
              <a:t>true;</a:t>
            </a:r>
            <a:endParaRPr/>
          </a:p>
          <a:p>
            <a:pPr indent="0" lvl="0" marL="0" marR="0" rtl="0" algn="just">
              <a:lnSpc>
                <a:spcPct val="100000"/>
              </a:lnSpc>
              <a:spcBef>
                <a:spcPts val="300"/>
              </a:spcBef>
              <a:spcAft>
                <a:spcPts val="0"/>
              </a:spcAft>
              <a:buClr>
                <a:srgbClr val="000000"/>
              </a:buClr>
              <a:buSzPts val="1200"/>
              <a:buFont typeface="Courier New"/>
              <a:buNone/>
            </a:pPr>
            <a:r>
              <a:rPr b="0" i="0" lang="en-US" sz="1200" u="none">
                <a:solidFill>
                  <a:srgbClr val="000000"/>
                </a:solidFill>
                <a:latin typeface="Courier New"/>
                <a:ea typeface="Courier New"/>
                <a:cs typeface="Courier New"/>
                <a:sym typeface="Courier New"/>
              </a:rPr>
              <a:t>    Vertice&lt;T&gt; v = grafo.listaDeVertices().elemento(i);</a:t>
            </a:r>
            <a:endParaRPr/>
          </a:p>
          <a:p>
            <a:pPr indent="0" lvl="0" marL="0" marR="0" rtl="0" algn="just">
              <a:lnSpc>
                <a:spcPct val="100000"/>
              </a:lnSpc>
              <a:spcBef>
                <a:spcPts val="300"/>
              </a:spcBef>
              <a:spcAft>
                <a:spcPts val="0"/>
              </a:spcAft>
              <a:buClr>
                <a:srgbClr val="000000"/>
              </a:buClr>
              <a:buSzPts val="1200"/>
              <a:buFont typeface="Courier New"/>
              <a:buNone/>
            </a:pPr>
            <a:r>
              <a:rPr b="1" i="0" lang="en-US" sz="1200" u="none">
                <a:solidFill>
                  <a:srgbClr val="000000"/>
                </a:solidFill>
                <a:latin typeface="Courier New"/>
                <a:ea typeface="Courier New"/>
                <a:cs typeface="Courier New"/>
                <a:sym typeface="Courier New"/>
              </a:rPr>
              <a:t>    lis.agregar(v, lis.tamanio());</a:t>
            </a:r>
            <a:endParaRPr/>
          </a:p>
          <a:p>
            <a:pPr indent="0" lvl="0" marL="0" marR="0" rtl="0" algn="just">
              <a:lnSpc>
                <a:spcPct val="100000"/>
              </a:lnSpc>
              <a:spcBef>
                <a:spcPts val="300"/>
              </a:spcBef>
              <a:spcAft>
                <a:spcPts val="0"/>
              </a:spcAft>
              <a:buClr>
                <a:srgbClr val="000000"/>
              </a:buClr>
              <a:buSzPts val="1200"/>
              <a:buFont typeface="Courier New"/>
              <a:buNone/>
            </a:pPr>
            <a:r>
              <a:rPr b="0" i="0" lang="en-US" sz="1200" u="none">
                <a:solidFill>
                  <a:srgbClr val="000000"/>
                </a:solidFill>
                <a:latin typeface="Courier New"/>
                <a:ea typeface="Courier New"/>
                <a:cs typeface="Courier New"/>
                <a:sym typeface="Courier New"/>
              </a:rPr>
              <a:t>    ListaGenerica&lt;Arista&lt;T&gt;&gt; ady = grafo.listaDeAdyacentes(v);     </a:t>
            </a:r>
            <a:endParaRPr/>
          </a:p>
          <a:p>
            <a:pPr indent="0" lvl="0" marL="0" marR="0" rtl="0" algn="just">
              <a:lnSpc>
                <a:spcPct val="100000"/>
              </a:lnSpc>
              <a:spcBef>
                <a:spcPts val="300"/>
              </a:spcBef>
              <a:spcAft>
                <a:spcPts val="0"/>
              </a:spcAft>
              <a:buClr>
                <a:srgbClr val="000000"/>
              </a:buClr>
              <a:buSzPts val="1200"/>
              <a:buFont typeface="Courier New"/>
              <a:buNone/>
            </a:pPr>
            <a:r>
              <a:rPr b="0" i="0" lang="en-US" sz="1200" u="none">
                <a:solidFill>
                  <a:srgbClr val="000000"/>
                </a:solidFill>
                <a:latin typeface="Courier New"/>
                <a:ea typeface="Courier New"/>
                <a:cs typeface="Courier New"/>
                <a:sym typeface="Courier New"/>
              </a:rPr>
              <a:t>    </a:t>
            </a:r>
            <a:r>
              <a:rPr b="1" i="0" lang="en-US" sz="1200" u="none">
                <a:solidFill>
                  <a:srgbClr val="000000"/>
                </a:solidFill>
                <a:latin typeface="Courier New"/>
                <a:ea typeface="Courier New"/>
                <a:cs typeface="Courier New"/>
                <a:sym typeface="Courier New"/>
              </a:rPr>
              <a:t>ady.comenzar();</a:t>
            </a:r>
            <a:endParaRPr/>
          </a:p>
          <a:p>
            <a:pPr indent="0" lvl="0" marL="0" marR="0" rtl="0" algn="just">
              <a:lnSpc>
                <a:spcPct val="100000"/>
              </a:lnSpc>
              <a:spcBef>
                <a:spcPts val="300"/>
              </a:spcBef>
              <a:spcAft>
                <a:spcPts val="0"/>
              </a:spcAft>
              <a:buClr>
                <a:srgbClr val="000000"/>
              </a:buClr>
              <a:buSzPts val="1200"/>
              <a:buFont typeface="Courier New"/>
              <a:buNone/>
            </a:pPr>
            <a:r>
              <a:rPr b="1" i="0" lang="en-US" sz="1200" u="none">
                <a:solidFill>
                  <a:srgbClr val="000000"/>
                </a:solidFill>
                <a:latin typeface="Courier New"/>
                <a:ea typeface="Courier New"/>
                <a:cs typeface="Courier New"/>
                <a:sym typeface="Courier New"/>
              </a:rPr>
              <a:t>    while(!ady.fin()){</a:t>
            </a:r>
            <a:endParaRPr/>
          </a:p>
          <a:p>
            <a:pPr indent="0" lvl="0" marL="0" marR="0" rtl="0" algn="just">
              <a:lnSpc>
                <a:spcPct val="100000"/>
              </a:lnSpc>
              <a:spcBef>
                <a:spcPts val="300"/>
              </a:spcBef>
              <a:spcAft>
                <a:spcPts val="0"/>
              </a:spcAft>
              <a:buClr>
                <a:srgbClr val="000000"/>
              </a:buClr>
              <a:buSzPts val="1200"/>
              <a:buFont typeface="Courier New"/>
              <a:buNone/>
            </a:pPr>
            <a:r>
              <a:rPr b="1" i="0" lang="en-US" sz="1200" u="none">
                <a:solidFill>
                  <a:srgbClr val="000000"/>
                </a:solidFill>
                <a:latin typeface="Courier New"/>
                <a:ea typeface="Courier New"/>
                <a:cs typeface="Courier New"/>
                <a:sym typeface="Courier New"/>
              </a:rPr>
              <a:t>       int j = ady.proximo().getVerticeDestino().getPosicion();</a:t>
            </a:r>
            <a:endParaRPr/>
          </a:p>
          <a:p>
            <a:pPr indent="0" lvl="0" marL="0" marR="0" rtl="0" algn="just">
              <a:lnSpc>
                <a:spcPct val="100000"/>
              </a:lnSpc>
              <a:spcBef>
                <a:spcPts val="300"/>
              </a:spcBef>
              <a:spcAft>
                <a:spcPts val="0"/>
              </a:spcAft>
              <a:buClr>
                <a:srgbClr val="000000"/>
              </a:buClr>
              <a:buSzPts val="1200"/>
              <a:buFont typeface="Courier New"/>
              <a:buNone/>
            </a:pPr>
            <a:r>
              <a:rPr b="1" i="0" lang="en-US" sz="1200" u="none">
                <a:solidFill>
                  <a:srgbClr val="000000"/>
                </a:solidFill>
                <a:latin typeface="Courier New"/>
                <a:ea typeface="Courier New"/>
                <a:cs typeface="Courier New"/>
                <a:sym typeface="Courier New"/>
              </a:rPr>
              <a:t>       if (!marca[j]){</a:t>
            </a:r>
            <a:endParaRPr/>
          </a:p>
          <a:p>
            <a:pPr indent="0" lvl="0" marL="0" marR="0" rtl="0" algn="just">
              <a:lnSpc>
                <a:spcPct val="100000"/>
              </a:lnSpc>
              <a:spcBef>
                <a:spcPts val="300"/>
              </a:spcBef>
              <a:spcAft>
                <a:spcPts val="0"/>
              </a:spcAft>
              <a:buClr>
                <a:srgbClr val="00B050"/>
              </a:buClr>
              <a:buSzPts val="1200"/>
              <a:buFont typeface="Courier New"/>
              <a:buNone/>
            </a:pPr>
            <a:r>
              <a:rPr b="1" i="0" lang="en-US" sz="1200" u="none">
                <a:solidFill>
                  <a:srgbClr val="00B050"/>
                </a:solidFill>
                <a:latin typeface="Courier New"/>
                <a:ea typeface="Courier New"/>
                <a:cs typeface="Courier New"/>
                <a:sym typeface="Courier New"/>
              </a:rPr>
              <a:t>         </a:t>
            </a:r>
            <a:r>
              <a:rPr b="1" i="0" lang="en-US" sz="1200" u="none">
                <a:solidFill>
                  <a:srgbClr val="333399"/>
                </a:solidFill>
                <a:latin typeface="Courier New"/>
                <a:ea typeface="Courier New"/>
                <a:cs typeface="Courier New"/>
                <a:sym typeface="Courier New"/>
              </a:rPr>
              <a:t>this.dfs(j, grafo, lis, marca);</a:t>
            </a:r>
            <a:endParaRPr/>
          </a:p>
          <a:p>
            <a:pPr indent="0" lvl="0" marL="0" marR="0" rtl="0" algn="just">
              <a:lnSpc>
                <a:spcPct val="100000"/>
              </a:lnSpc>
              <a:spcBef>
                <a:spcPts val="300"/>
              </a:spcBef>
              <a:spcAft>
                <a:spcPts val="0"/>
              </a:spcAft>
              <a:buClr>
                <a:srgbClr val="000000"/>
              </a:buClr>
              <a:buSzPts val="1200"/>
              <a:buFont typeface="Courier New"/>
              <a:buNone/>
            </a:pPr>
            <a:r>
              <a:rPr b="0" i="0" lang="en-US" sz="1200" u="none">
                <a:solidFill>
                  <a:srgbClr val="000000"/>
                </a:solidFill>
                <a:latin typeface="Courier New"/>
                <a:ea typeface="Courier New"/>
                <a:cs typeface="Courier New"/>
                <a:sym typeface="Courier New"/>
              </a:rPr>
              <a:t>       }</a:t>
            </a:r>
            <a:endParaRPr/>
          </a:p>
          <a:p>
            <a:pPr indent="0" lvl="0" marL="0" marR="0" rtl="0" algn="just">
              <a:lnSpc>
                <a:spcPct val="100000"/>
              </a:lnSpc>
              <a:spcBef>
                <a:spcPts val="300"/>
              </a:spcBef>
              <a:spcAft>
                <a:spcPts val="0"/>
              </a:spcAft>
              <a:buClr>
                <a:srgbClr val="000000"/>
              </a:buClr>
              <a:buSzPts val="1200"/>
              <a:buFont typeface="Courier New"/>
              <a:buNone/>
            </a:pPr>
            <a:r>
              <a:rPr b="0" i="0" lang="en-US" sz="1200" u="none">
                <a:solidFill>
                  <a:srgbClr val="000000"/>
                </a:solidFill>
                <a:latin typeface="Courier New"/>
                <a:ea typeface="Courier New"/>
                <a:cs typeface="Courier New"/>
                <a:sym typeface="Courier New"/>
              </a:rPr>
              <a:t>    }</a:t>
            </a:r>
            <a:endParaRPr/>
          </a:p>
          <a:p>
            <a:pPr indent="0" lvl="0" marL="0" marR="0" rtl="0" algn="just">
              <a:lnSpc>
                <a:spcPct val="100000"/>
              </a:lnSpc>
              <a:spcBef>
                <a:spcPts val="300"/>
              </a:spcBef>
              <a:spcAft>
                <a:spcPts val="0"/>
              </a:spcAft>
              <a:buClr>
                <a:srgbClr val="000000"/>
              </a:buClr>
              <a:buSzPts val="1200"/>
              <a:buFont typeface="Courier New"/>
              <a:buNone/>
            </a:pPr>
            <a:r>
              <a:rPr b="0" i="0" lang="en-US" sz="1200" u="none">
                <a:solidFill>
                  <a:srgbClr val="000000"/>
                </a:solidFill>
                <a:latin typeface="Courier New"/>
                <a:ea typeface="Courier New"/>
                <a:cs typeface="Courier New"/>
                <a:sym typeface="Courier New"/>
              </a:rPr>
              <a:t> </a:t>
            </a:r>
            <a:r>
              <a:rPr b="0" i="0" lang="en-US" sz="1400" u="none">
                <a:solidFill>
                  <a:srgbClr val="00B050"/>
                </a:solidFill>
                <a:latin typeface="Courier New"/>
                <a:ea typeface="Courier New"/>
                <a:cs typeface="Courier New"/>
                <a:sym typeface="Courier New"/>
              </a:rPr>
              <a:t>}</a:t>
            </a:r>
            <a:endParaRPr/>
          </a:p>
          <a:p>
            <a:pPr indent="0" lvl="0" marL="0" marR="0" rtl="0" algn="just">
              <a:lnSpc>
                <a:spcPct val="100000"/>
              </a:lnSpc>
              <a:spcBef>
                <a:spcPts val="300"/>
              </a:spcBef>
              <a:spcAft>
                <a:spcPts val="0"/>
              </a:spcAft>
              <a:buClr>
                <a:srgbClr val="000000"/>
              </a:buClr>
              <a:buSzPts val="1400"/>
              <a:buFont typeface="Courier New"/>
              <a:buNone/>
            </a:pPr>
            <a:r>
              <a:rPr b="0" i="0" lang="en-US" sz="1400" u="none">
                <a:solidFill>
                  <a:srgbClr val="000000"/>
                </a:solidFill>
                <a:latin typeface="Courier New"/>
                <a:ea typeface="Courier New"/>
                <a:cs typeface="Courier New"/>
                <a:sym typeface="Courier New"/>
              </a:rPr>
              <a:t>}</a:t>
            </a:r>
            <a:endParaRPr/>
          </a:p>
        </p:txBody>
      </p:sp>
      <p:sp>
        <p:nvSpPr>
          <p:cNvPr id="223" name="Google Shape;223;p18"/>
          <p:cNvSpPr txBox="1"/>
          <p:nvPr/>
        </p:nvSpPr>
        <p:spPr>
          <a:xfrm>
            <a:off x="6138862" y="5589587"/>
            <a:ext cx="3384550" cy="642937"/>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a:solidFill>
                  <a:srgbClr val="000000"/>
                </a:solidFill>
              </a:rPr>
              <a:t>DFS que guarda vértices visitados en una lista</a:t>
            </a:r>
            <a:endParaRPr b="1"/>
          </a:p>
        </p:txBody>
      </p:sp>
      <p:sp>
        <p:nvSpPr>
          <p:cNvPr id="224" name="Google Shape;224;p18"/>
          <p:cNvSpPr txBox="1"/>
          <p:nvPr/>
        </p:nvSpPr>
        <p:spPr>
          <a:xfrm>
            <a:off x="1833562" y="71437"/>
            <a:ext cx="6396037" cy="836612"/>
          </a:xfrm>
          <a:prstGeom prst="rect">
            <a:avLst/>
          </a:prstGeom>
          <a:noFill/>
          <a:ln>
            <a:noFill/>
          </a:ln>
        </p:spPr>
        <p:txBody>
          <a:bodyPr anchorCtr="0" anchor="ctr" bIns="46800" lIns="90000" spcFirstLastPara="1" rIns="90000" wrap="square" tIns="46800">
            <a:noAutofit/>
          </a:bodyPr>
          <a:lstStyle/>
          <a:p>
            <a:pPr indent="0" lvl="0" marL="0" marR="0" rtl="0" algn="ctr">
              <a:lnSpc>
                <a:spcPct val="90000"/>
              </a:lnSpc>
              <a:spcBef>
                <a:spcPts val="0"/>
              </a:spcBef>
              <a:spcAft>
                <a:spcPts val="0"/>
              </a:spcAft>
              <a:buClr>
                <a:srgbClr val="22228B"/>
              </a:buClr>
              <a:buSzPts val="3500"/>
              <a:buFont typeface="Arial"/>
              <a:buNone/>
            </a:pPr>
            <a:r>
              <a:rPr b="1" i="0" lang="en-US" sz="3500" u="none">
                <a:solidFill>
                  <a:srgbClr val="22228B"/>
                </a:solidFill>
                <a:latin typeface="Arial"/>
                <a:ea typeface="Arial"/>
                <a:cs typeface="Arial"/>
                <a:sym typeface="Arial"/>
              </a:rPr>
              <a:t>Grafos</a:t>
            </a:r>
            <a:br>
              <a:rPr b="1" i="0" lang="en-US" sz="3500" u="none">
                <a:solidFill>
                  <a:srgbClr val="22228B"/>
                </a:solidFill>
                <a:latin typeface="Arial"/>
                <a:ea typeface="Arial"/>
                <a:cs typeface="Arial"/>
                <a:sym typeface="Arial"/>
              </a:rPr>
            </a:br>
            <a:r>
              <a:rPr b="1" i="0" lang="en-US" sz="2400" u="none">
                <a:solidFill>
                  <a:srgbClr val="22228B"/>
                </a:solidFill>
                <a:latin typeface="Arial"/>
                <a:ea typeface="Arial"/>
                <a:cs typeface="Arial"/>
                <a:sym typeface="Arial"/>
              </a:rPr>
              <a:t>DFS (Depth First Search)</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29" name="Shape 229"/>
        <p:cNvGrpSpPr/>
        <p:nvPr/>
      </p:nvGrpSpPr>
      <p:grpSpPr>
        <a:xfrm>
          <a:off x="0" y="0"/>
          <a:ext cx="0" cy="0"/>
          <a:chOff x="0" y="0"/>
          <a:chExt cx="0" cy="0"/>
        </a:xfrm>
      </p:grpSpPr>
      <p:sp>
        <p:nvSpPr>
          <p:cNvPr id="230" name="Google Shape;230;p19"/>
          <p:cNvSpPr txBox="1"/>
          <p:nvPr/>
        </p:nvSpPr>
        <p:spPr>
          <a:xfrm>
            <a:off x="233362" y="1052512"/>
            <a:ext cx="9399587" cy="1604962"/>
          </a:xfrm>
          <a:prstGeom prst="rect">
            <a:avLst/>
          </a:prstGeom>
          <a:solidFill>
            <a:srgbClr val="F8F8F8"/>
          </a:solid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Clr>
                <a:srgbClr val="000000"/>
              </a:buClr>
              <a:buSzPts val="1600"/>
              <a:buFont typeface="Verdana"/>
              <a:buNone/>
            </a:pPr>
            <a:r>
              <a:rPr b="0" i="0" lang="en-US" sz="1600" u="none">
                <a:solidFill>
                  <a:srgbClr val="000000"/>
                </a:solidFill>
                <a:latin typeface="Verdana"/>
                <a:ea typeface="Verdana"/>
                <a:cs typeface="Verdana"/>
                <a:sym typeface="Verdana"/>
              </a:rPr>
              <a:t>Dado un Grafo orientado y valorado positivamente, como por ejemplo el que muestra la figura, implemente un método que retorne una lista con todos los caminos cuyo costo total sea igual a 10. Se considera </a:t>
            </a:r>
            <a:r>
              <a:rPr b="1" i="1" lang="en-US" sz="1600" u="none">
                <a:solidFill>
                  <a:srgbClr val="000000"/>
                </a:solidFill>
                <a:latin typeface="Verdana"/>
                <a:ea typeface="Verdana"/>
                <a:cs typeface="Verdana"/>
                <a:sym typeface="Verdana"/>
              </a:rPr>
              <a:t>costo total del camino </a:t>
            </a:r>
            <a:r>
              <a:rPr b="0" i="0" lang="en-US" sz="1600" u="none">
                <a:solidFill>
                  <a:srgbClr val="000000"/>
                </a:solidFill>
                <a:latin typeface="Verdana"/>
                <a:ea typeface="Verdana"/>
                <a:cs typeface="Verdana"/>
                <a:sym typeface="Verdana"/>
              </a:rPr>
              <a:t>a la suma de los costos de las aristas que forman parte del camino, desde un vértice origen a un vértice destino.</a:t>
            </a:r>
            <a:endParaRPr/>
          </a:p>
          <a:p>
            <a:pPr indent="0" lvl="0" marL="0" marR="0" rtl="0" algn="just">
              <a:lnSpc>
                <a:spcPct val="100000"/>
              </a:lnSpc>
              <a:spcBef>
                <a:spcPts val="400"/>
              </a:spcBef>
              <a:spcAft>
                <a:spcPts val="0"/>
              </a:spcAft>
              <a:buClr>
                <a:srgbClr val="000000"/>
              </a:buClr>
              <a:buSzPts val="1600"/>
              <a:buFont typeface="Verdana"/>
              <a:buNone/>
            </a:pPr>
            <a:r>
              <a:rPr b="0" i="0" lang="en-US" sz="1600" u="none">
                <a:solidFill>
                  <a:srgbClr val="000000"/>
                </a:solidFill>
                <a:latin typeface="Verdana"/>
                <a:ea typeface="Verdana"/>
                <a:cs typeface="Verdana"/>
                <a:sym typeface="Verdana"/>
              </a:rPr>
              <a:t>Se recomienda implementar un método público que invoque a un método recursivo privado.</a:t>
            </a:r>
            <a:endParaRPr/>
          </a:p>
        </p:txBody>
      </p:sp>
      <p:sp>
        <p:nvSpPr>
          <p:cNvPr id="231" name="Google Shape;231;p19"/>
          <p:cNvSpPr txBox="1"/>
          <p:nvPr/>
        </p:nvSpPr>
        <p:spPr>
          <a:xfrm>
            <a:off x="1833562" y="44450"/>
            <a:ext cx="6396037" cy="836612"/>
          </a:xfrm>
          <a:prstGeom prst="rect">
            <a:avLst/>
          </a:prstGeom>
          <a:noFill/>
          <a:ln>
            <a:noFill/>
          </a:ln>
        </p:spPr>
        <p:txBody>
          <a:bodyPr anchorCtr="0" anchor="ctr" bIns="46800" lIns="90000" spcFirstLastPara="1" rIns="90000" wrap="square" tIns="46800">
            <a:noAutofit/>
          </a:bodyPr>
          <a:lstStyle/>
          <a:p>
            <a:pPr indent="0" lvl="0" marL="0" marR="0" rtl="0" algn="ctr">
              <a:lnSpc>
                <a:spcPct val="90000"/>
              </a:lnSpc>
              <a:spcBef>
                <a:spcPts val="0"/>
              </a:spcBef>
              <a:spcAft>
                <a:spcPts val="0"/>
              </a:spcAft>
              <a:buClr>
                <a:srgbClr val="22228B"/>
              </a:buClr>
              <a:buSzPts val="3500"/>
              <a:buFont typeface="Arial"/>
              <a:buNone/>
            </a:pPr>
            <a:r>
              <a:rPr b="1" i="0" lang="en-US" sz="3500" u="none">
                <a:solidFill>
                  <a:srgbClr val="22228B"/>
                </a:solidFill>
                <a:latin typeface="Arial"/>
                <a:ea typeface="Arial"/>
                <a:cs typeface="Arial"/>
                <a:sym typeface="Arial"/>
              </a:rPr>
              <a:t>Ejercicio de Parcial</a:t>
            </a:r>
            <a:endParaRPr/>
          </a:p>
        </p:txBody>
      </p:sp>
      <p:pic>
        <p:nvPicPr>
          <p:cNvPr id="232" name="Google Shape;232;p19"/>
          <p:cNvPicPr preferRelativeResize="0"/>
          <p:nvPr/>
        </p:nvPicPr>
        <p:blipFill rotWithShape="1">
          <a:blip r:embed="rId3">
            <a:alphaModFix/>
          </a:blip>
          <a:srcRect b="0" l="0" r="0" t="0"/>
          <a:stretch/>
        </p:blipFill>
        <p:spPr>
          <a:xfrm>
            <a:off x="1915525" y="2828918"/>
            <a:ext cx="6232100" cy="3329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7" name="Shape 237"/>
        <p:cNvGrpSpPr/>
        <p:nvPr/>
      </p:nvGrpSpPr>
      <p:grpSpPr>
        <a:xfrm>
          <a:off x="0" y="0"/>
          <a:ext cx="0" cy="0"/>
          <a:chOff x="0" y="0"/>
          <a:chExt cx="0" cy="0"/>
        </a:xfrm>
      </p:grpSpPr>
      <p:sp>
        <p:nvSpPr>
          <p:cNvPr id="238" name="Google Shape;238;p20"/>
          <p:cNvSpPr txBox="1"/>
          <p:nvPr/>
        </p:nvSpPr>
        <p:spPr>
          <a:xfrm>
            <a:off x="306387" y="857250"/>
            <a:ext cx="9399587" cy="5360987"/>
          </a:xfrm>
          <a:prstGeom prst="rect">
            <a:avLst/>
          </a:prstGeom>
          <a:solidFill>
            <a:srgbClr val="F8F8F8"/>
          </a:solid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Clr>
                <a:srgbClr val="000000"/>
              </a:buClr>
              <a:buSzPts val="1500"/>
              <a:buFont typeface="Courier New"/>
              <a:buNone/>
            </a:pPr>
            <a:r>
              <a:rPr b="1" i="0" lang="en-US" sz="1500" u="none">
                <a:solidFill>
                  <a:srgbClr val="000000"/>
                </a:solidFill>
                <a:latin typeface="Courier New"/>
                <a:ea typeface="Courier New"/>
                <a:cs typeface="Courier New"/>
                <a:sym typeface="Courier New"/>
              </a:rPr>
              <a:t>public class Recorridos {</a:t>
            </a:r>
            <a:endParaRPr/>
          </a:p>
          <a:p>
            <a:pPr indent="0" lvl="0" marL="0" marR="0" rtl="0" algn="just">
              <a:lnSpc>
                <a:spcPct val="100000"/>
              </a:lnSpc>
              <a:spcBef>
                <a:spcPts val="300"/>
              </a:spcBef>
              <a:spcAft>
                <a:spcPts val="0"/>
              </a:spcAft>
              <a:buClr>
                <a:srgbClr val="000000"/>
              </a:buClr>
              <a:buSzPts val="1300"/>
              <a:buFont typeface="Courier New"/>
              <a:buNone/>
            </a:pPr>
            <a:r>
              <a:rPr b="1" i="0" lang="en-US" sz="1300" u="none">
                <a:solidFill>
                  <a:srgbClr val="000000"/>
                </a:solidFill>
                <a:latin typeface="Courier New"/>
                <a:ea typeface="Courier New"/>
                <a:cs typeface="Courier New"/>
                <a:sym typeface="Courier New"/>
              </a:rPr>
              <a:t> </a:t>
            </a:r>
            <a:r>
              <a:rPr b="1" i="0" lang="en-US" sz="1300" u="none">
                <a:solidFill>
                  <a:srgbClr val="FF0000"/>
                </a:solidFill>
                <a:latin typeface="Courier New"/>
                <a:ea typeface="Courier New"/>
                <a:cs typeface="Courier New"/>
                <a:sym typeface="Courier New"/>
              </a:rPr>
              <a:t> </a:t>
            </a:r>
            <a:r>
              <a:rPr b="1" i="0" lang="en-US" sz="1400" u="none">
                <a:solidFill>
                  <a:srgbClr val="000000"/>
                </a:solidFill>
                <a:latin typeface="Courier New"/>
                <a:ea typeface="Courier New"/>
                <a:cs typeface="Courier New"/>
                <a:sym typeface="Courier New"/>
              </a:rPr>
              <a:t>public ListaGenerica&lt;ListaGenerica&lt;Vertice&lt;T&gt;&gt;&gt; dfsConCosto(Grafo&lt;T&gt; grafo){</a:t>
            </a:r>
            <a:endParaRPr/>
          </a:p>
          <a:p>
            <a:pPr indent="0" lvl="0" marL="0" marR="0" rtl="0" algn="just">
              <a:lnSpc>
                <a:spcPct val="100000"/>
              </a:lnSpc>
              <a:spcBef>
                <a:spcPts val="300"/>
              </a:spcBef>
              <a:spcAft>
                <a:spcPts val="0"/>
              </a:spcAft>
              <a:buClr>
                <a:srgbClr val="000000"/>
              </a:buClr>
              <a:buSzPts val="1300"/>
              <a:buFont typeface="Courier New"/>
              <a:buNone/>
            </a:pPr>
            <a:r>
              <a:rPr b="1" i="0" lang="en-US" sz="1300" u="none">
                <a:solidFill>
                  <a:srgbClr val="000000"/>
                </a:solidFill>
                <a:latin typeface="Courier New"/>
                <a:ea typeface="Courier New"/>
                <a:cs typeface="Courier New"/>
                <a:sym typeface="Courier New"/>
              </a:rPr>
              <a:t>   </a:t>
            </a:r>
            <a:r>
              <a:rPr b="0" i="0" lang="en-US" sz="1300" u="none">
                <a:solidFill>
                  <a:srgbClr val="000000"/>
                </a:solidFill>
                <a:latin typeface="Courier New"/>
                <a:ea typeface="Courier New"/>
                <a:cs typeface="Courier New"/>
                <a:sym typeface="Courier New"/>
              </a:rPr>
              <a:t>boolean[] marca = new boolean[grafo.listaDeVertices().tamanio()</a:t>
            </a:r>
            <a:r>
              <a:rPr b="1" i="0" lang="en-US" sz="1300" u="none">
                <a:solidFill>
                  <a:srgbClr val="000000"/>
                </a:solidFill>
                <a:latin typeface="Courier New"/>
                <a:ea typeface="Courier New"/>
                <a:cs typeface="Courier New"/>
                <a:sym typeface="Courier New"/>
              </a:rPr>
              <a:t>+1</a:t>
            </a:r>
            <a:r>
              <a:rPr b="0" i="0" lang="en-US" sz="1300" u="none">
                <a:solidFill>
                  <a:srgbClr val="000000"/>
                </a:solidFill>
                <a:latin typeface="Courier New"/>
                <a:ea typeface="Courier New"/>
                <a:cs typeface="Courier New"/>
                <a:sym typeface="Courier New"/>
              </a:rPr>
              <a:t>];</a:t>
            </a:r>
            <a:endParaRPr/>
          </a:p>
          <a:p>
            <a:pPr indent="0" lvl="0" marL="0" marR="0" rtl="0" algn="just">
              <a:lnSpc>
                <a:spcPct val="100000"/>
              </a:lnSpc>
              <a:spcBef>
                <a:spcPts val="300"/>
              </a:spcBef>
              <a:spcAft>
                <a:spcPts val="0"/>
              </a:spcAft>
              <a:buClr>
                <a:srgbClr val="000000"/>
              </a:buClr>
              <a:buSzPts val="1300"/>
              <a:buFont typeface="Courier New"/>
              <a:buNone/>
            </a:pPr>
            <a:r>
              <a:rPr b="0" i="0" lang="en-US" sz="1300" u="none">
                <a:solidFill>
                  <a:srgbClr val="000000"/>
                </a:solidFill>
                <a:latin typeface="Courier New"/>
                <a:ea typeface="Courier New"/>
                <a:cs typeface="Courier New"/>
                <a:sym typeface="Courier New"/>
              </a:rPr>
              <a:t>   ListaGenerica&lt;Vertice&lt;T&gt;&gt; lis = null;</a:t>
            </a:r>
            <a:endParaRPr/>
          </a:p>
          <a:p>
            <a:pPr indent="0" lvl="0" marL="0" marR="0" rtl="0" algn="just">
              <a:lnSpc>
                <a:spcPct val="100000"/>
              </a:lnSpc>
              <a:spcBef>
                <a:spcPts val="300"/>
              </a:spcBef>
              <a:spcAft>
                <a:spcPts val="0"/>
              </a:spcAft>
              <a:buClr>
                <a:srgbClr val="000000"/>
              </a:buClr>
              <a:buSzPts val="1300"/>
              <a:buFont typeface="Courier New"/>
              <a:buNone/>
            </a:pPr>
            <a:r>
              <a:rPr b="0" i="0" lang="en-US" sz="1300" u="none">
                <a:solidFill>
                  <a:srgbClr val="000000"/>
                </a:solidFill>
                <a:latin typeface="Courier New"/>
                <a:ea typeface="Courier New"/>
                <a:cs typeface="Courier New"/>
                <a:sym typeface="Courier New"/>
              </a:rPr>
              <a:t>   ListaGenerica&lt;ListaGenerica&lt;Vertice&lt;T&gt;&gt;&gt; recorridos =</a:t>
            </a:r>
            <a:endParaRPr/>
          </a:p>
          <a:p>
            <a:pPr indent="0" lvl="0" marL="0" marR="0" rtl="0" algn="just">
              <a:lnSpc>
                <a:spcPct val="100000"/>
              </a:lnSpc>
              <a:spcBef>
                <a:spcPts val="300"/>
              </a:spcBef>
              <a:spcAft>
                <a:spcPts val="0"/>
              </a:spcAft>
              <a:buClr>
                <a:srgbClr val="000000"/>
              </a:buClr>
              <a:buSzPts val="1300"/>
              <a:buFont typeface="Courier New"/>
              <a:buNone/>
            </a:pPr>
            <a:r>
              <a:rPr b="0" i="0" lang="en-US" sz="1300" u="none">
                <a:solidFill>
                  <a:srgbClr val="000000"/>
                </a:solidFill>
                <a:latin typeface="Courier New"/>
                <a:ea typeface="Courier New"/>
                <a:cs typeface="Courier New"/>
                <a:sym typeface="Courier New"/>
              </a:rPr>
              <a:t>                             new ListaGenericaEnlazada&lt;ListaGenericaEnlazada&lt;Vertice&lt;T&gt;&gt;&gt;();</a:t>
            </a:r>
            <a:endParaRPr/>
          </a:p>
          <a:p>
            <a:pPr indent="0" lvl="0" marL="0" marR="0" rtl="0" algn="just">
              <a:lnSpc>
                <a:spcPct val="100000"/>
              </a:lnSpc>
              <a:spcBef>
                <a:spcPts val="300"/>
              </a:spcBef>
              <a:spcAft>
                <a:spcPts val="0"/>
              </a:spcAft>
              <a:buClr>
                <a:srgbClr val="000000"/>
              </a:buClr>
              <a:buSzPts val="1300"/>
              <a:buFont typeface="Courier New"/>
              <a:buNone/>
            </a:pPr>
            <a:r>
              <a:rPr b="0" i="0" lang="en-US" sz="1300" u="none">
                <a:solidFill>
                  <a:srgbClr val="000000"/>
                </a:solidFill>
                <a:latin typeface="Courier New"/>
                <a:ea typeface="Courier New"/>
                <a:cs typeface="Courier New"/>
                <a:sym typeface="Courier New"/>
              </a:rPr>
              <a:t>   </a:t>
            </a:r>
            <a:r>
              <a:rPr b="1" i="0" lang="en-US" sz="1300" u="none">
                <a:solidFill>
                  <a:srgbClr val="000000"/>
                </a:solidFill>
                <a:latin typeface="Courier New"/>
                <a:ea typeface="Courier New"/>
                <a:cs typeface="Courier New"/>
                <a:sym typeface="Courier New"/>
              </a:rPr>
              <a:t>int costo = 0;</a:t>
            </a:r>
            <a:endParaRPr/>
          </a:p>
          <a:p>
            <a:pPr indent="0" lvl="0" marL="0" marR="0" rtl="0" algn="just">
              <a:lnSpc>
                <a:spcPct val="100000"/>
              </a:lnSpc>
              <a:spcBef>
                <a:spcPts val="300"/>
              </a:spcBef>
              <a:spcAft>
                <a:spcPts val="0"/>
              </a:spcAft>
              <a:buClr>
                <a:srgbClr val="000000"/>
              </a:buClr>
              <a:buSzPts val="1300"/>
              <a:buFont typeface="Courier New"/>
              <a:buNone/>
            </a:pPr>
            <a:r>
              <a:rPr b="1" i="0" lang="en-US" sz="1300" u="none">
                <a:solidFill>
                  <a:srgbClr val="000000"/>
                </a:solidFill>
                <a:latin typeface="Courier New"/>
                <a:ea typeface="Courier New"/>
                <a:cs typeface="Courier New"/>
                <a:sym typeface="Courier New"/>
              </a:rPr>
              <a:t>   for(int i=1; i&lt;=grafo.listaDeVertices().tamanio();i++){</a:t>
            </a:r>
            <a:endParaRPr/>
          </a:p>
          <a:p>
            <a:pPr indent="0" lvl="0" marL="0" marR="0" rtl="0" algn="just">
              <a:lnSpc>
                <a:spcPct val="100000"/>
              </a:lnSpc>
              <a:spcBef>
                <a:spcPts val="300"/>
              </a:spcBef>
              <a:spcAft>
                <a:spcPts val="0"/>
              </a:spcAft>
              <a:buClr>
                <a:srgbClr val="000000"/>
              </a:buClr>
              <a:buSzPts val="1300"/>
              <a:buFont typeface="Courier New"/>
              <a:buNone/>
            </a:pPr>
            <a:r>
              <a:rPr b="1" i="0" lang="en-US" sz="1300" u="none">
                <a:solidFill>
                  <a:srgbClr val="000000"/>
                </a:solidFill>
                <a:latin typeface="Courier New"/>
                <a:ea typeface="Courier New"/>
                <a:cs typeface="Courier New"/>
                <a:sym typeface="Courier New"/>
              </a:rPr>
              <a:t>		lis = new ListaGenericaEnlazada&lt;Vertice&lt;T&gt;&gt;();</a:t>
            </a:r>
            <a:endParaRPr/>
          </a:p>
          <a:p>
            <a:pPr indent="0" lvl="0" marL="0" marR="0" rtl="0" algn="just">
              <a:lnSpc>
                <a:spcPct val="100000"/>
              </a:lnSpc>
              <a:spcBef>
                <a:spcPts val="300"/>
              </a:spcBef>
              <a:spcAft>
                <a:spcPts val="0"/>
              </a:spcAft>
              <a:buClr>
                <a:srgbClr val="000000"/>
              </a:buClr>
              <a:buSzPts val="1300"/>
              <a:buFont typeface="Courier New"/>
              <a:buNone/>
            </a:pPr>
            <a:r>
              <a:rPr b="1" i="0" lang="en-US" sz="1300" u="none">
                <a:solidFill>
                  <a:srgbClr val="000000"/>
                </a:solidFill>
                <a:latin typeface="Courier New"/>
                <a:ea typeface="Courier New"/>
                <a:cs typeface="Courier New"/>
                <a:sym typeface="Courier New"/>
              </a:rPr>
              <a:t>       	lis.add(grafo.listaDeVertices().elemento(i));</a:t>
            </a:r>
            <a:endParaRPr/>
          </a:p>
          <a:p>
            <a:pPr indent="0" lvl="0" marL="0" marR="0" rtl="0" algn="just">
              <a:lnSpc>
                <a:spcPct val="100000"/>
              </a:lnSpc>
              <a:spcBef>
                <a:spcPts val="300"/>
              </a:spcBef>
              <a:spcAft>
                <a:spcPts val="0"/>
              </a:spcAft>
              <a:buClr>
                <a:srgbClr val="000000"/>
              </a:buClr>
              <a:buSzPts val="1300"/>
              <a:buFont typeface="Courier New"/>
              <a:buNone/>
            </a:pPr>
            <a:r>
              <a:rPr b="1" i="0" lang="en-US" sz="1300" u="none">
                <a:solidFill>
                  <a:srgbClr val="000000"/>
                </a:solidFill>
                <a:latin typeface="Courier New"/>
                <a:ea typeface="Courier New"/>
                <a:cs typeface="Courier New"/>
                <a:sym typeface="Courier New"/>
              </a:rPr>
              <a:t>	     marca[i]=true;</a:t>
            </a:r>
            <a:endParaRPr/>
          </a:p>
          <a:p>
            <a:pPr indent="0" lvl="0" marL="0" marR="0" rtl="0" algn="just">
              <a:lnSpc>
                <a:spcPct val="100000"/>
              </a:lnSpc>
              <a:spcBef>
                <a:spcPts val="300"/>
              </a:spcBef>
              <a:spcAft>
                <a:spcPts val="0"/>
              </a:spcAft>
              <a:buClr>
                <a:srgbClr val="000000"/>
              </a:buClr>
              <a:buSzPts val="1300"/>
              <a:buFont typeface="Courier New"/>
              <a:buNone/>
            </a:pPr>
            <a:r>
              <a:rPr b="1" i="0" lang="en-US" sz="1300" u="none">
                <a:solidFill>
                  <a:srgbClr val="000000"/>
                </a:solidFill>
                <a:latin typeface="Courier New"/>
                <a:ea typeface="Courier New"/>
                <a:cs typeface="Courier New"/>
                <a:sym typeface="Courier New"/>
              </a:rPr>
              <a:t>       </a:t>
            </a:r>
            <a:r>
              <a:rPr b="1" i="0" lang="en-US" sz="1300" u="none">
                <a:solidFill>
                  <a:srgbClr val="333399"/>
                </a:solidFill>
                <a:latin typeface="Courier New"/>
                <a:ea typeface="Courier New"/>
                <a:cs typeface="Courier New"/>
                <a:sym typeface="Courier New"/>
              </a:rPr>
              <a:t>	this.dfsConCosto(i, grafo, lis, marca, costo, recorridos);</a:t>
            </a:r>
            <a:endParaRPr/>
          </a:p>
          <a:p>
            <a:pPr indent="0" lvl="0" marL="0" marR="0" rtl="0" algn="just">
              <a:lnSpc>
                <a:spcPct val="100000"/>
              </a:lnSpc>
              <a:spcBef>
                <a:spcPts val="300"/>
              </a:spcBef>
              <a:spcAft>
                <a:spcPts val="0"/>
              </a:spcAft>
              <a:buClr>
                <a:srgbClr val="00B050"/>
              </a:buClr>
              <a:buSzPts val="1300"/>
              <a:buFont typeface="Courier New"/>
              <a:buNone/>
            </a:pPr>
            <a:r>
              <a:rPr b="1" i="0" lang="en-US" sz="1300" u="none">
                <a:solidFill>
                  <a:srgbClr val="00B050"/>
                </a:solidFill>
                <a:latin typeface="Courier New"/>
                <a:ea typeface="Courier New"/>
                <a:cs typeface="Courier New"/>
                <a:sym typeface="Courier New"/>
              </a:rPr>
              <a:t>       	</a:t>
            </a:r>
            <a:r>
              <a:rPr b="1" i="0" lang="en-US" sz="1300" u="none">
                <a:solidFill>
                  <a:srgbClr val="000000"/>
                </a:solidFill>
                <a:latin typeface="Courier New"/>
                <a:ea typeface="Courier New"/>
                <a:cs typeface="Courier New"/>
                <a:sym typeface="Courier New"/>
              </a:rPr>
              <a:t>marca[i]=false;    </a:t>
            </a:r>
            <a:endParaRPr/>
          </a:p>
          <a:p>
            <a:pPr indent="0" lvl="0" marL="0" marR="0" rtl="0" algn="just">
              <a:lnSpc>
                <a:spcPct val="100000"/>
              </a:lnSpc>
              <a:spcBef>
                <a:spcPts val="300"/>
              </a:spcBef>
              <a:spcAft>
                <a:spcPts val="0"/>
              </a:spcAft>
              <a:buClr>
                <a:srgbClr val="000000"/>
              </a:buClr>
              <a:buSzPts val="1300"/>
              <a:buFont typeface="Courier New"/>
              <a:buNone/>
            </a:pPr>
            <a:r>
              <a:rPr b="1" i="0" lang="en-US" sz="1300" u="none">
                <a:solidFill>
                  <a:srgbClr val="000000"/>
                </a:solidFill>
                <a:latin typeface="Courier New"/>
                <a:ea typeface="Courier New"/>
                <a:cs typeface="Courier New"/>
                <a:sym typeface="Courier New"/>
              </a:rPr>
              <a:t>   }</a:t>
            </a:r>
            <a:endParaRPr/>
          </a:p>
          <a:p>
            <a:pPr indent="0" lvl="0" marL="0" marR="0" rtl="0" algn="just">
              <a:lnSpc>
                <a:spcPct val="100000"/>
              </a:lnSpc>
              <a:spcBef>
                <a:spcPts val="300"/>
              </a:spcBef>
              <a:spcAft>
                <a:spcPts val="0"/>
              </a:spcAft>
              <a:buClr>
                <a:srgbClr val="000000"/>
              </a:buClr>
              <a:buSzPts val="1300"/>
              <a:buFont typeface="Courier New"/>
              <a:buNone/>
            </a:pPr>
            <a:r>
              <a:rPr b="1" i="0" lang="en-US" sz="1300" u="none">
                <a:solidFill>
                  <a:srgbClr val="000000"/>
                </a:solidFill>
                <a:latin typeface="Courier New"/>
                <a:ea typeface="Courier New"/>
                <a:cs typeface="Courier New"/>
                <a:sym typeface="Courier New"/>
              </a:rPr>
              <a:t>   return recorridos;</a:t>
            </a:r>
            <a:endParaRPr/>
          </a:p>
          <a:p>
            <a:pPr indent="0" lvl="0" marL="0" marR="0" rtl="0" algn="just">
              <a:lnSpc>
                <a:spcPct val="100000"/>
              </a:lnSpc>
              <a:spcBef>
                <a:spcPts val="300"/>
              </a:spcBef>
              <a:spcAft>
                <a:spcPts val="0"/>
              </a:spcAft>
              <a:buClr>
                <a:srgbClr val="000000"/>
              </a:buClr>
              <a:buSzPts val="1300"/>
              <a:buFont typeface="Courier New"/>
              <a:buNone/>
            </a:pPr>
            <a:r>
              <a:rPr b="1" i="0" lang="en-US" sz="1300" u="none">
                <a:solidFill>
                  <a:srgbClr val="000000"/>
                </a:solidFill>
                <a:latin typeface="Courier New"/>
                <a:ea typeface="Courier New"/>
                <a:cs typeface="Courier New"/>
                <a:sym typeface="Courier New"/>
              </a:rPr>
              <a:t> }</a:t>
            </a:r>
            <a:endParaRPr/>
          </a:p>
          <a:p>
            <a:pPr indent="0" lvl="0" marL="0" marR="0" rtl="0" algn="just">
              <a:lnSpc>
                <a:spcPct val="100000"/>
              </a:lnSpc>
              <a:spcBef>
                <a:spcPts val="300"/>
              </a:spcBef>
              <a:spcAft>
                <a:spcPts val="0"/>
              </a:spcAft>
              <a:buClr>
                <a:srgbClr val="FF0000"/>
              </a:buClr>
              <a:buSzPts val="1300"/>
              <a:buFont typeface="Courier New"/>
              <a:buNone/>
            </a:pPr>
            <a:r>
              <a:rPr b="1" i="0" lang="en-US" sz="1300" u="none">
                <a:solidFill>
                  <a:srgbClr val="FF0000"/>
                </a:solidFill>
                <a:latin typeface="Courier New"/>
                <a:ea typeface="Courier New"/>
                <a:cs typeface="Courier New"/>
                <a:sym typeface="Courier New"/>
              </a:rPr>
              <a:t> </a:t>
            </a:r>
            <a:endParaRPr/>
          </a:p>
          <a:p>
            <a:pPr indent="0" lvl="0" marL="0" marR="0" rtl="0" algn="just">
              <a:lnSpc>
                <a:spcPct val="100000"/>
              </a:lnSpc>
              <a:spcBef>
                <a:spcPts val="300"/>
              </a:spcBef>
              <a:spcAft>
                <a:spcPts val="0"/>
              </a:spcAft>
              <a:buClr>
                <a:srgbClr val="FF0000"/>
              </a:buClr>
              <a:buSzPts val="1300"/>
              <a:buFont typeface="Courier New"/>
              <a:buNone/>
            </a:pPr>
            <a:r>
              <a:rPr b="1" i="0" lang="en-US" sz="1300" u="none">
                <a:solidFill>
                  <a:srgbClr val="FF0000"/>
                </a:solidFill>
                <a:latin typeface="Courier New"/>
                <a:ea typeface="Courier New"/>
                <a:cs typeface="Courier New"/>
                <a:sym typeface="Courier New"/>
              </a:rPr>
              <a:t> </a:t>
            </a:r>
            <a:r>
              <a:rPr b="1" i="0" lang="en-US" sz="1300" u="none">
                <a:solidFill>
                  <a:srgbClr val="333399"/>
                </a:solidFill>
                <a:latin typeface="Courier New"/>
                <a:ea typeface="Courier New"/>
                <a:cs typeface="Courier New"/>
                <a:sym typeface="Courier New"/>
              </a:rPr>
              <a:t>private void dfsConCosto(int i, Grafo&lt;T&gt; grafo, ListaGenerica&lt;Vertice&lt;T&gt;&gt; lis, </a:t>
            </a:r>
            <a:endParaRPr/>
          </a:p>
          <a:p>
            <a:pPr indent="0" lvl="0" marL="0" marR="0" rtl="0" algn="just">
              <a:lnSpc>
                <a:spcPct val="100000"/>
              </a:lnSpc>
              <a:spcBef>
                <a:spcPts val="300"/>
              </a:spcBef>
              <a:spcAft>
                <a:spcPts val="0"/>
              </a:spcAft>
              <a:buClr>
                <a:srgbClr val="333399"/>
              </a:buClr>
              <a:buSzPts val="1300"/>
              <a:buFont typeface="Courier New"/>
              <a:buNone/>
            </a:pPr>
            <a:r>
              <a:rPr b="1" i="0" lang="en-US" sz="1300" u="none">
                <a:solidFill>
                  <a:srgbClr val="333399"/>
                </a:solidFill>
                <a:latin typeface="Courier New"/>
                <a:ea typeface="Courier New"/>
                <a:cs typeface="Courier New"/>
                <a:sym typeface="Courier New"/>
              </a:rPr>
              <a:t>          boolean[] marca, int costo, ListaGenerica&lt;ListaGenerica&lt;Vertice&lt;T&gt;&gt;&gt; recorridos) {</a:t>
            </a:r>
            <a:endParaRPr/>
          </a:p>
          <a:p>
            <a:pPr indent="0" lvl="0" marL="0" marR="0" rtl="0" algn="just">
              <a:lnSpc>
                <a:spcPct val="100000"/>
              </a:lnSpc>
              <a:spcBef>
                <a:spcPts val="300"/>
              </a:spcBef>
              <a:spcAft>
                <a:spcPts val="0"/>
              </a:spcAft>
              <a:buClr>
                <a:srgbClr val="333399"/>
              </a:buClr>
              <a:buSzPts val="1300"/>
              <a:buFont typeface="Courier New"/>
              <a:buNone/>
            </a:pPr>
            <a:r>
              <a:rPr b="1" i="0" lang="en-US" sz="1300" u="none">
                <a:solidFill>
                  <a:srgbClr val="333399"/>
                </a:solidFill>
                <a:latin typeface="Courier New"/>
                <a:ea typeface="Courier New"/>
                <a:cs typeface="Courier New"/>
                <a:sym typeface="Courier New"/>
              </a:rPr>
              <a:t>  ...  </a:t>
            </a:r>
            <a:endParaRPr/>
          </a:p>
          <a:p>
            <a:pPr indent="0" lvl="0" marL="0" marR="0" rtl="0" algn="just">
              <a:lnSpc>
                <a:spcPct val="100000"/>
              </a:lnSpc>
              <a:spcBef>
                <a:spcPts val="300"/>
              </a:spcBef>
              <a:spcAft>
                <a:spcPts val="0"/>
              </a:spcAft>
              <a:buClr>
                <a:srgbClr val="333399"/>
              </a:buClr>
              <a:buSzPts val="1300"/>
              <a:buFont typeface="Courier New"/>
              <a:buNone/>
            </a:pPr>
            <a:r>
              <a:rPr b="1" i="0" lang="en-US" sz="1300" u="none">
                <a:solidFill>
                  <a:srgbClr val="333399"/>
                </a:solidFill>
                <a:latin typeface="Courier New"/>
                <a:ea typeface="Courier New"/>
                <a:cs typeface="Courier New"/>
                <a:sym typeface="Courier New"/>
              </a:rPr>
              <a:t> }</a:t>
            </a:r>
            <a:endParaRPr/>
          </a:p>
          <a:p>
            <a:pPr indent="0" lvl="0" marL="0" marR="0" rtl="0" algn="just">
              <a:lnSpc>
                <a:spcPct val="100000"/>
              </a:lnSpc>
              <a:spcBef>
                <a:spcPts val="300"/>
              </a:spcBef>
              <a:spcAft>
                <a:spcPts val="0"/>
              </a:spcAft>
              <a:buClr>
                <a:srgbClr val="000000"/>
              </a:buClr>
              <a:buSzPts val="1300"/>
              <a:buFont typeface="Courier New"/>
              <a:buNone/>
            </a:pPr>
            <a:r>
              <a:rPr b="1" i="0" lang="en-US" sz="1300" u="none">
                <a:solidFill>
                  <a:srgbClr val="000000"/>
                </a:solidFill>
                <a:latin typeface="Courier New"/>
                <a:ea typeface="Courier New"/>
                <a:cs typeface="Courier New"/>
                <a:sym typeface="Courier New"/>
              </a:rPr>
              <a:t>}</a:t>
            </a:r>
            <a:endParaRPr/>
          </a:p>
        </p:txBody>
      </p:sp>
      <p:sp>
        <p:nvSpPr>
          <p:cNvPr id="239" name="Google Shape;239;p20"/>
          <p:cNvSpPr txBox="1"/>
          <p:nvPr/>
        </p:nvSpPr>
        <p:spPr>
          <a:xfrm>
            <a:off x="1833562" y="44450"/>
            <a:ext cx="6396037" cy="576262"/>
          </a:xfrm>
          <a:prstGeom prst="rect">
            <a:avLst/>
          </a:prstGeom>
          <a:noFill/>
          <a:ln>
            <a:noFill/>
          </a:ln>
        </p:spPr>
        <p:txBody>
          <a:bodyPr anchorCtr="0" anchor="ctr" bIns="46800" lIns="90000" spcFirstLastPara="1" rIns="90000" wrap="square" tIns="46800">
            <a:noAutofit/>
          </a:bodyPr>
          <a:lstStyle/>
          <a:p>
            <a:pPr indent="0" lvl="0" marL="0" marR="0" rtl="0" algn="ctr">
              <a:lnSpc>
                <a:spcPct val="90000"/>
              </a:lnSpc>
              <a:spcBef>
                <a:spcPts val="0"/>
              </a:spcBef>
              <a:spcAft>
                <a:spcPts val="0"/>
              </a:spcAft>
              <a:buClr>
                <a:srgbClr val="22228B"/>
              </a:buClr>
              <a:buSzPts val="2800"/>
              <a:buFont typeface="Arial"/>
              <a:buNone/>
            </a:pPr>
            <a:r>
              <a:rPr b="1" i="0" lang="en-US" sz="2800" u="none">
                <a:solidFill>
                  <a:srgbClr val="22228B"/>
                </a:solidFill>
                <a:latin typeface="Arial"/>
                <a:ea typeface="Arial"/>
                <a:cs typeface="Arial"/>
                <a:sym typeface="Arial"/>
              </a:rPr>
              <a:t>Ejercicio de Parcial (1/2)</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44" name="Shape 244"/>
        <p:cNvGrpSpPr/>
        <p:nvPr/>
      </p:nvGrpSpPr>
      <p:grpSpPr>
        <a:xfrm>
          <a:off x="0" y="0"/>
          <a:ext cx="0" cy="0"/>
          <a:chOff x="0" y="0"/>
          <a:chExt cx="0" cy="0"/>
        </a:xfrm>
      </p:grpSpPr>
      <p:sp>
        <p:nvSpPr>
          <p:cNvPr id="245" name="Google Shape;245;p21"/>
          <p:cNvSpPr txBox="1"/>
          <p:nvPr/>
        </p:nvSpPr>
        <p:spPr>
          <a:xfrm>
            <a:off x="200025" y="476250"/>
            <a:ext cx="9399587" cy="6124575"/>
          </a:xfrm>
          <a:prstGeom prst="rect">
            <a:avLst/>
          </a:prstGeom>
          <a:solidFill>
            <a:srgbClr val="F8F8F8"/>
          </a:solid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Clr>
                <a:srgbClr val="000000"/>
              </a:buClr>
              <a:buSzPts val="1500"/>
              <a:buFont typeface="Courier New"/>
              <a:buNone/>
            </a:pPr>
            <a:r>
              <a:rPr b="1" i="0" lang="en-US" sz="1500" u="none">
                <a:solidFill>
                  <a:srgbClr val="000000"/>
                </a:solidFill>
                <a:latin typeface="Courier New"/>
                <a:ea typeface="Courier New"/>
                <a:cs typeface="Courier New"/>
                <a:sym typeface="Courier New"/>
              </a:rPr>
              <a:t>public class Recorridos {</a:t>
            </a:r>
            <a:endParaRPr/>
          </a:p>
          <a:p>
            <a:pPr indent="0" lvl="0" marL="0" marR="0" rtl="0" algn="just">
              <a:lnSpc>
                <a:spcPct val="100000"/>
              </a:lnSpc>
              <a:spcBef>
                <a:spcPts val="300"/>
              </a:spcBef>
              <a:spcAft>
                <a:spcPts val="0"/>
              </a:spcAft>
              <a:buClr>
                <a:srgbClr val="333399"/>
              </a:buClr>
              <a:buSzPts val="1300"/>
              <a:buFont typeface="Courier New"/>
              <a:buNone/>
            </a:pPr>
            <a:r>
              <a:rPr b="1" i="0" lang="en-US" sz="1300" u="none">
                <a:solidFill>
                  <a:srgbClr val="333399"/>
                </a:solidFill>
                <a:latin typeface="Courier New"/>
                <a:ea typeface="Courier New"/>
                <a:cs typeface="Courier New"/>
                <a:sym typeface="Courier New"/>
              </a:rPr>
              <a:t> private void dfsConCosto(int i, Grafo&lt;T&gt; grafo, ListaGenerica&lt;Vertice&lt;T&gt;&gt; lis, </a:t>
            </a:r>
            <a:endParaRPr/>
          </a:p>
          <a:p>
            <a:pPr indent="0" lvl="0" marL="0" marR="0" rtl="0" algn="just">
              <a:lnSpc>
                <a:spcPct val="100000"/>
              </a:lnSpc>
              <a:spcBef>
                <a:spcPts val="300"/>
              </a:spcBef>
              <a:spcAft>
                <a:spcPts val="0"/>
              </a:spcAft>
              <a:buClr>
                <a:srgbClr val="333399"/>
              </a:buClr>
              <a:buSzPts val="1300"/>
              <a:buFont typeface="Courier New"/>
              <a:buNone/>
            </a:pPr>
            <a:r>
              <a:rPr b="1" i="0" lang="en-US" sz="1300" u="none">
                <a:solidFill>
                  <a:srgbClr val="333399"/>
                </a:solidFill>
                <a:latin typeface="Courier New"/>
                <a:ea typeface="Courier New"/>
                <a:cs typeface="Courier New"/>
                <a:sym typeface="Courier New"/>
              </a:rPr>
              <a:t>         boolean[] marca, int costo, ListaGenerica&lt;ListaGenerica&lt;Vertice&lt;T&gt;&gt;&gt; recorridos) {</a:t>
            </a:r>
            <a:endParaRPr/>
          </a:p>
          <a:p>
            <a:pPr indent="0" lvl="0" marL="0" marR="0" rtl="0" algn="just">
              <a:lnSpc>
                <a:spcPct val="100000"/>
              </a:lnSpc>
              <a:spcBef>
                <a:spcPts val="300"/>
              </a:spcBef>
              <a:spcAft>
                <a:spcPts val="0"/>
              </a:spcAft>
              <a:buClr>
                <a:srgbClr val="333399"/>
              </a:buClr>
              <a:buSzPts val="1200"/>
              <a:buFont typeface="Courier New"/>
              <a:buNone/>
            </a:pPr>
            <a:r>
              <a:rPr b="1" i="0" lang="en-US" sz="1200" u="none">
                <a:solidFill>
                  <a:srgbClr val="333399"/>
                </a:solidFill>
                <a:latin typeface="Courier New"/>
                <a:ea typeface="Courier New"/>
                <a:cs typeface="Courier New"/>
                <a:sym typeface="Courier New"/>
              </a:rPr>
              <a:t> </a:t>
            </a:r>
            <a:r>
              <a:rPr b="1" i="0" lang="en-US" sz="1200" u="none">
                <a:solidFill>
                  <a:srgbClr val="000000"/>
                </a:solidFill>
                <a:latin typeface="Courier New"/>
                <a:ea typeface="Courier New"/>
                <a:cs typeface="Courier New"/>
                <a:sym typeface="Courier New"/>
              </a:rPr>
              <a:t> </a:t>
            </a:r>
            <a:r>
              <a:rPr b="0" i="0" lang="en-US" sz="1200" u="none">
                <a:solidFill>
                  <a:srgbClr val="000000"/>
                </a:solidFill>
                <a:latin typeface="Courier New"/>
                <a:ea typeface="Courier New"/>
                <a:cs typeface="Courier New"/>
                <a:sym typeface="Courier New"/>
              </a:rPr>
              <a:t>Vertice&lt;T&gt; vDestino = null; int p=0,j=0;</a:t>
            </a:r>
            <a:endParaRPr/>
          </a:p>
          <a:p>
            <a:pPr indent="0" lvl="0" marL="0" marR="0" rtl="0" algn="just">
              <a:lnSpc>
                <a:spcPct val="100000"/>
              </a:lnSpc>
              <a:spcBef>
                <a:spcPts val="300"/>
              </a:spcBef>
              <a:spcAft>
                <a:spcPts val="0"/>
              </a:spcAft>
              <a:buClr>
                <a:srgbClr val="000000"/>
              </a:buClr>
              <a:buSzPts val="1200"/>
              <a:buFont typeface="Courier New"/>
              <a:buNone/>
            </a:pPr>
            <a:r>
              <a:rPr b="0" i="0" lang="en-US" sz="1200" u="none">
                <a:solidFill>
                  <a:srgbClr val="000000"/>
                </a:solidFill>
                <a:latin typeface="Courier New"/>
                <a:ea typeface="Courier New"/>
                <a:cs typeface="Courier New"/>
                <a:sym typeface="Courier New"/>
              </a:rPr>
              <a:t>  </a:t>
            </a:r>
            <a:r>
              <a:rPr b="1" i="0" lang="en-US" sz="1200" u="none">
                <a:solidFill>
                  <a:srgbClr val="000000"/>
                </a:solidFill>
                <a:latin typeface="Courier New"/>
                <a:ea typeface="Courier New"/>
                <a:cs typeface="Courier New"/>
                <a:sym typeface="Courier New"/>
              </a:rPr>
              <a:t>Vertice&lt;T&gt; v = grafo.listaDeVertices().elemento(i);</a:t>
            </a:r>
            <a:endParaRPr/>
          </a:p>
          <a:p>
            <a:pPr indent="0" lvl="0" marL="0" marR="0" rtl="0" algn="just">
              <a:lnSpc>
                <a:spcPct val="100000"/>
              </a:lnSpc>
              <a:spcBef>
                <a:spcPts val="300"/>
              </a:spcBef>
              <a:spcAft>
                <a:spcPts val="0"/>
              </a:spcAft>
              <a:buClr>
                <a:srgbClr val="000000"/>
              </a:buClr>
              <a:buSzPts val="1200"/>
              <a:buFont typeface="Courier New"/>
              <a:buNone/>
            </a:pPr>
            <a:r>
              <a:rPr b="1" i="0" lang="en-US" sz="1200" u="none">
                <a:solidFill>
                  <a:srgbClr val="000000"/>
                </a:solidFill>
                <a:latin typeface="Courier New"/>
                <a:ea typeface="Courier New"/>
                <a:cs typeface="Courier New"/>
                <a:sym typeface="Courier New"/>
              </a:rPr>
              <a:t>  ListaGenerica&lt;Arista&lt;T&gt;&gt; ady = grafo.listaDeAdyacentes(v);</a:t>
            </a:r>
            <a:endParaRPr/>
          </a:p>
          <a:p>
            <a:pPr indent="0" lvl="0" marL="0" marR="0" rtl="0" algn="just">
              <a:lnSpc>
                <a:spcPct val="100000"/>
              </a:lnSpc>
              <a:spcBef>
                <a:spcPts val="300"/>
              </a:spcBef>
              <a:spcAft>
                <a:spcPts val="0"/>
              </a:spcAft>
              <a:buClr>
                <a:srgbClr val="000000"/>
              </a:buClr>
              <a:buSzPts val="1200"/>
              <a:buFont typeface="Courier New"/>
              <a:buNone/>
            </a:pPr>
            <a:r>
              <a:rPr b="1" i="0" lang="en-US" sz="1200" u="none">
                <a:solidFill>
                  <a:srgbClr val="000000"/>
                </a:solidFill>
                <a:latin typeface="Courier New"/>
                <a:ea typeface="Courier New"/>
                <a:cs typeface="Courier New"/>
                <a:sym typeface="Courier New"/>
              </a:rPr>
              <a:t>  ady.comenzar();</a:t>
            </a:r>
            <a:endParaRPr/>
          </a:p>
          <a:p>
            <a:pPr indent="0" lvl="0" marL="0" marR="0" rtl="0" algn="just">
              <a:lnSpc>
                <a:spcPct val="100000"/>
              </a:lnSpc>
              <a:spcBef>
                <a:spcPts val="300"/>
              </a:spcBef>
              <a:spcAft>
                <a:spcPts val="0"/>
              </a:spcAft>
              <a:buClr>
                <a:srgbClr val="000000"/>
              </a:buClr>
              <a:buSzPts val="1200"/>
              <a:buFont typeface="Courier New"/>
              <a:buNone/>
            </a:pPr>
            <a:r>
              <a:rPr b="1" i="0" lang="en-US" sz="1200" u="none">
                <a:solidFill>
                  <a:srgbClr val="000000"/>
                </a:solidFill>
                <a:latin typeface="Courier New"/>
                <a:ea typeface="Courier New"/>
                <a:cs typeface="Courier New"/>
                <a:sym typeface="Courier New"/>
              </a:rPr>
              <a:t>   while(!ady.fin()){</a:t>
            </a:r>
            <a:endParaRPr/>
          </a:p>
          <a:p>
            <a:pPr indent="0" lvl="0" marL="0" marR="0" rtl="0" algn="just">
              <a:lnSpc>
                <a:spcPct val="100000"/>
              </a:lnSpc>
              <a:spcBef>
                <a:spcPts val="300"/>
              </a:spcBef>
              <a:spcAft>
                <a:spcPts val="0"/>
              </a:spcAft>
              <a:buClr>
                <a:srgbClr val="000000"/>
              </a:buClr>
              <a:buSzPts val="1200"/>
              <a:buFont typeface="Courier New"/>
              <a:buNone/>
            </a:pPr>
            <a:r>
              <a:rPr b="1" i="0" lang="en-US" sz="1200" u="none">
                <a:solidFill>
                  <a:srgbClr val="000000"/>
                </a:solidFill>
                <a:latin typeface="Courier New"/>
                <a:ea typeface="Courier New"/>
                <a:cs typeface="Courier New"/>
                <a:sym typeface="Courier New"/>
              </a:rPr>
              <a:t>      Arista&lt;T&gt; arista = ady.proximo(); </a:t>
            </a:r>
            <a:endParaRPr/>
          </a:p>
          <a:p>
            <a:pPr indent="0" lvl="1" marL="457200" marR="0" rtl="0" algn="just">
              <a:lnSpc>
                <a:spcPct val="100000"/>
              </a:lnSpc>
              <a:spcBef>
                <a:spcPts val="300"/>
              </a:spcBef>
              <a:spcAft>
                <a:spcPts val="0"/>
              </a:spcAft>
              <a:buClr>
                <a:srgbClr val="000000"/>
              </a:buClr>
              <a:buSzPts val="1200"/>
              <a:buFont typeface="Courier New"/>
              <a:buNone/>
            </a:pPr>
            <a:r>
              <a:rPr b="1" i="0" lang="en-US" sz="1200" u="none" cap="none" strike="noStrike">
                <a:solidFill>
                  <a:srgbClr val="000000"/>
                </a:solidFill>
                <a:latin typeface="Courier New"/>
                <a:ea typeface="Courier New"/>
                <a:cs typeface="Courier New"/>
                <a:sym typeface="Courier New"/>
              </a:rPr>
              <a:t> j = arista.getVerticeDestino().getPosicion();</a:t>
            </a:r>
            <a:endParaRPr/>
          </a:p>
          <a:p>
            <a:pPr indent="0" lvl="1" marL="457200" marR="0" rtl="0" algn="just">
              <a:lnSpc>
                <a:spcPct val="100000"/>
              </a:lnSpc>
              <a:spcBef>
                <a:spcPts val="300"/>
              </a:spcBef>
              <a:spcAft>
                <a:spcPts val="0"/>
              </a:spcAft>
              <a:buClr>
                <a:srgbClr val="000000"/>
              </a:buClr>
              <a:buSzPts val="1200"/>
              <a:buFont typeface="Courier New"/>
              <a:buNone/>
            </a:pPr>
            <a:r>
              <a:rPr b="1" i="0" lang="en-US" sz="1200" u="none" cap="none" strike="noStrike">
                <a:solidFill>
                  <a:srgbClr val="000000"/>
                </a:solidFill>
                <a:latin typeface="Courier New"/>
                <a:ea typeface="Courier New"/>
                <a:cs typeface="Courier New"/>
                <a:sym typeface="Courier New"/>
              </a:rPr>
              <a:t> if(!marca[j]){</a:t>
            </a:r>
            <a:endParaRPr/>
          </a:p>
          <a:p>
            <a:pPr indent="0" lvl="1" marL="457200" marR="0" rtl="0" algn="just">
              <a:lnSpc>
                <a:spcPct val="100000"/>
              </a:lnSpc>
              <a:spcBef>
                <a:spcPts val="300"/>
              </a:spcBef>
              <a:spcAft>
                <a:spcPts val="0"/>
              </a:spcAft>
              <a:buClr>
                <a:srgbClr val="000000"/>
              </a:buClr>
              <a:buSzPts val="1200"/>
              <a:buFont typeface="Courier New"/>
              <a:buNone/>
            </a:pPr>
            <a:r>
              <a:rPr b="1" i="0" lang="en-US" sz="1200" u="none" cap="none" strike="noStrike">
                <a:solidFill>
                  <a:srgbClr val="000000"/>
                </a:solidFill>
                <a:latin typeface="Courier New"/>
                <a:ea typeface="Courier New"/>
                <a:cs typeface="Courier New"/>
                <a:sym typeface="Courier New"/>
              </a:rPr>
              <a:t>    p = arista.getPeso();</a:t>
            </a:r>
            <a:endParaRPr/>
          </a:p>
          <a:p>
            <a:pPr indent="0" lvl="1" marL="457200" marR="0" rtl="0" algn="just">
              <a:lnSpc>
                <a:spcPct val="100000"/>
              </a:lnSpc>
              <a:spcBef>
                <a:spcPts val="300"/>
              </a:spcBef>
              <a:spcAft>
                <a:spcPts val="0"/>
              </a:spcAft>
              <a:buClr>
                <a:srgbClr val="000000"/>
              </a:buClr>
              <a:buSzPts val="1200"/>
              <a:buFont typeface="Courier New"/>
              <a:buNone/>
            </a:pPr>
            <a:r>
              <a:rPr b="1" i="0" lang="en-US" sz="1200" u="none" cap="none" strike="noStrike">
                <a:solidFill>
                  <a:srgbClr val="000000"/>
                </a:solidFill>
                <a:latin typeface="Courier New"/>
                <a:ea typeface="Courier New"/>
                <a:cs typeface="Courier New"/>
                <a:sym typeface="Courier New"/>
              </a:rPr>
              <a:t>    if ((</a:t>
            </a:r>
            <a:r>
              <a:rPr b="1" i="0" lang="en-US" sz="1200" u="none" cap="none" strike="noStrike">
                <a:solidFill>
                  <a:srgbClr val="333399"/>
                </a:solidFill>
                <a:latin typeface="Courier New"/>
                <a:ea typeface="Courier New"/>
                <a:cs typeface="Courier New"/>
                <a:sym typeface="Courier New"/>
              </a:rPr>
              <a:t>costo+p</a:t>
            </a:r>
            <a:r>
              <a:rPr b="1" i="0" lang="en-US" sz="1200" u="none" cap="none" strike="noStrike">
                <a:solidFill>
                  <a:srgbClr val="000000"/>
                </a:solidFill>
                <a:latin typeface="Courier New"/>
                <a:ea typeface="Courier New"/>
                <a:cs typeface="Courier New"/>
                <a:sym typeface="Courier New"/>
              </a:rPr>
              <a:t>) &lt;= 10) {</a:t>
            </a:r>
            <a:endParaRPr/>
          </a:p>
          <a:p>
            <a:pPr indent="0" lvl="1" marL="457200" marR="0" rtl="0" algn="just">
              <a:lnSpc>
                <a:spcPct val="100000"/>
              </a:lnSpc>
              <a:spcBef>
                <a:spcPts val="300"/>
              </a:spcBef>
              <a:spcAft>
                <a:spcPts val="0"/>
              </a:spcAft>
              <a:buClr>
                <a:srgbClr val="000000"/>
              </a:buClr>
              <a:buSzPts val="1200"/>
              <a:buFont typeface="Courier New"/>
              <a:buNone/>
            </a:pPr>
            <a:r>
              <a:rPr b="1" i="0" lang="en-US" sz="1200" u="none" cap="none" strike="noStrike">
                <a:solidFill>
                  <a:srgbClr val="000000"/>
                </a:solidFill>
                <a:latin typeface="Courier New"/>
                <a:ea typeface="Courier New"/>
                <a:cs typeface="Courier New"/>
                <a:sym typeface="Courier New"/>
              </a:rPr>
              <a:t>       vDestino = arista.getVerticeDestino();</a:t>
            </a:r>
            <a:endParaRPr/>
          </a:p>
          <a:p>
            <a:pPr indent="0" lvl="1" marL="457200" marR="0" rtl="0" algn="just">
              <a:lnSpc>
                <a:spcPct val="100000"/>
              </a:lnSpc>
              <a:spcBef>
                <a:spcPts val="300"/>
              </a:spcBef>
              <a:spcAft>
                <a:spcPts val="0"/>
              </a:spcAft>
              <a:buClr>
                <a:srgbClr val="333399"/>
              </a:buClr>
              <a:buSzPts val="1200"/>
              <a:buFont typeface="Courier New"/>
              <a:buNone/>
            </a:pPr>
            <a:r>
              <a:rPr b="1" i="0" lang="en-US" sz="1200" u="none" cap="none" strike="noStrike">
                <a:solidFill>
                  <a:srgbClr val="333399"/>
                </a:solidFill>
                <a:latin typeface="Courier New"/>
                <a:ea typeface="Courier New"/>
                <a:cs typeface="Courier New"/>
                <a:sym typeface="Courier New"/>
              </a:rPr>
              <a:t>       lis.agregarFinal(vDestino);</a:t>
            </a:r>
            <a:endParaRPr/>
          </a:p>
          <a:p>
            <a:pPr indent="0" lvl="1" marL="457200" marR="0" rtl="0" algn="just">
              <a:lnSpc>
                <a:spcPct val="100000"/>
              </a:lnSpc>
              <a:spcBef>
                <a:spcPts val="300"/>
              </a:spcBef>
              <a:spcAft>
                <a:spcPts val="0"/>
              </a:spcAft>
              <a:buClr>
                <a:srgbClr val="333399"/>
              </a:buClr>
              <a:buSzPts val="1200"/>
              <a:buFont typeface="Courier New"/>
              <a:buNone/>
            </a:pPr>
            <a:r>
              <a:rPr b="1" i="0" lang="en-US" sz="1200" u="none" cap="none" strike="noStrike">
                <a:solidFill>
                  <a:srgbClr val="333399"/>
                </a:solidFill>
                <a:latin typeface="Courier New"/>
                <a:ea typeface="Courier New"/>
                <a:cs typeface="Courier New"/>
                <a:sym typeface="Courier New"/>
              </a:rPr>
              <a:t>       marca[j] = true;</a:t>
            </a:r>
            <a:endParaRPr/>
          </a:p>
          <a:p>
            <a:pPr indent="0" lvl="1" marL="457200" marR="0" rtl="0" algn="just">
              <a:lnSpc>
                <a:spcPct val="100000"/>
              </a:lnSpc>
              <a:spcBef>
                <a:spcPts val="300"/>
              </a:spcBef>
              <a:spcAft>
                <a:spcPts val="0"/>
              </a:spcAft>
              <a:buClr>
                <a:srgbClr val="333399"/>
              </a:buClr>
              <a:buSzPts val="1200"/>
              <a:buFont typeface="Courier New"/>
              <a:buNone/>
            </a:pPr>
            <a:r>
              <a:rPr b="1" i="0" lang="en-US" sz="1200" u="none" cap="none" strike="noStrike">
                <a:solidFill>
                  <a:srgbClr val="333399"/>
                </a:solidFill>
                <a:latin typeface="Courier New"/>
                <a:ea typeface="Courier New"/>
                <a:cs typeface="Courier New"/>
                <a:sym typeface="Courier New"/>
              </a:rPr>
              <a:t>       </a:t>
            </a:r>
            <a:r>
              <a:rPr b="1" i="0" lang="en-US" sz="1200" u="none" cap="none" strike="noStrike">
                <a:solidFill>
                  <a:srgbClr val="000000"/>
                </a:solidFill>
                <a:latin typeface="Courier New"/>
                <a:ea typeface="Courier New"/>
                <a:cs typeface="Courier New"/>
                <a:sym typeface="Courier New"/>
              </a:rPr>
              <a:t>if (</a:t>
            </a:r>
            <a:r>
              <a:rPr b="1" i="0" lang="en-US" sz="1200" u="none" cap="none" strike="noStrike">
                <a:solidFill>
                  <a:srgbClr val="00B050"/>
                </a:solidFill>
                <a:latin typeface="Courier New"/>
                <a:ea typeface="Courier New"/>
                <a:cs typeface="Courier New"/>
                <a:sym typeface="Courier New"/>
              </a:rPr>
              <a:t>(</a:t>
            </a:r>
            <a:r>
              <a:rPr b="1" i="0" lang="en-US" sz="1200" u="none" cap="none" strike="noStrike">
                <a:solidFill>
                  <a:srgbClr val="333399"/>
                </a:solidFill>
                <a:latin typeface="Courier New"/>
                <a:ea typeface="Courier New"/>
                <a:cs typeface="Courier New"/>
                <a:sym typeface="Courier New"/>
              </a:rPr>
              <a:t>costo+p</a:t>
            </a:r>
            <a:r>
              <a:rPr b="1" i="0" lang="en-US" sz="1200" u="none" cap="none" strike="noStrike">
                <a:solidFill>
                  <a:srgbClr val="00B050"/>
                </a:solidFill>
                <a:latin typeface="Courier New"/>
                <a:ea typeface="Courier New"/>
                <a:cs typeface="Courier New"/>
                <a:sym typeface="Courier New"/>
              </a:rPr>
              <a:t>)</a:t>
            </a:r>
            <a:r>
              <a:rPr b="1" i="0" lang="en-US" sz="1200" u="none" cap="none" strike="noStrike">
                <a:solidFill>
                  <a:srgbClr val="000000"/>
                </a:solidFill>
                <a:latin typeface="Courier New"/>
                <a:ea typeface="Courier New"/>
                <a:cs typeface="Courier New"/>
                <a:sym typeface="Courier New"/>
              </a:rPr>
              <a:t>==10)</a:t>
            </a:r>
            <a:endParaRPr/>
          </a:p>
          <a:p>
            <a:pPr indent="0" lvl="1" marL="457200" marR="0" rtl="0" algn="just">
              <a:lnSpc>
                <a:spcPct val="100000"/>
              </a:lnSpc>
              <a:spcBef>
                <a:spcPts val="300"/>
              </a:spcBef>
              <a:spcAft>
                <a:spcPts val="0"/>
              </a:spcAft>
              <a:buClr>
                <a:srgbClr val="000000"/>
              </a:buClr>
              <a:buSzPts val="1200"/>
              <a:buFont typeface="Courier New"/>
              <a:buNone/>
            </a:pPr>
            <a:r>
              <a:rPr b="1" i="0" lang="en-US" sz="1200" u="none" cap="none" strike="noStrike">
                <a:solidFill>
                  <a:srgbClr val="000000"/>
                </a:solidFill>
                <a:latin typeface="Courier New"/>
                <a:ea typeface="Courier New"/>
                <a:cs typeface="Courier New"/>
                <a:sym typeface="Courier New"/>
              </a:rPr>
              <a:t>         recorridos.add(lis.copia()); </a:t>
            </a:r>
            <a:endParaRPr/>
          </a:p>
          <a:p>
            <a:pPr indent="0" lvl="1" marL="457200" marR="0" rtl="0" algn="just">
              <a:lnSpc>
                <a:spcPct val="100000"/>
              </a:lnSpc>
              <a:spcBef>
                <a:spcPts val="300"/>
              </a:spcBef>
              <a:spcAft>
                <a:spcPts val="0"/>
              </a:spcAft>
              <a:buClr>
                <a:srgbClr val="000000"/>
              </a:buClr>
              <a:buSzPts val="1200"/>
              <a:buFont typeface="Courier New"/>
              <a:buNone/>
            </a:pPr>
            <a:r>
              <a:rPr b="1" i="0" lang="en-US" sz="1200" u="none" cap="none" strike="noStrike">
                <a:solidFill>
                  <a:srgbClr val="000000"/>
                </a:solidFill>
                <a:latin typeface="Courier New"/>
                <a:ea typeface="Courier New"/>
                <a:cs typeface="Courier New"/>
                <a:sym typeface="Courier New"/>
              </a:rPr>
              <a:t>       else</a:t>
            </a:r>
            <a:endParaRPr/>
          </a:p>
          <a:p>
            <a:pPr indent="0" lvl="1" marL="457200" marR="0" rtl="0" algn="just">
              <a:lnSpc>
                <a:spcPct val="100000"/>
              </a:lnSpc>
              <a:spcBef>
                <a:spcPts val="300"/>
              </a:spcBef>
              <a:spcAft>
                <a:spcPts val="0"/>
              </a:spcAft>
              <a:buClr>
                <a:srgbClr val="000000"/>
              </a:buClr>
              <a:buSzPts val="1200"/>
              <a:buFont typeface="Courier New"/>
              <a:buNone/>
            </a:pPr>
            <a:r>
              <a:rPr b="1" i="0" lang="en-US" sz="1200" u="none" cap="none" strike="noStrike">
                <a:solidFill>
                  <a:srgbClr val="000000"/>
                </a:solidFill>
                <a:latin typeface="Courier New"/>
                <a:ea typeface="Courier New"/>
                <a:cs typeface="Courier New"/>
                <a:sym typeface="Courier New"/>
              </a:rPr>
              <a:t>         this.dfsConCosto(j, grafo, lis, marca, </a:t>
            </a:r>
            <a:r>
              <a:rPr b="1" i="0" lang="en-US" sz="1200" u="none" cap="none" strike="noStrike">
                <a:solidFill>
                  <a:srgbClr val="333399"/>
                </a:solidFill>
                <a:latin typeface="Courier New"/>
                <a:ea typeface="Courier New"/>
                <a:cs typeface="Courier New"/>
                <a:sym typeface="Courier New"/>
              </a:rPr>
              <a:t>costo+p</a:t>
            </a:r>
            <a:r>
              <a:rPr b="1" i="0" lang="en-US" sz="1200" u="none" cap="none" strike="noStrike">
                <a:solidFill>
                  <a:srgbClr val="000000"/>
                </a:solidFill>
                <a:latin typeface="Courier New"/>
                <a:ea typeface="Courier New"/>
                <a:cs typeface="Courier New"/>
                <a:sym typeface="Courier New"/>
              </a:rPr>
              <a:t>, recorridos);</a:t>
            </a:r>
            <a:endParaRPr/>
          </a:p>
          <a:p>
            <a:pPr indent="0" lvl="1" marL="457200" marR="0" rtl="0" algn="just">
              <a:lnSpc>
                <a:spcPct val="100000"/>
              </a:lnSpc>
              <a:spcBef>
                <a:spcPts val="300"/>
              </a:spcBef>
              <a:spcAft>
                <a:spcPts val="0"/>
              </a:spcAft>
              <a:buClr>
                <a:srgbClr val="333399"/>
              </a:buClr>
              <a:buSzPts val="1200"/>
              <a:buFont typeface="Courier New"/>
              <a:buNone/>
            </a:pPr>
            <a:r>
              <a:rPr b="1" i="0" lang="en-US" sz="1200" u="none" cap="none" strike="noStrike">
                <a:solidFill>
                  <a:srgbClr val="333399"/>
                </a:solidFill>
                <a:latin typeface="Courier New"/>
                <a:ea typeface="Courier New"/>
                <a:cs typeface="Courier New"/>
                <a:sym typeface="Courier New"/>
              </a:rPr>
              <a:t>       lis.eliminar(vDestino);</a:t>
            </a:r>
            <a:endParaRPr/>
          </a:p>
          <a:p>
            <a:pPr indent="0" lvl="1" marL="457200" marR="0" rtl="0" algn="just">
              <a:lnSpc>
                <a:spcPct val="100000"/>
              </a:lnSpc>
              <a:spcBef>
                <a:spcPts val="300"/>
              </a:spcBef>
              <a:spcAft>
                <a:spcPts val="0"/>
              </a:spcAft>
              <a:buClr>
                <a:srgbClr val="333399"/>
              </a:buClr>
              <a:buSzPts val="1200"/>
              <a:buFont typeface="Courier New"/>
              <a:buNone/>
            </a:pPr>
            <a:r>
              <a:rPr b="1" i="0" lang="en-US" sz="1200" u="none" cap="none" strike="noStrike">
                <a:solidFill>
                  <a:srgbClr val="333399"/>
                </a:solidFill>
                <a:latin typeface="Courier New"/>
                <a:ea typeface="Courier New"/>
                <a:cs typeface="Courier New"/>
                <a:sym typeface="Courier New"/>
              </a:rPr>
              <a:t>       marca[j]= false;</a:t>
            </a:r>
            <a:endParaRPr/>
          </a:p>
          <a:p>
            <a:pPr indent="0" lvl="1" marL="457200" marR="0" rtl="0" algn="just">
              <a:lnSpc>
                <a:spcPct val="100000"/>
              </a:lnSpc>
              <a:spcBef>
                <a:spcPts val="300"/>
              </a:spcBef>
              <a:spcAft>
                <a:spcPts val="0"/>
              </a:spcAft>
              <a:buClr>
                <a:srgbClr val="333399"/>
              </a:buClr>
              <a:buSzPts val="1200"/>
              <a:buFont typeface="Courier New"/>
              <a:buNone/>
            </a:pPr>
            <a:r>
              <a:rPr b="1" i="0" lang="en-US" sz="1200" u="none" cap="none" strike="noStrike">
                <a:solidFill>
                  <a:srgbClr val="333399"/>
                </a:solidFill>
                <a:latin typeface="Courier New"/>
                <a:ea typeface="Courier New"/>
                <a:cs typeface="Courier New"/>
                <a:sym typeface="Courier New"/>
              </a:rPr>
              <a:t> </a:t>
            </a:r>
            <a:r>
              <a:rPr b="1" i="0" lang="en-US" sz="1200" u="none" cap="none" strike="noStrike">
                <a:solidFill>
                  <a:srgbClr val="000000"/>
                </a:solidFill>
                <a:latin typeface="Courier New"/>
                <a:ea typeface="Courier New"/>
                <a:cs typeface="Courier New"/>
                <a:sym typeface="Courier New"/>
              </a:rPr>
              <a:t>    }</a:t>
            </a:r>
            <a:endParaRPr/>
          </a:p>
          <a:p>
            <a:pPr indent="0" lvl="1" marL="457200" marR="0" rtl="0" algn="just">
              <a:lnSpc>
                <a:spcPct val="100000"/>
              </a:lnSpc>
              <a:spcBef>
                <a:spcPts val="300"/>
              </a:spcBef>
              <a:spcAft>
                <a:spcPts val="0"/>
              </a:spcAft>
              <a:buClr>
                <a:srgbClr val="000000"/>
              </a:buClr>
              <a:buSzPts val="1200"/>
              <a:buFont typeface="Courier New"/>
              <a:buNone/>
            </a:pPr>
            <a:r>
              <a:rPr b="1" i="0" lang="en-US" sz="1200" u="none" cap="none" strike="noStrike">
                <a:solidFill>
                  <a:srgbClr val="000000"/>
                </a:solidFill>
                <a:latin typeface="Courier New"/>
                <a:ea typeface="Courier New"/>
                <a:cs typeface="Courier New"/>
                <a:sym typeface="Courier New"/>
              </a:rPr>
              <a:t> }</a:t>
            </a:r>
            <a:endParaRPr/>
          </a:p>
          <a:p>
            <a:pPr indent="0" lvl="1" marL="457200" marR="0" rtl="0" algn="just">
              <a:lnSpc>
                <a:spcPct val="100000"/>
              </a:lnSpc>
              <a:spcBef>
                <a:spcPts val="300"/>
              </a:spcBef>
              <a:spcAft>
                <a:spcPts val="0"/>
              </a:spcAft>
              <a:buClr>
                <a:srgbClr val="000000"/>
              </a:buClr>
              <a:buSzPts val="1200"/>
              <a:buFont typeface="Courier New"/>
              <a:buNone/>
            </a:pPr>
            <a:r>
              <a:rPr b="1" i="0" lang="en-US" sz="1200" u="none" cap="none" strike="noStrike">
                <a:solidFill>
                  <a:srgbClr val="000000"/>
                </a:solidFill>
                <a:latin typeface="Courier New"/>
                <a:ea typeface="Courier New"/>
                <a:cs typeface="Courier New"/>
                <a:sym typeface="Courier New"/>
              </a:rPr>
              <a:t>}</a:t>
            </a:r>
            <a:endParaRPr/>
          </a:p>
          <a:p>
            <a:pPr indent="0" lvl="0" marL="0" marR="0" rtl="0" algn="just">
              <a:lnSpc>
                <a:spcPct val="100000"/>
              </a:lnSpc>
              <a:spcBef>
                <a:spcPts val="300"/>
              </a:spcBef>
              <a:spcAft>
                <a:spcPts val="0"/>
              </a:spcAft>
              <a:buClr>
                <a:srgbClr val="FF0000"/>
              </a:buClr>
              <a:buSzPts val="1200"/>
              <a:buFont typeface="Courier New"/>
              <a:buNone/>
            </a:pPr>
            <a:r>
              <a:rPr b="1" i="0" lang="en-US" sz="1200" u="none">
                <a:solidFill>
                  <a:srgbClr val="FF0000"/>
                </a:solidFill>
                <a:latin typeface="Courier New"/>
                <a:ea typeface="Courier New"/>
                <a:cs typeface="Courier New"/>
                <a:sym typeface="Courier New"/>
              </a:rPr>
              <a:t> </a:t>
            </a:r>
            <a:r>
              <a:rPr b="1" i="0" lang="en-US" sz="1400" u="none">
                <a:solidFill>
                  <a:srgbClr val="FF0000"/>
                </a:solidFill>
                <a:latin typeface="Courier New"/>
                <a:ea typeface="Courier New"/>
                <a:cs typeface="Courier New"/>
                <a:sym typeface="Courier New"/>
              </a:rPr>
              <a:t>}</a:t>
            </a:r>
            <a:endParaRPr/>
          </a:p>
          <a:p>
            <a:pPr indent="0" lvl="0" marL="0" marR="0" rtl="0" algn="just">
              <a:lnSpc>
                <a:spcPct val="100000"/>
              </a:lnSpc>
              <a:spcBef>
                <a:spcPts val="300"/>
              </a:spcBef>
              <a:spcAft>
                <a:spcPts val="0"/>
              </a:spcAft>
              <a:buClr>
                <a:srgbClr val="000000"/>
              </a:buClr>
              <a:buSzPts val="1200"/>
              <a:buFont typeface="Courier New"/>
              <a:buNone/>
            </a:pPr>
            <a:r>
              <a:rPr b="1" i="0" lang="en-US" sz="1200" u="none">
                <a:solidFill>
                  <a:srgbClr val="000000"/>
                </a:solidFill>
                <a:latin typeface="Courier New"/>
                <a:ea typeface="Courier New"/>
                <a:cs typeface="Courier New"/>
                <a:sym typeface="Courier New"/>
              </a:rPr>
              <a:t>}</a:t>
            </a:r>
            <a:endParaRPr/>
          </a:p>
        </p:txBody>
      </p:sp>
      <p:pic>
        <p:nvPicPr>
          <p:cNvPr id="246" name="Google Shape;246;p21"/>
          <p:cNvPicPr preferRelativeResize="0"/>
          <p:nvPr/>
        </p:nvPicPr>
        <p:blipFill rotWithShape="1">
          <a:blip r:embed="rId3">
            <a:alphaModFix/>
          </a:blip>
          <a:srcRect b="0" l="0" r="0" t="0"/>
          <a:stretch/>
        </p:blipFill>
        <p:spPr>
          <a:xfrm>
            <a:off x="3271837" y="5286375"/>
            <a:ext cx="6324600" cy="1257300"/>
          </a:xfrm>
          <a:prstGeom prst="rect">
            <a:avLst/>
          </a:prstGeom>
          <a:noFill/>
          <a:ln>
            <a:noFill/>
          </a:ln>
        </p:spPr>
      </p:pic>
      <p:sp>
        <p:nvSpPr>
          <p:cNvPr id="247" name="Google Shape;247;p21"/>
          <p:cNvSpPr txBox="1"/>
          <p:nvPr/>
        </p:nvSpPr>
        <p:spPr>
          <a:xfrm>
            <a:off x="1833562" y="44450"/>
            <a:ext cx="6396037" cy="576262"/>
          </a:xfrm>
          <a:prstGeom prst="rect">
            <a:avLst/>
          </a:prstGeom>
          <a:noFill/>
          <a:ln>
            <a:noFill/>
          </a:ln>
        </p:spPr>
        <p:txBody>
          <a:bodyPr anchorCtr="0" anchor="ctr" bIns="46800" lIns="90000" spcFirstLastPara="1" rIns="90000" wrap="square" tIns="46800">
            <a:noAutofit/>
          </a:bodyPr>
          <a:lstStyle/>
          <a:p>
            <a:pPr indent="0" lvl="0" marL="0" marR="0" rtl="0" algn="ctr">
              <a:lnSpc>
                <a:spcPct val="90000"/>
              </a:lnSpc>
              <a:spcBef>
                <a:spcPts val="0"/>
              </a:spcBef>
              <a:spcAft>
                <a:spcPts val="0"/>
              </a:spcAft>
              <a:buClr>
                <a:srgbClr val="22228B"/>
              </a:buClr>
              <a:buSzPts val="2800"/>
              <a:buFont typeface="Arial"/>
              <a:buNone/>
            </a:pPr>
            <a:r>
              <a:rPr b="1" i="0" lang="en-US" sz="2800" u="none">
                <a:solidFill>
                  <a:srgbClr val="22228B"/>
                </a:solidFill>
                <a:latin typeface="Arial"/>
                <a:ea typeface="Arial"/>
                <a:cs typeface="Arial"/>
                <a:sym typeface="Arial"/>
              </a:rPr>
              <a:t>Ejercicio de Parcial (2/2)</a:t>
            </a:r>
            <a:endParaRPr/>
          </a:p>
        </p:txBody>
      </p:sp>
      <p:pic>
        <p:nvPicPr>
          <p:cNvPr id="248" name="Google Shape;248;p21"/>
          <p:cNvPicPr preferRelativeResize="0"/>
          <p:nvPr/>
        </p:nvPicPr>
        <p:blipFill rotWithShape="1">
          <a:blip r:embed="rId4">
            <a:alphaModFix/>
          </a:blip>
          <a:srcRect b="0" l="0" r="0" t="0"/>
          <a:stretch/>
        </p:blipFill>
        <p:spPr>
          <a:xfrm>
            <a:off x="5899150" y="2005012"/>
            <a:ext cx="3878262" cy="207168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53" name="Shape 253"/>
        <p:cNvGrpSpPr/>
        <p:nvPr/>
      </p:nvGrpSpPr>
      <p:grpSpPr>
        <a:xfrm>
          <a:off x="0" y="0"/>
          <a:ext cx="0" cy="0"/>
          <a:chOff x="0" y="0"/>
          <a:chExt cx="0" cy="0"/>
        </a:xfrm>
      </p:grpSpPr>
      <p:sp>
        <p:nvSpPr>
          <p:cNvPr id="254" name="Google Shape;254;p22"/>
          <p:cNvSpPr txBox="1"/>
          <p:nvPr/>
        </p:nvSpPr>
        <p:spPr>
          <a:xfrm>
            <a:off x="560387" y="3062287"/>
            <a:ext cx="8713800" cy="3356100"/>
          </a:xfrm>
          <a:prstGeom prst="rect">
            <a:avLst/>
          </a:prstGeom>
          <a:solidFill>
            <a:srgbClr val="F2F2F2"/>
          </a:solid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Clr>
                <a:srgbClr val="000000"/>
              </a:buClr>
              <a:buSzPts val="1500"/>
              <a:buFont typeface="Courier New"/>
              <a:buNone/>
            </a:pPr>
            <a:r>
              <a:rPr b="1" i="0" lang="en-US" sz="1500" u="none">
                <a:solidFill>
                  <a:srgbClr val="000000"/>
                </a:solidFill>
                <a:latin typeface="Courier New"/>
                <a:ea typeface="Courier New"/>
                <a:cs typeface="Courier New"/>
                <a:sym typeface="Courier New"/>
              </a:rPr>
              <a:t>public class Recorridos {</a:t>
            </a:r>
            <a:endParaRPr/>
          </a:p>
          <a:p>
            <a:pPr indent="0" lvl="0" marL="0" marR="0" rtl="0" algn="just">
              <a:lnSpc>
                <a:spcPct val="100000"/>
              </a:lnSpc>
              <a:spcBef>
                <a:spcPts val="300"/>
              </a:spcBef>
              <a:spcAft>
                <a:spcPts val="0"/>
              </a:spcAft>
              <a:buClr>
                <a:srgbClr val="FF0000"/>
              </a:buClr>
              <a:buSzPts val="1300"/>
              <a:buFont typeface="Courier New"/>
              <a:buNone/>
            </a:pPr>
            <a:r>
              <a:rPr b="1" i="0" lang="en-US" sz="1300" u="none">
                <a:solidFill>
                  <a:srgbClr val="FF0000"/>
                </a:solidFill>
                <a:latin typeface="Courier New"/>
                <a:ea typeface="Courier New"/>
                <a:cs typeface="Courier New"/>
                <a:sym typeface="Courier New"/>
              </a:rPr>
              <a:t> </a:t>
            </a:r>
            <a:r>
              <a:rPr b="1" i="0" lang="en-US" sz="1500" u="none">
                <a:solidFill>
                  <a:srgbClr val="000000"/>
                </a:solidFill>
                <a:latin typeface="Courier New"/>
                <a:ea typeface="Courier New"/>
                <a:cs typeface="Courier New"/>
                <a:sym typeface="Courier New"/>
              </a:rPr>
              <a:t>public void bfs(Grafo&lt;T&gt; grafo) {</a:t>
            </a:r>
            <a:endParaRPr/>
          </a:p>
          <a:p>
            <a:pPr indent="0" lvl="0" marL="0" marR="0" rtl="0" algn="just">
              <a:lnSpc>
                <a:spcPct val="100000"/>
              </a:lnSpc>
              <a:spcBef>
                <a:spcPts val="300"/>
              </a:spcBef>
              <a:spcAft>
                <a:spcPts val="0"/>
              </a:spcAft>
              <a:buClr>
                <a:srgbClr val="000000"/>
              </a:buClr>
              <a:buSzPts val="1500"/>
              <a:buFont typeface="Courier New"/>
              <a:buNone/>
            </a:pPr>
            <a:r>
              <a:rPr b="1" i="0" lang="en-US" sz="1500" u="none">
                <a:solidFill>
                  <a:srgbClr val="000000"/>
                </a:solidFill>
                <a:latin typeface="Courier New"/>
                <a:ea typeface="Courier New"/>
                <a:cs typeface="Courier New"/>
                <a:sym typeface="Courier New"/>
              </a:rPr>
              <a:t>   boolean[] marca = new boolean[grafo.listaDeVertices().tamanio()+1];</a:t>
            </a:r>
            <a:endParaRPr/>
          </a:p>
          <a:p>
            <a:pPr indent="0" lvl="0" marL="0" marR="0" rtl="0" algn="just">
              <a:lnSpc>
                <a:spcPct val="100000"/>
              </a:lnSpc>
              <a:spcBef>
                <a:spcPts val="300"/>
              </a:spcBef>
              <a:spcAft>
                <a:spcPts val="0"/>
              </a:spcAft>
              <a:buClr>
                <a:srgbClr val="000000"/>
              </a:buClr>
              <a:buSzPts val="1500"/>
              <a:buFont typeface="Courier New"/>
              <a:buNone/>
            </a:pPr>
            <a:r>
              <a:rPr b="1" i="0" lang="en-US" sz="1500" u="none">
                <a:solidFill>
                  <a:srgbClr val="000000"/>
                </a:solidFill>
                <a:latin typeface="Courier New"/>
                <a:ea typeface="Courier New"/>
                <a:cs typeface="Courier New"/>
                <a:sym typeface="Courier New"/>
              </a:rPr>
              <a:t>   for (int i = 1; i &lt;= marca.length; i++) {</a:t>
            </a:r>
            <a:endParaRPr/>
          </a:p>
          <a:p>
            <a:pPr indent="0" lvl="0" marL="0" marR="0" rtl="0" algn="just">
              <a:lnSpc>
                <a:spcPct val="100000"/>
              </a:lnSpc>
              <a:spcBef>
                <a:spcPts val="300"/>
              </a:spcBef>
              <a:spcAft>
                <a:spcPts val="0"/>
              </a:spcAft>
              <a:buClr>
                <a:srgbClr val="000000"/>
              </a:buClr>
              <a:buSzPts val="1500"/>
              <a:buFont typeface="Courier New"/>
              <a:buNone/>
            </a:pPr>
            <a:r>
              <a:rPr b="1" i="0" lang="en-US" sz="1500" u="none">
                <a:solidFill>
                  <a:srgbClr val="000000"/>
                </a:solidFill>
                <a:latin typeface="Courier New"/>
                <a:ea typeface="Courier New"/>
                <a:cs typeface="Courier New"/>
                <a:sym typeface="Courier New"/>
              </a:rPr>
              <a:t>     if (!marca[i])</a:t>
            </a:r>
            <a:endParaRPr/>
          </a:p>
          <a:p>
            <a:pPr indent="0" lvl="0" marL="0" marR="0" rtl="0" algn="just">
              <a:lnSpc>
                <a:spcPct val="100000"/>
              </a:lnSpc>
              <a:spcBef>
                <a:spcPts val="300"/>
              </a:spcBef>
              <a:spcAft>
                <a:spcPts val="0"/>
              </a:spcAft>
              <a:buClr>
                <a:srgbClr val="000000"/>
              </a:buClr>
              <a:buSzPts val="1500"/>
              <a:buFont typeface="Courier New"/>
              <a:buNone/>
            </a:pPr>
            <a:r>
              <a:rPr b="1" i="0" lang="en-US" sz="1500" u="none">
                <a:solidFill>
                  <a:srgbClr val="000000"/>
                </a:solidFill>
                <a:latin typeface="Courier New"/>
                <a:ea typeface="Courier New"/>
                <a:cs typeface="Courier New"/>
                <a:sym typeface="Courier New"/>
              </a:rPr>
              <a:t>        this.bfs(i, grafo, marca);  </a:t>
            </a:r>
            <a:r>
              <a:rPr b="0" i="0" lang="en-US" sz="1500" u="none">
                <a:solidFill>
                  <a:srgbClr val="000000"/>
                </a:solidFill>
                <a:latin typeface="Courier New"/>
                <a:ea typeface="Courier New"/>
                <a:cs typeface="Courier New"/>
                <a:sym typeface="Courier New"/>
              </a:rPr>
              <a:t>//las listas empiezan en la pos 1</a:t>
            </a:r>
            <a:endParaRPr/>
          </a:p>
          <a:p>
            <a:pPr indent="0" lvl="0" marL="0" marR="0" rtl="0" algn="just">
              <a:lnSpc>
                <a:spcPct val="100000"/>
              </a:lnSpc>
              <a:spcBef>
                <a:spcPts val="300"/>
              </a:spcBef>
              <a:spcAft>
                <a:spcPts val="0"/>
              </a:spcAft>
              <a:buClr>
                <a:srgbClr val="000000"/>
              </a:buClr>
              <a:buSzPts val="1500"/>
              <a:buFont typeface="Courier New"/>
              <a:buNone/>
            </a:pPr>
            <a:r>
              <a:rPr b="1" i="0" lang="en-US" sz="1500" u="none">
                <a:solidFill>
                  <a:srgbClr val="000000"/>
                </a:solidFill>
                <a:latin typeface="Courier New"/>
                <a:ea typeface="Courier New"/>
                <a:cs typeface="Courier New"/>
                <a:sym typeface="Courier New"/>
              </a:rPr>
              <a:t>   }</a:t>
            </a:r>
            <a:endParaRPr/>
          </a:p>
          <a:p>
            <a:pPr indent="0" lvl="0" marL="0" marR="0" rtl="0" algn="just">
              <a:lnSpc>
                <a:spcPct val="100000"/>
              </a:lnSpc>
              <a:spcBef>
                <a:spcPts val="300"/>
              </a:spcBef>
              <a:spcAft>
                <a:spcPts val="0"/>
              </a:spcAft>
              <a:buClr>
                <a:srgbClr val="000000"/>
              </a:buClr>
              <a:buSzPts val="1500"/>
              <a:buFont typeface="Courier New"/>
              <a:buNone/>
            </a:pPr>
            <a:r>
              <a:rPr b="1" i="0" lang="en-US" sz="1500" u="none">
                <a:solidFill>
                  <a:srgbClr val="000000"/>
                </a:solidFill>
                <a:latin typeface="Courier New"/>
                <a:ea typeface="Courier New"/>
                <a:cs typeface="Courier New"/>
                <a:sym typeface="Courier New"/>
              </a:rPr>
              <a:t> }</a:t>
            </a:r>
            <a:endParaRPr/>
          </a:p>
          <a:p>
            <a:pPr indent="0" lvl="0" marL="0" marR="0" rtl="0" algn="just">
              <a:lnSpc>
                <a:spcPct val="100000"/>
              </a:lnSpc>
              <a:spcBef>
                <a:spcPts val="300"/>
              </a:spcBef>
              <a:spcAft>
                <a:spcPts val="0"/>
              </a:spcAft>
              <a:buClr>
                <a:srgbClr val="000000"/>
              </a:buClr>
              <a:buSzPts val="1500"/>
              <a:buFont typeface="Courier New"/>
              <a:buNone/>
            </a:pPr>
            <a:r>
              <a:rPr b="1" i="0" lang="en-US" sz="1500" u="none">
                <a:solidFill>
                  <a:srgbClr val="000000"/>
                </a:solidFill>
                <a:latin typeface="Courier New"/>
                <a:ea typeface="Courier New"/>
                <a:cs typeface="Courier New"/>
                <a:sym typeface="Courier New"/>
              </a:rPr>
              <a:t> private void bfs (int i, Grafo&lt;T&gt; grafo, boolean[] marca) {</a:t>
            </a:r>
            <a:endParaRPr/>
          </a:p>
          <a:p>
            <a:pPr indent="0" lvl="0" marL="0" marR="0" rtl="0" algn="just">
              <a:lnSpc>
                <a:spcPct val="100000"/>
              </a:lnSpc>
              <a:spcBef>
                <a:spcPts val="300"/>
              </a:spcBef>
              <a:spcAft>
                <a:spcPts val="0"/>
              </a:spcAft>
              <a:buClr>
                <a:srgbClr val="000000"/>
              </a:buClr>
              <a:buSzPts val="1500"/>
              <a:buFont typeface="Courier New"/>
              <a:buNone/>
            </a:pPr>
            <a:r>
              <a:rPr b="1" i="0" lang="en-US" sz="1500" u="none">
                <a:solidFill>
                  <a:srgbClr val="000000"/>
                </a:solidFill>
                <a:latin typeface="Courier New"/>
                <a:ea typeface="Courier New"/>
                <a:cs typeface="Courier New"/>
                <a:sym typeface="Courier New"/>
              </a:rPr>
              <a:t>  . . .</a:t>
            </a:r>
            <a:endParaRPr/>
          </a:p>
          <a:p>
            <a:pPr indent="0" lvl="0" marL="0" marR="0" rtl="0" algn="just">
              <a:lnSpc>
                <a:spcPct val="100000"/>
              </a:lnSpc>
              <a:spcBef>
                <a:spcPts val="300"/>
              </a:spcBef>
              <a:spcAft>
                <a:spcPts val="0"/>
              </a:spcAft>
              <a:buClr>
                <a:srgbClr val="000000"/>
              </a:buClr>
              <a:buSzPts val="1500"/>
              <a:buFont typeface="Courier New"/>
              <a:buNone/>
            </a:pPr>
            <a:r>
              <a:rPr b="1" i="0" lang="en-US" sz="1500" u="none">
                <a:solidFill>
                  <a:srgbClr val="000000"/>
                </a:solidFill>
                <a:latin typeface="Courier New"/>
                <a:ea typeface="Courier New"/>
                <a:cs typeface="Courier New"/>
                <a:sym typeface="Courier New"/>
              </a:rPr>
              <a:t> }</a:t>
            </a:r>
            <a:endParaRPr/>
          </a:p>
          <a:p>
            <a:pPr indent="0" lvl="0" marL="0" marR="0" rtl="0" algn="just">
              <a:lnSpc>
                <a:spcPct val="100000"/>
              </a:lnSpc>
              <a:spcBef>
                <a:spcPts val="300"/>
              </a:spcBef>
              <a:spcAft>
                <a:spcPts val="0"/>
              </a:spcAft>
              <a:buClr>
                <a:srgbClr val="000000"/>
              </a:buClr>
              <a:buSzPts val="1500"/>
              <a:buFont typeface="Courier New"/>
              <a:buNone/>
            </a:pPr>
            <a:r>
              <a:rPr b="1" i="0" lang="en-US" sz="1500" u="none">
                <a:solidFill>
                  <a:srgbClr val="000000"/>
                </a:solidFill>
                <a:latin typeface="Courier New"/>
                <a:ea typeface="Courier New"/>
                <a:cs typeface="Courier New"/>
                <a:sym typeface="Courier New"/>
              </a:rPr>
              <a:t>}</a:t>
            </a:r>
            <a:endParaRPr/>
          </a:p>
        </p:txBody>
      </p:sp>
      <p:sp>
        <p:nvSpPr>
          <p:cNvPr id="255" name="Google Shape;255;p22"/>
          <p:cNvSpPr txBox="1"/>
          <p:nvPr/>
        </p:nvSpPr>
        <p:spPr>
          <a:xfrm>
            <a:off x="1446212" y="71437"/>
            <a:ext cx="7512050" cy="693737"/>
          </a:xfrm>
          <a:prstGeom prst="rect">
            <a:avLst/>
          </a:prstGeom>
          <a:noFill/>
          <a:ln>
            <a:noFill/>
          </a:ln>
        </p:spPr>
        <p:txBody>
          <a:bodyPr anchorCtr="0" anchor="t" bIns="46800" lIns="90000" spcFirstLastPara="1" rIns="90000" wrap="square" tIns="46800">
            <a:noAutofit/>
          </a:bodyPr>
          <a:lstStyle/>
          <a:p>
            <a:pPr indent="0" lvl="0" marL="0" marR="0" rtl="0" algn="ctr">
              <a:lnSpc>
                <a:spcPct val="90000"/>
              </a:lnSpc>
              <a:spcBef>
                <a:spcPts val="0"/>
              </a:spcBef>
              <a:spcAft>
                <a:spcPts val="0"/>
              </a:spcAft>
              <a:buClr>
                <a:srgbClr val="22228B"/>
              </a:buClr>
              <a:buSzPts val="3500"/>
              <a:buFont typeface="Arial"/>
              <a:buNone/>
            </a:pPr>
            <a:r>
              <a:rPr b="1" i="0" lang="en-US" sz="3500" u="none">
                <a:solidFill>
                  <a:srgbClr val="22228B"/>
                </a:solidFill>
                <a:latin typeface="Arial"/>
                <a:ea typeface="Arial"/>
                <a:cs typeface="Arial"/>
                <a:sym typeface="Arial"/>
              </a:rPr>
              <a:t>Grafos </a:t>
            </a:r>
            <a:br>
              <a:rPr b="1" i="0" lang="en-US" sz="3500" u="none">
                <a:solidFill>
                  <a:srgbClr val="22228B"/>
                </a:solidFill>
                <a:latin typeface="Arial"/>
                <a:ea typeface="Arial"/>
                <a:cs typeface="Arial"/>
                <a:sym typeface="Arial"/>
              </a:rPr>
            </a:br>
            <a:r>
              <a:rPr b="1" i="0" lang="en-US" sz="2400" u="none">
                <a:solidFill>
                  <a:srgbClr val="22228B"/>
                </a:solidFill>
                <a:latin typeface="Arial"/>
                <a:ea typeface="Arial"/>
                <a:cs typeface="Arial"/>
                <a:sym typeface="Arial"/>
              </a:rPr>
              <a:t>BFS (Breath First Search)</a:t>
            </a:r>
            <a:endParaRPr/>
          </a:p>
          <a:p>
            <a:pPr indent="0" lvl="0" marL="0" marR="0" rtl="0" algn="ctr">
              <a:lnSpc>
                <a:spcPct val="100000"/>
              </a:lnSpc>
              <a:spcBef>
                <a:spcPts val="400"/>
              </a:spcBef>
              <a:spcAft>
                <a:spcPts val="0"/>
              </a:spcAft>
              <a:buNone/>
            </a:pPr>
            <a:r>
              <a:t/>
            </a:r>
            <a:endParaRPr b="1" i="0" sz="2400" u="none">
              <a:solidFill>
                <a:srgbClr val="22228B"/>
              </a:solidFill>
              <a:latin typeface="Arial"/>
              <a:ea typeface="Arial"/>
              <a:cs typeface="Arial"/>
              <a:sym typeface="Arial"/>
            </a:endParaRPr>
          </a:p>
        </p:txBody>
      </p:sp>
      <p:sp>
        <p:nvSpPr>
          <p:cNvPr id="256" name="Google Shape;256;p22"/>
          <p:cNvSpPr txBox="1"/>
          <p:nvPr/>
        </p:nvSpPr>
        <p:spPr>
          <a:xfrm>
            <a:off x="273050" y="1036628"/>
            <a:ext cx="9432900" cy="172920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Clr>
                <a:srgbClr val="000000"/>
              </a:buClr>
              <a:buSzPts val="1600"/>
              <a:buFont typeface="Verdana"/>
              <a:buNone/>
            </a:pPr>
            <a:r>
              <a:rPr b="0" i="0" lang="en-US" sz="1500" u="none">
                <a:solidFill>
                  <a:srgbClr val="000000"/>
                </a:solidFill>
                <a:latin typeface="Verdana"/>
                <a:ea typeface="Verdana"/>
                <a:cs typeface="Verdana"/>
                <a:sym typeface="Verdana"/>
              </a:rPr>
              <a:t>Este algoritmo es la generalización del recorrido por niveles de un árbol. La estrategia es la siguiente:</a:t>
            </a:r>
            <a:endParaRPr sz="1300"/>
          </a:p>
          <a:p>
            <a:pPr indent="-146050" lvl="0" marL="0" marR="0" rtl="0" algn="just">
              <a:lnSpc>
                <a:spcPct val="100000"/>
              </a:lnSpc>
              <a:spcBef>
                <a:spcPts val="400"/>
              </a:spcBef>
              <a:spcAft>
                <a:spcPts val="0"/>
              </a:spcAft>
              <a:buClr>
                <a:srgbClr val="703DFF"/>
              </a:buClr>
              <a:buSzPts val="2300"/>
              <a:buFont typeface="Arial"/>
              <a:buChar char="•"/>
            </a:pPr>
            <a:r>
              <a:rPr b="0" i="0" lang="en-US" sz="1500" u="none">
                <a:solidFill>
                  <a:srgbClr val="000000"/>
                </a:solidFill>
                <a:latin typeface="Verdana"/>
                <a:ea typeface="Verdana"/>
                <a:cs typeface="Verdana"/>
                <a:sym typeface="Verdana"/>
              </a:rPr>
              <a:t>Partir de algún vértice v, visitar v, después visitar cada uno de los vértices adyacentes a v.</a:t>
            </a:r>
            <a:endParaRPr sz="1300"/>
          </a:p>
          <a:p>
            <a:pPr indent="-146050" lvl="0" marL="0" marR="0" rtl="0" algn="just">
              <a:lnSpc>
                <a:spcPct val="100000"/>
              </a:lnSpc>
              <a:spcBef>
                <a:spcPts val="400"/>
              </a:spcBef>
              <a:spcAft>
                <a:spcPts val="0"/>
              </a:spcAft>
              <a:buClr>
                <a:srgbClr val="703DFF"/>
              </a:buClr>
              <a:buSzPts val="2300"/>
              <a:buFont typeface="Arial"/>
              <a:buChar char="•"/>
            </a:pPr>
            <a:r>
              <a:rPr b="0" i="0" lang="en-US" sz="1500" u="none">
                <a:solidFill>
                  <a:srgbClr val="000000"/>
                </a:solidFill>
                <a:latin typeface="Verdana"/>
                <a:ea typeface="Verdana"/>
                <a:cs typeface="Verdana"/>
                <a:sym typeface="Verdana"/>
              </a:rPr>
              <a:t>Repetir el proceso para cada nodo adyacente a v, siguiendo el orden en que fueron visitados. </a:t>
            </a:r>
            <a:endParaRPr sz="1300"/>
          </a:p>
          <a:p>
            <a:pPr indent="0" lvl="0" marL="0" marR="0" rtl="0" algn="just">
              <a:lnSpc>
                <a:spcPct val="100000"/>
              </a:lnSpc>
              <a:spcBef>
                <a:spcPts val="400"/>
              </a:spcBef>
              <a:spcAft>
                <a:spcPts val="0"/>
              </a:spcAft>
              <a:buClr>
                <a:srgbClr val="000000"/>
              </a:buClr>
              <a:buSzPts val="1600"/>
              <a:buFont typeface="Verdana"/>
              <a:buNone/>
            </a:pPr>
            <a:r>
              <a:rPr b="0" i="0" lang="en-US" sz="1500" u="none">
                <a:solidFill>
                  <a:srgbClr val="000000"/>
                </a:solidFill>
                <a:latin typeface="Verdana"/>
                <a:ea typeface="Verdana"/>
                <a:cs typeface="Verdana"/>
                <a:sym typeface="Verdana"/>
              </a:rPr>
              <a:t>Si desde v no fueran alcanzables todos los nodos del grafo: elegir un nuevo vértice de partida no visitado, y repetir el proceso hasta que se hayan recorrido todos los vértices.</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6" name="Shape 36"/>
        <p:cNvGrpSpPr/>
        <p:nvPr/>
      </p:nvGrpSpPr>
      <p:grpSpPr>
        <a:xfrm>
          <a:off x="0" y="0"/>
          <a:ext cx="0" cy="0"/>
          <a:chOff x="0" y="0"/>
          <a:chExt cx="0" cy="0"/>
        </a:xfrm>
      </p:grpSpPr>
      <p:sp>
        <p:nvSpPr>
          <p:cNvPr id="37" name="Google Shape;37;p5"/>
          <p:cNvSpPr txBox="1"/>
          <p:nvPr/>
        </p:nvSpPr>
        <p:spPr>
          <a:xfrm>
            <a:off x="1833562" y="115887"/>
            <a:ext cx="6396037" cy="836612"/>
          </a:xfrm>
          <a:prstGeom prst="rect">
            <a:avLst/>
          </a:prstGeom>
          <a:noFill/>
          <a:ln>
            <a:noFill/>
          </a:ln>
        </p:spPr>
        <p:txBody>
          <a:bodyPr anchorCtr="0" anchor="ctr" bIns="46800" lIns="90000" spcFirstLastPara="1" rIns="90000" wrap="square" tIns="46800">
            <a:noAutofit/>
          </a:bodyPr>
          <a:lstStyle/>
          <a:p>
            <a:pPr indent="0" lvl="0" marL="0" marR="0" rtl="0" algn="ctr">
              <a:lnSpc>
                <a:spcPct val="90000"/>
              </a:lnSpc>
              <a:spcBef>
                <a:spcPts val="0"/>
              </a:spcBef>
              <a:spcAft>
                <a:spcPts val="0"/>
              </a:spcAft>
              <a:buClr>
                <a:srgbClr val="22228B"/>
              </a:buClr>
              <a:buSzPts val="3500"/>
              <a:buFont typeface="Arial"/>
              <a:buNone/>
            </a:pPr>
            <a:r>
              <a:rPr b="1" i="0" lang="en-US" sz="3500" u="none">
                <a:solidFill>
                  <a:srgbClr val="22228B"/>
                </a:solidFill>
                <a:latin typeface="Arial"/>
                <a:ea typeface="Arial"/>
                <a:cs typeface="Arial"/>
                <a:sym typeface="Arial"/>
              </a:rPr>
              <a:t>Grafos en JAVA</a:t>
            </a:r>
            <a:br>
              <a:rPr b="1" i="0" lang="en-US" sz="3500" u="none">
                <a:solidFill>
                  <a:srgbClr val="22228B"/>
                </a:solidFill>
                <a:latin typeface="Arial"/>
                <a:ea typeface="Arial"/>
                <a:cs typeface="Arial"/>
                <a:sym typeface="Arial"/>
              </a:rPr>
            </a:br>
            <a:r>
              <a:rPr b="1" i="0" lang="en-US" sz="2500" u="none">
                <a:solidFill>
                  <a:srgbClr val="22228B"/>
                </a:solidFill>
                <a:latin typeface="Arial"/>
                <a:ea typeface="Arial"/>
                <a:cs typeface="Arial"/>
                <a:sym typeface="Arial"/>
              </a:rPr>
              <a:t>Representaciones</a:t>
            </a:r>
            <a:endParaRPr/>
          </a:p>
        </p:txBody>
      </p:sp>
      <p:sp>
        <p:nvSpPr>
          <p:cNvPr id="38" name="Google Shape;38;p5"/>
          <p:cNvSpPr txBox="1"/>
          <p:nvPr/>
        </p:nvSpPr>
        <p:spPr>
          <a:xfrm>
            <a:off x="309562" y="4143375"/>
            <a:ext cx="9001125" cy="581025"/>
          </a:xfrm>
          <a:prstGeom prst="rect">
            <a:avLst/>
          </a:prstGeom>
          <a:noFill/>
          <a:ln>
            <a:noFill/>
          </a:ln>
        </p:spPr>
        <p:txBody>
          <a:bodyPr anchorCtr="0" anchor="t" bIns="46800" lIns="90000" spcFirstLastPara="1" rIns="90000" wrap="square" tIns="46800">
            <a:noAutofit/>
          </a:bodyPr>
          <a:lstStyle/>
          <a:p>
            <a:pPr indent="-152400" lvl="0" marL="0" marR="0" rtl="0" algn="l">
              <a:lnSpc>
                <a:spcPct val="100000"/>
              </a:lnSpc>
              <a:spcBef>
                <a:spcPts val="0"/>
              </a:spcBef>
              <a:spcAft>
                <a:spcPts val="0"/>
              </a:spcAft>
              <a:buClr>
                <a:srgbClr val="703DFF"/>
              </a:buClr>
              <a:buSzPts val="2400"/>
              <a:buFont typeface="Arial"/>
              <a:buChar char="•"/>
            </a:pPr>
            <a:r>
              <a:rPr b="1" i="0" lang="en-US" sz="1600" u="none">
                <a:solidFill>
                  <a:srgbClr val="000000"/>
                </a:solidFill>
                <a:latin typeface="Corbel"/>
                <a:ea typeface="Corbel"/>
                <a:cs typeface="Corbel"/>
                <a:sym typeface="Corbel"/>
              </a:rPr>
              <a:t>  Lista de adyacencias</a:t>
            </a:r>
            <a:r>
              <a:rPr b="0" i="0" lang="en-US" sz="1600" u="none">
                <a:solidFill>
                  <a:srgbClr val="000000"/>
                </a:solidFill>
                <a:latin typeface="Corbel"/>
                <a:ea typeface="Corbel"/>
                <a:cs typeface="Corbel"/>
                <a:sym typeface="Corbel"/>
              </a:rPr>
              <a:t>: el  grafo G=(V,A) se representa como un arreglo/lista de |V| de vértices.  </a:t>
            </a:r>
            <a:endParaRPr/>
          </a:p>
        </p:txBody>
      </p:sp>
      <p:sp>
        <p:nvSpPr>
          <p:cNvPr id="39" name="Google Shape;39;p5"/>
          <p:cNvSpPr txBox="1"/>
          <p:nvPr/>
        </p:nvSpPr>
        <p:spPr>
          <a:xfrm>
            <a:off x="252412" y="1125537"/>
            <a:ext cx="9629775" cy="1412875"/>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600"/>
              <a:buFont typeface="Corbel"/>
              <a:buNone/>
            </a:pPr>
            <a:r>
              <a:rPr b="0" i="0" lang="en-US" sz="1600" u="none">
                <a:solidFill>
                  <a:srgbClr val="000000"/>
                </a:solidFill>
                <a:latin typeface="Corbel"/>
                <a:ea typeface="Corbel"/>
                <a:cs typeface="Corbel"/>
                <a:sym typeface="Corbel"/>
              </a:rPr>
              <a:t>Los métodos mas comunes para representar grafos son matriz de adyacencias y lista de adyacencias.</a:t>
            </a:r>
            <a:endParaRPr/>
          </a:p>
          <a:p>
            <a:pPr indent="0" lvl="0" marL="0" marR="0" rtl="0" algn="l">
              <a:lnSpc>
                <a:spcPct val="100000"/>
              </a:lnSpc>
              <a:spcBef>
                <a:spcPts val="400"/>
              </a:spcBef>
              <a:spcAft>
                <a:spcPts val="0"/>
              </a:spcAft>
              <a:buClr>
                <a:srgbClr val="000000"/>
              </a:buClr>
              <a:buSzPts val="1600"/>
              <a:buFont typeface="Bilbo"/>
              <a:buNone/>
            </a:pPr>
            <a:r>
              <a:t/>
            </a:r>
            <a:endParaRPr b="0" i="0" sz="1600" u="none">
              <a:solidFill>
                <a:srgbClr val="000000"/>
              </a:solidFill>
              <a:latin typeface="Corbel"/>
              <a:ea typeface="Corbel"/>
              <a:cs typeface="Corbel"/>
              <a:sym typeface="Corbel"/>
            </a:endParaRPr>
          </a:p>
          <a:p>
            <a:pPr indent="-152400" lvl="0" marL="0" marR="0" rtl="0" algn="just">
              <a:lnSpc>
                <a:spcPct val="100000"/>
              </a:lnSpc>
              <a:spcBef>
                <a:spcPts val="400"/>
              </a:spcBef>
              <a:spcAft>
                <a:spcPts val="0"/>
              </a:spcAft>
              <a:buClr>
                <a:srgbClr val="703DFF"/>
              </a:buClr>
              <a:buSzPts val="2400"/>
              <a:buFont typeface="Arial"/>
              <a:buChar char="•"/>
            </a:pPr>
            <a:r>
              <a:rPr b="0" i="0" lang="en-US" sz="1600" u="none">
                <a:solidFill>
                  <a:srgbClr val="000000"/>
                </a:solidFill>
                <a:latin typeface="Corbel"/>
                <a:ea typeface="Corbel"/>
                <a:cs typeface="Corbel"/>
                <a:sym typeface="Corbel"/>
              </a:rPr>
              <a:t>  </a:t>
            </a:r>
            <a:r>
              <a:rPr b="1" i="0" lang="en-US" sz="1600" u="none">
                <a:solidFill>
                  <a:srgbClr val="000000"/>
                </a:solidFill>
                <a:latin typeface="Corbel"/>
                <a:ea typeface="Corbel"/>
                <a:cs typeface="Corbel"/>
                <a:sym typeface="Corbel"/>
              </a:rPr>
              <a:t>Matiz de adyacencias</a:t>
            </a:r>
            <a:r>
              <a:rPr b="0" i="0" lang="en-US" sz="1600" u="none">
                <a:solidFill>
                  <a:srgbClr val="000000"/>
                </a:solidFill>
                <a:latin typeface="Corbel"/>
                <a:ea typeface="Corbel"/>
                <a:cs typeface="Corbel"/>
                <a:sym typeface="Corbel"/>
              </a:rPr>
              <a:t>: el grafo se representa como una matriz de |V| x |V|, con valores enteros (o de otro tipo de dato). </a:t>
            </a:r>
            <a:endParaRPr/>
          </a:p>
        </p:txBody>
      </p:sp>
      <p:pic>
        <p:nvPicPr>
          <p:cNvPr id="40" name="Google Shape;40;p5"/>
          <p:cNvPicPr preferRelativeResize="0"/>
          <p:nvPr/>
        </p:nvPicPr>
        <p:blipFill rotWithShape="1">
          <a:blip r:embed="rId3">
            <a:alphaModFix/>
          </a:blip>
          <a:srcRect b="0" l="0" r="0" t="0"/>
          <a:stretch/>
        </p:blipFill>
        <p:spPr>
          <a:xfrm>
            <a:off x="5367337" y="2408237"/>
            <a:ext cx="4157662" cy="1592262"/>
          </a:xfrm>
          <a:prstGeom prst="rect">
            <a:avLst/>
          </a:prstGeom>
          <a:noFill/>
          <a:ln>
            <a:noFill/>
          </a:ln>
        </p:spPr>
      </p:pic>
      <p:pic>
        <p:nvPicPr>
          <p:cNvPr id="41" name="Google Shape;41;p5"/>
          <p:cNvPicPr preferRelativeResize="0"/>
          <p:nvPr/>
        </p:nvPicPr>
        <p:blipFill rotWithShape="1">
          <a:blip r:embed="rId4">
            <a:alphaModFix/>
          </a:blip>
          <a:srcRect b="0" l="0" r="0" t="0"/>
          <a:stretch/>
        </p:blipFill>
        <p:spPr>
          <a:xfrm>
            <a:off x="5310187" y="4786312"/>
            <a:ext cx="4360862" cy="1643062"/>
          </a:xfrm>
          <a:prstGeom prst="rect">
            <a:avLst/>
          </a:prstGeom>
          <a:noFill/>
          <a:ln>
            <a:noFill/>
          </a:ln>
        </p:spPr>
      </p:pic>
      <p:pic>
        <p:nvPicPr>
          <p:cNvPr id="42" name="Google Shape;42;p5"/>
          <p:cNvPicPr preferRelativeResize="0"/>
          <p:nvPr/>
        </p:nvPicPr>
        <p:blipFill rotWithShape="1">
          <a:blip r:embed="rId5">
            <a:alphaModFix/>
          </a:blip>
          <a:srcRect b="0" l="0" r="0" t="0"/>
          <a:stretch/>
        </p:blipFill>
        <p:spPr>
          <a:xfrm>
            <a:off x="447675" y="4786312"/>
            <a:ext cx="4291012" cy="1685925"/>
          </a:xfrm>
          <a:prstGeom prst="rect">
            <a:avLst/>
          </a:prstGeom>
          <a:noFill/>
          <a:ln>
            <a:noFill/>
          </a:ln>
        </p:spPr>
      </p:pic>
      <p:pic>
        <p:nvPicPr>
          <p:cNvPr id="43" name="Google Shape;43;p5"/>
          <p:cNvPicPr preferRelativeResize="0"/>
          <p:nvPr/>
        </p:nvPicPr>
        <p:blipFill rotWithShape="1">
          <a:blip r:embed="rId6">
            <a:alphaModFix/>
          </a:blip>
          <a:srcRect b="0" l="0" r="0" t="0"/>
          <a:stretch/>
        </p:blipFill>
        <p:spPr>
          <a:xfrm>
            <a:off x="527050" y="2428875"/>
            <a:ext cx="3997325" cy="1571625"/>
          </a:xfrm>
          <a:prstGeom prst="rect">
            <a:avLst/>
          </a:prstGeom>
          <a:noFill/>
          <a:ln>
            <a:noFill/>
          </a:ln>
        </p:spPr>
      </p:pic>
      <p:sp>
        <p:nvSpPr>
          <p:cNvPr id="44" name="Google Shape;44;p5"/>
          <p:cNvSpPr txBox="1"/>
          <p:nvPr/>
        </p:nvSpPr>
        <p:spPr>
          <a:xfrm>
            <a:off x="7902575" y="2143125"/>
            <a:ext cx="1812925" cy="306387"/>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400"/>
              <a:buFont typeface="Corbel"/>
              <a:buNone/>
            </a:pPr>
            <a:r>
              <a:rPr b="1" i="0" lang="en-US" sz="1400" u="none">
                <a:solidFill>
                  <a:srgbClr val="000000"/>
                </a:solidFill>
                <a:latin typeface="Corbel"/>
                <a:ea typeface="Corbel"/>
                <a:cs typeface="Corbel"/>
                <a:sym typeface="Corbel"/>
              </a:rPr>
              <a:t>Matriz simétrica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61" name="Shape 261"/>
        <p:cNvGrpSpPr/>
        <p:nvPr/>
      </p:nvGrpSpPr>
      <p:grpSpPr>
        <a:xfrm>
          <a:off x="0" y="0"/>
          <a:ext cx="0" cy="0"/>
          <a:chOff x="0" y="0"/>
          <a:chExt cx="0" cy="0"/>
        </a:xfrm>
      </p:grpSpPr>
      <p:pic>
        <p:nvPicPr>
          <p:cNvPr id="262" name="Google Shape;262;p23"/>
          <p:cNvPicPr preferRelativeResize="0"/>
          <p:nvPr/>
        </p:nvPicPr>
        <p:blipFill rotWithShape="1">
          <a:blip r:embed="rId3">
            <a:alphaModFix/>
          </a:blip>
          <a:srcRect b="0" l="0" r="0" t="0"/>
          <a:stretch/>
        </p:blipFill>
        <p:spPr>
          <a:xfrm>
            <a:off x="103187" y="871537"/>
            <a:ext cx="6657975" cy="5803900"/>
          </a:xfrm>
          <a:prstGeom prst="rect">
            <a:avLst/>
          </a:prstGeom>
          <a:noFill/>
          <a:ln>
            <a:noFill/>
          </a:ln>
        </p:spPr>
      </p:pic>
      <p:pic>
        <p:nvPicPr>
          <p:cNvPr id="263" name="Google Shape;263;p23"/>
          <p:cNvPicPr preferRelativeResize="0"/>
          <p:nvPr/>
        </p:nvPicPr>
        <p:blipFill rotWithShape="1">
          <a:blip r:embed="rId4">
            <a:alphaModFix/>
          </a:blip>
          <a:srcRect b="0" l="0" r="0" t="0"/>
          <a:stretch/>
        </p:blipFill>
        <p:spPr>
          <a:xfrm>
            <a:off x="6321425" y="1636712"/>
            <a:ext cx="3201987" cy="3316287"/>
          </a:xfrm>
          <a:prstGeom prst="rect">
            <a:avLst/>
          </a:prstGeom>
          <a:noFill/>
          <a:ln>
            <a:noFill/>
          </a:ln>
        </p:spPr>
      </p:pic>
      <p:pic>
        <p:nvPicPr>
          <p:cNvPr id="264" name="Google Shape;264;p23"/>
          <p:cNvPicPr preferRelativeResize="0"/>
          <p:nvPr/>
        </p:nvPicPr>
        <p:blipFill rotWithShape="1">
          <a:blip r:embed="rId5">
            <a:alphaModFix/>
          </a:blip>
          <a:srcRect b="0" l="0" r="0" t="0"/>
          <a:stretch/>
        </p:blipFill>
        <p:spPr>
          <a:xfrm>
            <a:off x="6577012" y="4583112"/>
            <a:ext cx="285750" cy="314325"/>
          </a:xfrm>
          <a:prstGeom prst="rect">
            <a:avLst/>
          </a:prstGeom>
          <a:noFill/>
          <a:ln>
            <a:noFill/>
          </a:ln>
        </p:spPr>
      </p:pic>
      <p:pic>
        <p:nvPicPr>
          <p:cNvPr id="265" name="Google Shape;265;p23"/>
          <p:cNvPicPr preferRelativeResize="0"/>
          <p:nvPr/>
        </p:nvPicPr>
        <p:blipFill rotWithShape="1">
          <a:blip r:embed="rId6">
            <a:alphaModFix/>
          </a:blip>
          <a:srcRect b="0" l="0" r="0" t="0"/>
          <a:stretch/>
        </p:blipFill>
        <p:spPr>
          <a:xfrm>
            <a:off x="6240462" y="2033587"/>
            <a:ext cx="2238375" cy="2133600"/>
          </a:xfrm>
          <a:prstGeom prst="rect">
            <a:avLst/>
          </a:prstGeom>
          <a:noFill/>
          <a:ln>
            <a:noFill/>
          </a:ln>
        </p:spPr>
      </p:pic>
      <p:pic>
        <p:nvPicPr>
          <p:cNvPr id="266" name="Google Shape;266;p23"/>
          <p:cNvPicPr preferRelativeResize="0"/>
          <p:nvPr/>
        </p:nvPicPr>
        <p:blipFill rotWithShape="1">
          <a:blip r:embed="rId7">
            <a:alphaModFix/>
          </a:blip>
          <a:srcRect b="0" l="0" r="0" t="0"/>
          <a:stretch/>
        </p:blipFill>
        <p:spPr>
          <a:xfrm>
            <a:off x="6534150" y="4610100"/>
            <a:ext cx="781050" cy="276225"/>
          </a:xfrm>
          <a:prstGeom prst="rect">
            <a:avLst/>
          </a:prstGeom>
          <a:noFill/>
          <a:ln>
            <a:noFill/>
          </a:ln>
        </p:spPr>
      </p:pic>
      <p:pic>
        <p:nvPicPr>
          <p:cNvPr id="267" name="Google Shape;267;p23"/>
          <p:cNvPicPr preferRelativeResize="0"/>
          <p:nvPr/>
        </p:nvPicPr>
        <p:blipFill rotWithShape="1">
          <a:blip r:embed="rId8">
            <a:alphaModFix/>
          </a:blip>
          <a:srcRect b="0" l="0" r="0" t="0"/>
          <a:stretch/>
        </p:blipFill>
        <p:spPr>
          <a:xfrm>
            <a:off x="6376987" y="1763712"/>
            <a:ext cx="2105025" cy="2286000"/>
          </a:xfrm>
          <a:prstGeom prst="rect">
            <a:avLst/>
          </a:prstGeom>
          <a:noFill/>
          <a:ln>
            <a:noFill/>
          </a:ln>
        </p:spPr>
      </p:pic>
      <p:pic>
        <p:nvPicPr>
          <p:cNvPr id="268" name="Google Shape;268;p23"/>
          <p:cNvPicPr preferRelativeResize="0"/>
          <p:nvPr/>
        </p:nvPicPr>
        <p:blipFill rotWithShape="1">
          <a:blip r:embed="rId9">
            <a:alphaModFix/>
          </a:blip>
          <a:srcRect b="0" l="0" r="0" t="0"/>
          <a:stretch/>
        </p:blipFill>
        <p:spPr>
          <a:xfrm>
            <a:off x="6537325" y="4583112"/>
            <a:ext cx="781050" cy="314325"/>
          </a:xfrm>
          <a:prstGeom prst="rect">
            <a:avLst/>
          </a:prstGeom>
          <a:noFill/>
          <a:ln>
            <a:noFill/>
          </a:ln>
        </p:spPr>
      </p:pic>
      <p:pic>
        <p:nvPicPr>
          <p:cNvPr id="269" name="Google Shape;269;p23"/>
          <p:cNvPicPr preferRelativeResize="0"/>
          <p:nvPr/>
        </p:nvPicPr>
        <p:blipFill rotWithShape="1">
          <a:blip r:embed="rId10">
            <a:alphaModFix/>
          </a:blip>
          <a:srcRect b="0" l="0" r="0" t="0"/>
          <a:stretch/>
        </p:blipFill>
        <p:spPr>
          <a:xfrm>
            <a:off x="6376987" y="1871662"/>
            <a:ext cx="2286000" cy="2238375"/>
          </a:xfrm>
          <a:prstGeom prst="rect">
            <a:avLst/>
          </a:prstGeom>
          <a:noFill/>
          <a:ln>
            <a:noFill/>
          </a:ln>
        </p:spPr>
      </p:pic>
      <p:pic>
        <p:nvPicPr>
          <p:cNvPr id="270" name="Google Shape;270;p23"/>
          <p:cNvPicPr preferRelativeResize="0"/>
          <p:nvPr/>
        </p:nvPicPr>
        <p:blipFill rotWithShape="1">
          <a:blip r:embed="rId11">
            <a:alphaModFix/>
          </a:blip>
          <a:srcRect b="0" l="0" r="0" t="0"/>
          <a:stretch/>
        </p:blipFill>
        <p:spPr>
          <a:xfrm>
            <a:off x="6537325" y="4597400"/>
            <a:ext cx="828675" cy="333375"/>
          </a:xfrm>
          <a:prstGeom prst="rect">
            <a:avLst/>
          </a:prstGeom>
          <a:noFill/>
          <a:ln>
            <a:noFill/>
          </a:ln>
        </p:spPr>
      </p:pic>
      <p:pic>
        <p:nvPicPr>
          <p:cNvPr id="271" name="Google Shape;271;p23"/>
          <p:cNvPicPr preferRelativeResize="0"/>
          <p:nvPr/>
        </p:nvPicPr>
        <p:blipFill rotWithShape="1">
          <a:blip r:embed="rId12">
            <a:alphaModFix/>
          </a:blip>
          <a:srcRect b="0" l="0" r="0" t="0"/>
          <a:stretch/>
        </p:blipFill>
        <p:spPr>
          <a:xfrm>
            <a:off x="6383337" y="1743075"/>
            <a:ext cx="2286000" cy="2333625"/>
          </a:xfrm>
          <a:prstGeom prst="rect">
            <a:avLst/>
          </a:prstGeom>
          <a:noFill/>
          <a:ln>
            <a:noFill/>
          </a:ln>
        </p:spPr>
      </p:pic>
      <p:pic>
        <p:nvPicPr>
          <p:cNvPr id="272" name="Google Shape;272;p23"/>
          <p:cNvPicPr preferRelativeResize="0"/>
          <p:nvPr/>
        </p:nvPicPr>
        <p:blipFill rotWithShape="1">
          <a:blip r:embed="rId13">
            <a:alphaModFix/>
          </a:blip>
          <a:srcRect b="0" l="0" r="0" t="0"/>
          <a:stretch/>
        </p:blipFill>
        <p:spPr>
          <a:xfrm>
            <a:off x="6532562" y="4579937"/>
            <a:ext cx="885825" cy="323850"/>
          </a:xfrm>
          <a:prstGeom prst="rect">
            <a:avLst/>
          </a:prstGeom>
          <a:noFill/>
          <a:ln>
            <a:noFill/>
          </a:ln>
        </p:spPr>
      </p:pic>
      <p:pic>
        <p:nvPicPr>
          <p:cNvPr id="273" name="Google Shape;273;p23"/>
          <p:cNvPicPr preferRelativeResize="0"/>
          <p:nvPr/>
        </p:nvPicPr>
        <p:blipFill rotWithShape="1">
          <a:blip r:embed="rId14">
            <a:alphaModFix/>
          </a:blip>
          <a:srcRect b="0" l="0" r="0" t="0"/>
          <a:stretch/>
        </p:blipFill>
        <p:spPr>
          <a:xfrm>
            <a:off x="6384925" y="1798637"/>
            <a:ext cx="2305050" cy="2314575"/>
          </a:xfrm>
          <a:prstGeom prst="rect">
            <a:avLst/>
          </a:prstGeom>
          <a:noFill/>
          <a:ln>
            <a:noFill/>
          </a:ln>
        </p:spPr>
      </p:pic>
      <p:pic>
        <p:nvPicPr>
          <p:cNvPr id="274" name="Google Shape;274;p23"/>
          <p:cNvPicPr preferRelativeResize="0"/>
          <p:nvPr/>
        </p:nvPicPr>
        <p:blipFill rotWithShape="1">
          <a:blip r:embed="rId15">
            <a:alphaModFix/>
          </a:blip>
          <a:srcRect b="0" l="0" r="0" t="0"/>
          <a:stretch/>
        </p:blipFill>
        <p:spPr>
          <a:xfrm>
            <a:off x="6565900" y="4589462"/>
            <a:ext cx="590550" cy="304800"/>
          </a:xfrm>
          <a:prstGeom prst="rect">
            <a:avLst/>
          </a:prstGeom>
          <a:noFill/>
          <a:ln>
            <a:noFill/>
          </a:ln>
        </p:spPr>
      </p:pic>
      <p:pic>
        <p:nvPicPr>
          <p:cNvPr id="275" name="Google Shape;275;p23"/>
          <p:cNvPicPr preferRelativeResize="0"/>
          <p:nvPr/>
        </p:nvPicPr>
        <p:blipFill rotWithShape="1">
          <a:blip r:embed="rId16">
            <a:alphaModFix/>
          </a:blip>
          <a:srcRect b="0" l="0" r="0" t="0"/>
          <a:stretch/>
        </p:blipFill>
        <p:spPr>
          <a:xfrm>
            <a:off x="6384925" y="1727200"/>
            <a:ext cx="2933700" cy="1285875"/>
          </a:xfrm>
          <a:prstGeom prst="rect">
            <a:avLst/>
          </a:prstGeom>
          <a:noFill/>
          <a:ln>
            <a:noFill/>
          </a:ln>
        </p:spPr>
      </p:pic>
      <p:pic>
        <p:nvPicPr>
          <p:cNvPr id="276" name="Google Shape;276;p23"/>
          <p:cNvPicPr preferRelativeResize="0"/>
          <p:nvPr/>
        </p:nvPicPr>
        <p:blipFill rotWithShape="1">
          <a:blip r:embed="rId17">
            <a:alphaModFix/>
          </a:blip>
          <a:srcRect b="0" l="0" r="0" t="0"/>
          <a:stretch/>
        </p:blipFill>
        <p:spPr>
          <a:xfrm>
            <a:off x="6505575" y="4589462"/>
            <a:ext cx="733425" cy="285750"/>
          </a:xfrm>
          <a:prstGeom prst="rect">
            <a:avLst/>
          </a:prstGeom>
          <a:noFill/>
          <a:ln>
            <a:noFill/>
          </a:ln>
        </p:spPr>
      </p:pic>
      <p:pic>
        <p:nvPicPr>
          <p:cNvPr id="277" name="Google Shape;277;p23"/>
          <p:cNvPicPr preferRelativeResize="0"/>
          <p:nvPr/>
        </p:nvPicPr>
        <p:blipFill rotWithShape="1">
          <a:blip r:embed="rId18">
            <a:alphaModFix/>
          </a:blip>
          <a:srcRect b="0" l="0" r="0" t="0"/>
          <a:stretch/>
        </p:blipFill>
        <p:spPr>
          <a:xfrm>
            <a:off x="6294437" y="1747837"/>
            <a:ext cx="3009900" cy="1266825"/>
          </a:xfrm>
          <a:prstGeom prst="rect">
            <a:avLst/>
          </a:prstGeom>
          <a:noFill/>
          <a:ln>
            <a:noFill/>
          </a:ln>
        </p:spPr>
      </p:pic>
      <p:pic>
        <p:nvPicPr>
          <p:cNvPr id="278" name="Google Shape;278;p23"/>
          <p:cNvPicPr preferRelativeResize="0"/>
          <p:nvPr/>
        </p:nvPicPr>
        <p:blipFill rotWithShape="1">
          <a:blip r:embed="rId19">
            <a:alphaModFix/>
          </a:blip>
          <a:srcRect b="0" l="0" r="0" t="0"/>
          <a:stretch/>
        </p:blipFill>
        <p:spPr>
          <a:xfrm>
            <a:off x="6521450" y="4560887"/>
            <a:ext cx="609600" cy="371475"/>
          </a:xfrm>
          <a:prstGeom prst="rect">
            <a:avLst/>
          </a:prstGeom>
          <a:noFill/>
          <a:ln>
            <a:noFill/>
          </a:ln>
        </p:spPr>
      </p:pic>
      <p:pic>
        <p:nvPicPr>
          <p:cNvPr id="279" name="Google Shape;279;p23"/>
          <p:cNvPicPr preferRelativeResize="0"/>
          <p:nvPr/>
        </p:nvPicPr>
        <p:blipFill rotWithShape="1">
          <a:blip r:embed="rId20">
            <a:alphaModFix/>
          </a:blip>
          <a:srcRect b="0" l="0" r="0" t="0"/>
          <a:stretch/>
        </p:blipFill>
        <p:spPr>
          <a:xfrm>
            <a:off x="7932737" y="1700212"/>
            <a:ext cx="1400175" cy="600075"/>
          </a:xfrm>
          <a:prstGeom prst="rect">
            <a:avLst/>
          </a:prstGeom>
          <a:noFill/>
          <a:ln>
            <a:noFill/>
          </a:ln>
        </p:spPr>
      </p:pic>
      <p:pic>
        <p:nvPicPr>
          <p:cNvPr id="280" name="Google Shape;280;p23"/>
          <p:cNvPicPr preferRelativeResize="0"/>
          <p:nvPr/>
        </p:nvPicPr>
        <p:blipFill rotWithShape="1">
          <a:blip r:embed="rId21">
            <a:alphaModFix/>
          </a:blip>
          <a:srcRect b="0" l="0" r="0" t="0"/>
          <a:stretch/>
        </p:blipFill>
        <p:spPr>
          <a:xfrm>
            <a:off x="6483350" y="4572000"/>
            <a:ext cx="628650" cy="323850"/>
          </a:xfrm>
          <a:prstGeom prst="rect">
            <a:avLst/>
          </a:prstGeom>
          <a:noFill/>
          <a:ln>
            <a:noFill/>
          </a:ln>
        </p:spPr>
      </p:pic>
      <p:pic>
        <p:nvPicPr>
          <p:cNvPr id="281" name="Google Shape;281;p23"/>
          <p:cNvPicPr preferRelativeResize="0"/>
          <p:nvPr/>
        </p:nvPicPr>
        <p:blipFill rotWithShape="1">
          <a:blip r:embed="rId22">
            <a:alphaModFix/>
          </a:blip>
          <a:srcRect b="0" l="0" r="0" t="0"/>
          <a:stretch/>
        </p:blipFill>
        <p:spPr>
          <a:xfrm>
            <a:off x="6513512" y="4572000"/>
            <a:ext cx="409575" cy="333375"/>
          </a:xfrm>
          <a:prstGeom prst="rect">
            <a:avLst/>
          </a:prstGeom>
          <a:noFill/>
          <a:ln>
            <a:noFill/>
          </a:ln>
        </p:spPr>
      </p:pic>
      <p:pic>
        <p:nvPicPr>
          <p:cNvPr id="282" name="Google Shape;282;p23"/>
          <p:cNvPicPr preferRelativeResize="0"/>
          <p:nvPr/>
        </p:nvPicPr>
        <p:blipFill rotWithShape="1">
          <a:blip r:embed="rId23">
            <a:alphaModFix/>
          </a:blip>
          <a:srcRect b="0" l="0" r="0" t="0"/>
          <a:stretch/>
        </p:blipFill>
        <p:spPr>
          <a:xfrm>
            <a:off x="8518525" y="3284537"/>
            <a:ext cx="885825" cy="571500"/>
          </a:xfrm>
          <a:prstGeom prst="rect">
            <a:avLst/>
          </a:prstGeom>
          <a:noFill/>
          <a:ln>
            <a:noFill/>
          </a:ln>
        </p:spPr>
      </p:pic>
      <p:pic>
        <p:nvPicPr>
          <p:cNvPr id="283" name="Google Shape;283;p23"/>
          <p:cNvPicPr preferRelativeResize="0"/>
          <p:nvPr/>
        </p:nvPicPr>
        <p:blipFill rotWithShape="1">
          <a:blip r:embed="rId24">
            <a:alphaModFix/>
          </a:blip>
          <a:srcRect b="0" l="0" r="0" t="0"/>
          <a:stretch/>
        </p:blipFill>
        <p:spPr>
          <a:xfrm>
            <a:off x="6475412" y="4589462"/>
            <a:ext cx="466725" cy="304800"/>
          </a:xfrm>
          <a:prstGeom prst="rect">
            <a:avLst/>
          </a:prstGeom>
          <a:noFill/>
          <a:ln>
            <a:noFill/>
          </a:ln>
        </p:spPr>
      </p:pic>
      <p:pic>
        <p:nvPicPr>
          <p:cNvPr id="284" name="Google Shape;284;p23"/>
          <p:cNvPicPr preferRelativeResize="0"/>
          <p:nvPr/>
        </p:nvPicPr>
        <p:blipFill rotWithShape="1">
          <a:blip r:embed="rId25">
            <a:alphaModFix/>
          </a:blip>
          <a:srcRect b="0" l="0" r="0" t="0"/>
          <a:stretch/>
        </p:blipFill>
        <p:spPr>
          <a:xfrm>
            <a:off x="8505825" y="3265487"/>
            <a:ext cx="933450" cy="990600"/>
          </a:xfrm>
          <a:prstGeom prst="rect">
            <a:avLst/>
          </a:prstGeom>
          <a:noFill/>
          <a:ln>
            <a:noFill/>
          </a:ln>
        </p:spPr>
      </p:pic>
      <p:pic>
        <p:nvPicPr>
          <p:cNvPr id="285" name="Google Shape;285;p23"/>
          <p:cNvPicPr preferRelativeResize="0"/>
          <p:nvPr/>
        </p:nvPicPr>
        <p:blipFill rotWithShape="1">
          <a:blip r:embed="rId26">
            <a:alphaModFix/>
          </a:blip>
          <a:srcRect b="0" l="0" r="0" t="0"/>
          <a:stretch/>
        </p:blipFill>
        <p:spPr>
          <a:xfrm>
            <a:off x="8553450" y="3284537"/>
            <a:ext cx="838200" cy="971550"/>
          </a:xfrm>
          <a:prstGeom prst="rect">
            <a:avLst/>
          </a:prstGeom>
          <a:noFill/>
          <a:ln>
            <a:noFill/>
          </a:ln>
        </p:spPr>
      </p:pic>
      <p:sp>
        <p:nvSpPr>
          <p:cNvPr id="286" name="Google Shape;286;p23"/>
          <p:cNvSpPr txBox="1"/>
          <p:nvPr/>
        </p:nvSpPr>
        <p:spPr>
          <a:xfrm>
            <a:off x="1446212" y="71437"/>
            <a:ext cx="7512050" cy="693737"/>
          </a:xfrm>
          <a:prstGeom prst="rect">
            <a:avLst/>
          </a:prstGeom>
          <a:noFill/>
          <a:ln>
            <a:noFill/>
          </a:ln>
        </p:spPr>
        <p:txBody>
          <a:bodyPr anchorCtr="0" anchor="t" bIns="46800" lIns="90000" spcFirstLastPara="1" rIns="90000" wrap="square" tIns="46800">
            <a:noAutofit/>
          </a:bodyPr>
          <a:lstStyle/>
          <a:p>
            <a:pPr indent="0" lvl="0" marL="0" marR="0" rtl="0" algn="ctr">
              <a:lnSpc>
                <a:spcPct val="90000"/>
              </a:lnSpc>
              <a:spcBef>
                <a:spcPts val="0"/>
              </a:spcBef>
              <a:spcAft>
                <a:spcPts val="0"/>
              </a:spcAft>
              <a:buClr>
                <a:srgbClr val="22228B"/>
              </a:buClr>
              <a:buSzPts val="3500"/>
              <a:buFont typeface="Arial"/>
              <a:buNone/>
            </a:pPr>
            <a:r>
              <a:rPr b="1" i="0" lang="en-US" sz="3500" u="none">
                <a:solidFill>
                  <a:srgbClr val="22228B"/>
                </a:solidFill>
                <a:latin typeface="Arial"/>
                <a:ea typeface="Arial"/>
                <a:cs typeface="Arial"/>
                <a:sym typeface="Arial"/>
              </a:rPr>
              <a:t>Grafos </a:t>
            </a:r>
            <a:br>
              <a:rPr b="1" i="0" lang="en-US" sz="3500" u="none">
                <a:solidFill>
                  <a:srgbClr val="22228B"/>
                </a:solidFill>
                <a:latin typeface="Arial"/>
                <a:ea typeface="Arial"/>
                <a:cs typeface="Arial"/>
                <a:sym typeface="Arial"/>
              </a:rPr>
            </a:br>
            <a:r>
              <a:rPr b="1" i="0" lang="en-US" sz="2400" u="none">
                <a:solidFill>
                  <a:srgbClr val="22228B"/>
                </a:solidFill>
                <a:latin typeface="Arial"/>
                <a:ea typeface="Arial"/>
                <a:cs typeface="Arial"/>
                <a:sym typeface="Arial"/>
              </a:rPr>
              <a:t>BFS (Breath First Search)</a:t>
            </a:r>
            <a:endParaRPr/>
          </a:p>
          <a:p>
            <a:pPr indent="0" lvl="0" marL="0" marR="0" rtl="0" algn="ctr">
              <a:lnSpc>
                <a:spcPct val="100000"/>
              </a:lnSpc>
              <a:spcBef>
                <a:spcPts val="400"/>
              </a:spcBef>
              <a:spcAft>
                <a:spcPts val="0"/>
              </a:spcAft>
              <a:buNone/>
            </a:pPr>
            <a:r>
              <a:t/>
            </a:r>
            <a:endParaRPr b="1" i="0" sz="2400" u="none">
              <a:solidFill>
                <a:srgbClr val="22228B"/>
              </a:solidFill>
              <a:latin typeface="Arial"/>
              <a:ea typeface="Arial"/>
              <a:cs typeface="Arial"/>
              <a:sym typeface="Arial"/>
            </a:endParaRPr>
          </a:p>
        </p:txBody>
      </p:sp>
      <p:sp>
        <p:nvSpPr>
          <p:cNvPr id="287" name="Google Shape;287;p23"/>
          <p:cNvSpPr txBox="1"/>
          <p:nvPr/>
        </p:nvSpPr>
        <p:spPr>
          <a:xfrm>
            <a:off x="5961062" y="5013325"/>
            <a:ext cx="284162" cy="398462"/>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333399"/>
              </a:buClr>
              <a:buSzPts val="2000"/>
              <a:buFont typeface="Courier New"/>
              <a:buNone/>
            </a:pPr>
            <a:r>
              <a:rPr b="1" i="0" lang="en-US" sz="2000" u="none">
                <a:solidFill>
                  <a:srgbClr val="333399"/>
                </a:solidFill>
                <a:latin typeface="Courier New"/>
                <a:ea typeface="Courier New"/>
                <a:cs typeface="Courier New"/>
                <a:sym typeface="Courier New"/>
              </a:rPr>
              <a:t>q</a:t>
            </a:r>
            <a:endParaRPr/>
          </a:p>
        </p:txBody>
      </p:sp>
      <p:pic>
        <p:nvPicPr>
          <p:cNvPr id="288" name="Google Shape;288;p23"/>
          <p:cNvPicPr preferRelativeResize="0"/>
          <p:nvPr/>
        </p:nvPicPr>
        <p:blipFill rotWithShape="1">
          <a:blip r:embed="rId27">
            <a:alphaModFix/>
          </a:blip>
          <a:srcRect b="0" l="0" r="0" t="0"/>
          <a:stretch/>
        </p:blipFill>
        <p:spPr>
          <a:xfrm rot="-2880000">
            <a:off x="6126956" y="4817268"/>
            <a:ext cx="347662" cy="219075"/>
          </a:xfrm>
          <a:prstGeom prst="rect">
            <a:avLst/>
          </a:prstGeom>
          <a:noFill/>
          <a:ln>
            <a:noFill/>
          </a:ln>
        </p:spPr>
      </p:pic>
      <p:pic>
        <p:nvPicPr>
          <p:cNvPr id="289" name="Google Shape;289;p23"/>
          <p:cNvPicPr preferRelativeResize="0"/>
          <p:nvPr/>
        </p:nvPicPr>
        <p:blipFill rotWithShape="1">
          <a:blip r:embed="rId28">
            <a:alphaModFix/>
          </a:blip>
          <a:srcRect b="0" l="0" r="0" t="0"/>
          <a:stretch/>
        </p:blipFill>
        <p:spPr>
          <a:xfrm>
            <a:off x="6537325" y="4600575"/>
            <a:ext cx="400050" cy="295275"/>
          </a:xfrm>
          <a:prstGeom prst="rect">
            <a:avLst/>
          </a:prstGeom>
          <a:noFill/>
          <a:ln>
            <a:noFill/>
          </a:ln>
        </p:spPr>
      </p:pic>
      <p:pic>
        <p:nvPicPr>
          <p:cNvPr id="290" name="Google Shape;290;p23"/>
          <p:cNvPicPr preferRelativeResize="0"/>
          <p:nvPr/>
        </p:nvPicPr>
        <p:blipFill rotWithShape="1">
          <a:blip r:embed="rId29">
            <a:alphaModFix/>
          </a:blip>
          <a:srcRect b="0" l="0" r="0" t="0"/>
          <a:stretch/>
        </p:blipFill>
        <p:spPr>
          <a:xfrm>
            <a:off x="6551612" y="4581525"/>
            <a:ext cx="333375" cy="342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95" name="Shape 295"/>
        <p:cNvGrpSpPr/>
        <p:nvPr/>
      </p:nvGrpSpPr>
      <p:grpSpPr>
        <a:xfrm>
          <a:off x="0" y="0"/>
          <a:ext cx="0" cy="0"/>
          <a:chOff x="0" y="0"/>
          <a:chExt cx="0" cy="0"/>
        </a:xfrm>
      </p:grpSpPr>
      <p:sp>
        <p:nvSpPr>
          <p:cNvPr id="296" name="Google Shape;296;p24"/>
          <p:cNvSpPr txBox="1"/>
          <p:nvPr/>
        </p:nvSpPr>
        <p:spPr>
          <a:xfrm>
            <a:off x="2073275" y="71437"/>
            <a:ext cx="6143625" cy="692150"/>
          </a:xfrm>
          <a:prstGeom prst="rect">
            <a:avLst/>
          </a:prstGeom>
          <a:noFill/>
          <a:ln>
            <a:noFill/>
          </a:ln>
        </p:spPr>
        <p:txBody>
          <a:bodyPr anchorCtr="0" anchor="t" bIns="46800" lIns="90000" spcFirstLastPara="1" rIns="90000" wrap="square" tIns="46800">
            <a:noAutofit/>
          </a:bodyPr>
          <a:lstStyle/>
          <a:p>
            <a:pPr indent="0" lvl="0" marL="0" marR="0" rtl="0" algn="ctr">
              <a:lnSpc>
                <a:spcPct val="90000"/>
              </a:lnSpc>
              <a:spcBef>
                <a:spcPts val="0"/>
              </a:spcBef>
              <a:spcAft>
                <a:spcPts val="0"/>
              </a:spcAft>
              <a:buClr>
                <a:srgbClr val="22228B"/>
              </a:buClr>
              <a:buSzPts val="3500"/>
              <a:buFont typeface="Arial"/>
              <a:buNone/>
            </a:pPr>
            <a:r>
              <a:rPr b="1" i="0" lang="en-US" sz="3500" u="none">
                <a:solidFill>
                  <a:srgbClr val="22228B"/>
                </a:solidFill>
                <a:latin typeface="Arial"/>
                <a:ea typeface="Arial"/>
                <a:cs typeface="Arial"/>
                <a:sym typeface="Arial"/>
              </a:rPr>
              <a:t>Ejercicio de Parcial</a:t>
            </a:r>
            <a:endParaRPr/>
          </a:p>
          <a:p>
            <a:pPr indent="0" lvl="0" marL="0" marR="0" rtl="0" algn="ctr">
              <a:lnSpc>
                <a:spcPct val="90000"/>
              </a:lnSpc>
              <a:spcBef>
                <a:spcPts val="500"/>
              </a:spcBef>
              <a:spcAft>
                <a:spcPts val="0"/>
              </a:spcAft>
              <a:buClr>
                <a:srgbClr val="22228B"/>
              </a:buClr>
              <a:buSzPts val="2000"/>
              <a:buFont typeface="Arial"/>
              <a:buNone/>
            </a:pPr>
            <a:r>
              <a:rPr b="1" i="0" lang="en-US" sz="2000" u="none">
                <a:solidFill>
                  <a:srgbClr val="22228B"/>
                </a:solidFill>
                <a:latin typeface="Arial"/>
                <a:ea typeface="Arial"/>
                <a:cs typeface="Arial"/>
                <a:sym typeface="Arial"/>
              </a:rPr>
              <a:t>Tiempo de infección de una red</a:t>
            </a:r>
            <a:endParaRPr/>
          </a:p>
        </p:txBody>
      </p:sp>
      <p:sp>
        <p:nvSpPr>
          <p:cNvPr id="297" name="Google Shape;297;p24"/>
          <p:cNvSpPr txBox="1"/>
          <p:nvPr/>
        </p:nvSpPr>
        <p:spPr>
          <a:xfrm>
            <a:off x="809625" y="2143125"/>
            <a:ext cx="8501062" cy="2284412"/>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Clr>
                <a:srgbClr val="000000"/>
              </a:buClr>
              <a:buSzPts val="1600"/>
              <a:buFont typeface="Verdana"/>
              <a:buNone/>
            </a:pPr>
            <a:r>
              <a:rPr b="0" i="0" lang="en-US" sz="1600" u="none">
                <a:solidFill>
                  <a:srgbClr val="000000"/>
                </a:solidFill>
                <a:latin typeface="Verdana"/>
                <a:ea typeface="Verdana"/>
                <a:cs typeface="Verdana"/>
                <a:sym typeface="Verdana"/>
              </a:rPr>
              <a:t>Un poderoso e inteligente virus de computadora infecta cualquier computadora en 1 minuto, logrando infectar toda la red de una empresa con cientos de computadoras. Dado un grafo que representa las conexiones entre las computadoras de la empresa, y una computadora ya infectada, escriba un programa en Java que permita determinar el tiempo que demora el virus en infectar el resto de las computadoras. Asuma que todas las computadoras pueden ser infectadas, no todas las computadoras tienen conexión directa entre si, y un mismo virus puede infectar un grupo de computadoras al mismo tiempo sin importar la cantidad.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02" name="Shape 302"/>
        <p:cNvGrpSpPr/>
        <p:nvPr/>
      </p:nvGrpSpPr>
      <p:grpSpPr>
        <a:xfrm>
          <a:off x="0" y="0"/>
          <a:ext cx="0" cy="0"/>
          <a:chOff x="0" y="0"/>
          <a:chExt cx="0" cy="0"/>
        </a:xfrm>
      </p:grpSpPr>
      <p:sp>
        <p:nvSpPr>
          <p:cNvPr id="303" name="Google Shape;303;p25"/>
          <p:cNvSpPr txBox="1"/>
          <p:nvPr/>
        </p:nvSpPr>
        <p:spPr>
          <a:xfrm>
            <a:off x="2073275" y="71437"/>
            <a:ext cx="6143625" cy="692150"/>
          </a:xfrm>
          <a:prstGeom prst="rect">
            <a:avLst/>
          </a:prstGeom>
          <a:noFill/>
          <a:ln>
            <a:noFill/>
          </a:ln>
        </p:spPr>
        <p:txBody>
          <a:bodyPr anchorCtr="0" anchor="t" bIns="46800" lIns="90000" spcFirstLastPara="1" rIns="90000" wrap="square" tIns="46800">
            <a:noAutofit/>
          </a:bodyPr>
          <a:lstStyle/>
          <a:p>
            <a:pPr indent="0" lvl="0" marL="0" marR="0" rtl="0" algn="ctr">
              <a:lnSpc>
                <a:spcPct val="90000"/>
              </a:lnSpc>
              <a:spcBef>
                <a:spcPts val="0"/>
              </a:spcBef>
              <a:spcAft>
                <a:spcPts val="0"/>
              </a:spcAft>
              <a:buClr>
                <a:srgbClr val="22228B"/>
              </a:buClr>
              <a:buSzPts val="3500"/>
              <a:buFont typeface="Arial"/>
              <a:buNone/>
            </a:pPr>
            <a:r>
              <a:rPr b="1" i="0" lang="en-US" sz="3500" u="none">
                <a:solidFill>
                  <a:srgbClr val="22228B"/>
                </a:solidFill>
                <a:latin typeface="Arial"/>
                <a:ea typeface="Arial"/>
                <a:cs typeface="Arial"/>
                <a:sym typeface="Arial"/>
              </a:rPr>
              <a:t>Ejercicio de Parcial</a:t>
            </a:r>
            <a:endParaRPr/>
          </a:p>
          <a:p>
            <a:pPr indent="0" lvl="0" marL="0" marR="0" rtl="0" algn="ctr">
              <a:lnSpc>
                <a:spcPct val="90000"/>
              </a:lnSpc>
              <a:spcBef>
                <a:spcPts val="500"/>
              </a:spcBef>
              <a:spcAft>
                <a:spcPts val="0"/>
              </a:spcAft>
              <a:buClr>
                <a:srgbClr val="22228B"/>
              </a:buClr>
              <a:buSzPts val="2000"/>
              <a:buFont typeface="Arial"/>
              <a:buNone/>
            </a:pPr>
            <a:r>
              <a:rPr b="1" i="0" lang="en-US" sz="2000" u="none">
                <a:solidFill>
                  <a:srgbClr val="22228B"/>
                </a:solidFill>
                <a:latin typeface="Arial"/>
                <a:ea typeface="Arial"/>
                <a:cs typeface="Arial"/>
                <a:sym typeface="Arial"/>
              </a:rPr>
              <a:t>Tiempo de infección de una red</a:t>
            </a:r>
            <a:endParaRPr/>
          </a:p>
        </p:txBody>
      </p:sp>
      <p:pic>
        <p:nvPicPr>
          <p:cNvPr id="304" name="Google Shape;304;p25"/>
          <p:cNvPicPr preferRelativeResize="0"/>
          <p:nvPr/>
        </p:nvPicPr>
        <p:blipFill rotWithShape="1">
          <a:blip r:embed="rId3">
            <a:alphaModFix/>
          </a:blip>
          <a:srcRect b="0" l="0" r="0" t="0"/>
          <a:stretch/>
        </p:blipFill>
        <p:spPr>
          <a:xfrm>
            <a:off x="893762" y="908050"/>
            <a:ext cx="8131175" cy="57356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9" name="Shape 49"/>
        <p:cNvGrpSpPr/>
        <p:nvPr/>
      </p:nvGrpSpPr>
      <p:grpSpPr>
        <a:xfrm>
          <a:off x="0" y="0"/>
          <a:ext cx="0" cy="0"/>
          <a:chOff x="0" y="0"/>
          <a:chExt cx="0" cy="0"/>
        </a:xfrm>
      </p:grpSpPr>
      <p:sp>
        <p:nvSpPr>
          <p:cNvPr id="50" name="Google Shape;50;p6"/>
          <p:cNvSpPr txBox="1"/>
          <p:nvPr/>
        </p:nvSpPr>
        <p:spPr>
          <a:xfrm>
            <a:off x="1833562" y="115887"/>
            <a:ext cx="6396037" cy="836612"/>
          </a:xfrm>
          <a:prstGeom prst="rect">
            <a:avLst/>
          </a:prstGeom>
          <a:noFill/>
          <a:ln>
            <a:noFill/>
          </a:ln>
        </p:spPr>
        <p:txBody>
          <a:bodyPr anchorCtr="0" anchor="ctr" bIns="46800" lIns="90000" spcFirstLastPara="1" rIns="90000" wrap="square" tIns="46800">
            <a:noAutofit/>
          </a:bodyPr>
          <a:lstStyle/>
          <a:p>
            <a:pPr indent="0" lvl="0" marL="0" marR="0" rtl="0" algn="ctr">
              <a:lnSpc>
                <a:spcPct val="90000"/>
              </a:lnSpc>
              <a:spcBef>
                <a:spcPts val="0"/>
              </a:spcBef>
              <a:spcAft>
                <a:spcPts val="0"/>
              </a:spcAft>
              <a:buClr>
                <a:srgbClr val="22228B"/>
              </a:buClr>
              <a:buSzPts val="3500"/>
              <a:buFont typeface="Arial"/>
              <a:buNone/>
            </a:pPr>
            <a:r>
              <a:rPr b="1" i="0" lang="en-US" sz="3500" u="none">
                <a:solidFill>
                  <a:srgbClr val="22228B"/>
                </a:solidFill>
                <a:latin typeface="Arial"/>
                <a:ea typeface="Arial"/>
                <a:cs typeface="Arial"/>
                <a:sym typeface="Arial"/>
              </a:rPr>
              <a:t>Grafos en JAVA</a:t>
            </a:r>
            <a:br>
              <a:rPr b="1" i="0" lang="en-US" sz="3200" u="none">
                <a:solidFill>
                  <a:srgbClr val="FF0000"/>
                </a:solidFill>
                <a:latin typeface="Arial"/>
                <a:ea typeface="Arial"/>
                <a:cs typeface="Arial"/>
                <a:sym typeface="Arial"/>
              </a:rPr>
            </a:br>
            <a:r>
              <a:rPr b="1" i="0" lang="en-US" sz="2500" u="none">
                <a:solidFill>
                  <a:srgbClr val="22228B"/>
                </a:solidFill>
                <a:latin typeface="Arial"/>
                <a:ea typeface="Arial"/>
                <a:cs typeface="Arial"/>
                <a:sym typeface="Arial"/>
              </a:rPr>
              <a:t>La interfaces para definir Grafos</a:t>
            </a:r>
            <a:endParaRPr/>
          </a:p>
        </p:txBody>
      </p:sp>
      <p:sp>
        <p:nvSpPr>
          <p:cNvPr id="51" name="Google Shape;51;p6"/>
          <p:cNvSpPr/>
          <p:nvPr/>
        </p:nvSpPr>
        <p:spPr>
          <a:xfrm>
            <a:off x="6694487" y="2884487"/>
            <a:ext cx="2159000" cy="27622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rgbClr val="000000"/>
              </a:solidFill>
              <a:latin typeface="Bilbo"/>
              <a:ea typeface="Bilbo"/>
              <a:cs typeface="Bilbo"/>
              <a:sym typeface="Bilbo"/>
            </a:endParaRPr>
          </a:p>
        </p:txBody>
      </p:sp>
      <p:pic>
        <p:nvPicPr>
          <p:cNvPr id="52" name="Google Shape;52;p6"/>
          <p:cNvPicPr preferRelativeResize="0"/>
          <p:nvPr/>
        </p:nvPicPr>
        <p:blipFill rotWithShape="1">
          <a:blip r:embed="rId3">
            <a:alphaModFix/>
          </a:blip>
          <a:srcRect b="0" l="0" r="0" t="0"/>
          <a:stretch/>
        </p:blipFill>
        <p:spPr>
          <a:xfrm>
            <a:off x="398462" y="1285875"/>
            <a:ext cx="9340850" cy="4429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7" name="Shape 57"/>
        <p:cNvGrpSpPr/>
        <p:nvPr/>
      </p:nvGrpSpPr>
      <p:grpSpPr>
        <a:xfrm>
          <a:off x="0" y="0"/>
          <a:ext cx="0" cy="0"/>
          <a:chOff x="0" y="0"/>
          <a:chExt cx="0" cy="0"/>
        </a:xfrm>
      </p:grpSpPr>
      <p:sp>
        <p:nvSpPr>
          <p:cNvPr id="58" name="Google Shape;58;p7"/>
          <p:cNvSpPr txBox="1"/>
          <p:nvPr/>
        </p:nvSpPr>
        <p:spPr>
          <a:xfrm>
            <a:off x="1352550" y="44450"/>
            <a:ext cx="7632700" cy="504825"/>
          </a:xfrm>
          <a:prstGeom prst="rect">
            <a:avLst/>
          </a:prstGeom>
          <a:noFill/>
          <a:ln>
            <a:noFill/>
          </a:ln>
        </p:spPr>
        <p:txBody>
          <a:bodyPr anchorCtr="0" anchor="ctr" bIns="46800" lIns="90000" spcFirstLastPara="1" rIns="90000" wrap="square" tIns="46800">
            <a:noAutofit/>
          </a:bodyPr>
          <a:lstStyle/>
          <a:p>
            <a:pPr indent="0" lvl="0" marL="0" marR="0" rtl="0" algn="ctr">
              <a:lnSpc>
                <a:spcPct val="90000"/>
              </a:lnSpc>
              <a:spcBef>
                <a:spcPts val="0"/>
              </a:spcBef>
              <a:spcAft>
                <a:spcPts val="0"/>
              </a:spcAft>
              <a:buClr>
                <a:srgbClr val="22228B"/>
              </a:buClr>
              <a:buSzPts val="3500"/>
              <a:buFont typeface="Arial"/>
              <a:buNone/>
            </a:pPr>
            <a:r>
              <a:rPr b="1" i="0" lang="en-US" sz="3500" u="none">
                <a:solidFill>
                  <a:srgbClr val="22228B"/>
                </a:solidFill>
                <a:latin typeface="Arial"/>
                <a:ea typeface="Arial"/>
                <a:cs typeface="Arial"/>
                <a:sym typeface="Arial"/>
              </a:rPr>
              <a:t>Grafos - La interfaces y clases</a:t>
            </a:r>
            <a:endParaRPr/>
          </a:p>
        </p:txBody>
      </p:sp>
      <p:sp>
        <p:nvSpPr>
          <p:cNvPr id="59" name="Google Shape;59;p7"/>
          <p:cNvSpPr/>
          <p:nvPr/>
        </p:nvSpPr>
        <p:spPr>
          <a:xfrm>
            <a:off x="3030537" y="1544637"/>
            <a:ext cx="971550" cy="17938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rgbClr val="000000"/>
              </a:solidFill>
              <a:latin typeface="Bilbo"/>
              <a:ea typeface="Bilbo"/>
              <a:cs typeface="Bilbo"/>
              <a:sym typeface="Bilbo"/>
            </a:endParaRPr>
          </a:p>
        </p:txBody>
      </p:sp>
      <p:sp>
        <p:nvSpPr>
          <p:cNvPr id="60" name="Google Shape;60;p7"/>
          <p:cNvSpPr/>
          <p:nvPr/>
        </p:nvSpPr>
        <p:spPr>
          <a:xfrm>
            <a:off x="211137" y="3338512"/>
            <a:ext cx="1403350" cy="27781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rgbClr val="000000"/>
              </a:solidFill>
              <a:latin typeface="Bilbo"/>
              <a:ea typeface="Bilbo"/>
              <a:cs typeface="Bilbo"/>
              <a:sym typeface="Bilbo"/>
            </a:endParaRPr>
          </a:p>
        </p:txBody>
      </p:sp>
      <p:sp>
        <p:nvSpPr>
          <p:cNvPr id="61" name="Google Shape;61;p7"/>
          <p:cNvSpPr/>
          <p:nvPr/>
        </p:nvSpPr>
        <p:spPr>
          <a:xfrm>
            <a:off x="5961062" y="3840162"/>
            <a:ext cx="1763712" cy="17938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rgbClr val="000000"/>
              </a:solidFill>
              <a:latin typeface="Bilbo"/>
              <a:ea typeface="Bilbo"/>
              <a:cs typeface="Bilbo"/>
              <a:sym typeface="Bilbo"/>
            </a:endParaRPr>
          </a:p>
        </p:txBody>
      </p:sp>
      <p:pic>
        <p:nvPicPr>
          <p:cNvPr id="62" name="Google Shape;62;p7"/>
          <p:cNvPicPr preferRelativeResize="0"/>
          <p:nvPr/>
        </p:nvPicPr>
        <p:blipFill rotWithShape="1">
          <a:blip r:embed="rId3">
            <a:alphaModFix/>
          </a:blip>
          <a:srcRect b="0" l="0" r="0" t="0"/>
          <a:stretch/>
        </p:blipFill>
        <p:spPr>
          <a:xfrm>
            <a:off x="381000" y="573087"/>
            <a:ext cx="9144000" cy="621188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7" name="Shape 67"/>
        <p:cNvGrpSpPr/>
        <p:nvPr/>
      </p:nvGrpSpPr>
      <p:grpSpPr>
        <a:xfrm>
          <a:off x="0" y="0"/>
          <a:ext cx="0" cy="0"/>
          <a:chOff x="0" y="0"/>
          <a:chExt cx="0" cy="0"/>
        </a:xfrm>
      </p:grpSpPr>
      <p:sp>
        <p:nvSpPr>
          <p:cNvPr id="68" name="Google Shape;68;p8"/>
          <p:cNvSpPr txBox="1"/>
          <p:nvPr/>
        </p:nvSpPr>
        <p:spPr>
          <a:xfrm>
            <a:off x="1666875" y="71437"/>
            <a:ext cx="7259637" cy="836612"/>
          </a:xfrm>
          <a:prstGeom prst="rect">
            <a:avLst/>
          </a:prstGeom>
          <a:noFill/>
          <a:ln>
            <a:noFill/>
          </a:ln>
        </p:spPr>
        <p:txBody>
          <a:bodyPr anchorCtr="0" anchor="ctr" bIns="46800" lIns="90000" spcFirstLastPara="1" rIns="90000" wrap="square" tIns="46800">
            <a:noAutofit/>
          </a:bodyPr>
          <a:lstStyle/>
          <a:p>
            <a:pPr indent="0" lvl="0" marL="0" marR="0" rtl="0" algn="ctr">
              <a:lnSpc>
                <a:spcPct val="90000"/>
              </a:lnSpc>
              <a:spcBef>
                <a:spcPts val="0"/>
              </a:spcBef>
              <a:spcAft>
                <a:spcPts val="0"/>
              </a:spcAft>
              <a:buClr>
                <a:srgbClr val="22228B"/>
              </a:buClr>
              <a:buSzPts val="3500"/>
              <a:buFont typeface="Arial"/>
              <a:buNone/>
            </a:pPr>
            <a:r>
              <a:rPr b="1" i="0" lang="en-US" sz="3500" u="none">
                <a:solidFill>
                  <a:srgbClr val="22228B"/>
                </a:solidFill>
                <a:latin typeface="Arial"/>
                <a:ea typeface="Arial"/>
                <a:cs typeface="Arial"/>
                <a:sym typeface="Arial"/>
              </a:rPr>
              <a:t>Grafos </a:t>
            </a:r>
            <a:r>
              <a:rPr b="1" lang="en-US" sz="3500">
                <a:solidFill>
                  <a:srgbClr val="22228B"/>
                </a:solidFill>
              </a:rPr>
              <a:t>en JAVA</a:t>
            </a:r>
            <a:br>
              <a:rPr b="1" i="0" lang="en-US" sz="3500" u="none">
                <a:solidFill>
                  <a:srgbClr val="22228B"/>
                </a:solidFill>
                <a:latin typeface="Arial"/>
                <a:ea typeface="Arial"/>
                <a:cs typeface="Arial"/>
                <a:sym typeface="Arial"/>
              </a:rPr>
            </a:br>
            <a:r>
              <a:rPr b="1" i="0" lang="en-US" sz="2500" u="none">
                <a:solidFill>
                  <a:srgbClr val="22228B"/>
                </a:solidFill>
                <a:latin typeface="Arial"/>
                <a:ea typeface="Arial"/>
                <a:cs typeface="Arial"/>
                <a:sym typeface="Arial"/>
              </a:rPr>
              <a:t>La clase que implementa a la interface </a:t>
            </a:r>
            <a:r>
              <a:rPr b="1" i="0" lang="en-US" sz="2500" u="none">
                <a:solidFill>
                  <a:srgbClr val="22228B"/>
                </a:solidFill>
                <a:latin typeface="Consolas"/>
                <a:ea typeface="Consolas"/>
                <a:cs typeface="Consolas"/>
                <a:sym typeface="Consolas"/>
              </a:rPr>
              <a:t>Arista</a:t>
            </a:r>
            <a:endParaRPr/>
          </a:p>
        </p:txBody>
      </p:sp>
      <p:pic>
        <p:nvPicPr>
          <p:cNvPr id="69" name="Google Shape;69;p8"/>
          <p:cNvPicPr preferRelativeResize="0"/>
          <p:nvPr/>
        </p:nvPicPr>
        <p:blipFill rotWithShape="1">
          <a:blip r:embed="rId3">
            <a:alphaModFix/>
          </a:blip>
          <a:srcRect b="0" l="0" r="0" t="0"/>
          <a:stretch/>
        </p:blipFill>
        <p:spPr>
          <a:xfrm>
            <a:off x="6238875" y="1428750"/>
            <a:ext cx="2670175" cy="1428750"/>
          </a:xfrm>
          <a:prstGeom prst="rect">
            <a:avLst/>
          </a:prstGeom>
          <a:noFill/>
          <a:ln>
            <a:noFill/>
          </a:ln>
        </p:spPr>
      </p:pic>
      <p:pic>
        <p:nvPicPr>
          <p:cNvPr id="70" name="Google Shape;70;p8"/>
          <p:cNvPicPr preferRelativeResize="0"/>
          <p:nvPr/>
        </p:nvPicPr>
        <p:blipFill rotWithShape="1">
          <a:blip r:embed="rId4">
            <a:alphaModFix/>
          </a:blip>
          <a:srcRect b="0" l="0" r="0" t="0"/>
          <a:stretch/>
        </p:blipFill>
        <p:spPr>
          <a:xfrm>
            <a:off x="6486525" y="3857625"/>
            <a:ext cx="2214562" cy="2032000"/>
          </a:xfrm>
          <a:prstGeom prst="rect">
            <a:avLst/>
          </a:prstGeom>
          <a:noFill/>
          <a:ln>
            <a:noFill/>
          </a:ln>
        </p:spPr>
      </p:pic>
      <p:sp>
        <p:nvSpPr>
          <p:cNvPr id="71" name="Google Shape;71;p8"/>
          <p:cNvSpPr txBox="1"/>
          <p:nvPr/>
        </p:nvSpPr>
        <p:spPr>
          <a:xfrm>
            <a:off x="6024562" y="3214687"/>
            <a:ext cx="3629025" cy="581025"/>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600"/>
              <a:buFont typeface="Corbel"/>
              <a:buNone/>
            </a:pPr>
            <a:r>
              <a:rPr b="1" i="0" lang="en-US" sz="1600" u="none">
                <a:solidFill>
                  <a:srgbClr val="000000"/>
                </a:solidFill>
                <a:latin typeface="Corbel"/>
                <a:ea typeface="Corbel"/>
                <a:cs typeface="Corbel"/>
                <a:sym typeface="Corbel"/>
              </a:rPr>
              <a:t>Arista</a:t>
            </a:r>
            <a:r>
              <a:rPr b="0" i="0" lang="en-US" sz="1600" u="none">
                <a:solidFill>
                  <a:srgbClr val="000000"/>
                </a:solidFill>
                <a:latin typeface="Corbel"/>
                <a:ea typeface="Corbel"/>
                <a:cs typeface="Corbel"/>
                <a:sym typeface="Corbel"/>
              </a:rPr>
              <a:t>: una arista siempre tiene el destino y podría tener un peso.</a:t>
            </a:r>
            <a:endParaRPr/>
          </a:p>
        </p:txBody>
      </p:sp>
      <p:pic>
        <p:nvPicPr>
          <p:cNvPr id="72" name="Google Shape;72;p8"/>
          <p:cNvPicPr preferRelativeResize="0"/>
          <p:nvPr/>
        </p:nvPicPr>
        <p:blipFill rotWithShape="1">
          <a:blip r:embed="rId5">
            <a:alphaModFix/>
          </a:blip>
          <a:srcRect b="0" l="0" r="0" t="0"/>
          <a:stretch/>
        </p:blipFill>
        <p:spPr>
          <a:xfrm>
            <a:off x="452437" y="1285875"/>
            <a:ext cx="5487987" cy="4857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7" name="Shape 77"/>
        <p:cNvGrpSpPr/>
        <p:nvPr/>
      </p:nvGrpSpPr>
      <p:grpSpPr>
        <a:xfrm>
          <a:off x="0" y="0"/>
          <a:ext cx="0" cy="0"/>
          <a:chOff x="0" y="0"/>
          <a:chExt cx="0" cy="0"/>
        </a:xfrm>
      </p:grpSpPr>
      <p:pic>
        <p:nvPicPr>
          <p:cNvPr id="78" name="Google Shape;78;p9"/>
          <p:cNvPicPr preferRelativeResize="0"/>
          <p:nvPr/>
        </p:nvPicPr>
        <p:blipFill rotWithShape="1">
          <a:blip r:embed="rId3">
            <a:alphaModFix/>
          </a:blip>
          <a:srcRect b="0" l="0" r="0" t="0"/>
          <a:stretch/>
        </p:blipFill>
        <p:spPr>
          <a:xfrm>
            <a:off x="381000" y="928687"/>
            <a:ext cx="5143500" cy="5756275"/>
          </a:xfrm>
          <a:prstGeom prst="rect">
            <a:avLst/>
          </a:prstGeom>
          <a:noFill/>
          <a:ln>
            <a:noFill/>
          </a:ln>
        </p:spPr>
      </p:pic>
      <p:sp>
        <p:nvSpPr>
          <p:cNvPr id="79" name="Google Shape;79;p9"/>
          <p:cNvSpPr txBox="1"/>
          <p:nvPr/>
        </p:nvSpPr>
        <p:spPr>
          <a:xfrm>
            <a:off x="1452562" y="-28575"/>
            <a:ext cx="7572375" cy="857250"/>
          </a:xfrm>
          <a:prstGeom prst="rect">
            <a:avLst/>
          </a:prstGeom>
          <a:noFill/>
          <a:ln>
            <a:noFill/>
          </a:ln>
        </p:spPr>
        <p:txBody>
          <a:bodyPr anchorCtr="0" anchor="ctr" bIns="46800" lIns="90000" spcFirstLastPara="1" rIns="90000" wrap="square" tIns="46800">
            <a:noAutofit/>
          </a:bodyPr>
          <a:lstStyle/>
          <a:p>
            <a:pPr indent="0" lvl="0" marL="0" marR="0" rtl="0" algn="ctr">
              <a:lnSpc>
                <a:spcPct val="90000"/>
              </a:lnSpc>
              <a:spcBef>
                <a:spcPts val="0"/>
              </a:spcBef>
              <a:spcAft>
                <a:spcPts val="0"/>
              </a:spcAft>
              <a:buClr>
                <a:srgbClr val="22228B"/>
              </a:buClr>
              <a:buSzPts val="3000"/>
              <a:buFont typeface="Arial"/>
              <a:buNone/>
            </a:pPr>
            <a:r>
              <a:rPr b="1" i="0" lang="en-US" sz="3000" u="none">
                <a:solidFill>
                  <a:srgbClr val="22228B"/>
                </a:solidFill>
                <a:latin typeface="Arial"/>
                <a:ea typeface="Arial"/>
                <a:cs typeface="Arial"/>
                <a:sym typeface="Arial"/>
              </a:rPr>
              <a:t>Grafos con Lista de Adyacencias</a:t>
            </a:r>
            <a:endParaRPr/>
          </a:p>
          <a:p>
            <a:pPr indent="0" lvl="0" marL="0" marR="0" rtl="0" algn="ctr">
              <a:lnSpc>
                <a:spcPct val="90000"/>
              </a:lnSpc>
              <a:spcBef>
                <a:spcPts val="600"/>
              </a:spcBef>
              <a:spcAft>
                <a:spcPts val="0"/>
              </a:spcAft>
              <a:buClr>
                <a:srgbClr val="22228B"/>
              </a:buClr>
              <a:buSzPts val="2400"/>
              <a:buFont typeface="Arial"/>
              <a:buNone/>
            </a:pPr>
            <a:r>
              <a:rPr b="1" i="0" lang="en-US" sz="2400" u="none">
                <a:solidFill>
                  <a:srgbClr val="22228B"/>
                </a:solidFill>
                <a:latin typeface="Arial"/>
                <a:ea typeface="Arial"/>
                <a:cs typeface="Arial"/>
                <a:sym typeface="Arial"/>
              </a:rPr>
              <a:t>Clase que implementa la interface </a:t>
            </a:r>
            <a:r>
              <a:rPr b="1" i="0" lang="en-US" sz="2400" u="none">
                <a:solidFill>
                  <a:srgbClr val="22228B"/>
                </a:solidFill>
                <a:latin typeface="Courier New"/>
                <a:ea typeface="Courier New"/>
                <a:cs typeface="Courier New"/>
                <a:sym typeface="Courier New"/>
              </a:rPr>
              <a:t>Vertice</a:t>
            </a:r>
            <a:endParaRPr/>
          </a:p>
        </p:txBody>
      </p:sp>
      <p:sp>
        <p:nvSpPr>
          <p:cNvPr id="80" name="Google Shape;80;p9"/>
          <p:cNvSpPr txBox="1"/>
          <p:nvPr/>
        </p:nvSpPr>
        <p:spPr>
          <a:xfrm>
            <a:off x="6238875" y="3500437"/>
            <a:ext cx="3565525" cy="733425"/>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Vértice</a:t>
            </a:r>
            <a:r>
              <a:rPr b="0" i="0" lang="en-US" sz="1400" u="none">
                <a:solidFill>
                  <a:srgbClr val="000000"/>
                </a:solidFill>
                <a:latin typeface="Arial"/>
                <a:ea typeface="Arial"/>
                <a:cs typeface="Arial"/>
                <a:sym typeface="Arial"/>
              </a:rPr>
              <a:t>: tiene un dato y una lista de adyacentes. La lista es de aristas, donde cada una tiene un vértice destino.</a:t>
            </a:r>
            <a:endParaRPr/>
          </a:p>
        </p:txBody>
      </p:sp>
      <p:sp>
        <p:nvSpPr>
          <p:cNvPr id="81" name="Google Shape;81;p9"/>
          <p:cNvSpPr/>
          <p:nvPr/>
        </p:nvSpPr>
        <p:spPr>
          <a:xfrm>
            <a:off x="6418262" y="2797175"/>
            <a:ext cx="1439862" cy="2159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rgbClr val="000000"/>
              </a:solidFill>
              <a:latin typeface="Bilbo"/>
              <a:ea typeface="Bilbo"/>
              <a:cs typeface="Bilbo"/>
              <a:sym typeface="Bilbo"/>
            </a:endParaRPr>
          </a:p>
        </p:txBody>
      </p:sp>
      <p:pic>
        <p:nvPicPr>
          <p:cNvPr id="82" name="Google Shape;82;p9"/>
          <p:cNvPicPr preferRelativeResize="0"/>
          <p:nvPr/>
        </p:nvPicPr>
        <p:blipFill rotWithShape="1">
          <a:blip r:embed="rId4">
            <a:alphaModFix/>
          </a:blip>
          <a:srcRect b="0" l="0" r="0" t="0"/>
          <a:stretch/>
        </p:blipFill>
        <p:spPr>
          <a:xfrm>
            <a:off x="6453187" y="4357687"/>
            <a:ext cx="3282950" cy="1947862"/>
          </a:xfrm>
          <a:prstGeom prst="rect">
            <a:avLst/>
          </a:prstGeom>
          <a:noFill/>
          <a:ln>
            <a:noFill/>
          </a:ln>
        </p:spPr>
      </p:pic>
      <p:pic>
        <p:nvPicPr>
          <p:cNvPr id="83" name="Google Shape;83;p9"/>
          <p:cNvPicPr preferRelativeResize="0"/>
          <p:nvPr/>
        </p:nvPicPr>
        <p:blipFill rotWithShape="1">
          <a:blip r:embed="rId5">
            <a:alphaModFix/>
          </a:blip>
          <a:srcRect b="0" l="0" r="0" t="0"/>
          <a:stretch/>
        </p:blipFill>
        <p:spPr>
          <a:xfrm>
            <a:off x="6596062" y="1276350"/>
            <a:ext cx="2928937" cy="1938337"/>
          </a:xfrm>
          <a:prstGeom prst="rect">
            <a:avLst/>
          </a:prstGeom>
          <a:noFill/>
          <a:ln>
            <a:noFill/>
          </a:ln>
        </p:spPr>
      </p:pic>
      <p:sp>
        <p:nvSpPr>
          <p:cNvPr id="84" name="Google Shape;84;p9"/>
          <p:cNvSpPr/>
          <p:nvPr/>
        </p:nvSpPr>
        <p:spPr>
          <a:xfrm flipH="1">
            <a:off x="6453187" y="4376737"/>
            <a:ext cx="1928812" cy="306387"/>
          </a:xfrm>
          <a:prstGeom prst="roundRect">
            <a:avLst>
              <a:gd fmla="val 3600" name="adj"/>
            </a:avLst>
          </a:prstGeom>
          <a:noFill/>
          <a:ln cap="sq" cmpd="sng" w="126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rgbClr val="000000"/>
              </a:solidFill>
              <a:latin typeface="Bilbo"/>
              <a:ea typeface="Bilbo"/>
              <a:cs typeface="Bilbo"/>
              <a:sym typeface="Bilb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9" name="Shape 89"/>
        <p:cNvGrpSpPr/>
        <p:nvPr/>
      </p:nvGrpSpPr>
      <p:grpSpPr>
        <a:xfrm>
          <a:off x="0" y="0"/>
          <a:ext cx="0" cy="0"/>
          <a:chOff x="0" y="0"/>
          <a:chExt cx="0" cy="0"/>
        </a:xfrm>
      </p:grpSpPr>
      <p:sp>
        <p:nvSpPr>
          <p:cNvPr id="90" name="Google Shape;90;p10"/>
          <p:cNvSpPr txBox="1"/>
          <p:nvPr/>
        </p:nvSpPr>
        <p:spPr>
          <a:xfrm>
            <a:off x="1452562" y="-28575"/>
            <a:ext cx="7572375" cy="857250"/>
          </a:xfrm>
          <a:prstGeom prst="rect">
            <a:avLst/>
          </a:prstGeom>
          <a:noFill/>
          <a:ln>
            <a:noFill/>
          </a:ln>
        </p:spPr>
        <p:txBody>
          <a:bodyPr anchorCtr="0" anchor="ctr" bIns="46800" lIns="90000" spcFirstLastPara="1" rIns="90000" wrap="square" tIns="46800">
            <a:noAutofit/>
          </a:bodyPr>
          <a:lstStyle/>
          <a:p>
            <a:pPr indent="0" lvl="0" marL="0" marR="0" rtl="0" algn="ctr">
              <a:lnSpc>
                <a:spcPct val="90000"/>
              </a:lnSpc>
              <a:spcBef>
                <a:spcPts val="0"/>
              </a:spcBef>
              <a:spcAft>
                <a:spcPts val="0"/>
              </a:spcAft>
              <a:buClr>
                <a:srgbClr val="22228B"/>
              </a:buClr>
              <a:buSzPts val="3000"/>
              <a:buFont typeface="Arial"/>
              <a:buNone/>
            </a:pPr>
            <a:r>
              <a:rPr b="1" i="0" lang="en-US" sz="3000" u="none">
                <a:solidFill>
                  <a:srgbClr val="22228B"/>
                </a:solidFill>
                <a:latin typeface="Arial"/>
                <a:ea typeface="Arial"/>
                <a:cs typeface="Arial"/>
                <a:sym typeface="Arial"/>
              </a:rPr>
              <a:t>Grafos con Lista de Adyacencias</a:t>
            </a:r>
            <a:endParaRPr/>
          </a:p>
          <a:p>
            <a:pPr indent="0" lvl="0" marL="0" marR="0" rtl="0" algn="ctr">
              <a:lnSpc>
                <a:spcPct val="90000"/>
              </a:lnSpc>
              <a:spcBef>
                <a:spcPts val="500"/>
              </a:spcBef>
              <a:spcAft>
                <a:spcPts val="0"/>
              </a:spcAft>
              <a:buClr>
                <a:srgbClr val="22228B"/>
              </a:buClr>
              <a:buSzPts val="2000"/>
              <a:buFont typeface="Arial"/>
              <a:buNone/>
            </a:pPr>
            <a:r>
              <a:rPr b="1" i="0" lang="en-US" sz="2000" u="none">
                <a:solidFill>
                  <a:srgbClr val="22228B"/>
                </a:solidFill>
                <a:latin typeface="Arial"/>
                <a:ea typeface="Arial"/>
                <a:cs typeface="Arial"/>
                <a:sym typeface="Arial"/>
              </a:rPr>
              <a:t>Clase que implementa la interface </a:t>
            </a:r>
            <a:r>
              <a:rPr b="1" i="0" lang="en-US" sz="2000" u="none">
                <a:solidFill>
                  <a:srgbClr val="22228B"/>
                </a:solidFill>
                <a:latin typeface="Courier New"/>
                <a:ea typeface="Courier New"/>
                <a:cs typeface="Courier New"/>
                <a:sym typeface="Courier New"/>
              </a:rPr>
              <a:t>Grafo</a:t>
            </a:r>
            <a:endParaRPr/>
          </a:p>
        </p:txBody>
      </p:sp>
      <p:pic>
        <p:nvPicPr>
          <p:cNvPr id="91" name="Google Shape;91;p10"/>
          <p:cNvPicPr preferRelativeResize="0"/>
          <p:nvPr/>
        </p:nvPicPr>
        <p:blipFill rotWithShape="1">
          <a:blip r:embed="rId3">
            <a:alphaModFix/>
          </a:blip>
          <a:srcRect b="0" l="0" r="0" t="0"/>
          <a:stretch/>
        </p:blipFill>
        <p:spPr>
          <a:xfrm>
            <a:off x="7462837" y="3286125"/>
            <a:ext cx="2419350" cy="3257550"/>
          </a:xfrm>
          <a:prstGeom prst="rect">
            <a:avLst/>
          </a:prstGeom>
          <a:noFill/>
          <a:ln>
            <a:noFill/>
          </a:ln>
        </p:spPr>
      </p:pic>
      <p:pic>
        <p:nvPicPr>
          <p:cNvPr id="92" name="Google Shape;92;p10"/>
          <p:cNvPicPr preferRelativeResize="0"/>
          <p:nvPr/>
        </p:nvPicPr>
        <p:blipFill rotWithShape="1">
          <a:blip r:embed="rId4">
            <a:alphaModFix/>
          </a:blip>
          <a:srcRect b="0" l="0" r="0" t="0"/>
          <a:stretch/>
        </p:blipFill>
        <p:spPr>
          <a:xfrm>
            <a:off x="6524625" y="857250"/>
            <a:ext cx="3143250" cy="2317750"/>
          </a:xfrm>
          <a:prstGeom prst="rect">
            <a:avLst/>
          </a:prstGeom>
          <a:noFill/>
          <a:ln>
            <a:noFill/>
          </a:ln>
        </p:spPr>
      </p:pic>
      <p:sp>
        <p:nvSpPr>
          <p:cNvPr id="93" name="Google Shape;93;p10"/>
          <p:cNvSpPr txBox="1"/>
          <p:nvPr/>
        </p:nvSpPr>
        <p:spPr>
          <a:xfrm>
            <a:off x="6167437" y="4572000"/>
            <a:ext cx="1184275" cy="733425"/>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Grafo</a:t>
            </a:r>
            <a:r>
              <a:rPr b="0" i="0" lang="en-US" sz="1400" u="none">
                <a:solidFill>
                  <a:srgbClr val="000000"/>
                </a:solidFill>
                <a:latin typeface="Arial"/>
                <a:ea typeface="Arial"/>
                <a:cs typeface="Arial"/>
                <a:sym typeface="Arial"/>
              </a:rPr>
              <a:t>: tiene una lista de Vertices</a:t>
            </a:r>
            <a:endParaRPr/>
          </a:p>
        </p:txBody>
      </p:sp>
      <p:sp>
        <p:nvSpPr>
          <p:cNvPr id="94" name="Google Shape;94;p10"/>
          <p:cNvSpPr/>
          <p:nvPr/>
        </p:nvSpPr>
        <p:spPr>
          <a:xfrm flipH="1" rot="5400000">
            <a:off x="6911181" y="5566568"/>
            <a:ext cx="1571625" cy="306387"/>
          </a:xfrm>
          <a:prstGeom prst="roundRect">
            <a:avLst>
              <a:gd fmla="val 3600" name="adj"/>
            </a:avLst>
          </a:prstGeom>
          <a:noFill/>
          <a:ln cap="sq" cmpd="sng" w="126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rgbClr val="000000"/>
              </a:solidFill>
              <a:latin typeface="Bilbo"/>
              <a:ea typeface="Bilbo"/>
              <a:cs typeface="Bilbo"/>
              <a:sym typeface="Bilbo"/>
            </a:endParaRPr>
          </a:p>
        </p:txBody>
      </p:sp>
      <p:pic>
        <p:nvPicPr>
          <p:cNvPr id="95" name="Google Shape;95;p10"/>
          <p:cNvPicPr preferRelativeResize="0"/>
          <p:nvPr/>
        </p:nvPicPr>
        <p:blipFill rotWithShape="1">
          <a:blip r:embed="rId5">
            <a:alphaModFix/>
          </a:blip>
          <a:srcRect b="0" l="0" r="0" t="0"/>
          <a:stretch/>
        </p:blipFill>
        <p:spPr>
          <a:xfrm>
            <a:off x="238125" y="928687"/>
            <a:ext cx="5857875" cy="57642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0" name="Shape 100"/>
        <p:cNvGrpSpPr/>
        <p:nvPr/>
      </p:nvGrpSpPr>
      <p:grpSpPr>
        <a:xfrm>
          <a:off x="0" y="0"/>
          <a:ext cx="0" cy="0"/>
          <a:chOff x="0" y="0"/>
          <a:chExt cx="0" cy="0"/>
        </a:xfrm>
      </p:grpSpPr>
      <p:sp>
        <p:nvSpPr>
          <p:cNvPr id="101" name="Google Shape;101;p11"/>
          <p:cNvSpPr txBox="1"/>
          <p:nvPr/>
        </p:nvSpPr>
        <p:spPr>
          <a:xfrm>
            <a:off x="1452562" y="-28575"/>
            <a:ext cx="7572375" cy="857250"/>
          </a:xfrm>
          <a:prstGeom prst="rect">
            <a:avLst/>
          </a:prstGeom>
          <a:noFill/>
          <a:ln>
            <a:noFill/>
          </a:ln>
        </p:spPr>
        <p:txBody>
          <a:bodyPr anchorCtr="0" anchor="ctr" bIns="46800" lIns="90000" spcFirstLastPara="1" rIns="90000" wrap="square" tIns="46800">
            <a:noAutofit/>
          </a:bodyPr>
          <a:lstStyle/>
          <a:p>
            <a:pPr indent="0" lvl="0" marL="0" marR="0" rtl="0" algn="ctr">
              <a:lnSpc>
                <a:spcPct val="90000"/>
              </a:lnSpc>
              <a:spcBef>
                <a:spcPts val="0"/>
              </a:spcBef>
              <a:spcAft>
                <a:spcPts val="0"/>
              </a:spcAft>
              <a:buClr>
                <a:srgbClr val="22228B"/>
              </a:buClr>
              <a:buSzPts val="3000"/>
              <a:buFont typeface="Arial"/>
              <a:buNone/>
            </a:pPr>
            <a:r>
              <a:rPr b="1" i="0" lang="en-US" sz="3000" u="none">
                <a:solidFill>
                  <a:srgbClr val="22228B"/>
                </a:solidFill>
                <a:latin typeface="Arial"/>
                <a:ea typeface="Arial"/>
                <a:cs typeface="Arial"/>
                <a:sym typeface="Arial"/>
              </a:rPr>
              <a:t>Grafos con Matriz de Adyacencias</a:t>
            </a:r>
            <a:endParaRPr/>
          </a:p>
          <a:p>
            <a:pPr indent="0" lvl="0" marL="0" marR="0" rtl="0" algn="ctr">
              <a:lnSpc>
                <a:spcPct val="90000"/>
              </a:lnSpc>
              <a:spcBef>
                <a:spcPts val="500"/>
              </a:spcBef>
              <a:spcAft>
                <a:spcPts val="0"/>
              </a:spcAft>
              <a:buClr>
                <a:srgbClr val="22228B"/>
              </a:buClr>
              <a:buSzPts val="2000"/>
              <a:buFont typeface="Arial"/>
              <a:buNone/>
            </a:pPr>
            <a:r>
              <a:rPr b="1" i="0" lang="en-US" sz="2000" u="none">
                <a:solidFill>
                  <a:srgbClr val="22228B"/>
                </a:solidFill>
                <a:latin typeface="Arial"/>
                <a:ea typeface="Arial"/>
                <a:cs typeface="Arial"/>
                <a:sym typeface="Arial"/>
              </a:rPr>
              <a:t>Clase que implementa la interface </a:t>
            </a:r>
            <a:r>
              <a:rPr b="1" i="0" lang="en-US" sz="2000" u="none">
                <a:solidFill>
                  <a:srgbClr val="22228B"/>
                </a:solidFill>
                <a:latin typeface="Courier New"/>
                <a:ea typeface="Courier New"/>
                <a:cs typeface="Courier New"/>
                <a:sym typeface="Courier New"/>
              </a:rPr>
              <a:t>Vertice</a:t>
            </a:r>
            <a:endParaRPr/>
          </a:p>
        </p:txBody>
      </p:sp>
      <p:sp>
        <p:nvSpPr>
          <p:cNvPr id="102" name="Google Shape;102;p11"/>
          <p:cNvSpPr/>
          <p:nvPr/>
        </p:nvSpPr>
        <p:spPr>
          <a:xfrm>
            <a:off x="6418262" y="2797175"/>
            <a:ext cx="1439862" cy="2159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rgbClr val="000000"/>
              </a:solidFill>
              <a:latin typeface="Bilbo"/>
              <a:ea typeface="Bilbo"/>
              <a:cs typeface="Bilbo"/>
              <a:sym typeface="Bilbo"/>
            </a:endParaRPr>
          </a:p>
        </p:txBody>
      </p:sp>
      <p:pic>
        <p:nvPicPr>
          <p:cNvPr id="103" name="Google Shape;103;p11"/>
          <p:cNvPicPr preferRelativeResize="0"/>
          <p:nvPr/>
        </p:nvPicPr>
        <p:blipFill rotWithShape="1">
          <a:blip r:embed="rId3">
            <a:alphaModFix/>
          </a:blip>
          <a:srcRect b="0" l="0" r="0" t="0"/>
          <a:stretch/>
        </p:blipFill>
        <p:spPr>
          <a:xfrm>
            <a:off x="6096000" y="1276350"/>
            <a:ext cx="2928937" cy="1938337"/>
          </a:xfrm>
          <a:prstGeom prst="rect">
            <a:avLst/>
          </a:prstGeom>
          <a:noFill/>
          <a:ln>
            <a:noFill/>
          </a:ln>
        </p:spPr>
      </p:pic>
      <p:pic>
        <p:nvPicPr>
          <p:cNvPr id="104" name="Google Shape;104;p11"/>
          <p:cNvPicPr preferRelativeResize="0"/>
          <p:nvPr/>
        </p:nvPicPr>
        <p:blipFill rotWithShape="1">
          <a:blip r:embed="rId4">
            <a:alphaModFix/>
          </a:blip>
          <a:srcRect b="0" l="0" r="0" t="0"/>
          <a:stretch/>
        </p:blipFill>
        <p:spPr>
          <a:xfrm>
            <a:off x="309562" y="876300"/>
            <a:ext cx="4714875" cy="5726112"/>
          </a:xfrm>
          <a:prstGeom prst="rect">
            <a:avLst/>
          </a:prstGeom>
          <a:noFill/>
          <a:ln>
            <a:noFill/>
          </a:ln>
        </p:spPr>
      </p:pic>
      <p:pic>
        <p:nvPicPr>
          <p:cNvPr id="105" name="Google Shape;105;p11"/>
          <p:cNvPicPr preferRelativeResize="0"/>
          <p:nvPr/>
        </p:nvPicPr>
        <p:blipFill rotWithShape="1">
          <a:blip r:embed="rId5">
            <a:alphaModFix/>
          </a:blip>
          <a:srcRect b="0" l="0" r="0" t="0"/>
          <a:stretch/>
        </p:blipFill>
        <p:spPr>
          <a:xfrm>
            <a:off x="6953250" y="3386137"/>
            <a:ext cx="2357437" cy="3309937"/>
          </a:xfrm>
          <a:prstGeom prst="rect">
            <a:avLst/>
          </a:prstGeom>
          <a:noFill/>
          <a:ln>
            <a:noFill/>
          </a:ln>
        </p:spPr>
      </p:pic>
      <p:sp>
        <p:nvSpPr>
          <p:cNvPr id="106" name="Google Shape;106;p11"/>
          <p:cNvSpPr/>
          <p:nvPr/>
        </p:nvSpPr>
        <p:spPr>
          <a:xfrm flipH="1" rot="5400000">
            <a:off x="6400006" y="5661818"/>
            <a:ext cx="1571625" cy="306387"/>
          </a:xfrm>
          <a:prstGeom prst="roundRect">
            <a:avLst>
              <a:gd fmla="val 3600" name="adj"/>
            </a:avLst>
          </a:prstGeom>
          <a:noFill/>
          <a:ln cap="sq" cmpd="sng" w="126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rgbClr val="000000"/>
              </a:solidFill>
              <a:latin typeface="Bilbo"/>
              <a:ea typeface="Bilbo"/>
              <a:cs typeface="Bilbo"/>
              <a:sym typeface="Bilbo"/>
            </a:endParaRPr>
          </a:p>
        </p:txBody>
      </p:sp>
      <p:sp>
        <p:nvSpPr>
          <p:cNvPr id="107" name="Google Shape;107;p11"/>
          <p:cNvSpPr txBox="1"/>
          <p:nvPr/>
        </p:nvSpPr>
        <p:spPr>
          <a:xfrm>
            <a:off x="4881562" y="4429125"/>
            <a:ext cx="2000250" cy="733425"/>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Vértice</a:t>
            </a:r>
            <a:r>
              <a:rPr b="0" i="0" lang="en-US" sz="1400" u="none">
                <a:solidFill>
                  <a:srgbClr val="000000"/>
                </a:solidFill>
                <a:latin typeface="Arial"/>
                <a:ea typeface="Arial"/>
                <a:cs typeface="Arial"/>
                <a:sym typeface="Arial"/>
              </a:rPr>
              <a:t>: tiene un dato y la posición dentro de la lista.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2" name="Shape 112"/>
        <p:cNvGrpSpPr/>
        <p:nvPr/>
      </p:nvGrpSpPr>
      <p:grpSpPr>
        <a:xfrm>
          <a:off x="0" y="0"/>
          <a:ext cx="0" cy="0"/>
          <a:chOff x="0" y="0"/>
          <a:chExt cx="0" cy="0"/>
        </a:xfrm>
      </p:grpSpPr>
      <p:pic>
        <p:nvPicPr>
          <p:cNvPr id="113" name="Google Shape;113;p12"/>
          <p:cNvPicPr preferRelativeResize="0"/>
          <p:nvPr/>
        </p:nvPicPr>
        <p:blipFill rotWithShape="1">
          <a:blip r:embed="rId3">
            <a:alphaModFix/>
          </a:blip>
          <a:srcRect b="0" l="0" r="0" t="0"/>
          <a:stretch/>
        </p:blipFill>
        <p:spPr>
          <a:xfrm>
            <a:off x="7310437" y="3386137"/>
            <a:ext cx="2357437" cy="3309937"/>
          </a:xfrm>
          <a:prstGeom prst="rect">
            <a:avLst/>
          </a:prstGeom>
          <a:noFill/>
          <a:ln>
            <a:noFill/>
          </a:ln>
        </p:spPr>
      </p:pic>
      <p:sp>
        <p:nvSpPr>
          <p:cNvPr id="114" name="Google Shape;114;p12"/>
          <p:cNvSpPr txBox="1"/>
          <p:nvPr/>
        </p:nvSpPr>
        <p:spPr>
          <a:xfrm>
            <a:off x="1452562" y="-28575"/>
            <a:ext cx="7572375" cy="857250"/>
          </a:xfrm>
          <a:prstGeom prst="rect">
            <a:avLst/>
          </a:prstGeom>
          <a:noFill/>
          <a:ln>
            <a:noFill/>
          </a:ln>
        </p:spPr>
        <p:txBody>
          <a:bodyPr anchorCtr="0" anchor="ctr" bIns="46800" lIns="90000" spcFirstLastPara="1" rIns="90000" wrap="square" tIns="46800">
            <a:noAutofit/>
          </a:bodyPr>
          <a:lstStyle/>
          <a:p>
            <a:pPr indent="0" lvl="0" marL="0" marR="0" rtl="0" algn="ctr">
              <a:lnSpc>
                <a:spcPct val="90000"/>
              </a:lnSpc>
              <a:spcBef>
                <a:spcPts val="0"/>
              </a:spcBef>
              <a:spcAft>
                <a:spcPts val="0"/>
              </a:spcAft>
              <a:buClr>
                <a:srgbClr val="22228B"/>
              </a:buClr>
              <a:buSzPts val="3000"/>
              <a:buFont typeface="Arial"/>
              <a:buNone/>
            </a:pPr>
            <a:r>
              <a:rPr b="1" i="0" lang="en-US" sz="3000" u="none">
                <a:solidFill>
                  <a:srgbClr val="22228B"/>
                </a:solidFill>
                <a:latin typeface="Arial"/>
                <a:ea typeface="Arial"/>
                <a:cs typeface="Arial"/>
                <a:sym typeface="Arial"/>
              </a:rPr>
              <a:t>Grafos con Matriz de Adyacencias</a:t>
            </a:r>
            <a:endParaRPr/>
          </a:p>
          <a:p>
            <a:pPr indent="0" lvl="0" marL="0" marR="0" rtl="0" algn="ctr">
              <a:lnSpc>
                <a:spcPct val="90000"/>
              </a:lnSpc>
              <a:spcBef>
                <a:spcPts val="500"/>
              </a:spcBef>
              <a:spcAft>
                <a:spcPts val="0"/>
              </a:spcAft>
              <a:buClr>
                <a:srgbClr val="22228B"/>
              </a:buClr>
              <a:buSzPts val="2000"/>
              <a:buFont typeface="Arial"/>
              <a:buNone/>
            </a:pPr>
            <a:r>
              <a:rPr b="1" i="0" lang="en-US" sz="2000" u="none">
                <a:solidFill>
                  <a:srgbClr val="22228B"/>
                </a:solidFill>
                <a:latin typeface="Arial"/>
                <a:ea typeface="Arial"/>
                <a:cs typeface="Arial"/>
                <a:sym typeface="Arial"/>
              </a:rPr>
              <a:t>Clase que implementa la interface </a:t>
            </a:r>
            <a:r>
              <a:rPr b="1" i="0" lang="en-US" sz="2000" u="none">
                <a:solidFill>
                  <a:srgbClr val="22228B"/>
                </a:solidFill>
                <a:latin typeface="Courier New"/>
                <a:ea typeface="Courier New"/>
                <a:cs typeface="Courier New"/>
                <a:sym typeface="Courier New"/>
              </a:rPr>
              <a:t>Grafo</a:t>
            </a:r>
            <a:endParaRPr/>
          </a:p>
        </p:txBody>
      </p:sp>
      <p:pic>
        <p:nvPicPr>
          <p:cNvPr id="115" name="Google Shape;115;p12"/>
          <p:cNvPicPr preferRelativeResize="0"/>
          <p:nvPr/>
        </p:nvPicPr>
        <p:blipFill rotWithShape="1">
          <a:blip r:embed="rId4">
            <a:alphaModFix/>
          </a:blip>
          <a:srcRect b="0" l="0" r="0" t="0"/>
          <a:stretch/>
        </p:blipFill>
        <p:spPr>
          <a:xfrm>
            <a:off x="6524625" y="896937"/>
            <a:ext cx="3143250" cy="2317750"/>
          </a:xfrm>
          <a:prstGeom prst="rect">
            <a:avLst/>
          </a:prstGeom>
          <a:noFill/>
          <a:ln>
            <a:noFill/>
          </a:ln>
        </p:spPr>
      </p:pic>
      <p:sp>
        <p:nvSpPr>
          <p:cNvPr id="116" name="Google Shape;116;p12"/>
          <p:cNvSpPr/>
          <p:nvPr/>
        </p:nvSpPr>
        <p:spPr>
          <a:xfrm flipH="1" rot="5400000">
            <a:off x="6755606" y="5661818"/>
            <a:ext cx="1571625" cy="306387"/>
          </a:xfrm>
          <a:prstGeom prst="roundRect">
            <a:avLst>
              <a:gd fmla="val 3600" name="adj"/>
            </a:avLst>
          </a:prstGeom>
          <a:noFill/>
          <a:ln cap="sq" cmpd="sng" w="126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rgbClr val="000000"/>
              </a:solidFill>
              <a:latin typeface="Bilbo"/>
              <a:ea typeface="Bilbo"/>
              <a:cs typeface="Bilbo"/>
              <a:sym typeface="Bilbo"/>
            </a:endParaRPr>
          </a:p>
        </p:txBody>
      </p:sp>
      <p:pic>
        <p:nvPicPr>
          <p:cNvPr id="117" name="Google Shape;117;p12"/>
          <p:cNvPicPr preferRelativeResize="0"/>
          <p:nvPr/>
        </p:nvPicPr>
        <p:blipFill rotWithShape="1">
          <a:blip r:embed="rId5">
            <a:alphaModFix/>
          </a:blip>
          <a:srcRect b="0" l="0" r="0" t="0"/>
          <a:stretch/>
        </p:blipFill>
        <p:spPr>
          <a:xfrm>
            <a:off x="238125" y="857250"/>
            <a:ext cx="5715000" cy="5730875"/>
          </a:xfrm>
          <a:prstGeom prst="rect">
            <a:avLst/>
          </a:prstGeom>
          <a:noFill/>
          <a:ln>
            <a:noFill/>
          </a:ln>
        </p:spPr>
      </p:pic>
      <p:sp>
        <p:nvSpPr>
          <p:cNvPr id="118" name="Google Shape;118;p12"/>
          <p:cNvSpPr txBox="1"/>
          <p:nvPr/>
        </p:nvSpPr>
        <p:spPr>
          <a:xfrm>
            <a:off x="5810250" y="4400550"/>
            <a:ext cx="1628775" cy="976312"/>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500"/>
              <a:buFont typeface="Consolas"/>
              <a:buNone/>
            </a:pPr>
            <a:r>
              <a:rPr b="1" i="0" lang="en-US" sz="1500" u="none">
                <a:solidFill>
                  <a:srgbClr val="000000"/>
                </a:solidFill>
                <a:latin typeface="Consolas"/>
                <a:ea typeface="Consolas"/>
                <a:cs typeface="Consolas"/>
                <a:sym typeface="Consolas"/>
              </a:rPr>
              <a:t>Grafo</a:t>
            </a:r>
            <a:r>
              <a:rPr b="1" i="0" lang="en-US" sz="1400" u="none">
                <a:solidFill>
                  <a:srgbClr val="000000"/>
                </a:solidFill>
                <a:latin typeface="Arial"/>
                <a:ea typeface="Arial"/>
                <a:cs typeface="Arial"/>
                <a:sym typeface="Arial"/>
              </a:rPr>
              <a:t>: tiene una lista de </a:t>
            </a:r>
            <a:r>
              <a:rPr b="1" i="0" lang="en-US" sz="1500" u="none">
                <a:solidFill>
                  <a:srgbClr val="000000"/>
                </a:solidFill>
                <a:latin typeface="Consolas"/>
                <a:ea typeface="Consolas"/>
                <a:cs typeface="Consolas"/>
                <a:sym typeface="Consolas"/>
              </a:rPr>
              <a:t>Vertice</a:t>
            </a:r>
            <a:r>
              <a:rPr b="1" i="0" lang="en-US" sz="1400" u="none">
                <a:solidFill>
                  <a:srgbClr val="000000"/>
                </a:solidFill>
                <a:latin typeface="Arial"/>
                <a:ea typeface="Arial"/>
                <a:cs typeface="Arial"/>
                <a:sym typeface="Arial"/>
              </a:rPr>
              <a:t> y la matriz</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