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1"/>
  </p:sldMasterIdLst>
  <p:notesMasterIdLst>
    <p:notesMasterId r:id="rId16"/>
  </p:notesMasterIdLst>
  <p:sldIdLst>
    <p:sldId id="256" r:id="rId2"/>
    <p:sldId id="267" r:id="rId3"/>
    <p:sldId id="257" r:id="rId4"/>
    <p:sldId id="258" r:id="rId5"/>
    <p:sldId id="259" r:id="rId6"/>
    <p:sldId id="260" r:id="rId7"/>
    <p:sldId id="269" r:id="rId8"/>
    <p:sldId id="261" r:id="rId9"/>
    <p:sldId id="262" r:id="rId10"/>
    <p:sldId id="263" r:id="rId11"/>
    <p:sldId id="271" r:id="rId12"/>
    <p:sldId id="264" r:id="rId13"/>
    <p:sldId id="266" r:id="rId14"/>
    <p:sldId id="265" r:id="rId15"/>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Estilo medio 1 - Énfasis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C2F94AB-7E55-40FF-A00B-DBF42332EEA1}" type="datetimeFigureOut">
              <a:rPr lang="es-ES" smtClean="0"/>
              <a:t>05/12/2016</a:t>
            </a:fld>
            <a:endParaRPr lang="es-E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6D60501-8CD8-4DE2-939F-3E909CE56AB1}" type="slidenum">
              <a:rPr lang="es-ES" smtClean="0"/>
              <a:t>‹Nº›</a:t>
            </a:fld>
            <a:endParaRPr lang="es-ES"/>
          </a:p>
        </p:txBody>
      </p:sp>
    </p:spTree>
    <p:extLst>
      <p:ext uri="{BB962C8B-B14F-4D97-AF65-F5344CB8AC3E}">
        <p14:creationId xmlns:p14="http://schemas.microsoft.com/office/powerpoint/2010/main" val="11062193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a:p>
        </p:txBody>
      </p:sp>
      <p:sp>
        <p:nvSpPr>
          <p:cNvPr id="4" name="3 Marcador de número de diapositiva"/>
          <p:cNvSpPr>
            <a:spLocks noGrp="1"/>
          </p:cNvSpPr>
          <p:nvPr>
            <p:ph type="sldNum" sz="quarter" idx="10"/>
          </p:nvPr>
        </p:nvSpPr>
        <p:spPr/>
        <p:txBody>
          <a:bodyPr/>
          <a:lstStyle/>
          <a:p>
            <a:fld id="{96D60501-8CD8-4DE2-939F-3E909CE56AB1}" type="slidenum">
              <a:rPr lang="es-ES" smtClean="0"/>
              <a:t>1</a:t>
            </a:fld>
            <a:endParaRPr lang="es-ES"/>
          </a:p>
        </p:txBody>
      </p:sp>
    </p:spTree>
    <p:extLst>
      <p:ext uri="{BB962C8B-B14F-4D97-AF65-F5344CB8AC3E}">
        <p14:creationId xmlns:p14="http://schemas.microsoft.com/office/powerpoint/2010/main" val="7579345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7406AE97-8F14-482A-B6B1-1723E93A82CE}" type="datetimeFigureOut">
              <a:rPr lang="es-ES" smtClean="0"/>
              <a:t>05/12/2016</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F7380316-C7AC-454B-8D77-B50A8F099793}" type="slidenum">
              <a:rPr lang="es-ES" smtClean="0"/>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7406AE97-8F14-482A-B6B1-1723E93A82CE}" type="datetimeFigureOut">
              <a:rPr lang="es-ES" smtClean="0"/>
              <a:t>05/12/2016</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F7380316-C7AC-454B-8D77-B50A8F099793}" type="slidenum">
              <a:rPr lang="es-ES" smtClean="0"/>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7406AE97-8F14-482A-B6B1-1723E93A82CE}" type="datetimeFigureOut">
              <a:rPr lang="es-ES" smtClean="0"/>
              <a:t>05/12/2016</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F7380316-C7AC-454B-8D77-B50A8F099793}" type="slidenum">
              <a:rPr lang="es-ES" smtClean="0"/>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7406AE97-8F14-482A-B6B1-1723E93A82CE}" type="datetimeFigureOut">
              <a:rPr lang="es-ES" smtClean="0"/>
              <a:t>05/12/2016</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F7380316-C7AC-454B-8D77-B50A8F099793}" type="slidenum">
              <a:rPr lang="es-ES" smtClean="0"/>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7406AE97-8F14-482A-B6B1-1723E93A82CE}" type="datetimeFigureOut">
              <a:rPr lang="es-ES" smtClean="0"/>
              <a:t>05/12/2016</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F7380316-C7AC-454B-8D77-B50A8F099793}" type="slidenum">
              <a:rPr lang="es-ES" smtClean="0"/>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7406AE97-8F14-482A-B6B1-1723E93A82CE}" type="datetimeFigureOut">
              <a:rPr lang="es-ES" smtClean="0"/>
              <a:t>05/12/2016</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F7380316-C7AC-454B-8D77-B50A8F099793}" type="slidenum">
              <a:rPr lang="es-ES" smtClean="0"/>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Date Placeholder 6"/>
          <p:cNvSpPr>
            <a:spLocks noGrp="1"/>
          </p:cNvSpPr>
          <p:nvPr>
            <p:ph type="dt" sz="half" idx="10"/>
          </p:nvPr>
        </p:nvSpPr>
        <p:spPr/>
        <p:txBody>
          <a:bodyPr/>
          <a:lstStyle/>
          <a:p>
            <a:fld id="{7406AE97-8F14-482A-B6B1-1723E93A82CE}" type="datetimeFigureOut">
              <a:rPr lang="es-ES" smtClean="0"/>
              <a:t>05/12/2016</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F7380316-C7AC-454B-8D77-B50A8F099793}" type="slidenum">
              <a:rPr lang="es-ES" smtClean="0"/>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Date Placeholder 2"/>
          <p:cNvSpPr>
            <a:spLocks noGrp="1"/>
          </p:cNvSpPr>
          <p:nvPr>
            <p:ph type="dt" sz="half" idx="10"/>
          </p:nvPr>
        </p:nvSpPr>
        <p:spPr/>
        <p:txBody>
          <a:bodyPr/>
          <a:lstStyle/>
          <a:p>
            <a:fld id="{7406AE97-8F14-482A-B6B1-1723E93A82CE}" type="datetimeFigureOut">
              <a:rPr lang="es-ES" smtClean="0"/>
              <a:t>05/12/2016</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F7380316-C7AC-454B-8D77-B50A8F099793}" type="slidenum">
              <a:rPr lang="es-ES" smtClean="0"/>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06AE97-8F14-482A-B6B1-1723E93A82CE}" type="datetimeFigureOut">
              <a:rPr lang="es-ES" smtClean="0"/>
              <a:t>05/12/2016</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F7380316-C7AC-454B-8D77-B50A8F099793}" type="slidenum">
              <a:rPr lang="es-ES" smtClean="0"/>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7406AE97-8F14-482A-B6B1-1723E93A82CE}" type="datetimeFigureOut">
              <a:rPr lang="es-ES" smtClean="0"/>
              <a:t>05/12/2016</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F7380316-C7AC-454B-8D77-B50A8F099793}" type="slidenum">
              <a:rPr lang="es-ES" smtClean="0"/>
              <a:t>‹Nº›</a:t>
            </a:fld>
            <a:endParaRPr lang="es-ES"/>
          </a:p>
        </p:txBody>
      </p:sp>
      <p:sp>
        <p:nvSpPr>
          <p:cNvPr id="9" name="Content Placeholder 8"/>
          <p:cNvSpPr>
            <a:spLocks noGrp="1"/>
          </p:cNvSpPr>
          <p:nvPr>
            <p:ph sz="quarter" idx="13"/>
          </p:nvPr>
        </p:nvSpPr>
        <p:spPr>
          <a:xfrm>
            <a:off x="304800" y="381000"/>
            <a:ext cx="7772400" cy="494284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s-ES" smtClean="0"/>
              <a:t>Haga clic para modificar el estilo de título del patrón</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8" name="Date Placeholder 7"/>
          <p:cNvSpPr>
            <a:spLocks noGrp="1"/>
          </p:cNvSpPr>
          <p:nvPr>
            <p:ph type="dt" sz="half" idx="10"/>
          </p:nvPr>
        </p:nvSpPr>
        <p:spPr/>
        <p:txBody>
          <a:bodyPr/>
          <a:lstStyle/>
          <a:p>
            <a:fld id="{7406AE97-8F14-482A-B6B1-1723E93A82CE}" type="datetimeFigureOut">
              <a:rPr lang="es-ES" smtClean="0"/>
              <a:t>05/12/2016</a:t>
            </a:fld>
            <a:endParaRPr lang="es-ES"/>
          </a:p>
        </p:txBody>
      </p:sp>
      <p:sp>
        <p:nvSpPr>
          <p:cNvPr id="9" name="Slide Number Placeholder 8"/>
          <p:cNvSpPr>
            <a:spLocks noGrp="1"/>
          </p:cNvSpPr>
          <p:nvPr>
            <p:ph type="sldNum" sz="quarter" idx="11"/>
          </p:nvPr>
        </p:nvSpPr>
        <p:spPr/>
        <p:txBody>
          <a:bodyPr/>
          <a:lstStyle/>
          <a:p>
            <a:fld id="{F7380316-C7AC-454B-8D77-B50A8F099793}" type="slidenum">
              <a:rPr lang="es-ES" smtClean="0"/>
              <a:t>‹Nº›</a:t>
            </a:fld>
            <a:endParaRPr lang="es-ES"/>
          </a:p>
        </p:txBody>
      </p:sp>
      <p:sp>
        <p:nvSpPr>
          <p:cNvPr id="10" name="Footer Placeholder 9"/>
          <p:cNvSpPr>
            <a:spLocks noGrp="1"/>
          </p:cNvSpPr>
          <p:nvPr>
            <p:ph type="ftr" sz="quarter" idx="12"/>
          </p:nvPr>
        </p:nvSpPr>
        <p:spPr/>
        <p:txBody>
          <a:bodyPr/>
          <a:lstStyle/>
          <a:p>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F7380316-C7AC-454B-8D77-B50A8F099793}" type="slidenum">
              <a:rPr lang="es-ES" smtClean="0"/>
              <a:t>‹Nº›</a:t>
            </a:fld>
            <a:endParaRPr lang="es-E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s-E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7406AE97-8F14-482A-B6B1-1723E93A82CE}" type="datetimeFigureOut">
              <a:rPr lang="es-ES" smtClean="0"/>
              <a:t>05/12/2016</a:t>
            </a:fld>
            <a:endParaRPr lang="es-E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3419872" y="2290252"/>
            <a:ext cx="4896544" cy="3541167"/>
          </a:xfrm>
        </p:spPr>
        <p:txBody>
          <a:bodyPr>
            <a:noAutofit/>
          </a:bodyPr>
          <a:lstStyle/>
          <a:p>
            <a:pPr algn="r"/>
            <a:r>
              <a:rPr lang="es-ES" sz="2800" b="1" dirty="0" smtClean="0">
                <a:latin typeface="AR CENA" panose="02000000000000000000" pitchFamily="2" charset="0"/>
              </a:rPr>
              <a:t>Integrantes del equipo:</a:t>
            </a:r>
          </a:p>
          <a:p>
            <a:pPr algn="r"/>
            <a:r>
              <a:rPr lang="es-ES" sz="2800" dirty="0" smtClean="0">
                <a:latin typeface="AR CENA" panose="02000000000000000000" pitchFamily="2" charset="0"/>
              </a:rPr>
              <a:t>Arrambí Díaz Pebble </a:t>
            </a:r>
          </a:p>
          <a:p>
            <a:pPr algn="r"/>
            <a:r>
              <a:rPr lang="es-ES" sz="2800" dirty="0" smtClean="0">
                <a:latin typeface="AR CENA" panose="02000000000000000000" pitchFamily="2" charset="0"/>
              </a:rPr>
              <a:t>Ley García Cindy Yukie</a:t>
            </a:r>
          </a:p>
          <a:p>
            <a:pPr algn="r"/>
            <a:r>
              <a:rPr lang="es-ES" sz="2800" dirty="0" smtClean="0">
                <a:latin typeface="AR CENA" panose="02000000000000000000" pitchFamily="2" charset="0"/>
              </a:rPr>
              <a:t>Meza Duran Juventino</a:t>
            </a:r>
          </a:p>
          <a:p>
            <a:pPr algn="r"/>
            <a:r>
              <a:rPr lang="es-ES" sz="2800" dirty="0" smtClean="0">
                <a:latin typeface="AR CENA" panose="02000000000000000000" pitchFamily="2" charset="0"/>
              </a:rPr>
              <a:t>Salazar </a:t>
            </a:r>
            <a:r>
              <a:rPr lang="es-ES" sz="2800" dirty="0" smtClean="0">
                <a:latin typeface="AR CENA" panose="02000000000000000000" pitchFamily="2" charset="0"/>
              </a:rPr>
              <a:t>Machado  </a:t>
            </a:r>
            <a:r>
              <a:rPr lang="es-ES" sz="2800" dirty="0" smtClean="0">
                <a:latin typeface="AR CENA" panose="02000000000000000000" pitchFamily="2" charset="0"/>
              </a:rPr>
              <a:t>Mónica  Beatriz</a:t>
            </a:r>
          </a:p>
          <a:p>
            <a:pPr algn="r"/>
            <a:r>
              <a:rPr lang="es-ES" sz="2800" dirty="0" smtClean="0">
                <a:latin typeface="AR CENA" panose="02000000000000000000" pitchFamily="2" charset="0"/>
              </a:rPr>
              <a:t>Treviño Sosa Jorge Luis</a:t>
            </a:r>
          </a:p>
        </p:txBody>
      </p:sp>
      <p:pic>
        <p:nvPicPr>
          <p:cNvPr id="1026" name="Picture 2" descr="C:\xampp\htdocs\JYMPstore\public\img\barraPDF.jpg"/>
          <p:cNvPicPr>
            <a:picLocks noChangeAspect="1" noChangeArrowheads="1"/>
          </p:cNvPicPr>
          <p:nvPr/>
        </p:nvPicPr>
        <p:blipFill rotWithShape="1">
          <a:blip r:embed="rId3">
            <a:extLst>
              <a:ext uri="{28A0092B-C50C-407E-A947-70E740481C1C}">
                <a14:useLocalDpi xmlns:a14="http://schemas.microsoft.com/office/drawing/2010/main" val="0"/>
              </a:ext>
            </a:extLst>
          </a:blip>
          <a:srcRect r="30909"/>
          <a:stretch/>
        </p:blipFill>
        <p:spPr bwMode="auto">
          <a:xfrm>
            <a:off x="-10344" y="5445224"/>
            <a:ext cx="8470776" cy="772390"/>
          </a:xfrm>
          <a:prstGeom prst="rect">
            <a:avLst/>
          </a:prstGeom>
          <a:noFill/>
          <a:extLst>
            <a:ext uri="{909E8E84-426E-40DD-AFC4-6F175D3DCCD1}">
              <a14:hiddenFill xmlns:a14="http://schemas.microsoft.com/office/drawing/2010/main">
                <a:solidFill>
                  <a:srgbClr val="FFFFFF"/>
                </a:solidFill>
              </a14:hiddenFill>
            </a:ext>
          </a:extLst>
        </p:spPr>
      </p:pic>
      <p:sp>
        <p:nvSpPr>
          <p:cNvPr id="4" name="3 CuadroTexto"/>
          <p:cNvSpPr txBox="1"/>
          <p:nvPr/>
        </p:nvSpPr>
        <p:spPr>
          <a:xfrm>
            <a:off x="1187624" y="836711"/>
            <a:ext cx="6408712" cy="923330"/>
          </a:xfrm>
          <a:prstGeom prst="rect">
            <a:avLst/>
          </a:prstGeom>
          <a:noFill/>
        </p:spPr>
        <p:txBody>
          <a:bodyPr wrap="square" rtlCol="0">
            <a:spAutoFit/>
          </a:bodyPr>
          <a:lstStyle/>
          <a:p>
            <a:r>
              <a:rPr lang="es-ES" sz="5400" dirty="0" smtClean="0">
                <a:latin typeface="AR CENA" panose="02000000000000000000" pitchFamily="2" charset="0"/>
              </a:rPr>
              <a:t>Presentación</a:t>
            </a:r>
            <a:r>
              <a:rPr lang="es-ES" sz="4800" dirty="0" smtClean="0">
                <a:latin typeface="AR CENA" panose="02000000000000000000" pitchFamily="2" charset="0"/>
              </a:rPr>
              <a:t> </a:t>
            </a:r>
            <a:r>
              <a:rPr lang="es-ES" sz="5400" dirty="0" smtClean="0">
                <a:latin typeface="AR CENA" panose="02000000000000000000" pitchFamily="2" charset="0"/>
              </a:rPr>
              <a:t>de proyecto</a:t>
            </a:r>
            <a:endParaRPr lang="es-ES" sz="5400" dirty="0">
              <a:latin typeface="AR CENA" panose="02000000000000000000" pitchFamily="2" charset="0"/>
            </a:endParaRPr>
          </a:p>
        </p:txBody>
      </p:sp>
    </p:spTree>
    <p:extLst>
      <p:ext uri="{BB962C8B-B14F-4D97-AF65-F5344CB8AC3E}">
        <p14:creationId xmlns:p14="http://schemas.microsoft.com/office/powerpoint/2010/main" val="41260242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ES" dirty="0" smtClean="0">
                <a:effectLst>
                  <a:outerShdw blurRad="38100" dist="38100" dir="2700000" algn="tl">
                    <a:srgbClr val="000000">
                      <a:alpha val="43137"/>
                    </a:srgbClr>
                  </a:outerShdw>
                </a:effectLst>
              </a:rPr>
              <a:t>Operaciones del sistema</a:t>
            </a:r>
            <a:endParaRPr lang="es-ES" dirty="0">
              <a:effectLst>
                <a:outerShdw blurRad="38100" dist="38100" dir="2700000" algn="tl">
                  <a:srgbClr val="000000">
                    <a:alpha val="43137"/>
                  </a:srgbClr>
                </a:outerShdw>
              </a:effectLst>
            </a:endParaRPr>
          </a:p>
        </p:txBody>
      </p:sp>
      <p:graphicFrame>
        <p:nvGraphicFramePr>
          <p:cNvPr id="4" name="Tabla 3"/>
          <p:cNvGraphicFramePr>
            <a:graphicFrameLocks noGrp="1"/>
          </p:cNvGraphicFramePr>
          <p:nvPr>
            <p:extLst>
              <p:ext uri="{D42A27DB-BD31-4B8C-83A1-F6EECF244321}">
                <p14:modId xmlns:p14="http://schemas.microsoft.com/office/powerpoint/2010/main" val="2899253176"/>
              </p:ext>
            </p:extLst>
          </p:nvPr>
        </p:nvGraphicFramePr>
        <p:xfrm>
          <a:off x="490480" y="1772816"/>
          <a:ext cx="3024336" cy="2541921"/>
        </p:xfrm>
        <a:graphic>
          <a:graphicData uri="http://schemas.openxmlformats.org/drawingml/2006/table">
            <a:tbl>
              <a:tblPr>
                <a:tableStyleId>{B301B821-A1FF-4177-AEE7-76D212191A09}</a:tableStyleId>
              </a:tblPr>
              <a:tblGrid>
                <a:gridCol w="3024336"/>
              </a:tblGrid>
              <a:tr h="468392">
                <a:tc>
                  <a:txBody>
                    <a:bodyPr/>
                    <a:lstStyle/>
                    <a:p>
                      <a:pPr marL="457200" algn="l">
                        <a:lnSpc>
                          <a:spcPct val="107000"/>
                        </a:lnSpc>
                        <a:spcAft>
                          <a:spcPts val="800"/>
                        </a:spcAft>
                      </a:pPr>
                      <a:r>
                        <a:rPr lang="es-ES" sz="1600" dirty="0">
                          <a:effectLst/>
                          <a:latin typeface="+mn-lt"/>
                        </a:rPr>
                        <a:t>Sistema</a:t>
                      </a:r>
                      <a:endParaRPr lang="es-ES" sz="1600" dirty="0">
                        <a:effectLst/>
                        <a:latin typeface="+mn-lt"/>
                        <a:ea typeface="Calibri" panose="020F0502020204030204" pitchFamily="34" charset="0"/>
                        <a:cs typeface="Times New Roman" panose="02020603050405020304" pitchFamily="18" charset="0"/>
                      </a:endParaRPr>
                    </a:p>
                  </a:txBody>
                  <a:tcPr marL="68580" marR="68580" marT="0" marB="0"/>
                </a:tc>
              </a:tr>
              <a:tr h="1614978">
                <a:tc>
                  <a:txBody>
                    <a:bodyPr/>
                    <a:lstStyle/>
                    <a:p>
                      <a:pPr marL="457200" algn="l">
                        <a:lnSpc>
                          <a:spcPct val="107000"/>
                        </a:lnSpc>
                        <a:spcAft>
                          <a:spcPts val="800"/>
                        </a:spcAft>
                      </a:pPr>
                      <a:r>
                        <a:rPr lang="es-ES" sz="1600" dirty="0" err="1">
                          <a:effectLst/>
                          <a:latin typeface="+mn-lt"/>
                        </a:rPr>
                        <a:t>CrearCompra</a:t>
                      </a:r>
                      <a:r>
                        <a:rPr lang="es-ES" sz="1600" dirty="0">
                          <a:effectLst/>
                          <a:latin typeface="+mn-lt"/>
                        </a:rPr>
                        <a:t>()</a:t>
                      </a:r>
                    </a:p>
                    <a:p>
                      <a:pPr marL="457200" algn="l">
                        <a:lnSpc>
                          <a:spcPct val="107000"/>
                        </a:lnSpc>
                        <a:spcAft>
                          <a:spcPts val="800"/>
                        </a:spcAft>
                      </a:pPr>
                      <a:r>
                        <a:rPr lang="es-ES" sz="1600" dirty="0" err="1">
                          <a:effectLst/>
                          <a:latin typeface="+mn-lt"/>
                        </a:rPr>
                        <a:t>agregarArt</a:t>
                      </a:r>
                      <a:r>
                        <a:rPr lang="es-ES" sz="1600" dirty="0">
                          <a:effectLst/>
                          <a:latin typeface="+mn-lt"/>
                        </a:rPr>
                        <a:t>(ID, cantidad)</a:t>
                      </a:r>
                    </a:p>
                    <a:p>
                      <a:pPr marL="457200" algn="l">
                        <a:lnSpc>
                          <a:spcPct val="107000"/>
                        </a:lnSpc>
                        <a:spcAft>
                          <a:spcPts val="800"/>
                        </a:spcAft>
                      </a:pPr>
                      <a:r>
                        <a:rPr lang="es-ES" sz="1600" dirty="0" err="1">
                          <a:effectLst/>
                          <a:latin typeface="+mn-lt"/>
                        </a:rPr>
                        <a:t>notificacionArticulo</a:t>
                      </a:r>
                      <a:r>
                        <a:rPr lang="es-ES" sz="1600" dirty="0">
                          <a:effectLst/>
                          <a:latin typeface="+mn-lt"/>
                        </a:rPr>
                        <a:t>()</a:t>
                      </a:r>
                    </a:p>
                    <a:p>
                      <a:pPr marL="457200" algn="l">
                        <a:lnSpc>
                          <a:spcPct val="107000"/>
                        </a:lnSpc>
                        <a:spcAft>
                          <a:spcPts val="800"/>
                        </a:spcAft>
                      </a:pPr>
                      <a:r>
                        <a:rPr lang="es-ES" sz="1600" dirty="0" err="1">
                          <a:effectLst/>
                          <a:latin typeface="+mn-lt"/>
                        </a:rPr>
                        <a:t>cierraCompra</a:t>
                      </a:r>
                      <a:r>
                        <a:rPr lang="es-ES" sz="1600" dirty="0">
                          <a:effectLst/>
                          <a:latin typeface="+mn-lt"/>
                        </a:rPr>
                        <a:t>()</a:t>
                      </a:r>
                    </a:p>
                    <a:p>
                      <a:pPr marL="457200" algn="l">
                        <a:lnSpc>
                          <a:spcPct val="107000"/>
                        </a:lnSpc>
                        <a:spcAft>
                          <a:spcPts val="800"/>
                        </a:spcAft>
                      </a:pPr>
                      <a:r>
                        <a:rPr lang="es-ES" sz="1600" dirty="0" err="1">
                          <a:effectLst/>
                          <a:latin typeface="+mn-lt"/>
                        </a:rPr>
                        <a:t>realizarPago</a:t>
                      </a:r>
                      <a:r>
                        <a:rPr lang="es-ES" sz="1600" dirty="0">
                          <a:effectLst/>
                          <a:latin typeface="+mn-lt"/>
                        </a:rPr>
                        <a:t>(cantidad)</a:t>
                      </a:r>
                    </a:p>
                    <a:p>
                      <a:pPr marL="457200" algn="l">
                        <a:lnSpc>
                          <a:spcPct val="107000"/>
                        </a:lnSpc>
                        <a:spcAft>
                          <a:spcPts val="800"/>
                        </a:spcAft>
                      </a:pPr>
                      <a:r>
                        <a:rPr lang="es-ES" sz="1600" dirty="0" err="1">
                          <a:effectLst/>
                          <a:latin typeface="+mn-lt"/>
                        </a:rPr>
                        <a:t>formaDePago</a:t>
                      </a:r>
                      <a:r>
                        <a:rPr lang="es-ES" sz="1600" dirty="0">
                          <a:effectLst/>
                          <a:latin typeface="+mn-lt"/>
                        </a:rPr>
                        <a:t>(datos)</a:t>
                      </a:r>
                      <a:endParaRPr lang="es-ES" sz="1600" dirty="0">
                        <a:effectLst/>
                        <a:latin typeface="+mn-lt"/>
                        <a:ea typeface="Calibri" panose="020F0502020204030204" pitchFamily="34" charset="0"/>
                        <a:cs typeface="Times New Roman" panose="02020603050405020304" pitchFamily="18" charset="0"/>
                      </a:endParaRPr>
                    </a:p>
                  </a:txBody>
                  <a:tcPr marL="68580" marR="68580" marT="0" marB="0"/>
                </a:tc>
              </a:tr>
            </a:tbl>
          </a:graphicData>
        </a:graphic>
      </p:graphicFrame>
      <p:sp>
        <p:nvSpPr>
          <p:cNvPr id="5" name="Rectángulo 4"/>
          <p:cNvSpPr/>
          <p:nvPr/>
        </p:nvSpPr>
        <p:spPr>
          <a:xfrm>
            <a:off x="3500520" y="1340768"/>
            <a:ext cx="4572000" cy="4044697"/>
          </a:xfrm>
          <a:prstGeom prst="rect">
            <a:avLst/>
          </a:prstGeom>
        </p:spPr>
        <p:txBody>
          <a:bodyPr>
            <a:spAutoFit/>
          </a:bodyPr>
          <a:lstStyle/>
          <a:p>
            <a:pPr marL="1246505" indent="-347345">
              <a:spcBef>
                <a:spcPts val="700"/>
              </a:spcBef>
              <a:spcAft>
                <a:spcPts val="0"/>
              </a:spcAft>
            </a:pPr>
            <a:r>
              <a:rPr lang="es-ES" dirty="0">
                <a:latin typeface="Times New Roman" panose="02020603050405020304" pitchFamily="18" charset="0"/>
                <a:ea typeface="Arial" panose="020B0604020202020204" pitchFamily="34" charset="0"/>
              </a:rPr>
              <a:t> </a:t>
            </a:r>
            <a:endParaRPr lang="es-ES" sz="2000" dirty="0">
              <a:latin typeface="Times New Roman" panose="02020603050405020304" pitchFamily="18" charset="0"/>
              <a:ea typeface="Times New Roman" panose="02020603050405020304" pitchFamily="18" charset="0"/>
            </a:endParaRPr>
          </a:p>
          <a:p>
            <a:pPr marL="1246505" indent="-347345">
              <a:spcBef>
                <a:spcPts val="700"/>
              </a:spcBef>
              <a:spcAft>
                <a:spcPts val="0"/>
              </a:spcAft>
            </a:pPr>
            <a:r>
              <a:rPr lang="es-ES" b="1" u="sng" dirty="0">
                <a:latin typeface="Times New Roman" panose="02020603050405020304" pitchFamily="18" charset="0"/>
                <a:ea typeface="Arial" panose="020B0604020202020204" pitchFamily="34" charset="0"/>
              </a:rPr>
              <a:t>Contrato C01</a:t>
            </a:r>
            <a:r>
              <a:rPr lang="es-ES" u="sng" dirty="0">
                <a:latin typeface="Times New Roman" panose="02020603050405020304" pitchFamily="18" charset="0"/>
                <a:ea typeface="Arial" panose="020B0604020202020204" pitchFamily="34" charset="0"/>
              </a:rPr>
              <a:t>:</a:t>
            </a:r>
            <a:r>
              <a:rPr lang="es-ES" dirty="0">
                <a:latin typeface="Times New Roman" panose="02020603050405020304" pitchFamily="18" charset="0"/>
                <a:ea typeface="Arial" panose="020B0604020202020204" pitchFamily="34" charset="0"/>
              </a:rPr>
              <a:t> </a:t>
            </a:r>
            <a:r>
              <a:rPr lang="es-ES" dirty="0" err="1">
                <a:latin typeface="Times New Roman" panose="02020603050405020304" pitchFamily="18" charset="0"/>
                <a:ea typeface="Arial" panose="020B0604020202020204" pitchFamily="34" charset="0"/>
              </a:rPr>
              <a:t>crearCompra</a:t>
            </a:r>
            <a:endParaRPr lang="es-ES" sz="2000" dirty="0">
              <a:latin typeface="Times New Roman" panose="02020603050405020304" pitchFamily="18" charset="0"/>
              <a:ea typeface="Times New Roman" panose="02020603050405020304" pitchFamily="18" charset="0"/>
            </a:endParaRPr>
          </a:p>
          <a:p>
            <a:pPr marL="1246505" indent="-347345">
              <a:spcBef>
                <a:spcPts val="700"/>
              </a:spcBef>
              <a:spcAft>
                <a:spcPts val="0"/>
              </a:spcAft>
            </a:pPr>
            <a:r>
              <a:rPr lang="es-ES" i="1" dirty="0">
                <a:latin typeface="Times New Roman" panose="02020603050405020304" pitchFamily="18" charset="0"/>
                <a:ea typeface="Arial" panose="020B0604020202020204" pitchFamily="34" charset="0"/>
              </a:rPr>
              <a:t>Operación:</a:t>
            </a:r>
            <a:r>
              <a:rPr lang="es-ES" dirty="0">
                <a:latin typeface="Times New Roman" panose="02020603050405020304" pitchFamily="18" charset="0"/>
                <a:ea typeface="Arial" panose="020B0604020202020204" pitchFamily="34" charset="0"/>
              </a:rPr>
              <a:t> </a:t>
            </a:r>
            <a:r>
              <a:rPr lang="es-ES" dirty="0" err="1">
                <a:latin typeface="Times New Roman" panose="02020603050405020304" pitchFamily="18" charset="0"/>
                <a:ea typeface="Arial" panose="020B0604020202020204" pitchFamily="34" charset="0"/>
              </a:rPr>
              <a:t>crearCompra</a:t>
            </a:r>
            <a:r>
              <a:rPr lang="es-ES" dirty="0">
                <a:latin typeface="Times New Roman" panose="02020603050405020304" pitchFamily="18" charset="0"/>
                <a:ea typeface="Arial" panose="020B0604020202020204" pitchFamily="34" charset="0"/>
              </a:rPr>
              <a:t>()</a:t>
            </a:r>
            <a:endParaRPr lang="es-ES" sz="2000" dirty="0">
              <a:latin typeface="Times New Roman" panose="02020603050405020304" pitchFamily="18" charset="0"/>
              <a:ea typeface="Times New Roman" panose="02020603050405020304" pitchFamily="18" charset="0"/>
            </a:endParaRPr>
          </a:p>
          <a:p>
            <a:pPr marL="1246505" indent="-347345">
              <a:spcBef>
                <a:spcPts val="700"/>
              </a:spcBef>
              <a:spcAft>
                <a:spcPts val="0"/>
              </a:spcAft>
            </a:pPr>
            <a:r>
              <a:rPr lang="es-ES" i="1" dirty="0">
                <a:latin typeface="Times New Roman" panose="02020603050405020304" pitchFamily="18" charset="0"/>
                <a:ea typeface="Arial" panose="020B0604020202020204" pitchFamily="34" charset="0"/>
              </a:rPr>
              <a:t>Referencia cruzada:</a:t>
            </a:r>
            <a:r>
              <a:rPr lang="es-ES" dirty="0">
                <a:latin typeface="Times New Roman" panose="02020603050405020304" pitchFamily="18" charset="0"/>
                <a:ea typeface="Arial" panose="020B0604020202020204" pitchFamily="34" charset="0"/>
              </a:rPr>
              <a:t> caso de uso: Compra de mercancía</a:t>
            </a:r>
            <a:endParaRPr lang="es-ES" sz="2000" dirty="0">
              <a:latin typeface="Times New Roman" panose="02020603050405020304" pitchFamily="18" charset="0"/>
              <a:ea typeface="Times New Roman" panose="02020603050405020304" pitchFamily="18" charset="0"/>
            </a:endParaRPr>
          </a:p>
          <a:p>
            <a:pPr marL="1246505" indent="-347345">
              <a:spcBef>
                <a:spcPts val="700"/>
              </a:spcBef>
              <a:spcAft>
                <a:spcPts val="0"/>
              </a:spcAft>
            </a:pPr>
            <a:r>
              <a:rPr lang="es-ES" i="1" dirty="0">
                <a:latin typeface="Times New Roman" panose="02020603050405020304" pitchFamily="18" charset="0"/>
                <a:ea typeface="Arial" panose="020B0604020202020204" pitchFamily="34" charset="0"/>
              </a:rPr>
              <a:t>Precondiciones:</a:t>
            </a:r>
            <a:r>
              <a:rPr lang="es-ES" dirty="0">
                <a:latin typeface="Times New Roman" panose="02020603050405020304" pitchFamily="18" charset="0"/>
                <a:ea typeface="Arial" panose="020B0604020202020204" pitchFamily="34" charset="0"/>
              </a:rPr>
              <a:t> cliente está registrado en el sistema</a:t>
            </a:r>
            <a:endParaRPr lang="es-ES" sz="2000" dirty="0">
              <a:latin typeface="Times New Roman" panose="02020603050405020304" pitchFamily="18" charset="0"/>
              <a:ea typeface="Times New Roman" panose="02020603050405020304" pitchFamily="18" charset="0"/>
            </a:endParaRPr>
          </a:p>
          <a:p>
            <a:pPr marL="1246505" indent="-347345">
              <a:spcBef>
                <a:spcPts val="700"/>
              </a:spcBef>
              <a:spcAft>
                <a:spcPts val="0"/>
              </a:spcAft>
            </a:pPr>
            <a:r>
              <a:rPr lang="es-ES" i="1" dirty="0" err="1">
                <a:latin typeface="Times New Roman" panose="02020603050405020304" pitchFamily="18" charset="0"/>
                <a:ea typeface="Arial" panose="020B0604020202020204" pitchFamily="34" charset="0"/>
              </a:rPr>
              <a:t>Postcondiciones</a:t>
            </a:r>
            <a:r>
              <a:rPr lang="es-ES" i="1" dirty="0">
                <a:latin typeface="Times New Roman" panose="02020603050405020304" pitchFamily="18" charset="0"/>
                <a:ea typeface="Arial" panose="020B0604020202020204" pitchFamily="34" charset="0"/>
              </a:rPr>
              <a:t>: </a:t>
            </a:r>
            <a:endParaRPr lang="es-ES" sz="2000" dirty="0">
              <a:latin typeface="Times New Roman" panose="02020603050405020304" pitchFamily="18" charset="0"/>
              <a:ea typeface="Times New Roman" panose="02020603050405020304" pitchFamily="18" charset="0"/>
            </a:endParaRPr>
          </a:p>
          <a:p>
            <a:pPr marL="1593850" indent="-347345">
              <a:spcBef>
                <a:spcPts val="700"/>
              </a:spcBef>
              <a:spcAft>
                <a:spcPts val="0"/>
              </a:spcAft>
            </a:pPr>
            <a:r>
              <a:rPr lang="es-ES" dirty="0">
                <a:latin typeface="Times New Roman" panose="02020603050405020304" pitchFamily="18" charset="0"/>
                <a:ea typeface="Arial" panose="020B0604020202020204" pitchFamily="34" charset="0"/>
              </a:rPr>
              <a:t>- Se creó una instancia de Compra Co</a:t>
            </a:r>
            <a:endParaRPr lang="es-ES" sz="2000" dirty="0">
              <a:latin typeface="Times New Roman" panose="02020603050405020304" pitchFamily="18" charset="0"/>
              <a:ea typeface="Times New Roman" panose="02020603050405020304" pitchFamily="18" charset="0"/>
            </a:endParaRPr>
          </a:p>
          <a:p>
            <a:pPr marL="1593850" indent="-347345">
              <a:spcBef>
                <a:spcPts val="700"/>
              </a:spcBef>
              <a:spcAft>
                <a:spcPts val="0"/>
              </a:spcAft>
            </a:pPr>
            <a:r>
              <a:rPr lang="es-ES" dirty="0">
                <a:latin typeface="Times New Roman" panose="02020603050405020304" pitchFamily="18" charset="0"/>
                <a:ea typeface="Arial" panose="020B0604020202020204" pitchFamily="34" charset="0"/>
              </a:rPr>
              <a:t>- Se inicializaron los atributos de </a:t>
            </a:r>
            <a:r>
              <a:rPr lang="es-ES" dirty="0" err="1">
                <a:latin typeface="Times New Roman" panose="02020603050405020304" pitchFamily="18" charset="0"/>
                <a:ea typeface="Arial" panose="020B0604020202020204" pitchFamily="34" charset="0"/>
              </a:rPr>
              <a:t>co</a:t>
            </a:r>
            <a:endParaRPr lang="es-ES"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14287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57200" y="2948880"/>
            <a:ext cx="7620000" cy="4800600"/>
          </a:xfrm>
        </p:spPr>
        <p:txBody>
          <a:bodyPr>
            <a:normAutofit/>
          </a:bodyPr>
          <a:lstStyle/>
          <a:p>
            <a:pPr algn="ctr"/>
            <a:r>
              <a:rPr lang="es-ES" sz="3200" dirty="0"/>
              <a:t>DISCIPLINA DE </a:t>
            </a:r>
            <a:r>
              <a:rPr lang="es-ES" sz="3200" dirty="0" smtClean="0"/>
              <a:t>DISEÑO </a:t>
            </a:r>
            <a:r>
              <a:rPr lang="es-ES" sz="3200" dirty="0"/>
              <a:t>OO</a:t>
            </a:r>
            <a:endParaRPr lang="es-ES" sz="3200" dirty="0"/>
          </a:p>
        </p:txBody>
      </p:sp>
    </p:spTree>
    <p:extLst>
      <p:ext uri="{BB962C8B-B14F-4D97-AF65-F5344CB8AC3E}">
        <p14:creationId xmlns:p14="http://schemas.microsoft.com/office/powerpoint/2010/main" val="36742245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ES" dirty="0">
                <a:effectLst>
                  <a:outerShdw blurRad="38100" dist="38100" dir="2700000" algn="tl">
                    <a:srgbClr val="000000">
                      <a:alpha val="43137"/>
                    </a:srgbClr>
                  </a:outerShdw>
                </a:effectLst>
              </a:rPr>
              <a:t>Diagramas de Iteración</a:t>
            </a:r>
          </a:p>
        </p:txBody>
      </p:sp>
      <p:sp>
        <p:nvSpPr>
          <p:cNvPr id="3" name="2 Marcador de contenido"/>
          <p:cNvSpPr>
            <a:spLocks noGrp="1"/>
          </p:cNvSpPr>
          <p:nvPr>
            <p:ph idx="1"/>
          </p:nvPr>
        </p:nvSpPr>
        <p:spPr/>
        <p:txBody>
          <a:bodyPr/>
          <a:lstStyle/>
          <a:p>
            <a:r>
              <a:rPr lang="es-ES" dirty="0" smtClean="0"/>
              <a:t>Diagrama de secuencia</a:t>
            </a:r>
            <a:endParaRPr lang="es-E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4797" y="2276872"/>
            <a:ext cx="7296811" cy="4104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270913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620688"/>
            <a:ext cx="7620000" cy="5780112"/>
          </a:xfrm>
        </p:spPr>
        <p:txBody>
          <a:bodyPr/>
          <a:lstStyle/>
          <a:p>
            <a:r>
              <a:rPr lang="es-ES" dirty="0" smtClean="0"/>
              <a:t>Diagrama de colaboración</a:t>
            </a:r>
            <a:endParaRPr lang="es-ES" dirty="0"/>
          </a:p>
        </p:txBody>
      </p:sp>
      <p:pic>
        <p:nvPicPr>
          <p:cNvPr id="4" name="3 Imagen"/>
          <p:cNvPicPr/>
          <p:nvPr/>
        </p:nvPicPr>
        <p:blipFill>
          <a:blip r:embed="rId2">
            <a:extLst>
              <a:ext uri="{28A0092B-C50C-407E-A947-70E740481C1C}">
                <a14:useLocalDpi xmlns:a14="http://schemas.microsoft.com/office/drawing/2010/main" val="0"/>
              </a:ext>
            </a:extLst>
          </a:blip>
          <a:srcRect/>
          <a:stretch>
            <a:fillRect/>
          </a:stretch>
        </p:blipFill>
        <p:spPr bwMode="auto">
          <a:xfrm>
            <a:off x="539552" y="980728"/>
            <a:ext cx="7776864" cy="5472607"/>
          </a:xfrm>
          <a:prstGeom prst="rect">
            <a:avLst/>
          </a:prstGeom>
          <a:noFill/>
          <a:ln>
            <a:noFill/>
          </a:ln>
        </p:spPr>
      </p:pic>
    </p:spTree>
    <p:extLst>
      <p:ext uri="{BB962C8B-B14F-4D97-AF65-F5344CB8AC3E}">
        <p14:creationId xmlns:p14="http://schemas.microsoft.com/office/powerpoint/2010/main" val="13435996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116632"/>
            <a:ext cx="7620000" cy="1143000"/>
          </a:xfrm>
        </p:spPr>
        <p:txBody>
          <a:bodyPr/>
          <a:lstStyle/>
          <a:p>
            <a:pPr algn="ctr"/>
            <a:r>
              <a:rPr lang="es-MX" dirty="0" smtClean="0">
                <a:effectLst>
                  <a:outerShdw blurRad="38100" dist="38100" dir="2700000" algn="tl">
                    <a:srgbClr val="000000">
                      <a:alpha val="43137"/>
                    </a:srgbClr>
                  </a:outerShdw>
                </a:effectLst>
              </a:rPr>
              <a:t>Diagrama de Clases de Diseño</a:t>
            </a:r>
            <a:endParaRPr lang="es-ES" dirty="0">
              <a:effectLst>
                <a:outerShdw blurRad="38100" dist="38100" dir="2700000" algn="tl">
                  <a:srgbClr val="000000">
                    <a:alpha val="43137"/>
                  </a:srgbClr>
                </a:outerShdw>
              </a:effectLst>
            </a:endParaRPr>
          </a:p>
        </p:txBody>
      </p:sp>
      <p:pic>
        <p:nvPicPr>
          <p:cNvPr id="4" name="Imagen 3"/>
          <p:cNvPicPr>
            <a:picLocks noChangeAspect="1"/>
          </p:cNvPicPr>
          <p:nvPr/>
        </p:nvPicPr>
        <p:blipFill rotWithShape="1">
          <a:blip r:embed="rId2">
            <a:extLst>
              <a:ext uri="{28A0092B-C50C-407E-A947-70E740481C1C}">
                <a14:useLocalDpi xmlns:a14="http://schemas.microsoft.com/office/drawing/2010/main" val="0"/>
              </a:ext>
            </a:extLst>
          </a:blip>
          <a:srcRect l="5901" r="5901" b="-424"/>
          <a:stretch/>
        </p:blipFill>
        <p:spPr>
          <a:xfrm>
            <a:off x="234752" y="1124744"/>
            <a:ext cx="8064896" cy="5162784"/>
          </a:xfrm>
          <a:prstGeom prst="rect">
            <a:avLst/>
          </a:prstGeom>
        </p:spPr>
      </p:pic>
    </p:spTree>
    <p:extLst>
      <p:ext uri="{BB962C8B-B14F-4D97-AF65-F5344CB8AC3E}">
        <p14:creationId xmlns:p14="http://schemas.microsoft.com/office/powerpoint/2010/main" val="3736953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1623318"/>
            <a:ext cx="7620000" cy="1143000"/>
          </a:xfrm>
        </p:spPr>
        <p:txBody>
          <a:bodyPr/>
          <a:lstStyle/>
          <a:p>
            <a:pPr algn="ctr"/>
            <a:r>
              <a:rPr lang="es-MX" sz="5400" dirty="0" smtClean="0">
                <a:effectLst>
                  <a:outerShdw blurRad="38100" dist="38100" dir="2700000" algn="tl">
                    <a:srgbClr val="000000">
                      <a:alpha val="43137"/>
                    </a:srgbClr>
                  </a:outerShdw>
                </a:effectLst>
              </a:rPr>
              <a:t>FASE DE INICIO</a:t>
            </a:r>
            <a:endParaRPr lang="es-ES" sz="5400" dirty="0">
              <a:effectLst>
                <a:outerShdw blurRad="38100" dist="38100" dir="2700000" algn="tl">
                  <a:srgbClr val="000000">
                    <a:alpha val="43137"/>
                  </a:srgbClr>
                </a:outerShdw>
              </a:effectLst>
            </a:endParaRPr>
          </a:p>
        </p:txBody>
      </p:sp>
      <p:sp>
        <p:nvSpPr>
          <p:cNvPr id="3" name="Marcador de contenido 2"/>
          <p:cNvSpPr>
            <a:spLocks noGrp="1"/>
          </p:cNvSpPr>
          <p:nvPr>
            <p:ph idx="1"/>
          </p:nvPr>
        </p:nvSpPr>
        <p:spPr>
          <a:xfrm>
            <a:off x="457200" y="2948880"/>
            <a:ext cx="7620000" cy="4800600"/>
          </a:xfrm>
        </p:spPr>
        <p:txBody>
          <a:bodyPr>
            <a:normAutofit/>
          </a:bodyPr>
          <a:lstStyle/>
          <a:p>
            <a:pPr algn="ctr"/>
            <a:r>
              <a:rPr lang="es-ES" sz="3200" dirty="0"/>
              <a:t>DISIPLINA DE REQUERIMIENTOS</a:t>
            </a:r>
            <a:endParaRPr lang="es-ES" sz="3200" dirty="0"/>
          </a:p>
        </p:txBody>
      </p:sp>
    </p:spTree>
    <p:extLst>
      <p:ext uri="{BB962C8B-B14F-4D97-AF65-F5344CB8AC3E}">
        <p14:creationId xmlns:p14="http://schemas.microsoft.com/office/powerpoint/2010/main" val="11804698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53752"/>
            <a:ext cx="7620000" cy="1143000"/>
          </a:xfrm>
        </p:spPr>
        <p:txBody>
          <a:bodyPr/>
          <a:lstStyle/>
          <a:p>
            <a:pPr algn="ctr"/>
            <a:r>
              <a:rPr lang="es-ES" dirty="0" smtClean="0">
                <a:effectLst>
                  <a:outerShdw blurRad="38100" dist="38100" dir="2700000" algn="tl">
                    <a:srgbClr val="000000">
                      <a:alpha val="43137"/>
                    </a:srgbClr>
                  </a:outerShdw>
                </a:effectLst>
              </a:rPr>
              <a:t>Visión y Análisis del negocio</a:t>
            </a:r>
            <a:endParaRPr lang="es-ES" dirty="0">
              <a:effectLst>
                <a:outerShdw blurRad="38100" dist="38100" dir="2700000" algn="tl">
                  <a:srgbClr val="000000">
                    <a:alpha val="43137"/>
                  </a:srgbClr>
                </a:outerShdw>
              </a:effectLst>
            </a:endParaRPr>
          </a:p>
        </p:txBody>
      </p:sp>
      <p:sp>
        <p:nvSpPr>
          <p:cNvPr id="3" name="2 Marcador de contenido"/>
          <p:cNvSpPr>
            <a:spLocks noGrp="1"/>
          </p:cNvSpPr>
          <p:nvPr>
            <p:ph idx="1"/>
          </p:nvPr>
        </p:nvSpPr>
        <p:spPr>
          <a:xfrm>
            <a:off x="179512" y="1196752"/>
            <a:ext cx="8280920" cy="5661248"/>
          </a:xfrm>
        </p:spPr>
        <p:txBody>
          <a:bodyPr>
            <a:normAutofit/>
          </a:bodyPr>
          <a:lstStyle/>
          <a:p>
            <a:pPr algn="just"/>
            <a:r>
              <a:rPr lang="es-ES" dirty="0" smtClean="0">
                <a:latin typeface="+mj-lt"/>
              </a:rPr>
              <a:t>INTRODUCCIÓN </a:t>
            </a:r>
            <a:endParaRPr lang="es-ES" dirty="0">
              <a:latin typeface="+mj-lt"/>
            </a:endParaRPr>
          </a:p>
          <a:p>
            <a:pPr marL="114300" indent="0" algn="just">
              <a:buNone/>
            </a:pPr>
            <a:r>
              <a:rPr lang="es-ES" dirty="0" smtClean="0">
                <a:latin typeface="+mj-lt"/>
              </a:rPr>
              <a:t>	Visualizamos </a:t>
            </a:r>
            <a:r>
              <a:rPr lang="es-ES" dirty="0">
                <a:latin typeface="+mj-lt"/>
              </a:rPr>
              <a:t>una aplicación web que funcione como plataforma para dar a conocer los productos a la mayor parte del público objetivo de la empresa </a:t>
            </a:r>
            <a:r>
              <a:rPr lang="es-ES" dirty="0" err="1" smtClean="0">
                <a:latin typeface="+mj-lt"/>
              </a:rPr>
              <a:t>JYMPStore</a:t>
            </a:r>
            <a:r>
              <a:rPr lang="es-ES" dirty="0">
                <a:latin typeface="+mj-lt"/>
              </a:rPr>
              <a:t>, además de proveer una solución para la compra de los productos en línea, facilitándonos administración y estudios de mercadotecnia. </a:t>
            </a:r>
            <a:endParaRPr lang="es-ES" dirty="0" smtClean="0">
              <a:latin typeface="+mj-lt"/>
            </a:endParaRPr>
          </a:p>
          <a:p>
            <a:pPr marL="114300" indent="0" algn="just">
              <a:buNone/>
            </a:pPr>
            <a:endParaRPr lang="es-ES" dirty="0" smtClean="0">
              <a:latin typeface="+mj-lt"/>
            </a:endParaRPr>
          </a:p>
          <a:p>
            <a:pPr algn="just"/>
            <a:r>
              <a:rPr lang="es-MX" dirty="0" smtClean="0">
                <a:latin typeface="+mj-lt"/>
              </a:rPr>
              <a:t>FURPS+ </a:t>
            </a:r>
          </a:p>
          <a:p>
            <a:pPr>
              <a:buFont typeface="Courier New" panose="02070309020205020404" pitchFamily="49" charset="0"/>
              <a:buChar char="o"/>
            </a:pPr>
            <a:r>
              <a:rPr lang="es-MX" dirty="0" smtClean="0">
                <a:latin typeface="+mj-lt"/>
              </a:rPr>
              <a:t>Funcional: </a:t>
            </a:r>
            <a:r>
              <a:rPr lang="es-ES" b="1" dirty="0" smtClean="0"/>
              <a:t>Seguridad.</a:t>
            </a:r>
            <a:endParaRPr lang="es-MX" dirty="0" smtClean="0">
              <a:latin typeface="+mj-lt"/>
            </a:endParaRPr>
          </a:p>
          <a:p>
            <a:pPr algn="just">
              <a:buFont typeface="Courier New" panose="02070309020205020404" pitchFamily="49" charset="0"/>
              <a:buChar char="o"/>
            </a:pPr>
            <a:r>
              <a:rPr lang="es-MX" dirty="0" smtClean="0">
                <a:latin typeface="+mj-lt"/>
              </a:rPr>
              <a:t>Facilidad </a:t>
            </a:r>
            <a:r>
              <a:rPr lang="es-MX" dirty="0">
                <a:latin typeface="+mj-lt"/>
              </a:rPr>
              <a:t>de </a:t>
            </a:r>
            <a:r>
              <a:rPr lang="es-MX" dirty="0" smtClean="0">
                <a:latin typeface="+mj-lt"/>
              </a:rPr>
              <a:t>uso: </a:t>
            </a:r>
            <a:r>
              <a:rPr lang="es-ES" b="1" dirty="0"/>
              <a:t>Factores </a:t>
            </a:r>
            <a:r>
              <a:rPr lang="es-ES" b="1" dirty="0" smtClean="0"/>
              <a:t>humanos.</a:t>
            </a:r>
          </a:p>
          <a:p>
            <a:pPr algn="just">
              <a:buFont typeface="Courier New" panose="02070309020205020404" pitchFamily="49" charset="0"/>
              <a:buChar char="o"/>
            </a:pPr>
            <a:r>
              <a:rPr lang="es-MX" dirty="0" smtClean="0">
                <a:latin typeface="+mj-lt"/>
              </a:rPr>
              <a:t>Fiabilidad:</a:t>
            </a:r>
            <a:r>
              <a:rPr lang="es-MX" dirty="0" smtClean="0"/>
              <a:t> </a:t>
            </a:r>
            <a:r>
              <a:rPr lang="es-MX" b="1" dirty="0" smtClean="0"/>
              <a:t>Capacidad de </a:t>
            </a:r>
            <a:r>
              <a:rPr lang="es-MX" b="1" dirty="0"/>
              <a:t>recuperación de un </a:t>
            </a:r>
            <a:r>
              <a:rPr lang="es-MX" b="1" dirty="0" smtClean="0"/>
              <a:t>fallo.</a:t>
            </a:r>
          </a:p>
          <a:p>
            <a:pPr algn="just">
              <a:buFont typeface="Courier New" panose="02070309020205020404" pitchFamily="49" charset="0"/>
              <a:buChar char="o"/>
            </a:pPr>
            <a:r>
              <a:rPr lang="es-MX" dirty="0" smtClean="0">
                <a:latin typeface="+mj-lt"/>
              </a:rPr>
              <a:t>Rendimiento: </a:t>
            </a:r>
            <a:r>
              <a:rPr lang="es-MX" b="1" dirty="0" smtClean="0"/>
              <a:t>Tiempos </a:t>
            </a:r>
            <a:r>
              <a:rPr lang="es-MX" b="1" dirty="0"/>
              <a:t>de </a:t>
            </a:r>
            <a:r>
              <a:rPr lang="es-MX" b="1" dirty="0" smtClean="0"/>
              <a:t>respuesta.</a:t>
            </a:r>
          </a:p>
          <a:p>
            <a:pPr algn="just">
              <a:buFont typeface="Courier New" panose="02070309020205020404" pitchFamily="49" charset="0"/>
              <a:buChar char="o"/>
            </a:pPr>
            <a:r>
              <a:rPr lang="es-MX" dirty="0" smtClean="0">
                <a:latin typeface="+mj-lt"/>
              </a:rPr>
              <a:t>Soporte.</a:t>
            </a:r>
            <a:endParaRPr lang="es-ES" dirty="0" smtClean="0">
              <a:latin typeface="+mj-lt"/>
            </a:endParaRPr>
          </a:p>
          <a:p>
            <a:pPr algn="just"/>
            <a:endParaRPr lang="es-ES" dirty="0"/>
          </a:p>
        </p:txBody>
      </p:sp>
    </p:spTree>
    <p:extLst>
      <p:ext uri="{BB962C8B-B14F-4D97-AF65-F5344CB8AC3E}">
        <p14:creationId xmlns:p14="http://schemas.microsoft.com/office/powerpoint/2010/main" val="29899230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95536" y="-99392"/>
            <a:ext cx="7620000" cy="1143000"/>
          </a:xfrm>
        </p:spPr>
        <p:txBody>
          <a:bodyPr/>
          <a:lstStyle/>
          <a:p>
            <a:pPr algn="ctr"/>
            <a:r>
              <a:rPr lang="es-ES" dirty="0" smtClean="0">
                <a:effectLst>
                  <a:outerShdw blurRad="38100" dist="38100" dir="2700000" algn="tl">
                    <a:srgbClr val="000000">
                      <a:alpha val="43137"/>
                    </a:srgbClr>
                  </a:outerShdw>
                </a:effectLst>
              </a:rPr>
              <a:t>Modelo de casos de uso</a:t>
            </a:r>
            <a:endParaRPr lang="es-ES" dirty="0">
              <a:effectLst>
                <a:outerShdw blurRad="38100" dist="38100" dir="2700000" algn="tl">
                  <a:srgbClr val="000000">
                    <a:alpha val="43137"/>
                  </a:srgbClr>
                </a:outerShdw>
              </a:effectLst>
            </a:endParaRPr>
          </a:p>
        </p:txBody>
      </p:sp>
      <p:sp>
        <p:nvSpPr>
          <p:cNvPr id="3" name="2 Marcador de contenido"/>
          <p:cNvSpPr>
            <a:spLocks noGrp="1"/>
          </p:cNvSpPr>
          <p:nvPr>
            <p:ph idx="1"/>
          </p:nvPr>
        </p:nvSpPr>
        <p:spPr>
          <a:xfrm>
            <a:off x="1292797" y="1022837"/>
            <a:ext cx="1995818" cy="406663"/>
          </a:xfrm>
        </p:spPr>
        <p:txBody>
          <a:bodyPr>
            <a:normAutofit lnSpcReduction="10000"/>
          </a:bodyPr>
          <a:lstStyle/>
          <a:p>
            <a:r>
              <a:rPr lang="es-ES" dirty="0" smtClean="0"/>
              <a:t>CU de éxito.</a:t>
            </a:r>
            <a:endParaRPr lang="es-ES" dirty="0"/>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55" y="1408486"/>
            <a:ext cx="4531837" cy="4245713"/>
          </a:xfrm>
          <a:prstGeom prst="rect">
            <a:avLst/>
          </a:prstGeom>
        </p:spPr>
      </p:pic>
      <p:sp>
        <p:nvSpPr>
          <p:cNvPr id="6" name="CuadroTexto 5"/>
          <p:cNvSpPr txBox="1"/>
          <p:nvPr/>
        </p:nvSpPr>
        <p:spPr>
          <a:xfrm>
            <a:off x="4644008" y="908720"/>
            <a:ext cx="3888432" cy="6186309"/>
          </a:xfrm>
          <a:prstGeom prst="rect">
            <a:avLst/>
          </a:prstGeom>
          <a:noFill/>
        </p:spPr>
        <p:txBody>
          <a:bodyPr wrap="square" rtlCol="0">
            <a:spAutoFit/>
          </a:bodyPr>
          <a:lstStyle/>
          <a:p>
            <a:r>
              <a:rPr lang="es-ES" sz="1200" b="1" dirty="0"/>
              <a:t>CASO DE USO UC2:</a:t>
            </a:r>
            <a:r>
              <a:rPr lang="es-ES" sz="1200" dirty="0"/>
              <a:t> </a:t>
            </a:r>
            <a:r>
              <a:rPr lang="es-ES" sz="1200" b="1" dirty="0"/>
              <a:t>COMPRA DE MERCANCÍA.</a:t>
            </a:r>
            <a:endParaRPr lang="es-ES" sz="1200" dirty="0"/>
          </a:p>
          <a:p>
            <a:r>
              <a:rPr lang="es-MX" sz="1200" b="1" dirty="0"/>
              <a:t>Actor Principal:</a:t>
            </a:r>
            <a:r>
              <a:rPr lang="es-MX" sz="1200" dirty="0"/>
              <a:t> Cliente.</a:t>
            </a:r>
            <a:endParaRPr lang="es-ES" sz="1200" dirty="0"/>
          </a:p>
          <a:p>
            <a:r>
              <a:rPr lang="es-MX" sz="1200" b="1" dirty="0"/>
              <a:t>Personal involucrado e intereses:</a:t>
            </a:r>
            <a:endParaRPr lang="es-ES" sz="1200" dirty="0"/>
          </a:p>
          <a:p>
            <a:pPr lvl="0"/>
            <a:r>
              <a:rPr lang="es-MX" sz="1200" dirty="0" smtClean="0"/>
              <a:t>-Cliente</a:t>
            </a:r>
            <a:r>
              <a:rPr lang="es-MX" sz="1200" dirty="0"/>
              <a:t>: Quiere que su compra se efectúe rápido, correctamente y sin problemas.</a:t>
            </a:r>
            <a:endParaRPr lang="es-ES" sz="1200" dirty="0"/>
          </a:p>
          <a:p>
            <a:pPr lvl="0"/>
            <a:r>
              <a:rPr lang="es-MX" sz="1200" dirty="0" smtClean="0"/>
              <a:t>-Administrador</a:t>
            </a:r>
            <a:r>
              <a:rPr lang="es-MX" sz="1200" dirty="0"/>
              <a:t>: Quiere que el cliente compre sus </a:t>
            </a:r>
            <a:r>
              <a:rPr lang="es-MX" sz="1200" dirty="0" smtClean="0"/>
              <a:t>productos</a:t>
            </a:r>
            <a:endParaRPr lang="es-ES" sz="1200" dirty="0"/>
          </a:p>
          <a:p>
            <a:r>
              <a:rPr lang="es-MX" sz="1200" b="1" dirty="0"/>
              <a:t>Precondiciones</a:t>
            </a:r>
            <a:r>
              <a:rPr lang="es-MX" sz="1200" dirty="0"/>
              <a:t>: El cliente se autentica en el sistema.</a:t>
            </a:r>
            <a:endParaRPr lang="es-ES" sz="1200" dirty="0"/>
          </a:p>
          <a:p>
            <a:r>
              <a:rPr lang="es-MX" sz="1200" b="1" dirty="0"/>
              <a:t>Garantías de éxito (</a:t>
            </a:r>
            <a:r>
              <a:rPr lang="es-MX" sz="1200" b="1" dirty="0" err="1"/>
              <a:t>postcondiciones</a:t>
            </a:r>
            <a:r>
              <a:rPr lang="es-MX" sz="1200" dirty="0"/>
              <a:t>): La compra se realiza correctamente y sin fallos.</a:t>
            </a:r>
            <a:endParaRPr lang="es-ES" sz="1200" dirty="0"/>
          </a:p>
          <a:p>
            <a:r>
              <a:rPr lang="es-MX" sz="1200" b="1" dirty="0"/>
              <a:t>Escenario principal de éxito (o Flujo básico):</a:t>
            </a:r>
            <a:endParaRPr lang="es-ES" sz="1200" dirty="0"/>
          </a:p>
          <a:p>
            <a:pPr marL="171450" lvl="0" indent="-171450">
              <a:buFont typeface="Arial" panose="020B0604020202020204" pitchFamily="34" charset="0"/>
              <a:buChar char="•"/>
            </a:pPr>
            <a:r>
              <a:rPr lang="es-MX" sz="1200" dirty="0"/>
              <a:t>El Cliente selecciona un producto.</a:t>
            </a:r>
            <a:endParaRPr lang="es-ES" sz="1200" dirty="0"/>
          </a:p>
          <a:p>
            <a:pPr marL="171450" lvl="0" indent="-171450">
              <a:buFont typeface="Arial" panose="020B0604020202020204" pitchFamily="34" charset="0"/>
              <a:buChar char="•"/>
            </a:pPr>
            <a:r>
              <a:rPr lang="es-MX" sz="1200" dirty="0"/>
              <a:t>El Cliente selecciona la cantidad que desea.</a:t>
            </a:r>
            <a:endParaRPr lang="es-ES" sz="1200" dirty="0"/>
          </a:p>
          <a:p>
            <a:pPr marL="171450" lvl="0" indent="-171450">
              <a:buFont typeface="Arial" panose="020B0604020202020204" pitchFamily="34" charset="0"/>
              <a:buChar char="•"/>
            </a:pPr>
            <a:r>
              <a:rPr lang="es-MX" sz="1200" dirty="0"/>
              <a:t>El Cliente selecciona agregar el producto a su carrito de compras.</a:t>
            </a:r>
            <a:endParaRPr lang="es-ES" sz="1200" dirty="0"/>
          </a:p>
          <a:p>
            <a:pPr marL="171450" lvl="0" indent="-171450">
              <a:buFont typeface="Arial" panose="020B0604020202020204" pitchFamily="34" charset="0"/>
              <a:buChar char="•"/>
            </a:pPr>
            <a:r>
              <a:rPr lang="es-MX" sz="1200" dirty="0"/>
              <a:t>El Sistema agrega el producto al carrito de compras del Cliente.</a:t>
            </a:r>
            <a:endParaRPr lang="es-ES" sz="1200" dirty="0"/>
          </a:p>
          <a:p>
            <a:pPr marL="171450" indent="-171450">
              <a:buFont typeface="Arial" panose="020B0604020202020204" pitchFamily="34" charset="0"/>
              <a:buChar char="•"/>
            </a:pPr>
            <a:r>
              <a:rPr lang="es-ES" sz="1200" dirty="0"/>
              <a:t>El Cliente repite los pasos 1-4 hasta que acceda al carrito de compras.</a:t>
            </a:r>
          </a:p>
          <a:p>
            <a:pPr marL="171450" lvl="0" indent="-171450">
              <a:buFont typeface="Arial" panose="020B0604020202020204" pitchFamily="34" charset="0"/>
              <a:buChar char="•"/>
            </a:pPr>
            <a:r>
              <a:rPr lang="es-MX" sz="1200" dirty="0"/>
              <a:t>El Cliente selecciona la opción de pago.</a:t>
            </a:r>
            <a:endParaRPr lang="es-ES" sz="1200" dirty="0"/>
          </a:p>
          <a:p>
            <a:pPr marL="171450" lvl="0" indent="-171450">
              <a:buFont typeface="Arial" panose="020B0604020202020204" pitchFamily="34" charset="0"/>
              <a:buChar char="•"/>
            </a:pPr>
            <a:r>
              <a:rPr lang="es-MX" sz="1200" dirty="0"/>
              <a:t>El Cliente ingresa la información solicitada.</a:t>
            </a:r>
            <a:endParaRPr lang="es-ES" sz="1200" dirty="0"/>
          </a:p>
          <a:p>
            <a:pPr marL="171450" lvl="0" indent="-171450">
              <a:buFont typeface="Arial" panose="020B0604020202020204" pitchFamily="34" charset="0"/>
              <a:buChar char="•"/>
            </a:pPr>
            <a:r>
              <a:rPr lang="es-MX" sz="1200" dirty="0"/>
              <a:t>El Sistema efectúa la compra.</a:t>
            </a:r>
            <a:endParaRPr lang="es-ES" sz="1200" dirty="0"/>
          </a:p>
          <a:p>
            <a:r>
              <a:rPr lang="es-MX" sz="1200" b="1" dirty="0"/>
              <a:t>Extensiones (o Flujos Alternativos):</a:t>
            </a:r>
            <a:endParaRPr lang="es-ES" sz="1200" dirty="0"/>
          </a:p>
          <a:p>
            <a:r>
              <a:rPr lang="es-ES" sz="1200" dirty="0"/>
              <a:t>1</a:t>
            </a:r>
            <a:r>
              <a:rPr lang="es-ES" sz="1200" dirty="0" smtClean="0"/>
              <a:t>a</a:t>
            </a:r>
            <a:r>
              <a:rPr lang="es-ES" sz="1200" dirty="0"/>
              <a:t>. En cualquier momento el sistema falla:</a:t>
            </a:r>
          </a:p>
          <a:p>
            <a:r>
              <a:rPr lang="es-ES" sz="1200" dirty="0"/>
              <a:t>Para dar soporte a la recuperación y registro correcto, asegura que todos los estados y eventos significativos de una transacción puedan recuperarse desde cualquier paso del escenario</a:t>
            </a:r>
            <a:r>
              <a:rPr lang="es-ES" sz="1200" dirty="0" smtClean="0"/>
              <a:t>.</a:t>
            </a:r>
          </a:p>
          <a:p>
            <a:r>
              <a:rPr lang="es-ES" sz="1200" dirty="0" smtClean="0"/>
              <a:t> 2a</a:t>
            </a:r>
            <a:r>
              <a:rPr lang="es-ES" sz="1200" dirty="0"/>
              <a:t>. El Cliente selecciona una cantidad mayor a la existente:</a:t>
            </a:r>
          </a:p>
          <a:p>
            <a:pPr lvl="0"/>
            <a:r>
              <a:rPr lang="es-ES" sz="1200" dirty="0"/>
              <a:t>El Sistema informa al Cliente del error </a:t>
            </a:r>
            <a:r>
              <a:rPr lang="es-ES" sz="1200" dirty="0" smtClean="0"/>
              <a:t>–</a:t>
            </a:r>
          </a:p>
          <a:p>
            <a:pPr lvl="0"/>
            <a:r>
              <a:rPr lang="es-ES" sz="1200" dirty="0" smtClean="0"/>
              <a:t>3a</a:t>
            </a:r>
            <a:r>
              <a:rPr lang="es-ES" sz="1200" dirty="0"/>
              <a:t>. El producto no tiene existencia:</a:t>
            </a:r>
          </a:p>
          <a:p>
            <a:pPr lvl="0"/>
            <a:r>
              <a:rPr lang="es-ES" sz="1200" dirty="0"/>
              <a:t>El Sistema señala que no se encuentra en existencia el producto en el inventario</a:t>
            </a:r>
            <a:r>
              <a:rPr lang="es-ES" sz="1200" dirty="0" smtClean="0"/>
              <a:t>.</a:t>
            </a:r>
            <a:endParaRPr lang="es-ES" dirty="0"/>
          </a:p>
        </p:txBody>
      </p:sp>
    </p:spTree>
    <p:extLst>
      <p:ext uri="{BB962C8B-B14F-4D97-AF65-F5344CB8AC3E}">
        <p14:creationId xmlns:p14="http://schemas.microsoft.com/office/powerpoint/2010/main" val="116039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95536" y="0"/>
            <a:ext cx="7620000" cy="1143000"/>
          </a:xfrm>
        </p:spPr>
        <p:txBody>
          <a:bodyPr/>
          <a:lstStyle/>
          <a:p>
            <a:r>
              <a:rPr lang="es-ES" dirty="0" smtClean="0">
                <a:effectLst>
                  <a:outerShdw blurRad="38100" dist="38100" dir="2700000" algn="tl">
                    <a:srgbClr val="000000">
                      <a:alpha val="43137"/>
                    </a:srgbClr>
                  </a:outerShdw>
                </a:effectLst>
              </a:rPr>
              <a:t>Glosario</a:t>
            </a:r>
            <a:endParaRPr lang="es-ES" dirty="0">
              <a:effectLst>
                <a:outerShdw blurRad="38100" dist="38100" dir="2700000" algn="tl">
                  <a:srgbClr val="000000">
                    <a:alpha val="43137"/>
                  </a:srgbClr>
                </a:outerShdw>
              </a:effectLst>
            </a:endParaRPr>
          </a:p>
        </p:txBody>
      </p:sp>
      <p:graphicFrame>
        <p:nvGraphicFramePr>
          <p:cNvPr id="4" name="3 Marcador de contenido"/>
          <p:cNvGraphicFramePr>
            <a:graphicFrameLocks noGrp="1"/>
          </p:cNvGraphicFramePr>
          <p:nvPr>
            <p:ph idx="1"/>
            <p:extLst>
              <p:ext uri="{D42A27DB-BD31-4B8C-83A1-F6EECF244321}">
                <p14:modId xmlns:p14="http://schemas.microsoft.com/office/powerpoint/2010/main" val="1898941468"/>
              </p:ext>
            </p:extLst>
          </p:nvPr>
        </p:nvGraphicFramePr>
        <p:xfrm>
          <a:off x="1691680" y="980728"/>
          <a:ext cx="5420748" cy="5622171"/>
        </p:xfrm>
        <a:graphic>
          <a:graphicData uri="http://schemas.openxmlformats.org/drawingml/2006/table">
            <a:tbl>
              <a:tblPr firstRow="1" firstCol="1" bandRow="1">
                <a:tableStyleId>{5C22544A-7EE6-4342-B048-85BDC9FD1C3A}</a:tableStyleId>
              </a:tblPr>
              <a:tblGrid>
                <a:gridCol w="1345741"/>
                <a:gridCol w="2629714"/>
                <a:gridCol w="1445293"/>
              </a:tblGrid>
              <a:tr h="192345">
                <a:tc>
                  <a:txBody>
                    <a:bodyPr/>
                    <a:lstStyle/>
                    <a:p>
                      <a:pPr algn="just">
                        <a:lnSpc>
                          <a:spcPct val="115000"/>
                        </a:lnSpc>
                        <a:spcAft>
                          <a:spcPts val="0"/>
                        </a:spcAft>
                      </a:pPr>
                      <a:r>
                        <a:rPr lang="es-ES" sz="900" dirty="0">
                          <a:effectLst/>
                        </a:rPr>
                        <a:t>Término</a:t>
                      </a:r>
                      <a:endParaRPr lang="es-ES" sz="900" dirty="0">
                        <a:effectLst/>
                        <a:latin typeface="Calibri"/>
                        <a:ea typeface="Calibri"/>
                        <a:cs typeface="Times New Roman"/>
                      </a:endParaRPr>
                    </a:p>
                  </a:txBody>
                  <a:tcPr marL="53424" marR="53424" marT="0" marB="0"/>
                </a:tc>
                <a:tc>
                  <a:txBody>
                    <a:bodyPr/>
                    <a:lstStyle/>
                    <a:p>
                      <a:pPr algn="just">
                        <a:lnSpc>
                          <a:spcPct val="115000"/>
                        </a:lnSpc>
                        <a:spcAft>
                          <a:spcPts val="0"/>
                        </a:spcAft>
                      </a:pPr>
                      <a:r>
                        <a:rPr lang="es-ES" sz="900">
                          <a:effectLst/>
                        </a:rPr>
                        <a:t>Definición e información</a:t>
                      </a:r>
                      <a:endParaRPr lang="es-ES" sz="900">
                        <a:effectLst/>
                        <a:latin typeface="Calibri"/>
                        <a:ea typeface="Calibri"/>
                        <a:cs typeface="Times New Roman"/>
                      </a:endParaRPr>
                    </a:p>
                  </a:txBody>
                  <a:tcPr marL="53424" marR="53424" marT="0" marB="0"/>
                </a:tc>
                <a:tc>
                  <a:txBody>
                    <a:bodyPr/>
                    <a:lstStyle/>
                    <a:p>
                      <a:pPr algn="just">
                        <a:lnSpc>
                          <a:spcPct val="115000"/>
                        </a:lnSpc>
                        <a:spcAft>
                          <a:spcPts val="0"/>
                        </a:spcAft>
                      </a:pPr>
                      <a:r>
                        <a:rPr lang="es-ES" sz="900">
                          <a:effectLst/>
                        </a:rPr>
                        <a:t>Alias</a:t>
                      </a:r>
                      <a:endParaRPr lang="es-ES" sz="900">
                        <a:effectLst/>
                        <a:latin typeface="Calibri"/>
                        <a:ea typeface="Calibri"/>
                        <a:cs typeface="Times New Roman"/>
                      </a:endParaRPr>
                    </a:p>
                  </a:txBody>
                  <a:tcPr marL="53424" marR="53424" marT="0" marB="0"/>
                </a:tc>
              </a:tr>
              <a:tr h="205586">
                <a:tc>
                  <a:txBody>
                    <a:bodyPr/>
                    <a:lstStyle/>
                    <a:p>
                      <a:pPr algn="just">
                        <a:lnSpc>
                          <a:spcPct val="115000"/>
                        </a:lnSpc>
                        <a:spcAft>
                          <a:spcPts val="0"/>
                        </a:spcAft>
                      </a:pPr>
                      <a:r>
                        <a:rPr lang="es-ES" sz="900" dirty="0">
                          <a:effectLst/>
                        </a:rPr>
                        <a:t>Producto</a:t>
                      </a:r>
                      <a:endParaRPr lang="es-ES" sz="900" dirty="0">
                        <a:effectLst/>
                        <a:latin typeface="Calibri"/>
                        <a:ea typeface="Calibri"/>
                        <a:cs typeface="Times New Roman"/>
                      </a:endParaRPr>
                    </a:p>
                  </a:txBody>
                  <a:tcPr marL="53424" marR="53424" marT="0" marB="0"/>
                </a:tc>
                <a:tc>
                  <a:txBody>
                    <a:bodyPr/>
                    <a:lstStyle/>
                    <a:p>
                      <a:pPr algn="just">
                        <a:lnSpc>
                          <a:spcPct val="115000"/>
                        </a:lnSpc>
                        <a:spcAft>
                          <a:spcPts val="0"/>
                        </a:spcAft>
                      </a:pPr>
                      <a:r>
                        <a:rPr lang="es-ES" sz="900">
                          <a:effectLst/>
                        </a:rPr>
                        <a:t>Una prenda o artículo en venta</a:t>
                      </a:r>
                      <a:endParaRPr lang="es-ES" sz="900">
                        <a:effectLst/>
                        <a:latin typeface="Calibri"/>
                        <a:ea typeface="Calibri"/>
                        <a:cs typeface="Times New Roman"/>
                      </a:endParaRPr>
                    </a:p>
                  </a:txBody>
                  <a:tcPr marL="53424" marR="53424" marT="0" marB="0"/>
                </a:tc>
                <a:tc>
                  <a:txBody>
                    <a:bodyPr/>
                    <a:lstStyle/>
                    <a:p>
                      <a:pPr algn="just">
                        <a:lnSpc>
                          <a:spcPct val="115000"/>
                        </a:lnSpc>
                        <a:spcAft>
                          <a:spcPts val="0"/>
                        </a:spcAft>
                      </a:pPr>
                      <a:r>
                        <a:rPr lang="es-ES" sz="900" dirty="0">
                          <a:effectLst/>
                        </a:rPr>
                        <a:t> </a:t>
                      </a:r>
                      <a:r>
                        <a:rPr lang="es-ES" sz="900" dirty="0" err="1" smtClean="0">
                          <a:effectLst/>
                        </a:rPr>
                        <a:t>prod</a:t>
                      </a:r>
                      <a:endParaRPr lang="es-ES" sz="900" dirty="0">
                        <a:effectLst/>
                        <a:latin typeface="Calibri"/>
                        <a:ea typeface="Calibri"/>
                        <a:cs typeface="Times New Roman"/>
                      </a:endParaRPr>
                    </a:p>
                  </a:txBody>
                  <a:tcPr marL="53424" marR="53424" marT="0" marB="0"/>
                </a:tc>
              </a:tr>
              <a:tr h="577037">
                <a:tc>
                  <a:txBody>
                    <a:bodyPr/>
                    <a:lstStyle/>
                    <a:p>
                      <a:pPr algn="just">
                        <a:lnSpc>
                          <a:spcPct val="115000"/>
                        </a:lnSpc>
                        <a:spcAft>
                          <a:spcPts val="0"/>
                        </a:spcAft>
                      </a:pPr>
                      <a:r>
                        <a:rPr lang="es-ES" sz="900" dirty="0">
                          <a:effectLst/>
                        </a:rPr>
                        <a:t>Público objetivo de la empresa</a:t>
                      </a:r>
                      <a:endParaRPr lang="es-ES" sz="900" dirty="0">
                        <a:effectLst/>
                        <a:latin typeface="Calibri"/>
                        <a:ea typeface="Calibri"/>
                        <a:cs typeface="Times New Roman"/>
                      </a:endParaRPr>
                    </a:p>
                  </a:txBody>
                  <a:tcPr marL="53424" marR="53424" marT="0" marB="0"/>
                </a:tc>
                <a:tc>
                  <a:txBody>
                    <a:bodyPr/>
                    <a:lstStyle/>
                    <a:p>
                      <a:pPr algn="just">
                        <a:lnSpc>
                          <a:spcPct val="115000"/>
                        </a:lnSpc>
                        <a:spcAft>
                          <a:spcPts val="0"/>
                        </a:spcAft>
                      </a:pPr>
                      <a:r>
                        <a:rPr lang="es-ES" sz="900" dirty="0">
                          <a:effectLst/>
                        </a:rPr>
                        <a:t>Es la población o las personas a las que está enfocada en vender sus productos la empresa</a:t>
                      </a:r>
                      <a:endParaRPr lang="es-ES" sz="900" dirty="0">
                        <a:effectLst/>
                        <a:latin typeface="Calibri"/>
                        <a:ea typeface="Calibri"/>
                        <a:cs typeface="Times New Roman"/>
                      </a:endParaRPr>
                    </a:p>
                  </a:txBody>
                  <a:tcPr marL="53424" marR="53424" marT="0" marB="0"/>
                </a:tc>
                <a:tc>
                  <a:txBody>
                    <a:bodyPr/>
                    <a:lstStyle/>
                    <a:p>
                      <a:pPr algn="just">
                        <a:lnSpc>
                          <a:spcPct val="115000"/>
                        </a:lnSpc>
                        <a:spcAft>
                          <a:spcPts val="0"/>
                        </a:spcAft>
                      </a:pPr>
                      <a:r>
                        <a:rPr lang="es-ES" sz="900" dirty="0">
                          <a:effectLst/>
                        </a:rPr>
                        <a:t> </a:t>
                      </a:r>
                      <a:endParaRPr lang="es-ES" sz="900" dirty="0">
                        <a:effectLst/>
                        <a:latin typeface="Calibri"/>
                        <a:ea typeface="Calibri"/>
                        <a:cs typeface="Times New Roman"/>
                      </a:endParaRPr>
                    </a:p>
                  </a:txBody>
                  <a:tcPr marL="53424" marR="53424" marT="0" marB="0"/>
                </a:tc>
              </a:tr>
              <a:tr h="393184">
                <a:tc>
                  <a:txBody>
                    <a:bodyPr/>
                    <a:lstStyle/>
                    <a:p>
                      <a:pPr algn="just">
                        <a:lnSpc>
                          <a:spcPct val="115000"/>
                        </a:lnSpc>
                        <a:spcAft>
                          <a:spcPts val="0"/>
                        </a:spcAft>
                      </a:pPr>
                      <a:r>
                        <a:rPr lang="es-ES" sz="900" dirty="0">
                          <a:effectLst/>
                        </a:rPr>
                        <a:t>Transacción</a:t>
                      </a:r>
                      <a:endParaRPr lang="es-ES" sz="900" dirty="0">
                        <a:effectLst/>
                        <a:latin typeface="Calibri"/>
                        <a:ea typeface="Calibri"/>
                        <a:cs typeface="Times New Roman"/>
                      </a:endParaRPr>
                    </a:p>
                  </a:txBody>
                  <a:tcPr marL="53424" marR="53424" marT="0" marB="0"/>
                </a:tc>
                <a:tc>
                  <a:txBody>
                    <a:bodyPr/>
                    <a:lstStyle/>
                    <a:p>
                      <a:pPr algn="just">
                        <a:lnSpc>
                          <a:spcPct val="115000"/>
                        </a:lnSpc>
                        <a:spcAft>
                          <a:spcPts val="0"/>
                        </a:spcAft>
                      </a:pPr>
                      <a:r>
                        <a:rPr lang="es-ES" sz="900" dirty="0">
                          <a:effectLst/>
                        </a:rPr>
                        <a:t>El efectuar una compra de uno o más productos a través del sistema</a:t>
                      </a:r>
                      <a:endParaRPr lang="es-ES" sz="900" dirty="0">
                        <a:effectLst/>
                        <a:latin typeface="Calibri"/>
                        <a:ea typeface="Calibri"/>
                        <a:cs typeface="Times New Roman"/>
                      </a:endParaRPr>
                    </a:p>
                  </a:txBody>
                  <a:tcPr marL="53424" marR="53424" marT="0" marB="0"/>
                </a:tc>
                <a:tc>
                  <a:txBody>
                    <a:bodyPr/>
                    <a:lstStyle/>
                    <a:p>
                      <a:pPr algn="just">
                        <a:lnSpc>
                          <a:spcPct val="115000"/>
                        </a:lnSpc>
                        <a:spcAft>
                          <a:spcPts val="0"/>
                        </a:spcAft>
                      </a:pPr>
                      <a:r>
                        <a:rPr lang="es-ES" sz="900" dirty="0">
                          <a:effectLst/>
                        </a:rPr>
                        <a:t> </a:t>
                      </a:r>
                      <a:r>
                        <a:rPr lang="es-ES" sz="900" dirty="0" err="1" smtClean="0">
                          <a:effectLst/>
                        </a:rPr>
                        <a:t>transc</a:t>
                      </a:r>
                      <a:endParaRPr lang="es-ES" sz="900" dirty="0">
                        <a:effectLst/>
                        <a:latin typeface="Calibri"/>
                        <a:ea typeface="Calibri"/>
                        <a:cs typeface="Times New Roman"/>
                      </a:endParaRPr>
                    </a:p>
                  </a:txBody>
                  <a:tcPr marL="53424" marR="53424" marT="0" marB="0"/>
                </a:tc>
              </a:tr>
              <a:tr h="961728">
                <a:tc>
                  <a:txBody>
                    <a:bodyPr/>
                    <a:lstStyle/>
                    <a:p>
                      <a:pPr algn="just">
                        <a:lnSpc>
                          <a:spcPct val="115000"/>
                        </a:lnSpc>
                        <a:spcAft>
                          <a:spcPts val="0"/>
                        </a:spcAft>
                      </a:pPr>
                      <a:r>
                        <a:rPr lang="en-US" sz="900" dirty="0" smtClean="0">
                          <a:effectLst/>
                        </a:rPr>
                        <a:t>Completely Automated Public Turing test to tell Computers and Humans Apart</a:t>
                      </a:r>
                      <a:endParaRPr lang="en-US" sz="900" dirty="0" smtClean="0">
                        <a:effectLst/>
                      </a:endParaRPr>
                    </a:p>
                  </a:txBody>
                  <a:tcPr marL="53424" marR="53424" marT="0" marB="0"/>
                </a:tc>
                <a:tc>
                  <a:txBody>
                    <a:bodyPr/>
                    <a:lstStyle/>
                    <a:p>
                      <a:pPr algn="just">
                        <a:lnSpc>
                          <a:spcPct val="115000"/>
                        </a:lnSpc>
                        <a:spcAft>
                          <a:spcPts val="0"/>
                        </a:spcAft>
                      </a:pPr>
                      <a:r>
                        <a:rPr lang="es-ES" sz="900" dirty="0">
                          <a:effectLst/>
                        </a:rPr>
                        <a:t>Es un programa que protege a los sitios web de </a:t>
                      </a:r>
                      <a:r>
                        <a:rPr lang="es-ES" sz="900" dirty="0" err="1">
                          <a:effectLst/>
                        </a:rPr>
                        <a:t>bots</a:t>
                      </a:r>
                      <a:r>
                        <a:rPr lang="es-ES" sz="900" dirty="0">
                          <a:effectLst/>
                        </a:rPr>
                        <a:t>, es decir, de programas de computadora</a:t>
                      </a:r>
                      <a:endParaRPr lang="es-ES" sz="900" dirty="0">
                        <a:effectLst/>
                        <a:latin typeface="Calibri"/>
                        <a:ea typeface="Calibri"/>
                        <a:cs typeface="Times New Roman"/>
                      </a:endParaRPr>
                    </a:p>
                  </a:txBody>
                  <a:tcPr marL="53424" marR="53424" marT="0" marB="0"/>
                </a:tc>
                <a:tc>
                  <a:txBody>
                    <a:bodyPr/>
                    <a:lstStyle/>
                    <a:p>
                      <a:pPr marL="0" marR="0" indent="0" algn="just" defTabSz="914400" rtl="0" eaLnBrk="1" fontAlgn="auto" latinLnBrk="0" hangingPunct="1">
                        <a:lnSpc>
                          <a:spcPct val="115000"/>
                        </a:lnSpc>
                        <a:spcBef>
                          <a:spcPts val="0"/>
                        </a:spcBef>
                        <a:spcAft>
                          <a:spcPts val="0"/>
                        </a:spcAft>
                        <a:buClrTx/>
                        <a:buSzTx/>
                        <a:buFontTx/>
                        <a:buNone/>
                        <a:tabLst/>
                        <a:defRPr/>
                      </a:pPr>
                      <a:r>
                        <a:rPr lang="es-ES" sz="900" dirty="0" smtClean="0">
                          <a:effectLst/>
                        </a:rPr>
                        <a:t>CAPTCHA</a:t>
                      </a:r>
                      <a:endParaRPr lang="es-ES" sz="900" dirty="0" smtClean="0">
                        <a:effectLst/>
                        <a:latin typeface="+mn-lt"/>
                        <a:ea typeface="Calibri"/>
                        <a:cs typeface="Times New Roman"/>
                      </a:endParaRPr>
                    </a:p>
                    <a:p>
                      <a:pPr algn="just">
                        <a:lnSpc>
                          <a:spcPct val="115000"/>
                        </a:lnSpc>
                        <a:spcAft>
                          <a:spcPts val="0"/>
                        </a:spcAft>
                      </a:pPr>
                      <a:endParaRPr lang="es-ES" sz="900" dirty="0">
                        <a:effectLst/>
                        <a:latin typeface="Calibri"/>
                        <a:ea typeface="Calibri"/>
                        <a:cs typeface="Times New Roman"/>
                      </a:endParaRPr>
                    </a:p>
                  </a:txBody>
                  <a:tcPr marL="53424" marR="53424" marT="0" marB="0"/>
                </a:tc>
              </a:tr>
              <a:tr h="407108">
                <a:tc>
                  <a:txBody>
                    <a:bodyPr/>
                    <a:lstStyle/>
                    <a:p>
                      <a:pPr algn="just">
                        <a:lnSpc>
                          <a:spcPct val="115000"/>
                        </a:lnSpc>
                        <a:spcAft>
                          <a:spcPts val="0"/>
                        </a:spcAft>
                      </a:pPr>
                      <a:r>
                        <a:rPr lang="es-ES" sz="900">
                          <a:effectLst/>
                        </a:rPr>
                        <a:t>Mercancía</a:t>
                      </a:r>
                      <a:endParaRPr lang="es-ES" sz="900">
                        <a:effectLst/>
                        <a:latin typeface="Calibri"/>
                        <a:ea typeface="Calibri"/>
                        <a:cs typeface="Times New Roman"/>
                      </a:endParaRPr>
                    </a:p>
                  </a:txBody>
                  <a:tcPr marL="53424" marR="53424" marT="0" marB="0"/>
                </a:tc>
                <a:tc>
                  <a:txBody>
                    <a:bodyPr/>
                    <a:lstStyle/>
                    <a:p>
                      <a:pPr algn="just">
                        <a:lnSpc>
                          <a:spcPct val="115000"/>
                        </a:lnSpc>
                        <a:spcAft>
                          <a:spcPts val="0"/>
                        </a:spcAft>
                      </a:pPr>
                      <a:r>
                        <a:rPr lang="es-ES" sz="900" dirty="0">
                          <a:effectLst/>
                        </a:rPr>
                        <a:t>Uno o más productos que se desean adquirir</a:t>
                      </a:r>
                      <a:endParaRPr lang="es-ES" sz="900" dirty="0">
                        <a:effectLst/>
                        <a:latin typeface="Calibri"/>
                        <a:ea typeface="Calibri"/>
                        <a:cs typeface="Times New Roman"/>
                      </a:endParaRPr>
                    </a:p>
                  </a:txBody>
                  <a:tcPr marL="53424" marR="53424" marT="0" marB="0"/>
                </a:tc>
                <a:tc>
                  <a:txBody>
                    <a:bodyPr/>
                    <a:lstStyle/>
                    <a:p>
                      <a:pPr algn="just">
                        <a:lnSpc>
                          <a:spcPct val="115000"/>
                        </a:lnSpc>
                        <a:spcAft>
                          <a:spcPts val="0"/>
                        </a:spcAft>
                      </a:pPr>
                      <a:r>
                        <a:rPr lang="es-ES" sz="900" dirty="0">
                          <a:effectLst/>
                        </a:rPr>
                        <a:t> </a:t>
                      </a:r>
                      <a:endParaRPr lang="es-ES" sz="900" dirty="0">
                        <a:effectLst/>
                        <a:latin typeface="Calibri"/>
                        <a:ea typeface="Calibri"/>
                        <a:cs typeface="Times New Roman"/>
                      </a:endParaRPr>
                    </a:p>
                  </a:txBody>
                  <a:tcPr marL="53424" marR="53424" marT="0" marB="0"/>
                </a:tc>
              </a:tr>
              <a:tr h="769382">
                <a:tc>
                  <a:txBody>
                    <a:bodyPr/>
                    <a:lstStyle/>
                    <a:p>
                      <a:pPr algn="just">
                        <a:lnSpc>
                          <a:spcPct val="115000"/>
                        </a:lnSpc>
                        <a:spcAft>
                          <a:spcPts val="0"/>
                        </a:spcAft>
                      </a:pPr>
                      <a:r>
                        <a:rPr lang="es-ES" sz="900">
                          <a:effectLst/>
                        </a:rPr>
                        <a:t>Servicios de pago en línea</a:t>
                      </a:r>
                      <a:endParaRPr lang="es-ES" sz="900">
                        <a:effectLst/>
                        <a:latin typeface="Calibri"/>
                        <a:ea typeface="Calibri"/>
                        <a:cs typeface="Times New Roman"/>
                      </a:endParaRPr>
                    </a:p>
                  </a:txBody>
                  <a:tcPr marL="53424" marR="53424" marT="0" marB="0"/>
                </a:tc>
                <a:tc>
                  <a:txBody>
                    <a:bodyPr/>
                    <a:lstStyle/>
                    <a:p>
                      <a:pPr algn="just">
                        <a:lnSpc>
                          <a:spcPct val="115000"/>
                        </a:lnSpc>
                        <a:spcAft>
                          <a:spcPts val="0"/>
                        </a:spcAft>
                      </a:pPr>
                      <a:r>
                        <a:rPr lang="es-ES" sz="900">
                          <a:effectLst/>
                        </a:rPr>
                        <a:t>Funcionalidad que ofrecen otras dependencias para utilizar sus servicios de transferencia desde otros sistemas externos que estén conectados a Internet</a:t>
                      </a:r>
                      <a:endParaRPr lang="es-ES" sz="900">
                        <a:effectLst/>
                        <a:latin typeface="Calibri"/>
                        <a:ea typeface="Calibri"/>
                        <a:cs typeface="Times New Roman"/>
                      </a:endParaRPr>
                    </a:p>
                  </a:txBody>
                  <a:tcPr marL="53424" marR="53424" marT="0" marB="0"/>
                </a:tc>
                <a:tc>
                  <a:txBody>
                    <a:bodyPr/>
                    <a:lstStyle/>
                    <a:p>
                      <a:pPr algn="just">
                        <a:lnSpc>
                          <a:spcPct val="115000"/>
                        </a:lnSpc>
                        <a:spcAft>
                          <a:spcPts val="0"/>
                        </a:spcAft>
                      </a:pPr>
                      <a:r>
                        <a:rPr lang="es-ES" sz="900" dirty="0">
                          <a:effectLst/>
                        </a:rPr>
                        <a:t> </a:t>
                      </a:r>
                      <a:endParaRPr lang="es-ES" sz="900" dirty="0">
                        <a:effectLst/>
                        <a:latin typeface="Calibri"/>
                        <a:ea typeface="Calibri"/>
                        <a:cs typeface="Times New Roman"/>
                      </a:endParaRPr>
                    </a:p>
                  </a:txBody>
                  <a:tcPr marL="53424" marR="53424" marT="0" marB="0"/>
                </a:tc>
              </a:tr>
              <a:tr h="769382">
                <a:tc>
                  <a:txBody>
                    <a:bodyPr/>
                    <a:lstStyle/>
                    <a:p>
                      <a:pPr algn="just">
                        <a:lnSpc>
                          <a:spcPct val="115000"/>
                        </a:lnSpc>
                        <a:spcAft>
                          <a:spcPts val="0"/>
                        </a:spcAft>
                      </a:pPr>
                      <a:r>
                        <a:rPr lang="es-ES" sz="900">
                          <a:effectLst/>
                        </a:rPr>
                        <a:t>Imagen del negocio</a:t>
                      </a:r>
                      <a:endParaRPr lang="es-ES" sz="900">
                        <a:effectLst/>
                        <a:latin typeface="Calibri"/>
                        <a:ea typeface="Calibri"/>
                        <a:cs typeface="Times New Roman"/>
                      </a:endParaRPr>
                    </a:p>
                  </a:txBody>
                  <a:tcPr marL="53424" marR="53424" marT="0" marB="0"/>
                </a:tc>
                <a:tc>
                  <a:txBody>
                    <a:bodyPr/>
                    <a:lstStyle/>
                    <a:p>
                      <a:pPr algn="just">
                        <a:lnSpc>
                          <a:spcPct val="115000"/>
                        </a:lnSpc>
                        <a:spcAft>
                          <a:spcPts val="0"/>
                        </a:spcAft>
                      </a:pPr>
                      <a:r>
                        <a:rPr lang="es-ES" sz="900" dirty="0">
                          <a:effectLst/>
                        </a:rPr>
                        <a:t>Es la imagen que tiene ante su clientela o ante al público un negocio, es como pueden catalogarlos (responsables, cumplidores, etc.)</a:t>
                      </a:r>
                      <a:endParaRPr lang="es-ES" sz="900" dirty="0">
                        <a:effectLst/>
                        <a:latin typeface="Calibri"/>
                        <a:ea typeface="Calibri"/>
                        <a:cs typeface="Times New Roman"/>
                      </a:endParaRPr>
                    </a:p>
                  </a:txBody>
                  <a:tcPr marL="53424" marR="53424" marT="0" marB="0"/>
                </a:tc>
                <a:tc>
                  <a:txBody>
                    <a:bodyPr/>
                    <a:lstStyle/>
                    <a:p>
                      <a:pPr algn="just">
                        <a:lnSpc>
                          <a:spcPct val="115000"/>
                        </a:lnSpc>
                        <a:spcAft>
                          <a:spcPts val="0"/>
                        </a:spcAft>
                      </a:pPr>
                      <a:r>
                        <a:rPr lang="es-ES" sz="900" dirty="0">
                          <a:effectLst/>
                        </a:rPr>
                        <a:t> </a:t>
                      </a:r>
                      <a:endParaRPr lang="es-ES" sz="900" dirty="0">
                        <a:effectLst/>
                        <a:latin typeface="Calibri"/>
                        <a:ea typeface="Calibri"/>
                        <a:cs typeface="Times New Roman"/>
                      </a:endParaRPr>
                    </a:p>
                  </a:txBody>
                  <a:tcPr marL="53424" marR="53424" marT="0" marB="0"/>
                </a:tc>
              </a:tr>
              <a:tr h="769382">
                <a:tc>
                  <a:txBody>
                    <a:bodyPr/>
                    <a:lstStyle/>
                    <a:p>
                      <a:pPr algn="just">
                        <a:lnSpc>
                          <a:spcPct val="115000"/>
                        </a:lnSpc>
                        <a:spcAft>
                          <a:spcPts val="0"/>
                        </a:spcAft>
                      </a:pPr>
                      <a:r>
                        <a:rPr lang="es-ES" sz="900">
                          <a:effectLst/>
                        </a:rPr>
                        <a:t>Usuario</a:t>
                      </a:r>
                      <a:endParaRPr lang="es-ES" sz="900">
                        <a:effectLst/>
                        <a:latin typeface="Calibri"/>
                        <a:ea typeface="Calibri"/>
                        <a:cs typeface="Times New Roman"/>
                      </a:endParaRPr>
                    </a:p>
                  </a:txBody>
                  <a:tcPr marL="53424" marR="53424" marT="0" marB="0"/>
                </a:tc>
                <a:tc>
                  <a:txBody>
                    <a:bodyPr/>
                    <a:lstStyle/>
                    <a:p>
                      <a:pPr algn="just">
                        <a:lnSpc>
                          <a:spcPct val="115000"/>
                        </a:lnSpc>
                        <a:spcAft>
                          <a:spcPts val="0"/>
                        </a:spcAft>
                      </a:pPr>
                      <a:r>
                        <a:rPr lang="es-ES" sz="900" dirty="0">
                          <a:effectLst/>
                        </a:rPr>
                        <a:t>Un usuario puede ser tanto un cliente como un administrador. Es toda aquella persona que puede ingresar al sistema y navegar en él.</a:t>
                      </a:r>
                      <a:endParaRPr lang="es-ES" sz="900" dirty="0">
                        <a:effectLst/>
                        <a:latin typeface="Calibri"/>
                        <a:ea typeface="Calibri"/>
                        <a:cs typeface="Times New Roman"/>
                      </a:endParaRPr>
                    </a:p>
                  </a:txBody>
                  <a:tcPr marL="53424" marR="53424" marT="0" marB="0"/>
                </a:tc>
                <a:tc>
                  <a:txBody>
                    <a:bodyPr/>
                    <a:lstStyle/>
                    <a:p>
                      <a:pPr algn="just">
                        <a:lnSpc>
                          <a:spcPct val="115000"/>
                        </a:lnSpc>
                        <a:spcAft>
                          <a:spcPts val="0"/>
                        </a:spcAft>
                      </a:pPr>
                      <a:r>
                        <a:rPr lang="es-ES" sz="900" dirty="0">
                          <a:effectLst/>
                        </a:rPr>
                        <a:t> </a:t>
                      </a:r>
                      <a:r>
                        <a:rPr lang="es-ES" sz="900" dirty="0" err="1" smtClean="0">
                          <a:effectLst/>
                        </a:rPr>
                        <a:t>user</a:t>
                      </a:r>
                      <a:endParaRPr lang="es-ES" sz="900" dirty="0">
                        <a:effectLst/>
                        <a:latin typeface="Calibri"/>
                        <a:ea typeface="Calibri"/>
                        <a:cs typeface="Times New Roman"/>
                      </a:endParaRPr>
                    </a:p>
                  </a:txBody>
                  <a:tcPr marL="53424" marR="53424" marT="0" marB="0"/>
                </a:tc>
              </a:tr>
              <a:tr h="577037">
                <a:tc>
                  <a:txBody>
                    <a:bodyPr/>
                    <a:lstStyle/>
                    <a:p>
                      <a:pPr algn="just">
                        <a:lnSpc>
                          <a:spcPct val="115000"/>
                        </a:lnSpc>
                        <a:spcAft>
                          <a:spcPts val="0"/>
                        </a:spcAft>
                      </a:pPr>
                      <a:r>
                        <a:rPr lang="es-ES" sz="900">
                          <a:effectLst/>
                        </a:rPr>
                        <a:t>Audiencia</a:t>
                      </a:r>
                      <a:endParaRPr lang="es-ES" sz="900">
                        <a:effectLst/>
                        <a:latin typeface="Calibri"/>
                        <a:ea typeface="Calibri"/>
                        <a:cs typeface="Times New Roman"/>
                      </a:endParaRPr>
                    </a:p>
                  </a:txBody>
                  <a:tcPr marL="53424" marR="53424" marT="0" marB="0"/>
                </a:tc>
                <a:tc>
                  <a:txBody>
                    <a:bodyPr/>
                    <a:lstStyle/>
                    <a:p>
                      <a:pPr algn="just">
                        <a:lnSpc>
                          <a:spcPct val="115000"/>
                        </a:lnSpc>
                        <a:spcAft>
                          <a:spcPts val="0"/>
                        </a:spcAft>
                      </a:pPr>
                      <a:r>
                        <a:rPr lang="es-ES" sz="900" dirty="0">
                          <a:effectLst/>
                        </a:rPr>
                        <a:t>Es todo el conjunto de personas a las que se busca llegar y que se conviertan en clientes.</a:t>
                      </a:r>
                      <a:endParaRPr lang="es-ES" sz="900" dirty="0">
                        <a:effectLst/>
                        <a:latin typeface="Calibri"/>
                        <a:ea typeface="Calibri"/>
                        <a:cs typeface="Times New Roman"/>
                      </a:endParaRPr>
                    </a:p>
                  </a:txBody>
                  <a:tcPr marL="53424" marR="53424" marT="0" marB="0"/>
                </a:tc>
                <a:tc>
                  <a:txBody>
                    <a:bodyPr/>
                    <a:lstStyle/>
                    <a:p>
                      <a:pPr algn="just">
                        <a:lnSpc>
                          <a:spcPct val="115000"/>
                        </a:lnSpc>
                        <a:spcAft>
                          <a:spcPts val="0"/>
                        </a:spcAft>
                      </a:pPr>
                      <a:r>
                        <a:rPr lang="es-ES" sz="900" dirty="0">
                          <a:effectLst/>
                        </a:rPr>
                        <a:t> </a:t>
                      </a:r>
                      <a:endParaRPr lang="es-ES" sz="900" dirty="0">
                        <a:effectLst/>
                        <a:latin typeface="Calibri"/>
                        <a:ea typeface="Calibri"/>
                        <a:cs typeface="Times New Roman"/>
                      </a:endParaRPr>
                    </a:p>
                  </a:txBody>
                  <a:tcPr marL="53424" marR="53424" marT="0" marB="0"/>
                </a:tc>
              </a:tr>
            </a:tbl>
          </a:graphicData>
        </a:graphic>
      </p:graphicFrame>
    </p:spTree>
    <p:extLst>
      <p:ext uri="{BB962C8B-B14F-4D97-AF65-F5344CB8AC3E}">
        <p14:creationId xmlns:p14="http://schemas.microsoft.com/office/powerpoint/2010/main" val="3074769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95536" y="116632"/>
            <a:ext cx="7620000" cy="1143000"/>
          </a:xfrm>
        </p:spPr>
        <p:txBody>
          <a:bodyPr/>
          <a:lstStyle/>
          <a:p>
            <a:pPr algn="ctr"/>
            <a:r>
              <a:rPr lang="es-MX" dirty="0" smtClean="0">
                <a:effectLst>
                  <a:outerShdw blurRad="38100" dist="38100" dir="2700000" algn="tl">
                    <a:srgbClr val="000000">
                      <a:alpha val="43137"/>
                    </a:srgbClr>
                  </a:outerShdw>
                </a:effectLst>
              </a:rPr>
              <a:t>Lista </a:t>
            </a:r>
            <a:r>
              <a:rPr lang="es-MX" dirty="0">
                <a:effectLst>
                  <a:outerShdw blurRad="38100" dist="38100" dir="2700000" algn="tl">
                    <a:srgbClr val="000000">
                      <a:alpha val="43137"/>
                    </a:srgbClr>
                  </a:outerShdw>
                </a:effectLst>
              </a:rPr>
              <a:t>de Riesgos /plan de gestión de Riesgos.</a:t>
            </a:r>
            <a:endParaRPr lang="es-ES" dirty="0">
              <a:effectLst>
                <a:outerShdw blurRad="38100" dist="38100" dir="2700000" algn="tl">
                  <a:srgbClr val="000000">
                    <a:alpha val="43137"/>
                  </a:srgbClr>
                </a:outerShdw>
              </a:effectLst>
            </a:endParaRPr>
          </a:p>
        </p:txBody>
      </p:sp>
      <p:graphicFrame>
        <p:nvGraphicFramePr>
          <p:cNvPr id="4" name="3 Tabla"/>
          <p:cNvGraphicFramePr>
            <a:graphicFrameLocks noGrp="1"/>
          </p:cNvGraphicFramePr>
          <p:nvPr>
            <p:extLst>
              <p:ext uri="{D42A27DB-BD31-4B8C-83A1-F6EECF244321}">
                <p14:modId xmlns:p14="http://schemas.microsoft.com/office/powerpoint/2010/main" val="1626535210"/>
              </p:ext>
            </p:extLst>
          </p:nvPr>
        </p:nvGraphicFramePr>
        <p:xfrm>
          <a:off x="641140" y="1556792"/>
          <a:ext cx="7243228" cy="4608512"/>
        </p:xfrm>
        <a:graphic>
          <a:graphicData uri="http://schemas.openxmlformats.org/drawingml/2006/table">
            <a:tbl>
              <a:tblPr firstRow="1" firstCol="1" bandRow="1">
                <a:tableStyleId>{5C22544A-7EE6-4342-B048-85BDC9FD1C3A}</a:tableStyleId>
              </a:tblPr>
              <a:tblGrid>
                <a:gridCol w="3494603"/>
                <a:gridCol w="3748625"/>
              </a:tblGrid>
              <a:tr h="275191">
                <a:tc>
                  <a:txBody>
                    <a:bodyPr/>
                    <a:lstStyle/>
                    <a:p>
                      <a:pPr algn="just">
                        <a:lnSpc>
                          <a:spcPct val="115000"/>
                        </a:lnSpc>
                        <a:spcAft>
                          <a:spcPts val="0"/>
                        </a:spcAft>
                      </a:pPr>
                      <a:r>
                        <a:rPr lang="es-ES" sz="1200" dirty="0">
                          <a:effectLst/>
                        </a:rPr>
                        <a:t>Riesgo</a:t>
                      </a:r>
                      <a:endParaRPr lang="es-ES" sz="1100" dirty="0">
                        <a:effectLst/>
                        <a:latin typeface="Calibri"/>
                        <a:ea typeface="Calibri"/>
                        <a:cs typeface="Times New Roman"/>
                      </a:endParaRPr>
                    </a:p>
                  </a:txBody>
                  <a:tcPr marL="68580" marR="68580" marT="0" marB="0"/>
                </a:tc>
                <a:tc>
                  <a:txBody>
                    <a:bodyPr/>
                    <a:lstStyle/>
                    <a:p>
                      <a:pPr algn="just">
                        <a:lnSpc>
                          <a:spcPct val="115000"/>
                        </a:lnSpc>
                        <a:spcAft>
                          <a:spcPts val="0"/>
                        </a:spcAft>
                      </a:pPr>
                      <a:r>
                        <a:rPr lang="es-ES" sz="1200">
                          <a:effectLst/>
                        </a:rPr>
                        <a:t>Plan de mitigación</a:t>
                      </a:r>
                      <a:endParaRPr lang="es-ES" sz="1100">
                        <a:effectLst/>
                        <a:latin typeface="Calibri"/>
                        <a:ea typeface="Calibri"/>
                        <a:cs typeface="Times New Roman"/>
                      </a:endParaRPr>
                    </a:p>
                  </a:txBody>
                  <a:tcPr marL="68580" marR="68580" marT="0" marB="0"/>
                </a:tc>
              </a:tr>
              <a:tr h="1444440">
                <a:tc>
                  <a:txBody>
                    <a:bodyPr/>
                    <a:lstStyle/>
                    <a:p>
                      <a:pPr algn="just">
                        <a:lnSpc>
                          <a:spcPct val="115000"/>
                        </a:lnSpc>
                        <a:spcAft>
                          <a:spcPts val="0"/>
                        </a:spcAft>
                      </a:pPr>
                      <a:r>
                        <a:rPr lang="es-ES" sz="1200" dirty="0">
                          <a:effectLst/>
                        </a:rPr>
                        <a:t>El tiempo restante para la fecha límite para el despliegue del sistema cada vez es menor y no se puede avanzar sin haber hecho un estudio más claro.</a:t>
                      </a:r>
                      <a:endParaRPr lang="es-ES" sz="1100" dirty="0">
                        <a:effectLst/>
                        <a:latin typeface="Calibri"/>
                        <a:ea typeface="Calibri"/>
                        <a:cs typeface="Times New Roman"/>
                      </a:endParaRPr>
                    </a:p>
                  </a:txBody>
                  <a:tcPr marL="68580" marR="68580" marT="0" marB="0"/>
                </a:tc>
                <a:tc>
                  <a:txBody>
                    <a:bodyPr/>
                    <a:lstStyle/>
                    <a:p>
                      <a:pPr algn="just">
                        <a:lnSpc>
                          <a:spcPct val="115000"/>
                        </a:lnSpc>
                        <a:spcAft>
                          <a:spcPts val="0"/>
                        </a:spcAft>
                      </a:pPr>
                      <a:r>
                        <a:rPr lang="es-ES" sz="1200" dirty="0">
                          <a:effectLst/>
                        </a:rPr>
                        <a:t>Se enfocará primordialmente en el estudio del caso para adquirir una idea más clara de la problemática que se aborda y una vez con esto el sistema se podrá desarrollar más fácilmente. </a:t>
                      </a:r>
                      <a:endParaRPr lang="es-ES" sz="1100" dirty="0">
                        <a:effectLst/>
                        <a:latin typeface="Calibri"/>
                        <a:ea typeface="Calibri"/>
                        <a:cs typeface="Times New Roman"/>
                      </a:endParaRPr>
                    </a:p>
                  </a:txBody>
                  <a:tcPr marL="68580" marR="68580" marT="0" marB="0"/>
                </a:tc>
              </a:tr>
              <a:tr h="1152128">
                <a:tc>
                  <a:txBody>
                    <a:bodyPr/>
                    <a:lstStyle/>
                    <a:p>
                      <a:pPr algn="just">
                        <a:lnSpc>
                          <a:spcPct val="115000"/>
                        </a:lnSpc>
                        <a:spcAft>
                          <a:spcPts val="0"/>
                        </a:spcAft>
                      </a:pPr>
                      <a:r>
                        <a:rPr lang="es-ES" sz="1200" dirty="0">
                          <a:effectLst/>
                        </a:rPr>
                        <a:t>El equipo de desarrollo tiene diversas actividades que impiden que se pueda avanzar fluidamente en el desarrollo del sistema.</a:t>
                      </a:r>
                      <a:endParaRPr lang="es-ES" sz="1100" dirty="0">
                        <a:effectLst/>
                        <a:latin typeface="Calibri"/>
                        <a:ea typeface="Calibri"/>
                        <a:cs typeface="Times New Roman"/>
                      </a:endParaRPr>
                    </a:p>
                  </a:txBody>
                  <a:tcPr marL="68580" marR="68580" marT="0" marB="0"/>
                </a:tc>
                <a:tc>
                  <a:txBody>
                    <a:bodyPr/>
                    <a:lstStyle/>
                    <a:p>
                      <a:pPr algn="just">
                        <a:lnSpc>
                          <a:spcPct val="115000"/>
                        </a:lnSpc>
                        <a:spcAft>
                          <a:spcPts val="0"/>
                        </a:spcAft>
                      </a:pPr>
                      <a:r>
                        <a:rPr lang="es-ES" sz="1200" dirty="0">
                          <a:effectLst/>
                        </a:rPr>
                        <a:t>Se realizará una planificación adecuada que permita sacar el mayor provecho del tiempo que dispone el equipo de desarrollo.</a:t>
                      </a:r>
                      <a:endParaRPr lang="es-ES" sz="1100" dirty="0">
                        <a:effectLst/>
                        <a:latin typeface="Calibri"/>
                        <a:ea typeface="Calibri"/>
                        <a:cs typeface="Times New Roman"/>
                      </a:endParaRPr>
                    </a:p>
                  </a:txBody>
                  <a:tcPr marL="68580" marR="68580" marT="0" marB="0"/>
                </a:tc>
              </a:tr>
              <a:tr h="1736753">
                <a:tc>
                  <a:txBody>
                    <a:bodyPr/>
                    <a:lstStyle/>
                    <a:p>
                      <a:pPr algn="just">
                        <a:lnSpc>
                          <a:spcPct val="115000"/>
                        </a:lnSpc>
                        <a:spcAft>
                          <a:spcPts val="0"/>
                        </a:spcAft>
                      </a:pPr>
                      <a:r>
                        <a:rPr lang="es-ES" sz="1200" dirty="0">
                          <a:effectLst/>
                        </a:rPr>
                        <a:t>Los administradores de la empresa no son muy pacientes y están constantemente preguntando por el avance del sistema, cualquier retraso significativo podría llevarlos a reconsiderar su interés por el sistema.</a:t>
                      </a:r>
                      <a:endParaRPr lang="es-ES" sz="1100" dirty="0">
                        <a:effectLst/>
                        <a:latin typeface="Calibri"/>
                        <a:ea typeface="Calibri"/>
                        <a:cs typeface="Times New Roman"/>
                      </a:endParaRPr>
                    </a:p>
                  </a:txBody>
                  <a:tcPr marL="68580" marR="68580" marT="0" marB="0"/>
                </a:tc>
                <a:tc>
                  <a:txBody>
                    <a:bodyPr/>
                    <a:lstStyle/>
                    <a:p>
                      <a:pPr algn="just">
                        <a:lnSpc>
                          <a:spcPct val="115000"/>
                        </a:lnSpc>
                        <a:spcAft>
                          <a:spcPts val="0"/>
                        </a:spcAft>
                      </a:pPr>
                      <a:r>
                        <a:rPr lang="es-ES" sz="1200" dirty="0">
                          <a:effectLst/>
                        </a:rPr>
                        <a:t>Conforme se vaya avanzando en la elaboración del sistema, se irán presentando algunos avances tanto de documentación como de una versión funcional para que los administradores puedan apreciar el trabajo que se está realizando.</a:t>
                      </a:r>
                      <a:endParaRPr lang="es-ES" sz="1100" dirty="0">
                        <a:effectLst/>
                        <a:latin typeface="Calibri"/>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42808010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1623318"/>
            <a:ext cx="7620000" cy="1143000"/>
          </a:xfrm>
        </p:spPr>
        <p:txBody>
          <a:bodyPr/>
          <a:lstStyle/>
          <a:p>
            <a:pPr algn="ctr"/>
            <a:r>
              <a:rPr lang="es-MX" sz="5400" dirty="0" smtClean="0">
                <a:effectLst>
                  <a:outerShdw blurRad="38100" dist="38100" dir="2700000" algn="tl">
                    <a:srgbClr val="000000">
                      <a:alpha val="43137"/>
                    </a:srgbClr>
                  </a:outerShdw>
                </a:effectLst>
              </a:rPr>
              <a:t>FASE DE ELABORACIÓN</a:t>
            </a:r>
            <a:endParaRPr lang="es-ES" sz="5400" dirty="0">
              <a:effectLst>
                <a:outerShdw blurRad="38100" dist="38100" dir="2700000" algn="tl">
                  <a:srgbClr val="000000">
                    <a:alpha val="43137"/>
                  </a:srgbClr>
                </a:outerShdw>
              </a:effectLst>
            </a:endParaRPr>
          </a:p>
        </p:txBody>
      </p:sp>
      <p:sp>
        <p:nvSpPr>
          <p:cNvPr id="3" name="Marcador de contenido 2"/>
          <p:cNvSpPr>
            <a:spLocks noGrp="1"/>
          </p:cNvSpPr>
          <p:nvPr>
            <p:ph idx="1"/>
          </p:nvPr>
        </p:nvSpPr>
        <p:spPr>
          <a:xfrm>
            <a:off x="457200" y="2948880"/>
            <a:ext cx="7620000" cy="4800600"/>
          </a:xfrm>
        </p:spPr>
        <p:txBody>
          <a:bodyPr>
            <a:normAutofit/>
          </a:bodyPr>
          <a:lstStyle/>
          <a:p>
            <a:pPr algn="ctr"/>
            <a:r>
              <a:rPr lang="es-ES" sz="3200" dirty="0"/>
              <a:t>DISCIPLINA DE ANALISIS OO</a:t>
            </a:r>
            <a:endParaRPr lang="es-ES" sz="3200" dirty="0"/>
          </a:p>
        </p:txBody>
      </p:sp>
    </p:spTree>
    <p:extLst>
      <p:ext uri="{BB962C8B-B14F-4D97-AF65-F5344CB8AC3E}">
        <p14:creationId xmlns:p14="http://schemas.microsoft.com/office/powerpoint/2010/main" val="24271200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ES" dirty="0" smtClean="0">
                <a:effectLst>
                  <a:outerShdw blurRad="38100" dist="38100" dir="2700000" algn="tl">
                    <a:srgbClr val="000000">
                      <a:alpha val="43137"/>
                    </a:srgbClr>
                  </a:outerShdw>
                </a:effectLst>
              </a:rPr>
              <a:t>Modelo de Dominio</a:t>
            </a:r>
            <a:endParaRPr lang="es-ES" dirty="0">
              <a:effectLst>
                <a:outerShdw blurRad="38100" dist="38100" dir="2700000" algn="tl">
                  <a:srgbClr val="000000">
                    <a:alpha val="43137"/>
                  </a:srgbClr>
                </a:outerShdw>
              </a:effectLst>
            </a:endParaRPr>
          </a:p>
        </p:txBody>
      </p:sp>
      <p:sp>
        <p:nvSpPr>
          <p:cNvPr id="3" name="2 Marcador de contenido"/>
          <p:cNvSpPr>
            <a:spLocks noGrp="1"/>
          </p:cNvSpPr>
          <p:nvPr>
            <p:ph idx="1"/>
          </p:nvPr>
        </p:nvSpPr>
        <p:spPr/>
        <p:txBody>
          <a:bodyPr/>
          <a:lstStyle/>
          <a:p>
            <a:endParaRPr lang="es-MX" dirty="0" smtClean="0"/>
          </a:p>
          <a:p>
            <a:endParaRPr lang="es-ES" dirty="0"/>
          </a:p>
        </p:txBody>
      </p:sp>
      <p:pic>
        <p:nvPicPr>
          <p:cNvPr id="5" name="Imagen 4"/>
          <p:cNvPicPr>
            <a:picLocks noChangeAspect="1"/>
          </p:cNvPicPr>
          <p:nvPr/>
        </p:nvPicPr>
        <p:blipFill rotWithShape="1">
          <a:blip r:embed="rId2">
            <a:extLst>
              <a:ext uri="{28A0092B-C50C-407E-A947-70E740481C1C}">
                <a14:useLocalDpi xmlns:a14="http://schemas.microsoft.com/office/drawing/2010/main" val="0"/>
              </a:ext>
            </a:extLst>
          </a:blip>
          <a:srcRect l="12988" t="9381" r="13776" b="-424"/>
          <a:stretch/>
        </p:blipFill>
        <p:spPr>
          <a:xfrm>
            <a:off x="918828" y="1572547"/>
            <a:ext cx="6696744" cy="4680520"/>
          </a:xfrm>
          <a:prstGeom prst="rect">
            <a:avLst/>
          </a:prstGeom>
        </p:spPr>
      </p:pic>
    </p:spTree>
    <p:extLst>
      <p:ext uri="{BB962C8B-B14F-4D97-AF65-F5344CB8AC3E}">
        <p14:creationId xmlns:p14="http://schemas.microsoft.com/office/powerpoint/2010/main" val="12673066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43966" y="116632"/>
            <a:ext cx="7931224" cy="1143000"/>
          </a:xfrm>
        </p:spPr>
        <p:txBody>
          <a:bodyPr/>
          <a:lstStyle/>
          <a:p>
            <a:pPr algn="ctr"/>
            <a:r>
              <a:rPr lang="es-ES" dirty="0" smtClean="0">
                <a:effectLst>
                  <a:outerShdw blurRad="38100" dist="38100" dir="2700000" algn="tl">
                    <a:srgbClr val="000000">
                      <a:alpha val="43137"/>
                    </a:srgbClr>
                  </a:outerShdw>
                </a:effectLst>
              </a:rPr>
              <a:t>Diagrama de Secuencia Principal</a:t>
            </a:r>
            <a:endParaRPr lang="es-ES" dirty="0">
              <a:effectLst>
                <a:outerShdw blurRad="38100" dist="38100" dir="2700000" algn="tl">
                  <a:srgbClr val="000000">
                    <a:alpha val="43137"/>
                  </a:srgbClr>
                </a:outerShdw>
              </a:effectLst>
            </a:endParaRPr>
          </a:p>
        </p:txBody>
      </p:sp>
      <p:pic>
        <p:nvPicPr>
          <p:cNvPr id="4" name="3 Marcador de contenido"/>
          <p:cNvPicPr>
            <a:picLocks noGrp="1"/>
          </p:cNvPicPr>
          <p:nvPr>
            <p:ph idx="1"/>
          </p:nvPr>
        </p:nvPicPr>
        <p:blipFill rotWithShape="1">
          <a:blip r:embed="rId2">
            <a:extLst>
              <a:ext uri="{28A0092B-C50C-407E-A947-70E740481C1C}">
                <a14:useLocalDpi xmlns:a14="http://schemas.microsoft.com/office/drawing/2010/main" val="0"/>
              </a:ext>
            </a:extLst>
          </a:blip>
          <a:stretch/>
        </p:blipFill>
        <p:spPr bwMode="auto">
          <a:xfrm>
            <a:off x="1907704" y="1259632"/>
            <a:ext cx="4789382" cy="5085349"/>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91342702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yacencia">
  <a:themeElements>
    <a:clrScheme name="Personalizado 4">
      <a:dk1>
        <a:sysClr val="windowText" lastClr="000000"/>
      </a:dk1>
      <a:lt1>
        <a:sysClr val="window" lastClr="FFFFFF"/>
      </a:lt1>
      <a:dk2>
        <a:srgbClr val="212121"/>
      </a:dk2>
      <a:lt2>
        <a:srgbClr val="636363"/>
      </a:lt2>
      <a:accent1>
        <a:srgbClr val="FFC000"/>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yacencia">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312</TotalTime>
  <Words>710</Words>
  <Application>Microsoft Office PowerPoint</Application>
  <PresentationFormat>Presentación en pantalla (4:3)</PresentationFormat>
  <Paragraphs>110</Paragraphs>
  <Slides>14</Slides>
  <Notes>1</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14</vt:i4>
      </vt:variant>
    </vt:vector>
  </HeadingPairs>
  <TitlesOfParts>
    <vt:vector size="21" baseType="lpstr">
      <vt:lpstr>AR CENA</vt:lpstr>
      <vt:lpstr>Arial</vt:lpstr>
      <vt:lpstr>Calibri</vt:lpstr>
      <vt:lpstr>Cambria</vt:lpstr>
      <vt:lpstr>Courier New</vt:lpstr>
      <vt:lpstr>Times New Roman</vt:lpstr>
      <vt:lpstr>Adyacencia</vt:lpstr>
      <vt:lpstr>Presentación de PowerPoint</vt:lpstr>
      <vt:lpstr>FASE DE INICIO</vt:lpstr>
      <vt:lpstr>Visión y Análisis del negocio</vt:lpstr>
      <vt:lpstr>Modelo de casos de uso</vt:lpstr>
      <vt:lpstr>Glosario</vt:lpstr>
      <vt:lpstr>Lista de Riesgos /plan de gestión de Riesgos.</vt:lpstr>
      <vt:lpstr>FASE DE ELABORACIÓN</vt:lpstr>
      <vt:lpstr>Modelo de Dominio</vt:lpstr>
      <vt:lpstr>Diagrama de Secuencia Principal</vt:lpstr>
      <vt:lpstr>Operaciones del sistema</vt:lpstr>
      <vt:lpstr>Presentación de PowerPoint</vt:lpstr>
      <vt:lpstr>Diagramas de Iteración</vt:lpstr>
      <vt:lpstr>Presentación de PowerPoint</vt:lpstr>
      <vt:lpstr>Diagrama de Clases de Diseño</vt:lpstr>
    </vt:vector>
  </TitlesOfParts>
  <Company>Luffi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Yukie Ley</dc:creator>
  <cp:lastModifiedBy>Mónica Salazar</cp:lastModifiedBy>
  <cp:revision>20</cp:revision>
  <dcterms:created xsi:type="dcterms:W3CDTF">2016-12-06T02:38:40Z</dcterms:created>
  <dcterms:modified xsi:type="dcterms:W3CDTF">2016-12-06T08:51:37Z</dcterms:modified>
</cp:coreProperties>
</file>